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4B039-FAC0-06A7-ADCD-6F3039EF57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196D0B-76D6-D15C-EE6E-F9CD7C452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149531-F220-0BD2-6637-D1EC09457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3447-6795-4E95-810B-A1D44EFC7680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142585-D488-AE91-C69C-B1C727343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8DC92E-029F-886E-DD96-1091B5F57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8FA7-8C9E-45E7-B28F-3B9FDADEBB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5731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1A1009-3E5C-76C5-9A05-1CB7CCCA2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408099E-F62B-627B-8211-C0EC13682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EA45CA-2197-8E58-D52E-32B4110CA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3447-6795-4E95-810B-A1D44EFC7680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1FC8BA-2C28-44C3-724F-7C16DD507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348E67-AD2E-A706-F52D-6B18D1F9A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8FA7-8C9E-45E7-B28F-3B9FDADEBB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30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7240374-B77E-27A8-6F79-D4190358FC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20409EF-BB1F-0DB9-68C2-7F13231C9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72A835-AD59-D2E2-D6C8-EB3783BB7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3447-6795-4E95-810B-A1D44EFC7680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DB3609-6EDD-5DC5-7B82-5B1698E37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58830B-DABC-ADCD-C3DF-6583210EC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8FA7-8C9E-45E7-B28F-3B9FDADEBB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88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806B26-9961-A7F9-C10C-404BCD35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7E4466-109A-889C-7AC0-B0829718B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9A3A62-6691-8260-E682-CCB5BEA77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3447-6795-4E95-810B-A1D44EFC7680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BB0EA8-B8F1-409F-47E6-7230FA46D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9C6F82-441E-377C-EDFE-B86A87671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8FA7-8C9E-45E7-B28F-3B9FDADEBB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88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A4B113-6C5B-D11D-52AD-C1394FB67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78BC43-22BB-E5E6-3EB8-55A558F28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BFA6ED-2BBB-92FB-EDD4-402113B3F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3447-6795-4E95-810B-A1D44EFC7680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4EEA86-091E-1B97-FAE7-941FB7F71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C67DE8-E52A-95BE-3175-2BE8A9279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8FA7-8C9E-45E7-B28F-3B9FDADEBB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9595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248798-F2D3-79A8-B9EF-532D4512F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74296C-A392-3530-8A40-D6828A8AB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378FF0-E23B-9AB6-6087-483EDFF50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BDB96A-0C44-DD39-E487-2A404A4E6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3447-6795-4E95-810B-A1D44EFC7680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7C16AF5-C928-43C7-EE8D-7A130306F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CA3DC0-1DB7-A31A-4207-89A520DD5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8FA7-8C9E-45E7-B28F-3B9FDADEBB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13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9A66E-13E8-FBBE-A487-7F19F2DA4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8D61C1-F44D-9BB4-2079-AB5D6A34E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060C62-C7F0-1B6E-E051-3E348FC08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EC0E208-E15F-037F-2505-6F37883C47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5A32A45-F64F-5B06-0615-89B6113BD5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03E5BC4-681D-EBE2-4F61-6E57CD15C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3447-6795-4E95-810B-A1D44EFC7680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AC0AA79-2829-FBD6-E871-8399CF1A0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41A3530-9738-82A3-A82B-B00266AB1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8FA7-8C9E-45E7-B28F-3B9FDADEBB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169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B0CC6-19B4-08DD-CBC0-408062DDF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E127578-7FE5-B96E-B786-04BA76DF0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3447-6795-4E95-810B-A1D44EFC7680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FB93542-F11A-CEA6-BF34-F118236DC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007BDE0-54BE-5FE7-140D-61AA43449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8FA7-8C9E-45E7-B28F-3B9FDADEBB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5504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3516344-6326-80FC-11C5-D9D8CE4F0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3447-6795-4E95-810B-A1D44EFC7680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63D9CB1-58C2-3DF2-180E-35C9B5FB2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B03D916-0C95-ACF8-8A66-285FA0787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8FA7-8C9E-45E7-B28F-3B9FDADEBB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8741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59AED-B059-B821-28EF-F6399C1F7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689F14-5D2A-08A6-813E-4A95F3DB3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2CBA259-8602-8E63-F81C-DD319A92F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959EF4-1285-4646-BC66-2AAF93FD9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3447-6795-4E95-810B-A1D44EFC7680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C6667D-E044-B9A4-76DF-D1645909D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5162EC-2806-110F-0E29-9E1455FFB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8FA7-8C9E-45E7-B28F-3B9FDADEBB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356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57F500-725B-492D-041E-B05333E8F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353E2E7-765D-8B98-0E21-0BA0E422F3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17413AD-1896-66FA-6CA7-F1A438217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3FA672-5A7B-7F09-1ABA-E0500AF95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3447-6795-4E95-810B-A1D44EFC7680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C46A2D-06D2-9E4B-6548-280BB35EA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57027B-7F94-7398-F66A-CB700C748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8FA7-8C9E-45E7-B28F-3B9FDADEBB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763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43FA763-4430-0F12-C752-5809517C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8F7D56-6D68-B263-CBD0-8A44E16C6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9D4E71-A578-F034-7C86-8E95990CF0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313447-6795-4E95-810B-A1D44EFC7680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A896A4-78C7-E94B-1E99-220E51D138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7B43B5-CC90-B55B-8BC3-86E28C3F0C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F58FA7-8C9E-45E7-B28F-3B9FDADEBB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60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tângulo 34">
            <a:extLst>
              <a:ext uri="{FF2B5EF4-FFF2-40B4-BE49-F238E27FC236}">
                <a16:creationId xmlns:a16="http://schemas.microsoft.com/office/drawing/2014/main" id="{CD7D11C7-E403-8E92-4FA1-1EC6D3F03B6A}"/>
              </a:ext>
            </a:extLst>
          </p:cNvPr>
          <p:cNvSpPr/>
          <p:nvPr/>
        </p:nvSpPr>
        <p:spPr>
          <a:xfrm>
            <a:off x="4237703" y="2467896"/>
            <a:ext cx="1759974" cy="25858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Gráfico 4" descr="Cérebro esquerdo com preenchimento sólido">
            <a:extLst>
              <a:ext uri="{FF2B5EF4-FFF2-40B4-BE49-F238E27FC236}">
                <a16:creationId xmlns:a16="http://schemas.microsoft.com/office/drawing/2014/main" id="{B34881CF-5EF4-CEF2-CA03-1F59D68F1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85587" y="4770169"/>
            <a:ext cx="1288026" cy="1288026"/>
          </a:xfrm>
          <a:prstGeom prst="rect">
            <a:avLst/>
          </a:prstGeom>
        </p:spPr>
      </p:pic>
      <p:pic>
        <p:nvPicPr>
          <p:cNvPr id="7" name="Gráfico 6" descr="Banco de dados com preenchimento sólido">
            <a:extLst>
              <a:ext uri="{FF2B5EF4-FFF2-40B4-BE49-F238E27FC236}">
                <a16:creationId xmlns:a16="http://schemas.microsoft.com/office/drawing/2014/main" id="{09DF2754-F121-288A-B9BF-CD3D921D85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74594" y="4918587"/>
            <a:ext cx="914400" cy="914400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8344AAC9-FB63-DEF9-8A4E-7F0BE6E32C1B}"/>
              </a:ext>
            </a:extLst>
          </p:cNvPr>
          <p:cNvCxnSpPr>
            <a:cxnSpLocks/>
          </p:cNvCxnSpPr>
          <p:nvPr/>
        </p:nvCxnSpPr>
        <p:spPr>
          <a:xfrm flipH="1">
            <a:off x="9060426" y="5358581"/>
            <a:ext cx="15141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4373372-A900-CE4D-8C9A-F1E96D9D0DC7}"/>
              </a:ext>
            </a:extLst>
          </p:cNvPr>
          <p:cNvSpPr txBox="1"/>
          <p:nvPr/>
        </p:nvSpPr>
        <p:spPr>
          <a:xfrm>
            <a:off x="7724467" y="5925320"/>
            <a:ext cx="101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Modelo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3E5CD95-BB56-86ED-1D41-DC08C03CBB91}"/>
              </a:ext>
            </a:extLst>
          </p:cNvPr>
          <p:cNvSpPr txBox="1"/>
          <p:nvPr/>
        </p:nvSpPr>
        <p:spPr>
          <a:xfrm>
            <a:off x="10559846" y="5832987"/>
            <a:ext cx="1759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Todos os </a:t>
            </a:r>
          </a:p>
          <a:p>
            <a:r>
              <a:rPr lang="pt-BR" dirty="0"/>
              <a:t>Normativos / </a:t>
            </a:r>
          </a:p>
          <a:p>
            <a:r>
              <a:rPr lang="pt-BR" dirty="0"/>
              <a:t>Políticas</a:t>
            </a:r>
          </a:p>
        </p:txBody>
      </p:sp>
      <p:pic>
        <p:nvPicPr>
          <p:cNvPr id="15" name="Gráfico 14" descr="Processador com preenchimento sólido">
            <a:extLst>
              <a:ext uri="{FF2B5EF4-FFF2-40B4-BE49-F238E27FC236}">
                <a16:creationId xmlns:a16="http://schemas.microsoft.com/office/drawing/2014/main" id="{5EFF4C8D-6C41-CD75-ECB3-36679E17C5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75873" y="2170471"/>
            <a:ext cx="594851" cy="594851"/>
          </a:xfrm>
          <a:prstGeom prst="rect">
            <a:avLst/>
          </a:prstGeom>
        </p:spPr>
      </p:pic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7F8DC255-44AE-E52D-E19E-4EBF6FFEAA9F}"/>
              </a:ext>
            </a:extLst>
          </p:cNvPr>
          <p:cNvCxnSpPr>
            <a:cxnSpLocks/>
          </p:cNvCxnSpPr>
          <p:nvPr/>
        </p:nvCxnSpPr>
        <p:spPr>
          <a:xfrm flipH="1">
            <a:off x="9089923" y="1986116"/>
            <a:ext cx="1558413" cy="968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DC21458-4873-2E2C-954F-AC79D4C4699C}"/>
              </a:ext>
            </a:extLst>
          </p:cNvPr>
          <p:cNvSpPr txBox="1"/>
          <p:nvPr/>
        </p:nvSpPr>
        <p:spPr>
          <a:xfrm>
            <a:off x="7275873" y="3394899"/>
            <a:ext cx="1938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Conhecimento</a:t>
            </a:r>
          </a:p>
        </p:txBody>
      </p:sp>
      <p:pic>
        <p:nvPicPr>
          <p:cNvPr id="21" name="Gráfico 20" descr="Círculos com setas estrutura de tópicos">
            <a:extLst>
              <a:ext uri="{FF2B5EF4-FFF2-40B4-BE49-F238E27FC236}">
                <a16:creationId xmlns:a16="http://schemas.microsoft.com/office/drawing/2014/main" id="{2D5BE5F0-51FE-ED85-D72A-63D02AB1F4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56491" y="1346103"/>
            <a:ext cx="914400" cy="914400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976F0335-AA06-D40D-A349-0A8C31C444AC}"/>
              </a:ext>
            </a:extLst>
          </p:cNvPr>
          <p:cNvSpPr txBox="1"/>
          <p:nvPr/>
        </p:nvSpPr>
        <p:spPr>
          <a:xfrm>
            <a:off x="10767551" y="1025013"/>
            <a:ext cx="966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Fóruns</a:t>
            </a:r>
          </a:p>
        </p:txBody>
      </p:sp>
      <p:pic>
        <p:nvPicPr>
          <p:cNvPr id="25" name="Gráfico 24" descr="Debate de grupo com preenchimento sólido">
            <a:extLst>
              <a:ext uri="{FF2B5EF4-FFF2-40B4-BE49-F238E27FC236}">
                <a16:creationId xmlns:a16="http://schemas.microsoft.com/office/drawing/2014/main" id="{129DF626-03A3-E6E3-0B41-02663145B2E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97995" y="1986116"/>
            <a:ext cx="1558413" cy="1558413"/>
          </a:xfrm>
          <a:prstGeom prst="rect">
            <a:avLst/>
          </a:prstGeom>
        </p:spPr>
      </p:pic>
      <p:pic>
        <p:nvPicPr>
          <p:cNvPr id="27" name="Gráfico 26" descr="Caixa de mensagens com preenchimento sólido">
            <a:extLst>
              <a:ext uri="{FF2B5EF4-FFF2-40B4-BE49-F238E27FC236}">
                <a16:creationId xmlns:a16="http://schemas.microsoft.com/office/drawing/2014/main" id="{74AAE68E-AF22-137B-E7B5-C61CD9DC30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56491" y="2514600"/>
            <a:ext cx="914400" cy="914400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541E3379-8A1F-6370-43AC-F1873674846C}"/>
              </a:ext>
            </a:extLst>
          </p:cNvPr>
          <p:cNvSpPr txBox="1"/>
          <p:nvPr/>
        </p:nvSpPr>
        <p:spPr>
          <a:xfrm>
            <a:off x="10804422" y="2288164"/>
            <a:ext cx="92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E-mail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875ECD78-AE67-4590-00BF-A622D069525B}"/>
              </a:ext>
            </a:extLst>
          </p:cNvPr>
          <p:cNvCxnSpPr>
            <a:cxnSpLocks/>
          </p:cNvCxnSpPr>
          <p:nvPr/>
        </p:nvCxnSpPr>
        <p:spPr>
          <a:xfrm flipH="1">
            <a:off x="9242323" y="3105151"/>
            <a:ext cx="1406013" cy="21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Gráfico 31" descr="Balão de chat com preenchimento sólido">
            <a:extLst>
              <a:ext uri="{FF2B5EF4-FFF2-40B4-BE49-F238E27FC236}">
                <a16:creationId xmlns:a16="http://schemas.microsoft.com/office/drawing/2014/main" id="{EE144750-8B78-1C7E-F3E3-A26F9E48445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390103" y="2472812"/>
            <a:ext cx="1440425" cy="1440425"/>
          </a:xfrm>
          <a:prstGeom prst="rect">
            <a:avLst/>
          </a:prstGeom>
        </p:spPr>
      </p:pic>
      <p:pic>
        <p:nvPicPr>
          <p:cNvPr id="34" name="Gráfico 33" descr="Medidor com preenchimento sólido">
            <a:extLst>
              <a:ext uri="{FF2B5EF4-FFF2-40B4-BE49-F238E27FC236}">
                <a16:creationId xmlns:a16="http://schemas.microsoft.com/office/drawing/2014/main" id="{77FA57A8-DEE7-7226-934B-4C5FDF54BE7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599037" y="3913237"/>
            <a:ext cx="1022555" cy="1022555"/>
          </a:xfrm>
          <a:prstGeom prst="rect">
            <a:avLst/>
          </a:prstGeom>
        </p:spPr>
      </p:pic>
      <p:sp>
        <p:nvSpPr>
          <p:cNvPr id="36" name="CaixaDeTexto 35">
            <a:extLst>
              <a:ext uri="{FF2B5EF4-FFF2-40B4-BE49-F238E27FC236}">
                <a16:creationId xmlns:a16="http://schemas.microsoft.com/office/drawing/2014/main" id="{3C8A3EFD-9109-7F34-8865-464CAF14CC31}"/>
              </a:ext>
            </a:extLst>
          </p:cNvPr>
          <p:cNvSpPr txBox="1"/>
          <p:nvPr/>
        </p:nvSpPr>
        <p:spPr>
          <a:xfrm>
            <a:off x="4632838" y="2018383"/>
            <a:ext cx="128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Solução</a:t>
            </a:r>
          </a:p>
        </p:txBody>
      </p:sp>
      <p:pic>
        <p:nvPicPr>
          <p:cNvPr id="38" name="Gráfico 37" descr="Diversos com preenchimento sólido">
            <a:extLst>
              <a:ext uri="{FF2B5EF4-FFF2-40B4-BE49-F238E27FC236}">
                <a16:creationId xmlns:a16="http://schemas.microsoft.com/office/drawing/2014/main" id="{F78A44B6-851F-F889-0387-B1C4320C37C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360310" y="752479"/>
            <a:ext cx="914400" cy="914400"/>
          </a:xfrm>
          <a:prstGeom prst="rect">
            <a:avLst/>
          </a:prstGeom>
        </p:spPr>
      </p:pic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5B584995-B835-AA7A-36D6-B1F3E63D2106}"/>
              </a:ext>
            </a:extLst>
          </p:cNvPr>
          <p:cNvCxnSpPr>
            <a:cxnSpLocks/>
          </p:cNvCxnSpPr>
          <p:nvPr/>
        </p:nvCxnSpPr>
        <p:spPr>
          <a:xfrm flipH="1">
            <a:off x="8964563" y="1393424"/>
            <a:ext cx="796411" cy="13393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E3ABBA19-3F2F-B4CF-9B3F-9896E796EEDB}"/>
              </a:ext>
            </a:extLst>
          </p:cNvPr>
          <p:cNvSpPr txBox="1"/>
          <p:nvPr/>
        </p:nvSpPr>
        <p:spPr>
          <a:xfrm>
            <a:off x="9386119" y="497918"/>
            <a:ext cx="966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Outras Fontes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D1356D29-8C9D-68EF-D64C-890AF50B8EA1}"/>
              </a:ext>
            </a:extLst>
          </p:cNvPr>
          <p:cNvSpPr txBox="1"/>
          <p:nvPr/>
        </p:nvSpPr>
        <p:spPr>
          <a:xfrm>
            <a:off x="9281652" y="4959145"/>
            <a:ext cx="1130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Ingestão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5F4C15D8-8658-E253-7AEE-B4419946DB9F}"/>
              </a:ext>
            </a:extLst>
          </p:cNvPr>
          <p:cNvSpPr txBox="1"/>
          <p:nvPr/>
        </p:nvSpPr>
        <p:spPr>
          <a:xfrm rot="19679082">
            <a:off x="9223511" y="2107293"/>
            <a:ext cx="1130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Ingestão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6D26441B-77B4-3D47-F811-A82545F4EB1F}"/>
              </a:ext>
            </a:extLst>
          </p:cNvPr>
          <p:cNvSpPr txBox="1"/>
          <p:nvPr/>
        </p:nvSpPr>
        <p:spPr>
          <a:xfrm>
            <a:off x="9548966" y="2760104"/>
            <a:ext cx="1130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Ingestão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2986FAC2-4DFC-D6EF-B535-0B368A7B659F}"/>
              </a:ext>
            </a:extLst>
          </p:cNvPr>
          <p:cNvSpPr txBox="1"/>
          <p:nvPr/>
        </p:nvSpPr>
        <p:spPr>
          <a:xfrm rot="18047053">
            <a:off x="8716912" y="1674563"/>
            <a:ext cx="1130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Ingestão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8ABA94F2-7342-F215-FFF9-526F0A9D002D}"/>
              </a:ext>
            </a:extLst>
          </p:cNvPr>
          <p:cNvCxnSpPr>
            <a:cxnSpLocks/>
          </p:cNvCxnSpPr>
          <p:nvPr/>
        </p:nvCxnSpPr>
        <p:spPr>
          <a:xfrm flipH="1">
            <a:off x="6150077" y="3105151"/>
            <a:ext cx="1034093" cy="439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EF4EB3F0-CFA9-9D17-CF90-6FDC8A8BB00F}"/>
              </a:ext>
            </a:extLst>
          </p:cNvPr>
          <p:cNvCxnSpPr>
            <a:cxnSpLocks/>
          </p:cNvCxnSpPr>
          <p:nvPr/>
        </p:nvCxnSpPr>
        <p:spPr>
          <a:xfrm flipH="1" flipV="1">
            <a:off x="6218050" y="4122015"/>
            <a:ext cx="1180724" cy="9317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1CD9FB18-A89C-C857-C3F3-C4BE96FAA20B}"/>
              </a:ext>
            </a:extLst>
          </p:cNvPr>
          <p:cNvSpPr txBox="1"/>
          <p:nvPr/>
        </p:nvSpPr>
        <p:spPr>
          <a:xfrm rot="2228204">
            <a:off x="6257269" y="4315322"/>
            <a:ext cx="151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Composição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043F9610-6731-F5BF-E622-8120C86CDEB1}"/>
              </a:ext>
            </a:extLst>
          </p:cNvPr>
          <p:cNvSpPr txBox="1"/>
          <p:nvPr/>
        </p:nvSpPr>
        <p:spPr>
          <a:xfrm rot="20388841">
            <a:off x="5966517" y="2823323"/>
            <a:ext cx="151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Composição</a:t>
            </a:r>
          </a:p>
        </p:txBody>
      </p:sp>
      <p:pic>
        <p:nvPicPr>
          <p:cNvPr id="54" name="Gráfico 53" descr="Perfil de mulher com preenchimento sólido">
            <a:extLst>
              <a:ext uri="{FF2B5EF4-FFF2-40B4-BE49-F238E27FC236}">
                <a16:creationId xmlns:a16="http://schemas.microsoft.com/office/drawing/2014/main" id="{DFEC7569-3BAE-0FC3-98E4-17D1767305F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88419" y="2702238"/>
            <a:ext cx="2117200" cy="2117200"/>
          </a:xfrm>
          <a:prstGeom prst="rect">
            <a:avLst/>
          </a:prstGeom>
        </p:spPr>
      </p:pic>
      <p:sp>
        <p:nvSpPr>
          <p:cNvPr id="55" name="CaixaDeTexto 54">
            <a:extLst>
              <a:ext uri="{FF2B5EF4-FFF2-40B4-BE49-F238E27FC236}">
                <a16:creationId xmlns:a16="http://schemas.microsoft.com/office/drawing/2014/main" id="{9C57EDD6-9639-C42D-C6C2-12BDE6FB4B3C}"/>
              </a:ext>
            </a:extLst>
          </p:cNvPr>
          <p:cNvSpPr txBox="1"/>
          <p:nvPr/>
        </p:nvSpPr>
        <p:spPr>
          <a:xfrm>
            <a:off x="421948" y="1205214"/>
            <a:ext cx="2990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Quais normativos terão a vigência encerrada nos próximos 15 dias?</a:t>
            </a:r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262754FE-3F1F-B8A3-C8D3-0404601D3FA6}"/>
              </a:ext>
            </a:extLst>
          </p:cNvPr>
          <p:cNvCxnSpPr/>
          <p:nvPr/>
        </p:nvCxnSpPr>
        <p:spPr>
          <a:xfrm flipV="1">
            <a:off x="1160206" y="2128544"/>
            <a:ext cx="86813" cy="4448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DBA0E414-CC54-2100-3D49-96004D2EAF76}"/>
              </a:ext>
            </a:extLst>
          </p:cNvPr>
          <p:cNvSpPr txBox="1"/>
          <p:nvPr/>
        </p:nvSpPr>
        <p:spPr>
          <a:xfrm>
            <a:off x="934063" y="5186656"/>
            <a:ext cx="41836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Nenhum normativo. Entretanto, é importante ficar atento(a) aos normativos XXX e YYYY que foram lançados há 38 meses e não possuem informação sobre vigência.</a:t>
            </a:r>
          </a:p>
        </p:txBody>
      </p: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12D86252-45DB-9F4A-174E-37FD097C8279}"/>
              </a:ext>
            </a:extLst>
          </p:cNvPr>
          <p:cNvCxnSpPr/>
          <p:nvPr/>
        </p:nvCxnSpPr>
        <p:spPr>
          <a:xfrm flipV="1">
            <a:off x="2694039" y="3544529"/>
            <a:ext cx="1317522" cy="15092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9F471963-3B2A-DC41-AB91-844FC84E33B7}"/>
              </a:ext>
            </a:extLst>
          </p:cNvPr>
          <p:cNvSpPr txBox="1"/>
          <p:nvPr/>
        </p:nvSpPr>
        <p:spPr>
          <a:xfrm>
            <a:off x="651389" y="4544791"/>
            <a:ext cx="1938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Usuária(o)</a:t>
            </a:r>
          </a:p>
        </p:txBody>
      </p:sp>
    </p:spTree>
    <p:extLst>
      <p:ext uri="{BB962C8B-B14F-4D97-AF65-F5344CB8AC3E}">
        <p14:creationId xmlns:p14="http://schemas.microsoft.com/office/powerpoint/2010/main" val="31901430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63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Rodrigo Almeida dos Santos</dc:creator>
  <cp:lastModifiedBy>Rodrigo Almeida dos Santos</cp:lastModifiedBy>
  <cp:revision>2</cp:revision>
  <dcterms:created xsi:type="dcterms:W3CDTF">2024-08-14T12:10:35Z</dcterms:created>
  <dcterms:modified xsi:type="dcterms:W3CDTF">2024-08-14T12:28:48Z</dcterms:modified>
</cp:coreProperties>
</file>