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5" autoAdjust="0"/>
    <p:restoredTop sz="94660"/>
  </p:normalViewPr>
  <p:slideViewPr>
    <p:cSldViewPr snapToGrid="0">
      <p:cViewPr varScale="1">
        <p:scale>
          <a:sx n="111" d="100"/>
          <a:sy n="111" d="100"/>
        </p:scale>
        <p:origin x="11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ACE1A-D7E0-AF5B-03EA-82AAE58BFA1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1340955-D7C7-0096-2FFA-083430813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030009D-7D32-2335-D07A-1613760E1A37}"/>
              </a:ext>
            </a:extLst>
          </p:cNvPr>
          <p:cNvSpPr>
            <a:spLocks noGrp="1"/>
          </p:cNvSpPr>
          <p:nvPr>
            <p:ph type="dt" sz="half" idx="10"/>
          </p:nvPr>
        </p:nvSpPr>
        <p:spPr/>
        <p:txBody>
          <a:bodyPr/>
          <a:lstStyle/>
          <a:p>
            <a:fld id="{F5EC58E8-C575-465B-A40C-F48EB0A962D2}" type="datetimeFigureOut">
              <a:rPr lang="es-ES" smtClean="0"/>
              <a:t>05/08/2022</a:t>
            </a:fld>
            <a:endParaRPr lang="es-ES"/>
          </a:p>
        </p:txBody>
      </p:sp>
      <p:sp>
        <p:nvSpPr>
          <p:cNvPr id="5" name="Marcador de pie de página 4">
            <a:extLst>
              <a:ext uri="{FF2B5EF4-FFF2-40B4-BE49-F238E27FC236}">
                <a16:creationId xmlns:a16="http://schemas.microsoft.com/office/drawing/2014/main" id="{9599483D-DAF2-65F7-FA15-E3D5129242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591E26A-A2EE-F2A7-BBD2-F828D1DF2D2B}"/>
              </a:ext>
            </a:extLst>
          </p:cNvPr>
          <p:cNvSpPr>
            <a:spLocks noGrp="1"/>
          </p:cNvSpPr>
          <p:nvPr>
            <p:ph type="sldNum" sz="quarter" idx="12"/>
          </p:nvPr>
        </p:nvSpPr>
        <p:spPr/>
        <p:txBody>
          <a:bodyPr/>
          <a:lstStyle/>
          <a:p>
            <a:fld id="{94612DD5-09D9-48DF-93B9-7417835FB821}" type="slidenum">
              <a:rPr lang="es-ES" smtClean="0"/>
              <a:t>‹Nº›</a:t>
            </a:fld>
            <a:endParaRPr lang="es-ES"/>
          </a:p>
        </p:txBody>
      </p:sp>
    </p:spTree>
    <p:extLst>
      <p:ext uri="{BB962C8B-B14F-4D97-AF65-F5344CB8AC3E}">
        <p14:creationId xmlns:p14="http://schemas.microsoft.com/office/powerpoint/2010/main" val="313842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5A81B-E268-B1B1-87F2-8393803C313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53EFF49-BEC7-AF4B-C363-731EEFB1604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9592C66-EA39-8EC6-F3D7-D9782372A635}"/>
              </a:ext>
            </a:extLst>
          </p:cNvPr>
          <p:cNvSpPr>
            <a:spLocks noGrp="1"/>
          </p:cNvSpPr>
          <p:nvPr>
            <p:ph type="dt" sz="half" idx="10"/>
          </p:nvPr>
        </p:nvSpPr>
        <p:spPr/>
        <p:txBody>
          <a:bodyPr/>
          <a:lstStyle/>
          <a:p>
            <a:fld id="{F5EC58E8-C575-465B-A40C-F48EB0A962D2}" type="datetimeFigureOut">
              <a:rPr lang="es-ES" smtClean="0"/>
              <a:t>05/08/2022</a:t>
            </a:fld>
            <a:endParaRPr lang="es-ES"/>
          </a:p>
        </p:txBody>
      </p:sp>
      <p:sp>
        <p:nvSpPr>
          <p:cNvPr id="5" name="Marcador de pie de página 4">
            <a:extLst>
              <a:ext uri="{FF2B5EF4-FFF2-40B4-BE49-F238E27FC236}">
                <a16:creationId xmlns:a16="http://schemas.microsoft.com/office/drawing/2014/main" id="{88FD5832-B9B7-4975-2752-9BFC05E3D1E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933C2E-DC34-B99E-F121-CE95AF4BB6C8}"/>
              </a:ext>
            </a:extLst>
          </p:cNvPr>
          <p:cNvSpPr>
            <a:spLocks noGrp="1"/>
          </p:cNvSpPr>
          <p:nvPr>
            <p:ph type="sldNum" sz="quarter" idx="12"/>
          </p:nvPr>
        </p:nvSpPr>
        <p:spPr/>
        <p:txBody>
          <a:bodyPr/>
          <a:lstStyle/>
          <a:p>
            <a:fld id="{94612DD5-09D9-48DF-93B9-7417835FB821}" type="slidenum">
              <a:rPr lang="es-ES" smtClean="0"/>
              <a:t>‹Nº›</a:t>
            </a:fld>
            <a:endParaRPr lang="es-ES"/>
          </a:p>
        </p:txBody>
      </p:sp>
    </p:spTree>
    <p:extLst>
      <p:ext uri="{BB962C8B-B14F-4D97-AF65-F5344CB8AC3E}">
        <p14:creationId xmlns:p14="http://schemas.microsoft.com/office/powerpoint/2010/main" val="120001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DA9CD08-0DF1-7AE7-F72D-A904D513A02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53998D0-60D2-3B3F-A8C8-C2685BF4D82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2E530D-B405-070A-FCEF-CC09B5AE1A2B}"/>
              </a:ext>
            </a:extLst>
          </p:cNvPr>
          <p:cNvSpPr>
            <a:spLocks noGrp="1"/>
          </p:cNvSpPr>
          <p:nvPr>
            <p:ph type="dt" sz="half" idx="10"/>
          </p:nvPr>
        </p:nvSpPr>
        <p:spPr/>
        <p:txBody>
          <a:bodyPr/>
          <a:lstStyle/>
          <a:p>
            <a:fld id="{F5EC58E8-C575-465B-A40C-F48EB0A962D2}" type="datetimeFigureOut">
              <a:rPr lang="es-ES" smtClean="0"/>
              <a:t>05/08/2022</a:t>
            </a:fld>
            <a:endParaRPr lang="es-ES"/>
          </a:p>
        </p:txBody>
      </p:sp>
      <p:sp>
        <p:nvSpPr>
          <p:cNvPr id="5" name="Marcador de pie de página 4">
            <a:extLst>
              <a:ext uri="{FF2B5EF4-FFF2-40B4-BE49-F238E27FC236}">
                <a16:creationId xmlns:a16="http://schemas.microsoft.com/office/drawing/2014/main" id="{7798C08E-A1CF-C605-8B41-E6DB45EDDB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FC34E7D-5C5F-9203-B9D8-AFD52DE564B2}"/>
              </a:ext>
            </a:extLst>
          </p:cNvPr>
          <p:cNvSpPr>
            <a:spLocks noGrp="1"/>
          </p:cNvSpPr>
          <p:nvPr>
            <p:ph type="sldNum" sz="quarter" idx="12"/>
          </p:nvPr>
        </p:nvSpPr>
        <p:spPr/>
        <p:txBody>
          <a:bodyPr/>
          <a:lstStyle/>
          <a:p>
            <a:fld id="{94612DD5-09D9-48DF-93B9-7417835FB821}" type="slidenum">
              <a:rPr lang="es-ES" smtClean="0"/>
              <a:t>‹Nº›</a:t>
            </a:fld>
            <a:endParaRPr lang="es-ES"/>
          </a:p>
        </p:txBody>
      </p:sp>
    </p:spTree>
    <p:extLst>
      <p:ext uri="{BB962C8B-B14F-4D97-AF65-F5344CB8AC3E}">
        <p14:creationId xmlns:p14="http://schemas.microsoft.com/office/powerpoint/2010/main" val="265878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1F545-7F78-820B-6F2A-27DE6B660F1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E89415E-F52B-0BA7-27F3-A140CEDF74C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4EA9DC8-98AF-124A-FEAD-854A471EE72A}"/>
              </a:ext>
            </a:extLst>
          </p:cNvPr>
          <p:cNvSpPr>
            <a:spLocks noGrp="1"/>
          </p:cNvSpPr>
          <p:nvPr>
            <p:ph type="dt" sz="half" idx="10"/>
          </p:nvPr>
        </p:nvSpPr>
        <p:spPr/>
        <p:txBody>
          <a:bodyPr/>
          <a:lstStyle/>
          <a:p>
            <a:fld id="{F5EC58E8-C575-465B-A40C-F48EB0A962D2}" type="datetimeFigureOut">
              <a:rPr lang="es-ES" smtClean="0"/>
              <a:t>05/08/2022</a:t>
            </a:fld>
            <a:endParaRPr lang="es-ES"/>
          </a:p>
        </p:txBody>
      </p:sp>
      <p:sp>
        <p:nvSpPr>
          <p:cNvPr id="5" name="Marcador de pie de página 4">
            <a:extLst>
              <a:ext uri="{FF2B5EF4-FFF2-40B4-BE49-F238E27FC236}">
                <a16:creationId xmlns:a16="http://schemas.microsoft.com/office/drawing/2014/main" id="{B5E0B75D-783E-EBD7-7451-C1F21947BC7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3B99243-ABEA-B5ED-0AEB-B6491C4A4B34}"/>
              </a:ext>
            </a:extLst>
          </p:cNvPr>
          <p:cNvSpPr>
            <a:spLocks noGrp="1"/>
          </p:cNvSpPr>
          <p:nvPr>
            <p:ph type="sldNum" sz="quarter" idx="12"/>
          </p:nvPr>
        </p:nvSpPr>
        <p:spPr/>
        <p:txBody>
          <a:bodyPr/>
          <a:lstStyle/>
          <a:p>
            <a:fld id="{94612DD5-09D9-48DF-93B9-7417835FB821}" type="slidenum">
              <a:rPr lang="es-ES" smtClean="0"/>
              <a:t>‹Nº›</a:t>
            </a:fld>
            <a:endParaRPr lang="es-ES"/>
          </a:p>
        </p:txBody>
      </p:sp>
    </p:spTree>
    <p:extLst>
      <p:ext uri="{BB962C8B-B14F-4D97-AF65-F5344CB8AC3E}">
        <p14:creationId xmlns:p14="http://schemas.microsoft.com/office/powerpoint/2010/main" val="118129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18ECF-AA4D-371B-0034-42B9E0B0F30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7DC80D5-39F8-CAFB-942C-A16F84D86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C459DDD-83BA-99B1-9524-9D2AF7A046E8}"/>
              </a:ext>
            </a:extLst>
          </p:cNvPr>
          <p:cNvSpPr>
            <a:spLocks noGrp="1"/>
          </p:cNvSpPr>
          <p:nvPr>
            <p:ph type="dt" sz="half" idx="10"/>
          </p:nvPr>
        </p:nvSpPr>
        <p:spPr/>
        <p:txBody>
          <a:bodyPr/>
          <a:lstStyle/>
          <a:p>
            <a:fld id="{F5EC58E8-C575-465B-A40C-F48EB0A962D2}" type="datetimeFigureOut">
              <a:rPr lang="es-ES" smtClean="0"/>
              <a:t>05/08/2022</a:t>
            </a:fld>
            <a:endParaRPr lang="es-ES"/>
          </a:p>
        </p:txBody>
      </p:sp>
      <p:sp>
        <p:nvSpPr>
          <p:cNvPr id="5" name="Marcador de pie de página 4">
            <a:extLst>
              <a:ext uri="{FF2B5EF4-FFF2-40B4-BE49-F238E27FC236}">
                <a16:creationId xmlns:a16="http://schemas.microsoft.com/office/drawing/2014/main" id="{6E8384A8-C683-5C48-46FE-F04BEB8E7F3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1E2D732-AE3C-19E3-4BA8-E327A084746A}"/>
              </a:ext>
            </a:extLst>
          </p:cNvPr>
          <p:cNvSpPr>
            <a:spLocks noGrp="1"/>
          </p:cNvSpPr>
          <p:nvPr>
            <p:ph type="sldNum" sz="quarter" idx="12"/>
          </p:nvPr>
        </p:nvSpPr>
        <p:spPr/>
        <p:txBody>
          <a:bodyPr/>
          <a:lstStyle/>
          <a:p>
            <a:fld id="{94612DD5-09D9-48DF-93B9-7417835FB821}" type="slidenum">
              <a:rPr lang="es-ES" smtClean="0"/>
              <a:t>‹Nº›</a:t>
            </a:fld>
            <a:endParaRPr lang="es-ES"/>
          </a:p>
        </p:txBody>
      </p:sp>
    </p:spTree>
    <p:extLst>
      <p:ext uri="{BB962C8B-B14F-4D97-AF65-F5344CB8AC3E}">
        <p14:creationId xmlns:p14="http://schemas.microsoft.com/office/powerpoint/2010/main" val="159922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078918-59DD-448D-E610-D39554F7FCC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0049275-69AF-3191-A2C8-AEF31A83524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C3EC038-1728-701C-9F52-D083F4EFC4C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27FDEC3-595E-E397-7DEE-F9DFA299F173}"/>
              </a:ext>
            </a:extLst>
          </p:cNvPr>
          <p:cNvSpPr>
            <a:spLocks noGrp="1"/>
          </p:cNvSpPr>
          <p:nvPr>
            <p:ph type="dt" sz="half" idx="10"/>
          </p:nvPr>
        </p:nvSpPr>
        <p:spPr/>
        <p:txBody>
          <a:bodyPr/>
          <a:lstStyle/>
          <a:p>
            <a:fld id="{F5EC58E8-C575-465B-A40C-F48EB0A962D2}" type="datetimeFigureOut">
              <a:rPr lang="es-ES" smtClean="0"/>
              <a:t>05/08/2022</a:t>
            </a:fld>
            <a:endParaRPr lang="es-ES"/>
          </a:p>
        </p:txBody>
      </p:sp>
      <p:sp>
        <p:nvSpPr>
          <p:cNvPr id="6" name="Marcador de pie de página 5">
            <a:extLst>
              <a:ext uri="{FF2B5EF4-FFF2-40B4-BE49-F238E27FC236}">
                <a16:creationId xmlns:a16="http://schemas.microsoft.com/office/drawing/2014/main" id="{6D3E03B9-F937-7488-89FE-650AB2F998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82B0C60-199F-0047-E2DE-EECCAC0A918A}"/>
              </a:ext>
            </a:extLst>
          </p:cNvPr>
          <p:cNvSpPr>
            <a:spLocks noGrp="1"/>
          </p:cNvSpPr>
          <p:nvPr>
            <p:ph type="sldNum" sz="quarter" idx="12"/>
          </p:nvPr>
        </p:nvSpPr>
        <p:spPr/>
        <p:txBody>
          <a:bodyPr/>
          <a:lstStyle/>
          <a:p>
            <a:fld id="{94612DD5-09D9-48DF-93B9-7417835FB821}" type="slidenum">
              <a:rPr lang="es-ES" smtClean="0"/>
              <a:t>‹Nº›</a:t>
            </a:fld>
            <a:endParaRPr lang="es-ES"/>
          </a:p>
        </p:txBody>
      </p:sp>
    </p:spTree>
    <p:extLst>
      <p:ext uri="{BB962C8B-B14F-4D97-AF65-F5344CB8AC3E}">
        <p14:creationId xmlns:p14="http://schemas.microsoft.com/office/powerpoint/2010/main" val="38471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DC3D8-B341-B60C-F7B6-F9714F9BA3C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EAED46D-511F-8E97-6D11-B44D9A24CF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E0A9282-8600-F709-9A20-F371FB160D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F1C6EB9-86E1-B827-C018-3BC78F8905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467A860-7A04-F215-4A83-98DFC74845D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2A20D8-C545-91CA-40AD-E901147D9CA4}"/>
              </a:ext>
            </a:extLst>
          </p:cNvPr>
          <p:cNvSpPr>
            <a:spLocks noGrp="1"/>
          </p:cNvSpPr>
          <p:nvPr>
            <p:ph type="dt" sz="half" idx="10"/>
          </p:nvPr>
        </p:nvSpPr>
        <p:spPr/>
        <p:txBody>
          <a:bodyPr/>
          <a:lstStyle/>
          <a:p>
            <a:fld id="{F5EC58E8-C575-465B-A40C-F48EB0A962D2}" type="datetimeFigureOut">
              <a:rPr lang="es-ES" smtClean="0"/>
              <a:t>05/08/2022</a:t>
            </a:fld>
            <a:endParaRPr lang="es-ES"/>
          </a:p>
        </p:txBody>
      </p:sp>
      <p:sp>
        <p:nvSpPr>
          <p:cNvPr id="8" name="Marcador de pie de página 7">
            <a:extLst>
              <a:ext uri="{FF2B5EF4-FFF2-40B4-BE49-F238E27FC236}">
                <a16:creationId xmlns:a16="http://schemas.microsoft.com/office/drawing/2014/main" id="{04854875-0418-AE65-6CC3-EF46C2FF908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9C31772-EF00-1D1F-107D-F3507104E93D}"/>
              </a:ext>
            </a:extLst>
          </p:cNvPr>
          <p:cNvSpPr>
            <a:spLocks noGrp="1"/>
          </p:cNvSpPr>
          <p:nvPr>
            <p:ph type="sldNum" sz="quarter" idx="12"/>
          </p:nvPr>
        </p:nvSpPr>
        <p:spPr/>
        <p:txBody>
          <a:bodyPr/>
          <a:lstStyle/>
          <a:p>
            <a:fld id="{94612DD5-09D9-48DF-93B9-7417835FB821}" type="slidenum">
              <a:rPr lang="es-ES" smtClean="0"/>
              <a:t>‹Nº›</a:t>
            </a:fld>
            <a:endParaRPr lang="es-ES"/>
          </a:p>
        </p:txBody>
      </p:sp>
    </p:spTree>
    <p:extLst>
      <p:ext uri="{BB962C8B-B14F-4D97-AF65-F5344CB8AC3E}">
        <p14:creationId xmlns:p14="http://schemas.microsoft.com/office/powerpoint/2010/main" val="50444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735FF-A0CC-D6E0-1C1F-1B39E738B31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FE4DA9B-5F4A-0A1C-2226-5F44872BCF26}"/>
              </a:ext>
            </a:extLst>
          </p:cNvPr>
          <p:cNvSpPr>
            <a:spLocks noGrp="1"/>
          </p:cNvSpPr>
          <p:nvPr>
            <p:ph type="dt" sz="half" idx="10"/>
          </p:nvPr>
        </p:nvSpPr>
        <p:spPr/>
        <p:txBody>
          <a:bodyPr/>
          <a:lstStyle/>
          <a:p>
            <a:fld id="{F5EC58E8-C575-465B-A40C-F48EB0A962D2}" type="datetimeFigureOut">
              <a:rPr lang="es-ES" smtClean="0"/>
              <a:t>05/08/2022</a:t>
            </a:fld>
            <a:endParaRPr lang="es-ES"/>
          </a:p>
        </p:txBody>
      </p:sp>
      <p:sp>
        <p:nvSpPr>
          <p:cNvPr id="4" name="Marcador de pie de página 3">
            <a:extLst>
              <a:ext uri="{FF2B5EF4-FFF2-40B4-BE49-F238E27FC236}">
                <a16:creationId xmlns:a16="http://schemas.microsoft.com/office/drawing/2014/main" id="{93FB2535-F280-20EA-588E-1718625B4779}"/>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2669B8B-2F09-50AA-273D-CDD2A44908B4}"/>
              </a:ext>
            </a:extLst>
          </p:cNvPr>
          <p:cNvSpPr>
            <a:spLocks noGrp="1"/>
          </p:cNvSpPr>
          <p:nvPr>
            <p:ph type="sldNum" sz="quarter" idx="12"/>
          </p:nvPr>
        </p:nvSpPr>
        <p:spPr/>
        <p:txBody>
          <a:bodyPr/>
          <a:lstStyle/>
          <a:p>
            <a:fld id="{94612DD5-09D9-48DF-93B9-7417835FB821}" type="slidenum">
              <a:rPr lang="es-ES" smtClean="0"/>
              <a:t>‹Nº›</a:t>
            </a:fld>
            <a:endParaRPr lang="es-ES"/>
          </a:p>
        </p:txBody>
      </p:sp>
    </p:spTree>
    <p:extLst>
      <p:ext uri="{BB962C8B-B14F-4D97-AF65-F5344CB8AC3E}">
        <p14:creationId xmlns:p14="http://schemas.microsoft.com/office/powerpoint/2010/main" val="387747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10C1E26-0946-1197-FC6D-0766E452940C}"/>
              </a:ext>
            </a:extLst>
          </p:cNvPr>
          <p:cNvSpPr>
            <a:spLocks noGrp="1"/>
          </p:cNvSpPr>
          <p:nvPr>
            <p:ph type="dt" sz="half" idx="10"/>
          </p:nvPr>
        </p:nvSpPr>
        <p:spPr/>
        <p:txBody>
          <a:bodyPr/>
          <a:lstStyle/>
          <a:p>
            <a:fld id="{F5EC58E8-C575-465B-A40C-F48EB0A962D2}" type="datetimeFigureOut">
              <a:rPr lang="es-ES" smtClean="0"/>
              <a:t>05/08/2022</a:t>
            </a:fld>
            <a:endParaRPr lang="es-ES"/>
          </a:p>
        </p:txBody>
      </p:sp>
      <p:sp>
        <p:nvSpPr>
          <p:cNvPr id="3" name="Marcador de pie de página 2">
            <a:extLst>
              <a:ext uri="{FF2B5EF4-FFF2-40B4-BE49-F238E27FC236}">
                <a16:creationId xmlns:a16="http://schemas.microsoft.com/office/drawing/2014/main" id="{B72562A1-625A-9468-BF30-E11FD302F38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0838834-C908-7B93-69FF-98E9965C92E7}"/>
              </a:ext>
            </a:extLst>
          </p:cNvPr>
          <p:cNvSpPr>
            <a:spLocks noGrp="1"/>
          </p:cNvSpPr>
          <p:nvPr>
            <p:ph type="sldNum" sz="quarter" idx="12"/>
          </p:nvPr>
        </p:nvSpPr>
        <p:spPr/>
        <p:txBody>
          <a:bodyPr/>
          <a:lstStyle/>
          <a:p>
            <a:fld id="{94612DD5-09D9-48DF-93B9-7417835FB821}" type="slidenum">
              <a:rPr lang="es-ES" smtClean="0"/>
              <a:t>‹Nº›</a:t>
            </a:fld>
            <a:endParaRPr lang="es-ES"/>
          </a:p>
        </p:txBody>
      </p:sp>
    </p:spTree>
    <p:extLst>
      <p:ext uri="{BB962C8B-B14F-4D97-AF65-F5344CB8AC3E}">
        <p14:creationId xmlns:p14="http://schemas.microsoft.com/office/powerpoint/2010/main" val="102850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AADFA-FA33-2414-CB59-B35B1C2EBCD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9ADFA08-3806-AA19-417F-F07363A1A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EE822D6-0C2D-4B20-E7C6-8FD7C8815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02D391-7E72-6DDB-A3E1-EE9153A46460}"/>
              </a:ext>
            </a:extLst>
          </p:cNvPr>
          <p:cNvSpPr>
            <a:spLocks noGrp="1"/>
          </p:cNvSpPr>
          <p:nvPr>
            <p:ph type="dt" sz="half" idx="10"/>
          </p:nvPr>
        </p:nvSpPr>
        <p:spPr/>
        <p:txBody>
          <a:bodyPr/>
          <a:lstStyle/>
          <a:p>
            <a:fld id="{F5EC58E8-C575-465B-A40C-F48EB0A962D2}" type="datetimeFigureOut">
              <a:rPr lang="es-ES" smtClean="0"/>
              <a:t>05/08/2022</a:t>
            </a:fld>
            <a:endParaRPr lang="es-ES"/>
          </a:p>
        </p:txBody>
      </p:sp>
      <p:sp>
        <p:nvSpPr>
          <p:cNvPr id="6" name="Marcador de pie de página 5">
            <a:extLst>
              <a:ext uri="{FF2B5EF4-FFF2-40B4-BE49-F238E27FC236}">
                <a16:creationId xmlns:a16="http://schemas.microsoft.com/office/drawing/2014/main" id="{9DACB2ED-E422-9832-D88C-9A4ABFEC025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36FBF80-6DC5-8B1F-4A46-B42E438BE631}"/>
              </a:ext>
            </a:extLst>
          </p:cNvPr>
          <p:cNvSpPr>
            <a:spLocks noGrp="1"/>
          </p:cNvSpPr>
          <p:nvPr>
            <p:ph type="sldNum" sz="quarter" idx="12"/>
          </p:nvPr>
        </p:nvSpPr>
        <p:spPr/>
        <p:txBody>
          <a:bodyPr/>
          <a:lstStyle/>
          <a:p>
            <a:fld id="{94612DD5-09D9-48DF-93B9-7417835FB821}" type="slidenum">
              <a:rPr lang="es-ES" smtClean="0"/>
              <a:t>‹Nº›</a:t>
            </a:fld>
            <a:endParaRPr lang="es-ES"/>
          </a:p>
        </p:txBody>
      </p:sp>
    </p:spTree>
    <p:extLst>
      <p:ext uri="{BB962C8B-B14F-4D97-AF65-F5344CB8AC3E}">
        <p14:creationId xmlns:p14="http://schemas.microsoft.com/office/powerpoint/2010/main" val="359357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DC614-0486-C6B6-B172-B668559B64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C261AE2-3AC4-F3A0-DC6A-1F4C20706E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E1B053D-2220-D2DB-29C2-1545461DE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1385B42-759D-9B9D-BD5F-304BA481CF6D}"/>
              </a:ext>
            </a:extLst>
          </p:cNvPr>
          <p:cNvSpPr>
            <a:spLocks noGrp="1"/>
          </p:cNvSpPr>
          <p:nvPr>
            <p:ph type="dt" sz="half" idx="10"/>
          </p:nvPr>
        </p:nvSpPr>
        <p:spPr/>
        <p:txBody>
          <a:bodyPr/>
          <a:lstStyle/>
          <a:p>
            <a:fld id="{F5EC58E8-C575-465B-A40C-F48EB0A962D2}" type="datetimeFigureOut">
              <a:rPr lang="es-ES" smtClean="0"/>
              <a:t>05/08/2022</a:t>
            </a:fld>
            <a:endParaRPr lang="es-ES"/>
          </a:p>
        </p:txBody>
      </p:sp>
      <p:sp>
        <p:nvSpPr>
          <p:cNvPr id="6" name="Marcador de pie de página 5">
            <a:extLst>
              <a:ext uri="{FF2B5EF4-FFF2-40B4-BE49-F238E27FC236}">
                <a16:creationId xmlns:a16="http://schemas.microsoft.com/office/drawing/2014/main" id="{7A5CC610-DCC1-0BA3-6ADA-CB77AD1D2CB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190E59C-4879-295F-ED75-2517E7C2667E}"/>
              </a:ext>
            </a:extLst>
          </p:cNvPr>
          <p:cNvSpPr>
            <a:spLocks noGrp="1"/>
          </p:cNvSpPr>
          <p:nvPr>
            <p:ph type="sldNum" sz="quarter" idx="12"/>
          </p:nvPr>
        </p:nvSpPr>
        <p:spPr/>
        <p:txBody>
          <a:bodyPr/>
          <a:lstStyle/>
          <a:p>
            <a:fld id="{94612DD5-09D9-48DF-93B9-7417835FB821}" type="slidenum">
              <a:rPr lang="es-ES" smtClean="0"/>
              <a:t>‹Nº›</a:t>
            </a:fld>
            <a:endParaRPr lang="es-ES"/>
          </a:p>
        </p:txBody>
      </p:sp>
    </p:spTree>
    <p:extLst>
      <p:ext uri="{BB962C8B-B14F-4D97-AF65-F5344CB8AC3E}">
        <p14:creationId xmlns:p14="http://schemas.microsoft.com/office/powerpoint/2010/main" val="378718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8BBECF9-9F3E-9353-F723-06C26A6C3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F06AE5D-1861-04E8-01FF-E2A9CCAE9B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947B486-064F-4C4F-0354-B002AC4588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C58E8-C575-465B-A40C-F48EB0A962D2}" type="datetimeFigureOut">
              <a:rPr lang="es-ES" smtClean="0"/>
              <a:t>05/08/2022</a:t>
            </a:fld>
            <a:endParaRPr lang="es-ES"/>
          </a:p>
        </p:txBody>
      </p:sp>
      <p:sp>
        <p:nvSpPr>
          <p:cNvPr id="5" name="Marcador de pie de página 4">
            <a:extLst>
              <a:ext uri="{FF2B5EF4-FFF2-40B4-BE49-F238E27FC236}">
                <a16:creationId xmlns:a16="http://schemas.microsoft.com/office/drawing/2014/main" id="{5CEC967B-D2C8-2469-1F43-74C9C67FF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41A3DF0-1C4E-7D66-339D-E2222BB24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12DD5-09D9-48DF-93B9-7417835FB821}" type="slidenum">
              <a:rPr lang="es-ES" smtClean="0"/>
              <a:t>‹Nº›</a:t>
            </a:fld>
            <a:endParaRPr lang="es-ES"/>
          </a:p>
        </p:txBody>
      </p:sp>
    </p:spTree>
    <p:extLst>
      <p:ext uri="{BB962C8B-B14F-4D97-AF65-F5344CB8AC3E}">
        <p14:creationId xmlns:p14="http://schemas.microsoft.com/office/powerpoint/2010/main" val="512502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B589D-CB03-CE81-9DBE-522B526EE4F7}"/>
              </a:ext>
            </a:extLst>
          </p:cNvPr>
          <p:cNvSpPr>
            <a:spLocks noGrp="1"/>
          </p:cNvSpPr>
          <p:nvPr>
            <p:ph type="ctrTitle"/>
          </p:nvPr>
        </p:nvSpPr>
        <p:spPr>
          <a:xfrm>
            <a:off x="1524000" y="67136"/>
            <a:ext cx="9144000" cy="475488"/>
          </a:xfrm>
        </p:spPr>
        <p:txBody>
          <a:bodyPr>
            <a:normAutofit/>
          </a:bodyPr>
          <a:lstStyle/>
          <a:p>
            <a:r>
              <a:rPr lang="es-ES" sz="2400" dirty="0"/>
              <a:t>Dólar Oficial vs Dólar Blue</a:t>
            </a:r>
          </a:p>
        </p:txBody>
      </p:sp>
      <p:grpSp>
        <p:nvGrpSpPr>
          <p:cNvPr id="17" name="Grupo 16">
            <a:extLst>
              <a:ext uri="{FF2B5EF4-FFF2-40B4-BE49-F238E27FC236}">
                <a16:creationId xmlns:a16="http://schemas.microsoft.com/office/drawing/2014/main" id="{47286CE3-04E1-87F2-39D4-568103CA3993}"/>
              </a:ext>
            </a:extLst>
          </p:cNvPr>
          <p:cNvGrpSpPr/>
          <p:nvPr/>
        </p:nvGrpSpPr>
        <p:grpSpPr>
          <a:xfrm>
            <a:off x="934308" y="678755"/>
            <a:ext cx="10323383" cy="5500489"/>
            <a:chOff x="551029" y="481962"/>
            <a:chExt cx="10323383" cy="5500489"/>
          </a:xfrm>
        </p:grpSpPr>
        <p:pic>
          <p:nvPicPr>
            <p:cNvPr id="11" name="Imagen 10">
              <a:extLst>
                <a:ext uri="{FF2B5EF4-FFF2-40B4-BE49-F238E27FC236}">
                  <a16:creationId xmlns:a16="http://schemas.microsoft.com/office/drawing/2014/main" id="{A6C2BDF2-A2B2-CBBF-72B2-6E701D05E8C6}"/>
                </a:ext>
              </a:extLst>
            </p:cNvPr>
            <p:cNvPicPr>
              <a:picLocks noChangeAspect="1"/>
            </p:cNvPicPr>
            <p:nvPr/>
          </p:nvPicPr>
          <p:blipFill>
            <a:blip r:embed="rId2"/>
            <a:stretch>
              <a:fillRect/>
            </a:stretch>
          </p:blipFill>
          <p:spPr>
            <a:xfrm>
              <a:off x="551029" y="481962"/>
              <a:ext cx="5829300" cy="3476625"/>
            </a:xfrm>
            <a:prstGeom prst="rect">
              <a:avLst/>
            </a:prstGeom>
          </p:spPr>
        </p:pic>
        <p:sp>
          <p:nvSpPr>
            <p:cNvPr id="12" name="CuadroTexto 11">
              <a:extLst>
                <a:ext uri="{FF2B5EF4-FFF2-40B4-BE49-F238E27FC236}">
                  <a16:creationId xmlns:a16="http://schemas.microsoft.com/office/drawing/2014/main" id="{39F7A429-A2B4-5F0D-76E0-EBF558E17A4B}"/>
                </a:ext>
              </a:extLst>
            </p:cNvPr>
            <p:cNvSpPr txBox="1"/>
            <p:nvPr/>
          </p:nvSpPr>
          <p:spPr>
            <a:xfrm>
              <a:off x="551029" y="4019249"/>
              <a:ext cx="8734425" cy="276999"/>
            </a:xfrm>
            <a:prstGeom prst="rect">
              <a:avLst/>
            </a:prstGeom>
            <a:noFill/>
          </p:spPr>
          <p:txBody>
            <a:bodyPr wrap="square" rtlCol="0">
              <a:spAutoFit/>
            </a:bodyPr>
            <a:lstStyle/>
            <a:p>
              <a:pPr marL="171450" indent="-171450">
                <a:buFont typeface="Arial" panose="020B0604020202020204" pitchFamily="34" charset="0"/>
                <a:buChar char="•"/>
              </a:pPr>
              <a:r>
                <a:rPr lang="es-419" sz="1200" b="0" i="0" dirty="0">
                  <a:solidFill>
                    <a:srgbClr val="000000"/>
                  </a:solidFill>
                  <a:effectLst/>
                  <a:latin typeface="Arial" panose="020B0604020202020204" pitchFamily="34" charset="0"/>
                  <a:cs typeface="Arial" panose="020B0604020202020204" pitchFamily="34" charset="0"/>
                </a:rPr>
                <a:t>La variación máxima interanual ocurrió el día 22-07-2022 y la brecha fue de 160.48 %</a:t>
              </a:r>
              <a:endParaRPr lang="es-ES" sz="1200" dirty="0">
                <a:latin typeface="Arial" panose="020B0604020202020204" pitchFamily="34" charset="0"/>
                <a:cs typeface="Arial" panose="020B0604020202020204" pitchFamily="34" charset="0"/>
              </a:endParaRPr>
            </a:p>
          </p:txBody>
        </p:sp>
        <p:sp>
          <p:nvSpPr>
            <p:cNvPr id="13" name="CuadroTexto 12">
              <a:extLst>
                <a:ext uri="{FF2B5EF4-FFF2-40B4-BE49-F238E27FC236}">
                  <a16:creationId xmlns:a16="http://schemas.microsoft.com/office/drawing/2014/main" id="{BA8E02B9-667A-7965-B581-C5412494CF9F}"/>
                </a:ext>
              </a:extLst>
            </p:cNvPr>
            <p:cNvSpPr txBox="1"/>
            <p:nvPr/>
          </p:nvSpPr>
          <p:spPr>
            <a:xfrm>
              <a:off x="551029" y="4356910"/>
              <a:ext cx="8888247" cy="275653"/>
            </a:xfrm>
            <a:prstGeom prst="rect">
              <a:avLst/>
            </a:prstGeom>
            <a:noFill/>
          </p:spPr>
          <p:txBody>
            <a:bodyPr wrap="square" rtlCol="0">
              <a:spAutoFit/>
            </a:bodyPr>
            <a:lstStyle/>
            <a:p>
              <a:pPr marL="171450" indent="-171450">
                <a:lnSpc>
                  <a:spcPct val="107000"/>
                </a:lnSpc>
                <a:spcAft>
                  <a:spcPts val="800"/>
                </a:spcAft>
                <a:buFont typeface="Arial" panose="020B0604020202020204" pitchFamily="34" charset="0"/>
                <a:buChar char="•"/>
              </a:pPr>
              <a:r>
                <a:rPr lang="es-419"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La semana en la que la brecha promedio fue mayor es la que comienza el día 24-07-2022 y el valor promedio fue de 144.87%</a:t>
              </a:r>
              <a:endParaRPr lang="es-ES" sz="14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15" name="Grupo 14">
              <a:extLst>
                <a:ext uri="{FF2B5EF4-FFF2-40B4-BE49-F238E27FC236}">
                  <a16:creationId xmlns:a16="http://schemas.microsoft.com/office/drawing/2014/main" id="{6F7C676B-1002-9F93-1C1C-F8FF9561B40D}"/>
                </a:ext>
              </a:extLst>
            </p:cNvPr>
            <p:cNvGrpSpPr/>
            <p:nvPr/>
          </p:nvGrpSpPr>
          <p:grpSpPr>
            <a:xfrm>
              <a:off x="7353300" y="584147"/>
              <a:ext cx="2870273" cy="2254604"/>
              <a:chOff x="8267305" y="857333"/>
              <a:chExt cx="2870273" cy="2254604"/>
            </a:xfrm>
          </p:grpSpPr>
          <p:pic>
            <p:nvPicPr>
              <p:cNvPr id="9" name="Imagen 8">
                <a:extLst>
                  <a:ext uri="{FF2B5EF4-FFF2-40B4-BE49-F238E27FC236}">
                    <a16:creationId xmlns:a16="http://schemas.microsoft.com/office/drawing/2014/main" id="{B15A2FD6-2311-2E03-3730-9624DD947916}"/>
                  </a:ext>
                </a:extLst>
              </p:cNvPr>
              <p:cNvPicPr>
                <a:picLocks noChangeAspect="1"/>
              </p:cNvPicPr>
              <p:nvPr/>
            </p:nvPicPr>
            <p:blipFill>
              <a:blip r:embed="rId3"/>
              <a:stretch>
                <a:fillRect/>
              </a:stretch>
            </p:blipFill>
            <p:spPr>
              <a:xfrm>
                <a:off x="8489233" y="1112276"/>
                <a:ext cx="2426418" cy="1999661"/>
              </a:xfrm>
              <a:prstGeom prst="rect">
                <a:avLst/>
              </a:prstGeom>
            </p:spPr>
          </p:pic>
          <p:sp>
            <p:nvSpPr>
              <p:cNvPr id="14" name="CuadroTexto 13">
                <a:extLst>
                  <a:ext uri="{FF2B5EF4-FFF2-40B4-BE49-F238E27FC236}">
                    <a16:creationId xmlns:a16="http://schemas.microsoft.com/office/drawing/2014/main" id="{8CB0734A-F922-59BE-D8BC-946D474FB625}"/>
                  </a:ext>
                </a:extLst>
              </p:cNvPr>
              <p:cNvSpPr txBox="1"/>
              <p:nvPr/>
            </p:nvSpPr>
            <p:spPr>
              <a:xfrm>
                <a:off x="8267305" y="857333"/>
                <a:ext cx="2870273" cy="307777"/>
              </a:xfrm>
              <a:prstGeom prst="rect">
                <a:avLst/>
              </a:prstGeom>
              <a:noFill/>
            </p:spPr>
            <p:txBody>
              <a:bodyPr wrap="none" rtlCol="0">
                <a:spAutoFit/>
              </a:bodyPr>
              <a:lstStyle/>
              <a:p>
                <a:r>
                  <a:rPr lang="es-ES" sz="1400" dirty="0"/>
                  <a:t>Día de la semana de mayor Variación</a:t>
                </a:r>
              </a:p>
            </p:txBody>
          </p:sp>
        </p:grpSp>
        <p:sp>
          <p:nvSpPr>
            <p:cNvPr id="16" name="CuadroTexto 15">
              <a:extLst>
                <a:ext uri="{FF2B5EF4-FFF2-40B4-BE49-F238E27FC236}">
                  <a16:creationId xmlns:a16="http://schemas.microsoft.com/office/drawing/2014/main" id="{5ADCB78A-4DB6-580A-69A9-87561F54B46E}"/>
                </a:ext>
              </a:extLst>
            </p:cNvPr>
            <p:cNvSpPr txBox="1"/>
            <p:nvPr/>
          </p:nvSpPr>
          <p:spPr>
            <a:xfrm>
              <a:off x="551029" y="4782122"/>
              <a:ext cx="10323383" cy="1200329"/>
            </a:xfrm>
            <a:prstGeom prst="rect">
              <a:avLst/>
            </a:prstGeom>
            <a:noFill/>
          </p:spPr>
          <p:txBody>
            <a:bodyPr wrap="square" rtlCol="0">
              <a:spAutoFit/>
            </a:bodyPr>
            <a:lstStyle/>
            <a:p>
              <a:pPr algn="just"/>
              <a:r>
                <a:rPr lang="es-ES" sz="1200" dirty="0">
                  <a:latin typeface="Arial" panose="020B0604020202020204" pitchFamily="34" charset="0"/>
                  <a:cs typeface="Arial" panose="020B0604020202020204" pitchFamily="34" charset="0"/>
                </a:rPr>
                <a:t>Según los datos obtenidos en un periodo interanual, se puede observar que la brecha de diferencia de valor entre el Dólar Oficial y Blue se ubico mayormente entre un 80% y 100%, tomando un fuerte incremento el valor del Blue y de la brecha en el ultimo mes del periodo. Este incremento de la brecha en la semana del día 24-07-2022, nos da el día que ocurrió la separación máxima de los valores equivalente a 160,48% de diferencia y se corresponde a la semana con el promedio de variación mayor.</a:t>
              </a:r>
            </a:p>
            <a:p>
              <a:pPr algn="just"/>
              <a:r>
                <a:rPr lang="es-ES" sz="1200" dirty="0">
                  <a:latin typeface="Arial" panose="020B0604020202020204" pitchFamily="34" charset="0"/>
                  <a:cs typeface="Arial" panose="020B0604020202020204" pitchFamily="34" charset="0"/>
                </a:rPr>
                <a:t>Del día de la semana con mayor variación en promedio, obtenemos como principal al día miércoles, sin embargo podemos ver que la diferencia con los demás días no es muy significativa.</a:t>
              </a:r>
            </a:p>
          </p:txBody>
        </p:sp>
      </p:grpSp>
    </p:spTree>
    <p:extLst>
      <p:ext uri="{BB962C8B-B14F-4D97-AF65-F5344CB8AC3E}">
        <p14:creationId xmlns:p14="http://schemas.microsoft.com/office/powerpoint/2010/main" val="373524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B589D-CB03-CE81-9DBE-522B526EE4F7}"/>
              </a:ext>
            </a:extLst>
          </p:cNvPr>
          <p:cNvSpPr>
            <a:spLocks noGrp="1"/>
          </p:cNvSpPr>
          <p:nvPr>
            <p:ph type="ctrTitle"/>
          </p:nvPr>
        </p:nvSpPr>
        <p:spPr>
          <a:xfrm>
            <a:off x="1524000" y="1"/>
            <a:ext cx="9144000" cy="475488"/>
          </a:xfrm>
        </p:spPr>
        <p:txBody>
          <a:bodyPr>
            <a:normAutofit/>
          </a:bodyPr>
          <a:lstStyle/>
          <a:p>
            <a:r>
              <a:rPr lang="es-ES" sz="2400" dirty="0"/>
              <a:t>Dólar Oficial vs Dólar Blue</a:t>
            </a:r>
          </a:p>
        </p:txBody>
      </p:sp>
      <p:pic>
        <p:nvPicPr>
          <p:cNvPr id="7" name="Imagen 6">
            <a:extLst>
              <a:ext uri="{FF2B5EF4-FFF2-40B4-BE49-F238E27FC236}">
                <a16:creationId xmlns:a16="http://schemas.microsoft.com/office/drawing/2014/main" id="{B12EAD1A-3737-DC28-2D8A-2E6AD60EEB2B}"/>
              </a:ext>
            </a:extLst>
          </p:cNvPr>
          <p:cNvPicPr>
            <a:picLocks noChangeAspect="1"/>
          </p:cNvPicPr>
          <p:nvPr/>
        </p:nvPicPr>
        <p:blipFill>
          <a:blip r:embed="rId2"/>
          <a:stretch>
            <a:fillRect/>
          </a:stretch>
        </p:blipFill>
        <p:spPr>
          <a:xfrm>
            <a:off x="2018124" y="475489"/>
            <a:ext cx="7780551" cy="3457148"/>
          </a:xfrm>
          <a:prstGeom prst="rect">
            <a:avLst/>
          </a:prstGeom>
        </p:spPr>
      </p:pic>
      <p:grpSp>
        <p:nvGrpSpPr>
          <p:cNvPr id="13" name="Grupo 12">
            <a:extLst>
              <a:ext uri="{FF2B5EF4-FFF2-40B4-BE49-F238E27FC236}">
                <a16:creationId xmlns:a16="http://schemas.microsoft.com/office/drawing/2014/main" id="{EE33B1E9-ED83-91BF-7226-B86CB16C6130}"/>
              </a:ext>
            </a:extLst>
          </p:cNvPr>
          <p:cNvGrpSpPr/>
          <p:nvPr/>
        </p:nvGrpSpPr>
        <p:grpSpPr>
          <a:xfrm>
            <a:off x="506876" y="4047813"/>
            <a:ext cx="5401524" cy="1807523"/>
            <a:chOff x="506876" y="4047813"/>
            <a:chExt cx="5401524" cy="1807523"/>
          </a:xfrm>
        </p:grpSpPr>
        <p:pic>
          <p:nvPicPr>
            <p:cNvPr id="5" name="Imagen 4">
              <a:extLst>
                <a:ext uri="{FF2B5EF4-FFF2-40B4-BE49-F238E27FC236}">
                  <a16:creationId xmlns:a16="http://schemas.microsoft.com/office/drawing/2014/main" id="{003D3168-2506-DD7F-10CD-1E3047564AC2}"/>
                </a:ext>
              </a:extLst>
            </p:cNvPr>
            <p:cNvPicPr>
              <a:picLocks noChangeAspect="1"/>
            </p:cNvPicPr>
            <p:nvPr/>
          </p:nvPicPr>
          <p:blipFill>
            <a:blip r:embed="rId3"/>
            <a:stretch>
              <a:fillRect/>
            </a:stretch>
          </p:blipFill>
          <p:spPr>
            <a:xfrm>
              <a:off x="506876" y="4355590"/>
              <a:ext cx="5401524" cy="1499746"/>
            </a:xfrm>
            <a:prstGeom prst="rect">
              <a:avLst/>
            </a:prstGeom>
          </p:spPr>
        </p:pic>
        <p:sp>
          <p:nvSpPr>
            <p:cNvPr id="3" name="CuadroTexto 2">
              <a:extLst>
                <a:ext uri="{FF2B5EF4-FFF2-40B4-BE49-F238E27FC236}">
                  <a16:creationId xmlns:a16="http://schemas.microsoft.com/office/drawing/2014/main" id="{E02C9DC0-FB21-7E24-C230-CFD7D65B6363}"/>
                </a:ext>
              </a:extLst>
            </p:cNvPr>
            <p:cNvSpPr txBox="1"/>
            <p:nvPr/>
          </p:nvSpPr>
          <p:spPr>
            <a:xfrm>
              <a:off x="506876" y="4047813"/>
              <a:ext cx="5401524" cy="307777"/>
            </a:xfrm>
            <a:prstGeom prst="rect">
              <a:avLst/>
            </a:prstGeom>
            <a:noFill/>
          </p:spPr>
          <p:txBody>
            <a:bodyPr wrap="square" rtlCol="0">
              <a:spAutoFit/>
            </a:bodyPr>
            <a:lstStyle/>
            <a:p>
              <a:pPr algn="ctr"/>
              <a:r>
                <a:rPr lang="es-ES" sz="1400" dirty="0"/>
                <a:t>Top 5 de Días con Mayor Volatilidad Dólar Blue</a:t>
              </a:r>
            </a:p>
          </p:txBody>
        </p:sp>
      </p:grpSp>
      <p:grpSp>
        <p:nvGrpSpPr>
          <p:cNvPr id="12" name="Grupo 11">
            <a:extLst>
              <a:ext uri="{FF2B5EF4-FFF2-40B4-BE49-F238E27FC236}">
                <a16:creationId xmlns:a16="http://schemas.microsoft.com/office/drawing/2014/main" id="{4DC4FD48-66A3-2C56-2ED0-C22565B77506}"/>
              </a:ext>
            </a:extLst>
          </p:cNvPr>
          <p:cNvGrpSpPr/>
          <p:nvPr/>
        </p:nvGrpSpPr>
        <p:grpSpPr>
          <a:xfrm>
            <a:off x="6096000" y="4046006"/>
            <a:ext cx="5401524" cy="1809330"/>
            <a:chOff x="6095999" y="4052103"/>
            <a:chExt cx="5401524" cy="1809330"/>
          </a:xfrm>
        </p:grpSpPr>
        <p:pic>
          <p:nvPicPr>
            <p:cNvPr id="6" name="Imagen 5">
              <a:extLst>
                <a:ext uri="{FF2B5EF4-FFF2-40B4-BE49-F238E27FC236}">
                  <a16:creationId xmlns:a16="http://schemas.microsoft.com/office/drawing/2014/main" id="{38F09CC1-7176-3DF4-4E30-D25AE5EF62F2}"/>
                </a:ext>
              </a:extLst>
            </p:cNvPr>
            <p:cNvPicPr>
              <a:picLocks noChangeAspect="1"/>
            </p:cNvPicPr>
            <p:nvPr/>
          </p:nvPicPr>
          <p:blipFill>
            <a:blip r:embed="rId4"/>
            <a:stretch>
              <a:fillRect/>
            </a:stretch>
          </p:blipFill>
          <p:spPr>
            <a:xfrm>
              <a:off x="6095999" y="4355590"/>
              <a:ext cx="5401524" cy="1505843"/>
            </a:xfrm>
            <a:prstGeom prst="rect">
              <a:avLst/>
            </a:prstGeom>
          </p:spPr>
        </p:pic>
        <p:sp>
          <p:nvSpPr>
            <p:cNvPr id="11" name="CuadroTexto 10">
              <a:extLst>
                <a:ext uri="{FF2B5EF4-FFF2-40B4-BE49-F238E27FC236}">
                  <a16:creationId xmlns:a16="http://schemas.microsoft.com/office/drawing/2014/main" id="{F2CB4E7B-66BD-F1BA-0E23-7C7BFC673482}"/>
                </a:ext>
              </a:extLst>
            </p:cNvPr>
            <p:cNvSpPr txBox="1"/>
            <p:nvPr/>
          </p:nvSpPr>
          <p:spPr>
            <a:xfrm>
              <a:off x="6095999" y="4052103"/>
              <a:ext cx="5401524" cy="307777"/>
            </a:xfrm>
            <a:prstGeom prst="rect">
              <a:avLst/>
            </a:prstGeom>
            <a:noFill/>
          </p:spPr>
          <p:txBody>
            <a:bodyPr wrap="square" rtlCol="0">
              <a:spAutoFit/>
            </a:bodyPr>
            <a:lstStyle/>
            <a:p>
              <a:pPr algn="ctr"/>
              <a:r>
                <a:rPr lang="es-ES" sz="1400" dirty="0"/>
                <a:t>Top 5 de Días con Mayor Volatilidad Dólar Oficial</a:t>
              </a:r>
            </a:p>
          </p:txBody>
        </p:sp>
      </p:grpSp>
      <p:sp>
        <p:nvSpPr>
          <p:cNvPr id="14" name="CuadroTexto 13">
            <a:extLst>
              <a:ext uri="{FF2B5EF4-FFF2-40B4-BE49-F238E27FC236}">
                <a16:creationId xmlns:a16="http://schemas.microsoft.com/office/drawing/2014/main" id="{E525EB52-E8C2-AB0F-0D2E-6E25323256D1}"/>
              </a:ext>
            </a:extLst>
          </p:cNvPr>
          <p:cNvSpPr txBox="1"/>
          <p:nvPr/>
        </p:nvSpPr>
        <p:spPr>
          <a:xfrm>
            <a:off x="746707" y="6009262"/>
            <a:ext cx="10323383" cy="461665"/>
          </a:xfrm>
          <a:prstGeom prst="rect">
            <a:avLst/>
          </a:prstGeom>
          <a:noFill/>
        </p:spPr>
        <p:txBody>
          <a:bodyPr wrap="square" rtlCol="0">
            <a:spAutoFit/>
          </a:bodyPr>
          <a:lstStyle/>
          <a:p>
            <a:pPr algn="just"/>
            <a:r>
              <a:rPr lang="es-ES" sz="1200" dirty="0">
                <a:latin typeface="Arial" panose="020B0604020202020204" pitchFamily="34" charset="0"/>
                <a:cs typeface="Arial" panose="020B0604020202020204" pitchFamily="34" charset="0"/>
              </a:rPr>
              <a:t>El análisis de volatilidad diaria de los ambos dólares nos muestra una marcada diferencia de sus movimiento, mostrando como el dólar blue es mucho mas susceptible a cambios mientras los movimientos del oficial son mas constantes y de menor porcentaje.</a:t>
            </a:r>
          </a:p>
        </p:txBody>
      </p:sp>
    </p:spTree>
    <p:extLst>
      <p:ext uri="{BB962C8B-B14F-4D97-AF65-F5344CB8AC3E}">
        <p14:creationId xmlns:p14="http://schemas.microsoft.com/office/powerpoint/2010/main" val="170293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DF405B-21E6-7422-1B04-46AAD01A81E8}"/>
              </a:ext>
            </a:extLst>
          </p:cNvPr>
          <p:cNvPicPr>
            <a:picLocks noChangeAspect="1"/>
          </p:cNvPicPr>
          <p:nvPr/>
        </p:nvPicPr>
        <p:blipFill>
          <a:blip r:embed="rId2"/>
          <a:stretch>
            <a:fillRect/>
          </a:stretch>
        </p:blipFill>
        <p:spPr>
          <a:xfrm>
            <a:off x="164741" y="719156"/>
            <a:ext cx="3883518" cy="2466176"/>
          </a:xfrm>
          <a:prstGeom prst="rect">
            <a:avLst/>
          </a:prstGeom>
        </p:spPr>
      </p:pic>
      <p:pic>
        <p:nvPicPr>
          <p:cNvPr id="5" name="Imagen 4">
            <a:extLst>
              <a:ext uri="{FF2B5EF4-FFF2-40B4-BE49-F238E27FC236}">
                <a16:creationId xmlns:a16="http://schemas.microsoft.com/office/drawing/2014/main" id="{F042C10F-9A61-4F59-FE92-DB9EDCF517D2}"/>
              </a:ext>
            </a:extLst>
          </p:cNvPr>
          <p:cNvPicPr>
            <a:picLocks noChangeAspect="1"/>
          </p:cNvPicPr>
          <p:nvPr/>
        </p:nvPicPr>
        <p:blipFill>
          <a:blip r:embed="rId3"/>
          <a:stretch>
            <a:fillRect/>
          </a:stretch>
        </p:blipFill>
        <p:spPr>
          <a:xfrm>
            <a:off x="4137069" y="754895"/>
            <a:ext cx="3883519" cy="2463052"/>
          </a:xfrm>
          <a:prstGeom prst="rect">
            <a:avLst/>
          </a:prstGeom>
        </p:spPr>
      </p:pic>
      <p:pic>
        <p:nvPicPr>
          <p:cNvPr id="8" name="Imagen 7">
            <a:extLst>
              <a:ext uri="{FF2B5EF4-FFF2-40B4-BE49-F238E27FC236}">
                <a16:creationId xmlns:a16="http://schemas.microsoft.com/office/drawing/2014/main" id="{F0C9CD71-6DDD-ED33-5D61-839B41606126}"/>
              </a:ext>
            </a:extLst>
          </p:cNvPr>
          <p:cNvPicPr>
            <a:picLocks noChangeAspect="1"/>
          </p:cNvPicPr>
          <p:nvPr/>
        </p:nvPicPr>
        <p:blipFill>
          <a:blip r:embed="rId4"/>
          <a:stretch>
            <a:fillRect/>
          </a:stretch>
        </p:blipFill>
        <p:spPr>
          <a:xfrm>
            <a:off x="8109398" y="774634"/>
            <a:ext cx="3883518" cy="2469519"/>
          </a:xfrm>
          <a:prstGeom prst="rect">
            <a:avLst/>
          </a:prstGeom>
        </p:spPr>
      </p:pic>
      <p:pic>
        <p:nvPicPr>
          <p:cNvPr id="10" name="Imagen 9">
            <a:extLst>
              <a:ext uri="{FF2B5EF4-FFF2-40B4-BE49-F238E27FC236}">
                <a16:creationId xmlns:a16="http://schemas.microsoft.com/office/drawing/2014/main" id="{02109950-0C74-D37F-6C51-83F6102BBC63}"/>
              </a:ext>
            </a:extLst>
          </p:cNvPr>
          <p:cNvPicPr>
            <a:picLocks noChangeAspect="1"/>
          </p:cNvPicPr>
          <p:nvPr/>
        </p:nvPicPr>
        <p:blipFill>
          <a:blip r:embed="rId5"/>
          <a:stretch>
            <a:fillRect/>
          </a:stretch>
        </p:blipFill>
        <p:spPr>
          <a:xfrm>
            <a:off x="278438" y="3217947"/>
            <a:ext cx="2917938" cy="2310347"/>
          </a:xfrm>
          <a:prstGeom prst="rect">
            <a:avLst/>
          </a:prstGeom>
        </p:spPr>
      </p:pic>
      <p:pic>
        <p:nvPicPr>
          <p:cNvPr id="12" name="Imagen 11">
            <a:extLst>
              <a:ext uri="{FF2B5EF4-FFF2-40B4-BE49-F238E27FC236}">
                <a16:creationId xmlns:a16="http://schemas.microsoft.com/office/drawing/2014/main" id="{194085B0-EAA9-384B-3406-0DB5347A2BA1}"/>
              </a:ext>
            </a:extLst>
          </p:cNvPr>
          <p:cNvPicPr>
            <a:picLocks noChangeAspect="1"/>
          </p:cNvPicPr>
          <p:nvPr/>
        </p:nvPicPr>
        <p:blipFill>
          <a:blip r:embed="rId6"/>
          <a:stretch>
            <a:fillRect/>
          </a:stretch>
        </p:blipFill>
        <p:spPr>
          <a:xfrm>
            <a:off x="3585911" y="3191741"/>
            <a:ext cx="2917938" cy="2310347"/>
          </a:xfrm>
          <a:prstGeom prst="rect">
            <a:avLst/>
          </a:prstGeom>
        </p:spPr>
      </p:pic>
      <p:sp>
        <p:nvSpPr>
          <p:cNvPr id="13" name="CuadroTexto 12">
            <a:extLst>
              <a:ext uri="{FF2B5EF4-FFF2-40B4-BE49-F238E27FC236}">
                <a16:creationId xmlns:a16="http://schemas.microsoft.com/office/drawing/2014/main" id="{F84FABFB-AF90-EBC3-94A4-8FF51E29BC03}"/>
              </a:ext>
            </a:extLst>
          </p:cNvPr>
          <p:cNvSpPr txBox="1"/>
          <p:nvPr/>
        </p:nvSpPr>
        <p:spPr>
          <a:xfrm>
            <a:off x="7427214" y="3230058"/>
            <a:ext cx="3648075" cy="2314544"/>
          </a:xfrm>
          <a:prstGeom prst="rect">
            <a:avLst/>
          </a:prstGeom>
          <a:noFill/>
        </p:spPr>
        <p:txBody>
          <a:bodyPr wrap="square" rtlCol="0">
            <a:spAutoFit/>
          </a:bodyPr>
          <a:lstStyle/>
          <a:p>
            <a:pPr>
              <a:lnSpc>
                <a:spcPct val="150000"/>
              </a:lnSpc>
            </a:pPr>
            <a:r>
              <a:rPr lang="es-419" sz="1400" b="0" i="0" dirty="0">
                <a:solidFill>
                  <a:srgbClr val="000000"/>
                </a:solidFill>
                <a:effectLst/>
                <a:latin typeface="Arial" panose="020B0604020202020204" pitchFamily="34" charset="0"/>
                <a:cs typeface="Arial" panose="020B0604020202020204" pitchFamily="34" charset="0"/>
              </a:rPr>
              <a:t>Predicción Dólar Oficial 3: $125.71</a:t>
            </a:r>
          </a:p>
          <a:p>
            <a:pPr>
              <a:lnSpc>
                <a:spcPct val="150000"/>
              </a:lnSpc>
            </a:pPr>
            <a:r>
              <a:rPr lang="es-419" sz="1400" b="0" i="0" dirty="0">
                <a:solidFill>
                  <a:srgbClr val="000000"/>
                </a:solidFill>
                <a:effectLst/>
                <a:latin typeface="Arial" panose="020B0604020202020204" pitchFamily="34" charset="0"/>
                <a:cs typeface="Arial" panose="020B0604020202020204" pitchFamily="34" charset="0"/>
              </a:rPr>
              <a:t>Predicción Dólar Oficial 6 meses: $131.27</a:t>
            </a:r>
          </a:p>
          <a:p>
            <a:pPr>
              <a:lnSpc>
                <a:spcPct val="150000"/>
              </a:lnSpc>
            </a:pPr>
            <a:r>
              <a:rPr lang="es-419" sz="1400" b="0" i="0" dirty="0">
                <a:solidFill>
                  <a:srgbClr val="000000"/>
                </a:solidFill>
                <a:effectLst/>
                <a:latin typeface="Arial" panose="020B0604020202020204" pitchFamily="34" charset="0"/>
                <a:cs typeface="Arial" panose="020B0604020202020204" pitchFamily="34" charset="0"/>
              </a:rPr>
              <a:t>Predicción Dólar Oficial 12 meses: $142.68</a:t>
            </a:r>
          </a:p>
          <a:p>
            <a:pPr>
              <a:lnSpc>
                <a:spcPct val="150000"/>
              </a:lnSpc>
            </a:pPr>
            <a:endParaRPr lang="es-419" sz="1400" b="0" i="0" dirty="0">
              <a:solidFill>
                <a:srgbClr val="000000"/>
              </a:solidFill>
              <a:effectLst/>
              <a:latin typeface="Arial" panose="020B0604020202020204" pitchFamily="34" charset="0"/>
              <a:cs typeface="Arial" panose="020B0604020202020204" pitchFamily="34" charset="0"/>
            </a:endParaRPr>
          </a:p>
          <a:p>
            <a:pPr>
              <a:lnSpc>
                <a:spcPct val="150000"/>
              </a:lnSpc>
            </a:pPr>
            <a:r>
              <a:rPr lang="es-419" sz="1400" b="0" i="0" dirty="0">
                <a:solidFill>
                  <a:srgbClr val="000000"/>
                </a:solidFill>
                <a:effectLst/>
                <a:latin typeface="Arial" panose="020B0604020202020204" pitchFamily="34" charset="0"/>
                <a:cs typeface="Arial" panose="020B0604020202020204" pitchFamily="34" charset="0"/>
              </a:rPr>
              <a:t>Predicción Dólar Blue 3 meses: $241.87</a:t>
            </a:r>
          </a:p>
          <a:p>
            <a:pPr>
              <a:lnSpc>
                <a:spcPct val="150000"/>
              </a:lnSpc>
            </a:pPr>
            <a:r>
              <a:rPr lang="es-419" sz="1400" b="0" i="0" dirty="0">
                <a:solidFill>
                  <a:srgbClr val="000000"/>
                </a:solidFill>
                <a:effectLst/>
                <a:latin typeface="Arial" panose="020B0604020202020204" pitchFamily="34" charset="0"/>
                <a:cs typeface="Arial" panose="020B0604020202020204" pitchFamily="34" charset="0"/>
              </a:rPr>
              <a:t>Predicción Dólar Blue 6: $254.28</a:t>
            </a:r>
          </a:p>
          <a:p>
            <a:pPr>
              <a:lnSpc>
                <a:spcPct val="150000"/>
              </a:lnSpc>
            </a:pPr>
            <a:r>
              <a:rPr lang="es-419" sz="1400" b="0" i="0" dirty="0">
                <a:solidFill>
                  <a:srgbClr val="000000"/>
                </a:solidFill>
                <a:effectLst/>
                <a:latin typeface="Arial" panose="020B0604020202020204" pitchFamily="34" charset="0"/>
                <a:cs typeface="Arial" panose="020B0604020202020204" pitchFamily="34" charset="0"/>
              </a:rPr>
              <a:t>Predicción Dólar Blue 12: $279.79</a:t>
            </a:r>
            <a:endParaRPr lang="es-ES" sz="1400" dirty="0">
              <a:latin typeface="Arial" panose="020B0604020202020204" pitchFamily="34" charset="0"/>
              <a:cs typeface="Arial" panose="020B0604020202020204" pitchFamily="34" charset="0"/>
            </a:endParaRPr>
          </a:p>
        </p:txBody>
      </p:sp>
      <p:sp>
        <p:nvSpPr>
          <p:cNvPr id="14" name="Título 1">
            <a:extLst>
              <a:ext uri="{FF2B5EF4-FFF2-40B4-BE49-F238E27FC236}">
                <a16:creationId xmlns:a16="http://schemas.microsoft.com/office/drawing/2014/main" id="{62750817-95A6-F3A6-4968-7BB2B41501C4}"/>
              </a:ext>
            </a:extLst>
          </p:cNvPr>
          <p:cNvSpPr txBox="1">
            <a:spLocks/>
          </p:cNvSpPr>
          <p:nvPr/>
        </p:nvSpPr>
        <p:spPr>
          <a:xfrm>
            <a:off x="1523999" y="0"/>
            <a:ext cx="9144000" cy="4754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t>Análisis General y Predicciones</a:t>
            </a:r>
          </a:p>
        </p:txBody>
      </p:sp>
      <p:sp>
        <p:nvSpPr>
          <p:cNvPr id="15" name="CuadroTexto 14">
            <a:extLst>
              <a:ext uri="{FF2B5EF4-FFF2-40B4-BE49-F238E27FC236}">
                <a16:creationId xmlns:a16="http://schemas.microsoft.com/office/drawing/2014/main" id="{8F160BCC-1349-54F4-7035-D034B77F2659}"/>
              </a:ext>
            </a:extLst>
          </p:cNvPr>
          <p:cNvSpPr txBox="1"/>
          <p:nvPr/>
        </p:nvSpPr>
        <p:spPr>
          <a:xfrm>
            <a:off x="278438" y="5560909"/>
            <a:ext cx="11714478" cy="1015663"/>
          </a:xfrm>
          <a:prstGeom prst="rect">
            <a:avLst/>
          </a:prstGeom>
          <a:noFill/>
        </p:spPr>
        <p:txBody>
          <a:bodyPr wrap="square" rtlCol="0">
            <a:spAutoFit/>
          </a:bodyPr>
          <a:lstStyle/>
          <a:p>
            <a:pPr algn="just"/>
            <a:r>
              <a:rPr lang="es-ES" sz="1200" dirty="0">
                <a:latin typeface="Arial" panose="020B0604020202020204" pitchFamily="34" charset="0"/>
                <a:cs typeface="Arial" panose="020B0604020202020204" pitchFamily="34" charset="0"/>
              </a:rPr>
              <a:t>Para el análisis general partimos de una observación con diferentes periodos de tiempo que nos permitan determinar la muestras que se adapten de la mejor forma posible a los movimiento del precio. De este análisis seleccionamos al periodo de 5 años donde comienzan las mayores variaciones marcadas por eventos políticos-económicos de cambios de gobiernos y medidas económicas.</a:t>
            </a:r>
          </a:p>
          <a:p>
            <a:pPr algn="just"/>
            <a:r>
              <a:rPr lang="es-ES" sz="1200" dirty="0">
                <a:latin typeface="Arial" panose="020B0604020202020204" pitchFamily="34" charset="0"/>
                <a:cs typeface="Arial" panose="020B0604020202020204" pitchFamily="34" charset="0"/>
              </a:rPr>
              <a:t>Haciendo regresiones lineales para ese periodo se observa que la recta acompaña de mejor manera a los movimientos del dólar oficial por su baja volatilidad, que al dólar blue.</a:t>
            </a:r>
          </a:p>
        </p:txBody>
      </p:sp>
      <p:sp>
        <p:nvSpPr>
          <p:cNvPr id="16" name="CuadroTexto 15">
            <a:extLst>
              <a:ext uri="{FF2B5EF4-FFF2-40B4-BE49-F238E27FC236}">
                <a16:creationId xmlns:a16="http://schemas.microsoft.com/office/drawing/2014/main" id="{C3579289-76AA-6F0F-DFDD-82E4AAD609C4}"/>
              </a:ext>
            </a:extLst>
          </p:cNvPr>
          <p:cNvSpPr txBox="1"/>
          <p:nvPr/>
        </p:nvSpPr>
        <p:spPr>
          <a:xfrm>
            <a:off x="803859" y="464667"/>
            <a:ext cx="2605282" cy="276999"/>
          </a:xfrm>
          <a:prstGeom prst="rect">
            <a:avLst/>
          </a:prstGeom>
          <a:noFill/>
        </p:spPr>
        <p:txBody>
          <a:bodyPr wrap="square" rtlCol="0">
            <a:spAutoFit/>
          </a:bodyPr>
          <a:lstStyle/>
          <a:p>
            <a:pPr algn="ctr"/>
            <a:r>
              <a:rPr lang="es-ES" sz="1200" dirty="0"/>
              <a:t>Precios Históricos (Oficial – Blue)</a:t>
            </a:r>
          </a:p>
        </p:txBody>
      </p:sp>
      <p:sp>
        <p:nvSpPr>
          <p:cNvPr id="17" name="CuadroTexto 16">
            <a:extLst>
              <a:ext uri="{FF2B5EF4-FFF2-40B4-BE49-F238E27FC236}">
                <a16:creationId xmlns:a16="http://schemas.microsoft.com/office/drawing/2014/main" id="{5EA1E4B2-E904-F30C-8732-14288622ECB8}"/>
              </a:ext>
            </a:extLst>
          </p:cNvPr>
          <p:cNvSpPr txBox="1"/>
          <p:nvPr/>
        </p:nvSpPr>
        <p:spPr>
          <a:xfrm>
            <a:off x="4793358" y="475119"/>
            <a:ext cx="2605282" cy="276999"/>
          </a:xfrm>
          <a:prstGeom prst="rect">
            <a:avLst/>
          </a:prstGeom>
          <a:noFill/>
        </p:spPr>
        <p:txBody>
          <a:bodyPr wrap="square" rtlCol="0">
            <a:spAutoFit/>
          </a:bodyPr>
          <a:lstStyle/>
          <a:p>
            <a:pPr algn="ctr"/>
            <a:r>
              <a:rPr lang="es-ES" sz="1200" dirty="0"/>
              <a:t>Precios 5Y (Oficial – Blue)</a:t>
            </a:r>
          </a:p>
        </p:txBody>
      </p:sp>
      <p:sp>
        <p:nvSpPr>
          <p:cNvPr id="18" name="CuadroTexto 17">
            <a:extLst>
              <a:ext uri="{FF2B5EF4-FFF2-40B4-BE49-F238E27FC236}">
                <a16:creationId xmlns:a16="http://schemas.microsoft.com/office/drawing/2014/main" id="{5515D42A-346E-8008-1057-449CDF11E587}"/>
              </a:ext>
            </a:extLst>
          </p:cNvPr>
          <p:cNvSpPr txBox="1"/>
          <p:nvPr/>
        </p:nvSpPr>
        <p:spPr>
          <a:xfrm>
            <a:off x="8748516" y="486561"/>
            <a:ext cx="2605282" cy="276999"/>
          </a:xfrm>
          <a:prstGeom prst="rect">
            <a:avLst/>
          </a:prstGeom>
          <a:noFill/>
        </p:spPr>
        <p:txBody>
          <a:bodyPr wrap="square" rtlCol="0">
            <a:spAutoFit/>
          </a:bodyPr>
          <a:lstStyle/>
          <a:p>
            <a:pPr algn="ctr"/>
            <a:r>
              <a:rPr lang="es-ES" sz="1200" dirty="0"/>
              <a:t>Precios 2Y (Oficial – Blue)</a:t>
            </a:r>
          </a:p>
        </p:txBody>
      </p:sp>
    </p:spTree>
    <p:extLst>
      <p:ext uri="{BB962C8B-B14F-4D97-AF65-F5344CB8AC3E}">
        <p14:creationId xmlns:p14="http://schemas.microsoft.com/office/powerpoint/2010/main" val="16795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902B989A-4593-1AAB-886D-E56F81E97EC4}"/>
              </a:ext>
            </a:extLst>
          </p:cNvPr>
          <p:cNvSpPr txBox="1">
            <a:spLocks/>
          </p:cNvSpPr>
          <p:nvPr/>
        </p:nvSpPr>
        <p:spPr>
          <a:xfrm>
            <a:off x="1523999" y="0"/>
            <a:ext cx="9144000" cy="4754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t>Dólar vs Inflación</a:t>
            </a:r>
          </a:p>
        </p:txBody>
      </p:sp>
      <p:pic>
        <p:nvPicPr>
          <p:cNvPr id="16" name="Imagen 15">
            <a:extLst>
              <a:ext uri="{FF2B5EF4-FFF2-40B4-BE49-F238E27FC236}">
                <a16:creationId xmlns:a16="http://schemas.microsoft.com/office/drawing/2014/main" id="{4655A367-B7F2-A90F-E8FD-6B19FF4A1048}"/>
              </a:ext>
            </a:extLst>
          </p:cNvPr>
          <p:cNvPicPr>
            <a:picLocks noChangeAspect="1"/>
          </p:cNvPicPr>
          <p:nvPr/>
        </p:nvPicPr>
        <p:blipFill>
          <a:blip r:embed="rId2"/>
          <a:stretch>
            <a:fillRect/>
          </a:stretch>
        </p:blipFill>
        <p:spPr>
          <a:xfrm>
            <a:off x="1" y="475488"/>
            <a:ext cx="6096000" cy="4351354"/>
          </a:xfrm>
          <a:prstGeom prst="rect">
            <a:avLst/>
          </a:prstGeom>
        </p:spPr>
      </p:pic>
      <p:grpSp>
        <p:nvGrpSpPr>
          <p:cNvPr id="20" name="Grupo 19">
            <a:extLst>
              <a:ext uri="{FF2B5EF4-FFF2-40B4-BE49-F238E27FC236}">
                <a16:creationId xmlns:a16="http://schemas.microsoft.com/office/drawing/2014/main" id="{8DE870DD-C0BA-1C27-1FCF-051603E846D6}"/>
              </a:ext>
            </a:extLst>
          </p:cNvPr>
          <p:cNvGrpSpPr/>
          <p:nvPr/>
        </p:nvGrpSpPr>
        <p:grpSpPr>
          <a:xfrm>
            <a:off x="6460098" y="475488"/>
            <a:ext cx="2605283" cy="2338575"/>
            <a:chOff x="6460101" y="638175"/>
            <a:chExt cx="2605283" cy="2338575"/>
          </a:xfrm>
        </p:grpSpPr>
        <p:pic>
          <p:nvPicPr>
            <p:cNvPr id="7" name="Imagen 6">
              <a:extLst>
                <a:ext uri="{FF2B5EF4-FFF2-40B4-BE49-F238E27FC236}">
                  <a16:creationId xmlns:a16="http://schemas.microsoft.com/office/drawing/2014/main" id="{82848959-FC74-AEC5-4316-736F6A183EA4}"/>
                </a:ext>
              </a:extLst>
            </p:cNvPr>
            <p:cNvPicPr>
              <a:picLocks noChangeAspect="1"/>
            </p:cNvPicPr>
            <p:nvPr/>
          </p:nvPicPr>
          <p:blipFill>
            <a:blip r:embed="rId3"/>
            <a:stretch>
              <a:fillRect/>
            </a:stretch>
          </p:blipFill>
          <p:spPr>
            <a:xfrm>
              <a:off x="6460101" y="915174"/>
              <a:ext cx="2605282" cy="2061576"/>
            </a:xfrm>
            <a:prstGeom prst="rect">
              <a:avLst/>
            </a:prstGeom>
          </p:spPr>
        </p:pic>
        <p:sp>
          <p:nvSpPr>
            <p:cNvPr id="17" name="CuadroTexto 16">
              <a:extLst>
                <a:ext uri="{FF2B5EF4-FFF2-40B4-BE49-F238E27FC236}">
                  <a16:creationId xmlns:a16="http://schemas.microsoft.com/office/drawing/2014/main" id="{E20FF4BE-7F34-2708-98E2-25F748AF5F2C}"/>
                </a:ext>
              </a:extLst>
            </p:cNvPr>
            <p:cNvSpPr txBox="1"/>
            <p:nvPr/>
          </p:nvSpPr>
          <p:spPr>
            <a:xfrm>
              <a:off x="6460102" y="638175"/>
              <a:ext cx="2605282" cy="276999"/>
            </a:xfrm>
            <a:prstGeom prst="rect">
              <a:avLst/>
            </a:prstGeom>
            <a:noFill/>
          </p:spPr>
          <p:txBody>
            <a:bodyPr wrap="square" rtlCol="0">
              <a:spAutoFit/>
            </a:bodyPr>
            <a:lstStyle/>
            <a:p>
              <a:pPr algn="ctr"/>
              <a:r>
                <a:rPr lang="es-ES" sz="1200" dirty="0"/>
                <a:t>Top 10 menores brechas tipo de USD</a:t>
              </a:r>
            </a:p>
          </p:txBody>
        </p:sp>
      </p:grpSp>
      <p:grpSp>
        <p:nvGrpSpPr>
          <p:cNvPr id="21" name="Grupo 20">
            <a:extLst>
              <a:ext uri="{FF2B5EF4-FFF2-40B4-BE49-F238E27FC236}">
                <a16:creationId xmlns:a16="http://schemas.microsoft.com/office/drawing/2014/main" id="{022CDE3F-0B32-FEB5-6B05-40FBEACA9ACF}"/>
              </a:ext>
            </a:extLst>
          </p:cNvPr>
          <p:cNvGrpSpPr/>
          <p:nvPr/>
        </p:nvGrpSpPr>
        <p:grpSpPr>
          <a:xfrm>
            <a:off x="9365358" y="476375"/>
            <a:ext cx="2605282" cy="2323701"/>
            <a:chOff x="9365358" y="638175"/>
            <a:chExt cx="2605282" cy="2323701"/>
          </a:xfrm>
        </p:grpSpPr>
        <p:pic>
          <p:nvPicPr>
            <p:cNvPr id="9" name="Imagen 8">
              <a:extLst>
                <a:ext uri="{FF2B5EF4-FFF2-40B4-BE49-F238E27FC236}">
                  <a16:creationId xmlns:a16="http://schemas.microsoft.com/office/drawing/2014/main" id="{613D2486-3A29-1BEA-C287-24BA52DFAA02}"/>
                </a:ext>
              </a:extLst>
            </p:cNvPr>
            <p:cNvPicPr>
              <a:picLocks noChangeAspect="1"/>
            </p:cNvPicPr>
            <p:nvPr/>
          </p:nvPicPr>
          <p:blipFill>
            <a:blip r:embed="rId4"/>
            <a:stretch>
              <a:fillRect/>
            </a:stretch>
          </p:blipFill>
          <p:spPr>
            <a:xfrm>
              <a:off x="9396057" y="900300"/>
              <a:ext cx="2543883" cy="2061576"/>
            </a:xfrm>
            <a:prstGeom prst="rect">
              <a:avLst/>
            </a:prstGeom>
          </p:spPr>
        </p:pic>
        <p:sp>
          <p:nvSpPr>
            <p:cNvPr id="18" name="CuadroTexto 17">
              <a:extLst>
                <a:ext uri="{FF2B5EF4-FFF2-40B4-BE49-F238E27FC236}">
                  <a16:creationId xmlns:a16="http://schemas.microsoft.com/office/drawing/2014/main" id="{9AE5DEE4-BB19-6CE9-9D59-327A5B7683D2}"/>
                </a:ext>
              </a:extLst>
            </p:cNvPr>
            <p:cNvSpPr txBox="1"/>
            <p:nvPr/>
          </p:nvSpPr>
          <p:spPr>
            <a:xfrm>
              <a:off x="9365358" y="638175"/>
              <a:ext cx="2605282" cy="276999"/>
            </a:xfrm>
            <a:prstGeom prst="rect">
              <a:avLst/>
            </a:prstGeom>
            <a:noFill/>
          </p:spPr>
          <p:txBody>
            <a:bodyPr wrap="square" rtlCol="0">
              <a:spAutoFit/>
            </a:bodyPr>
            <a:lstStyle/>
            <a:p>
              <a:pPr algn="ctr"/>
              <a:r>
                <a:rPr lang="es-ES" sz="1200" dirty="0"/>
                <a:t>Top 10 mayores brechas tipo de USD</a:t>
              </a:r>
            </a:p>
          </p:txBody>
        </p:sp>
      </p:grpSp>
      <p:grpSp>
        <p:nvGrpSpPr>
          <p:cNvPr id="22" name="Grupo 21">
            <a:extLst>
              <a:ext uri="{FF2B5EF4-FFF2-40B4-BE49-F238E27FC236}">
                <a16:creationId xmlns:a16="http://schemas.microsoft.com/office/drawing/2014/main" id="{6E05BF0D-49A2-E768-11A1-1FE7331933B6}"/>
              </a:ext>
            </a:extLst>
          </p:cNvPr>
          <p:cNvGrpSpPr/>
          <p:nvPr/>
        </p:nvGrpSpPr>
        <p:grpSpPr>
          <a:xfrm>
            <a:off x="7294807" y="3062201"/>
            <a:ext cx="3769750" cy="2307194"/>
            <a:chOff x="7180507" y="3253749"/>
            <a:chExt cx="3769750" cy="2307194"/>
          </a:xfrm>
        </p:grpSpPr>
        <p:pic>
          <p:nvPicPr>
            <p:cNvPr id="11" name="Imagen 10">
              <a:extLst>
                <a:ext uri="{FF2B5EF4-FFF2-40B4-BE49-F238E27FC236}">
                  <a16:creationId xmlns:a16="http://schemas.microsoft.com/office/drawing/2014/main" id="{A84DBAE7-068C-A103-7D33-21C9246CC7AA}"/>
                </a:ext>
              </a:extLst>
            </p:cNvPr>
            <p:cNvPicPr>
              <a:picLocks noChangeAspect="1"/>
            </p:cNvPicPr>
            <p:nvPr/>
          </p:nvPicPr>
          <p:blipFill>
            <a:blip r:embed="rId5"/>
            <a:stretch>
              <a:fillRect/>
            </a:stretch>
          </p:blipFill>
          <p:spPr>
            <a:xfrm>
              <a:off x="7180508" y="3539098"/>
              <a:ext cx="3769749" cy="2021845"/>
            </a:xfrm>
            <a:prstGeom prst="rect">
              <a:avLst/>
            </a:prstGeom>
          </p:spPr>
        </p:pic>
        <p:sp>
          <p:nvSpPr>
            <p:cNvPr id="19" name="CuadroTexto 18">
              <a:extLst>
                <a:ext uri="{FF2B5EF4-FFF2-40B4-BE49-F238E27FC236}">
                  <a16:creationId xmlns:a16="http://schemas.microsoft.com/office/drawing/2014/main" id="{D2A7A389-74B4-D043-2F24-364E96F8FB8B}"/>
                </a:ext>
              </a:extLst>
            </p:cNvPr>
            <p:cNvSpPr txBox="1"/>
            <p:nvPr/>
          </p:nvSpPr>
          <p:spPr>
            <a:xfrm>
              <a:off x="7180507" y="3253749"/>
              <a:ext cx="3769749" cy="276999"/>
            </a:xfrm>
            <a:prstGeom prst="rect">
              <a:avLst/>
            </a:prstGeom>
            <a:noFill/>
          </p:spPr>
          <p:txBody>
            <a:bodyPr wrap="square" rtlCol="0">
              <a:spAutoFit/>
            </a:bodyPr>
            <a:lstStyle/>
            <a:p>
              <a:pPr algn="ctr"/>
              <a:r>
                <a:rPr lang="es-ES" sz="1200" dirty="0"/>
                <a:t>Principales Eventos Políticos - Económicos</a:t>
              </a:r>
            </a:p>
          </p:txBody>
        </p:sp>
      </p:grpSp>
      <p:sp>
        <p:nvSpPr>
          <p:cNvPr id="23" name="CuadroTexto 22">
            <a:extLst>
              <a:ext uri="{FF2B5EF4-FFF2-40B4-BE49-F238E27FC236}">
                <a16:creationId xmlns:a16="http://schemas.microsoft.com/office/drawing/2014/main" id="{1AAEC4AB-0740-4A66-D92F-B47C9A764524}"/>
              </a:ext>
            </a:extLst>
          </p:cNvPr>
          <p:cNvSpPr txBox="1"/>
          <p:nvPr/>
        </p:nvSpPr>
        <p:spPr>
          <a:xfrm>
            <a:off x="133350" y="5425072"/>
            <a:ext cx="11582399" cy="1015663"/>
          </a:xfrm>
          <a:prstGeom prst="rect">
            <a:avLst/>
          </a:prstGeom>
          <a:noFill/>
        </p:spPr>
        <p:txBody>
          <a:bodyPr wrap="square" rtlCol="0">
            <a:spAutoFit/>
          </a:bodyPr>
          <a:lstStyle/>
          <a:p>
            <a:pPr algn="just"/>
            <a:r>
              <a:rPr lang="es-ES" sz="1200" dirty="0">
                <a:latin typeface="Arial" panose="020B0604020202020204" pitchFamily="34" charset="0"/>
                <a:cs typeface="Arial" panose="020B0604020202020204" pitchFamily="34" charset="0"/>
              </a:rPr>
              <a:t>El análisis del dólar frente a la inflación de los últimos 4 años no muestra que los tipos de dólar han tenido una mayor variación con respecto a la inflación, mostrando una tendencia por parte de la inflación por seguir las variaciones de los tipos de dólar y teniendo un movimiento muy similar al dólar oficial.</a:t>
            </a:r>
          </a:p>
          <a:p>
            <a:pPr algn="just"/>
            <a:r>
              <a:rPr lang="es-ES" sz="1200" dirty="0">
                <a:latin typeface="Arial" panose="020B0604020202020204" pitchFamily="34" charset="0"/>
                <a:cs typeface="Arial" panose="020B0604020202020204" pitchFamily="34" charset="0"/>
              </a:rPr>
              <a:t>También podemos determinar momentos en los que hubiera sido oportuno la compra de dólar Oficial y venta en Blue. Los momentos de compra se encuentran cuando las brechas fueron menores y anteriores al cepo del 2009. Los momentos de venta los podemos detectar en momentos que ocurrieron picos de la brecha entre los dólares.</a:t>
            </a:r>
          </a:p>
        </p:txBody>
      </p:sp>
    </p:spTree>
    <p:extLst>
      <p:ext uri="{BB962C8B-B14F-4D97-AF65-F5344CB8AC3E}">
        <p14:creationId xmlns:p14="http://schemas.microsoft.com/office/powerpoint/2010/main" val="27937319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145</TotalTime>
  <Words>545</Words>
  <Application>Microsoft Office PowerPoint</Application>
  <PresentationFormat>Panorámica</PresentationFormat>
  <Paragraphs>29</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Dólar Oficial vs Dólar Blue</vt:lpstr>
      <vt:lpstr>Dólar Oficial vs Dólar Blue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Dólar Oficial vs Dólar Blue</dc:title>
  <dc:creator>Mauricio</dc:creator>
  <cp:lastModifiedBy>Mauricio</cp:lastModifiedBy>
  <cp:revision>6</cp:revision>
  <dcterms:created xsi:type="dcterms:W3CDTF">2022-08-05T13:01:16Z</dcterms:created>
  <dcterms:modified xsi:type="dcterms:W3CDTF">2022-08-05T15:26:26Z</dcterms:modified>
</cp:coreProperties>
</file>