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62" r:id="rId4"/>
    <p:sldId id="264" r:id="rId5"/>
    <p:sldId id="265" r:id="rId6"/>
    <p:sldId id="266" r:id="rId7"/>
    <p:sldId id="267" r:id="rId8"/>
    <p:sldId id="269" r:id="rId9"/>
    <p:sldId id="268" r:id="rId10"/>
    <p:sldId id="270" r:id="rId11"/>
    <p:sldId id="271" r:id="rId12"/>
    <p:sldId id="272" r:id="rId13"/>
    <p:sldId id="274" r:id="rId14"/>
    <p:sldId id="275" r:id="rId15"/>
    <p:sldId id="276"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31" name="PlaceHolder 2"/>
          <p:cNvSpPr>
            <a:spLocks noGrp="1"/>
          </p:cNvSpPr>
          <p:nvPr>
            <p:ph type="body"/>
          </p:nvPr>
        </p:nvSpPr>
        <p:spPr>
          <a:xfrm>
            <a:off x="457200" y="1481400"/>
            <a:ext cx="822924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2" name="PlaceHolder 3"/>
          <p:cNvSpPr>
            <a:spLocks noGrp="1"/>
          </p:cNvSpPr>
          <p:nvPr>
            <p:ph type="body"/>
          </p:nvPr>
        </p:nvSpPr>
        <p:spPr>
          <a:xfrm>
            <a:off x="457200" y="3845520"/>
            <a:ext cx="822924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34"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5"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6" name="PlaceHolder 4"/>
          <p:cNvSpPr>
            <a:spLocks noGrp="1"/>
          </p:cNvSpPr>
          <p:nvPr>
            <p:ph type="body"/>
          </p:nvPr>
        </p:nvSpPr>
        <p:spPr>
          <a:xfrm>
            <a:off x="4674240" y="384552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7" name="PlaceHolder 5"/>
          <p:cNvSpPr>
            <a:spLocks noGrp="1"/>
          </p:cNvSpPr>
          <p:nvPr>
            <p:ph type="body"/>
          </p:nvPr>
        </p:nvSpPr>
        <p:spPr>
          <a:xfrm>
            <a:off x="457200" y="384552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39" name="PlaceHolder 2"/>
          <p:cNvSpPr>
            <a:spLocks noGrp="1"/>
          </p:cNvSpPr>
          <p:nvPr>
            <p:ph type="body"/>
          </p:nvPr>
        </p:nvSpPr>
        <p:spPr>
          <a:xfrm>
            <a:off x="457200" y="1481400"/>
            <a:ext cx="26496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0" name="PlaceHolder 3"/>
          <p:cNvSpPr>
            <a:spLocks noGrp="1"/>
          </p:cNvSpPr>
          <p:nvPr>
            <p:ph type="body"/>
          </p:nvPr>
        </p:nvSpPr>
        <p:spPr>
          <a:xfrm>
            <a:off x="3239640" y="1481400"/>
            <a:ext cx="26496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1" name="PlaceHolder 4"/>
          <p:cNvSpPr>
            <a:spLocks noGrp="1"/>
          </p:cNvSpPr>
          <p:nvPr>
            <p:ph type="body"/>
          </p:nvPr>
        </p:nvSpPr>
        <p:spPr>
          <a:xfrm>
            <a:off x="6022080" y="1481400"/>
            <a:ext cx="26496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2" name="PlaceHolder 5"/>
          <p:cNvSpPr>
            <a:spLocks noGrp="1"/>
          </p:cNvSpPr>
          <p:nvPr>
            <p:ph type="body"/>
          </p:nvPr>
        </p:nvSpPr>
        <p:spPr>
          <a:xfrm>
            <a:off x="6022080" y="3845520"/>
            <a:ext cx="26496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3" name="PlaceHolder 6"/>
          <p:cNvSpPr>
            <a:spLocks noGrp="1"/>
          </p:cNvSpPr>
          <p:nvPr>
            <p:ph type="body"/>
          </p:nvPr>
        </p:nvSpPr>
        <p:spPr>
          <a:xfrm>
            <a:off x="3239640" y="3845520"/>
            <a:ext cx="26496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4" name="PlaceHolder 7"/>
          <p:cNvSpPr>
            <a:spLocks noGrp="1"/>
          </p:cNvSpPr>
          <p:nvPr>
            <p:ph type="body"/>
          </p:nvPr>
        </p:nvSpPr>
        <p:spPr>
          <a:xfrm>
            <a:off x="457200" y="3845520"/>
            <a:ext cx="26496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10" name="PlaceHolder 2"/>
          <p:cNvSpPr>
            <a:spLocks noGrp="1"/>
          </p:cNvSpPr>
          <p:nvPr>
            <p:ph type="subTitle"/>
          </p:nvPr>
        </p:nvSpPr>
        <p:spPr>
          <a:xfrm>
            <a:off x="457200" y="14814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12" name="PlaceHolder 2"/>
          <p:cNvSpPr>
            <a:spLocks noGrp="1"/>
          </p:cNvSpPr>
          <p:nvPr>
            <p:ph type="body"/>
          </p:nvPr>
        </p:nvSpPr>
        <p:spPr>
          <a:xfrm>
            <a:off x="457200" y="1481400"/>
            <a:ext cx="8229240" cy="4525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14" name="PlaceHolder 2"/>
          <p:cNvSpPr>
            <a:spLocks noGrp="1"/>
          </p:cNvSpPr>
          <p:nvPr>
            <p:ph type="body"/>
          </p:nvPr>
        </p:nvSpPr>
        <p:spPr>
          <a:xfrm>
            <a:off x="457200" y="1481400"/>
            <a:ext cx="4015800" cy="4525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5" name="PlaceHolder 3"/>
          <p:cNvSpPr>
            <a:spLocks noGrp="1"/>
          </p:cNvSpPr>
          <p:nvPr>
            <p:ph type="body"/>
          </p:nvPr>
        </p:nvSpPr>
        <p:spPr>
          <a:xfrm>
            <a:off x="4674240" y="1481400"/>
            <a:ext cx="4015800" cy="4525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19"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0" name="PlaceHolder 3"/>
          <p:cNvSpPr>
            <a:spLocks noGrp="1"/>
          </p:cNvSpPr>
          <p:nvPr>
            <p:ph type="body"/>
          </p:nvPr>
        </p:nvSpPr>
        <p:spPr>
          <a:xfrm>
            <a:off x="457200" y="384552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1" name="PlaceHolder 4"/>
          <p:cNvSpPr>
            <a:spLocks noGrp="1"/>
          </p:cNvSpPr>
          <p:nvPr>
            <p:ph type="body"/>
          </p:nvPr>
        </p:nvSpPr>
        <p:spPr>
          <a:xfrm>
            <a:off x="4674240" y="1481400"/>
            <a:ext cx="4015800" cy="4525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23" name="PlaceHolder 2"/>
          <p:cNvSpPr>
            <a:spLocks noGrp="1"/>
          </p:cNvSpPr>
          <p:nvPr>
            <p:ph type="body"/>
          </p:nvPr>
        </p:nvSpPr>
        <p:spPr>
          <a:xfrm>
            <a:off x="457200" y="1481400"/>
            <a:ext cx="4015800" cy="4525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4"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5" name="PlaceHolder 4"/>
          <p:cNvSpPr>
            <a:spLocks noGrp="1"/>
          </p:cNvSpPr>
          <p:nvPr>
            <p:ph type="body"/>
          </p:nvPr>
        </p:nvSpPr>
        <p:spPr>
          <a:xfrm>
            <a:off x="4674240" y="384552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Lucida Sans Unicode"/>
            </a:endParaRPr>
          </a:p>
        </p:txBody>
      </p:sp>
      <p:sp>
        <p:nvSpPr>
          <p:cNvPr id="27"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8"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9" name="PlaceHolder 4"/>
          <p:cNvSpPr>
            <a:spLocks noGrp="1"/>
          </p:cNvSpPr>
          <p:nvPr>
            <p:ph type="body"/>
          </p:nvPr>
        </p:nvSpPr>
        <p:spPr>
          <a:xfrm>
            <a:off x="457200" y="3845520"/>
            <a:ext cx="8229240" cy="215856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10" name="CustomShape 2"/>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6120" y="5791320"/>
            <a:ext cx="3402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 name="PlaceHolder 5"/>
          <p:cNvSpPr>
            <a:spLocks noGrp="1"/>
          </p:cNvSpPr>
          <p:nvPr>
            <p:ph type="body"/>
          </p:nvPr>
        </p:nvSpPr>
        <p:spPr>
          <a:xfrm>
            <a:off x="457200" y="1481400"/>
            <a:ext cx="8229240" cy="4525560"/>
          </a:xfrm>
          <a:prstGeom prst="rect">
            <a:avLst/>
          </a:prstGeom>
        </p:spPr>
        <p:txBody>
          <a:bodyPr lIns="90000" tIns="45000" rIns="90000" bIns="45000"/>
          <a:lstStyle/>
          <a:p>
            <a:pPr marL="365760" indent="-255600">
              <a:lnSpc>
                <a:spcPct val="100000"/>
              </a:lnSpc>
              <a:spcBef>
                <a:spcPts val="400"/>
              </a:spcBef>
              <a:buClr>
                <a:srgbClr val="2DA2BF"/>
              </a:buClr>
              <a:buSzPct val="68000"/>
              <a:buFont typeface="Wingdings 3" charset="2"/>
              <a:buChar char=""/>
            </a:pPr>
            <a:r>
              <a:rPr lang="en-US" sz="2700" b="0" strike="noStrike" spc="-1">
                <a:solidFill>
                  <a:srgbClr val="000000"/>
                </a:solidFill>
                <a:latin typeface="Lucida Sans Unicode"/>
              </a:rPr>
              <a:t>Click to edit Master text styles</a:t>
            </a:r>
          </a:p>
          <a:p>
            <a:pPr marL="621720" lvl="1" indent="-228240">
              <a:lnSpc>
                <a:spcPct val="100000"/>
              </a:lnSpc>
              <a:spcBef>
                <a:spcPts val="323"/>
              </a:spcBef>
              <a:buClr>
                <a:srgbClr val="2DA2BF"/>
              </a:buClr>
              <a:buFont typeface="Verdana"/>
              <a:buChar char="◦"/>
            </a:pPr>
            <a:r>
              <a:rPr lang="en-US" sz="2300" b="0" strike="noStrike" spc="-1">
                <a:solidFill>
                  <a:srgbClr val="000000"/>
                </a:solidFill>
                <a:latin typeface="Lucida Sans Unicode"/>
              </a:rPr>
              <a:t>Second level</a:t>
            </a:r>
          </a:p>
          <a:p>
            <a:pPr marL="859680" lvl="2" indent="-228240">
              <a:lnSpc>
                <a:spcPct val="100000"/>
              </a:lnSpc>
              <a:spcBef>
                <a:spcPts val="349"/>
              </a:spcBef>
              <a:buClr>
                <a:srgbClr val="DA1F28"/>
              </a:buClr>
              <a:buFont typeface="Wingdings 2" charset="2"/>
              <a:buChar char=""/>
            </a:pPr>
            <a:r>
              <a:rPr lang="en-US" sz="2100" b="0" strike="noStrike" spc="-1">
                <a:solidFill>
                  <a:srgbClr val="000000"/>
                </a:solidFill>
                <a:latin typeface="Lucida Sans Unicode"/>
              </a:rPr>
              <a:t>Third level</a:t>
            </a:r>
          </a:p>
          <a:p>
            <a:pPr marL="1143000" lvl="3" indent="-228240">
              <a:lnSpc>
                <a:spcPct val="100000"/>
              </a:lnSpc>
              <a:spcBef>
                <a:spcPts val="349"/>
              </a:spcBef>
              <a:buClr>
                <a:srgbClr val="DA1F28"/>
              </a:buClr>
              <a:buFont typeface="Wingdings 2" charset="2"/>
              <a:buChar char=""/>
            </a:pPr>
            <a:r>
              <a:rPr lang="en-US" sz="1900" b="0" strike="noStrike" spc="-1">
                <a:solidFill>
                  <a:srgbClr val="000000"/>
                </a:solidFill>
                <a:latin typeface="Lucida Sans Unicode"/>
              </a:rPr>
              <a:t>Fourth level</a:t>
            </a:r>
          </a:p>
          <a:p>
            <a:pPr marL="1371600" lvl="4" indent="-228240">
              <a:lnSpc>
                <a:spcPct val="100000"/>
              </a:lnSpc>
              <a:spcBef>
                <a:spcPts val="349"/>
              </a:spcBef>
              <a:buClr>
                <a:srgbClr val="DA1F28"/>
              </a:buClr>
              <a:buFont typeface="Wingdings 2" charset="2"/>
              <a:buChar char=""/>
            </a:pPr>
            <a:r>
              <a:rPr lang="en-US" sz="1800" b="0" strike="noStrike" spc="-1">
                <a:solidFill>
                  <a:srgbClr val="000000"/>
                </a:solidFill>
                <a:latin typeface="Lucida Sans Unicode"/>
              </a:rPr>
              <a:t>Fifth level</a:t>
            </a:r>
          </a:p>
        </p:txBody>
      </p:sp>
      <p:sp>
        <p:nvSpPr>
          <p:cNvPr id="5" name="PlaceHolder 6"/>
          <p:cNvSpPr>
            <a:spLocks noGrp="1"/>
          </p:cNvSpPr>
          <p:nvPr>
            <p:ph type="dt"/>
          </p:nvPr>
        </p:nvSpPr>
        <p:spPr>
          <a:xfrm>
            <a:off x="6726960" y="6408000"/>
            <a:ext cx="1919880" cy="365400"/>
          </a:xfrm>
          <a:prstGeom prst="rect">
            <a:avLst/>
          </a:prstGeom>
        </p:spPr>
        <p:txBody>
          <a:bodyPr lIns="90000" tIns="45000" rIns="90000" bIns="45000" anchor="b"/>
          <a:lstStyle/>
          <a:p>
            <a:pPr>
              <a:lnSpc>
                <a:spcPct val="100000"/>
              </a:lnSpc>
            </a:pPr>
            <a:fld id="{748C331D-F8DD-4760-8B79-B668675E4E37}" type="datetime">
              <a:rPr lang="en-IN" sz="1000" b="0" strike="noStrike" spc="-1">
                <a:solidFill>
                  <a:srgbClr val="000000"/>
                </a:solidFill>
                <a:latin typeface="Lucida Sans Unicode"/>
              </a:rPr>
              <a:t>31-05-2024</a:t>
            </a:fld>
            <a:endParaRPr lang="en-IN" sz="1000" b="0" strike="noStrike" spc="-1">
              <a:latin typeface="Times New Roman"/>
            </a:endParaRPr>
          </a:p>
        </p:txBody>
      </p:sp>
      <p:sp>
        <p:nvSpPr>
          <p:cNvPr id="6" name="PlaceHolder 7"/>
          <p:cNvSpPr>
            <a:spLocks noGrp="1"/>
          </p:cNvSpPr>
          <p:nvPr>
            <p:ph type="ftr"/>
          </p:nvPr>
        </p:nvSpPr>
        <p:spPr>
          <a:xfrm>
            <a:off x="4380120" y="6408000"/>
            <a:ext cx="2350440" cy="364680"/>
          </a:xfrm>
          <a:prstGeom prst="rect">
            <a:avLst/>
          </a:prstGeom>
        </p:spPr>
        <p:txBody>
          <a:bodyPr lIns="90000" tIns="45000" rIns="90000" bIns="45000" anchor="b"/>
          <a:lstStyle/>
          <a:p>
            <a:endParaRPr lang="en-IN" sz="2400" b="0" strike="noStrike" spc="-1">
              <a:latin typeface="Times New Roman"/>
            </a:endParaRPr>
          </a:p>
        </p:txBody>
      </p:sp>
      <p:sp>
        <p:nvSpPr>
          <p:cNvPr id="7" name="PlaceHolder 8"/>
          <p:cNvSpPr>
            <a:spLocks noGrp="1"/>
          </p:cNvSpPr>
          <p:nvPr>
            <p:ph type="sldNum"/>
          </p:nvPr>
        </p:nvSpPr>
        <p:spPr>
          <a:xfrm>
            <a:off x="8647200" y="6408000"/>
            <a:ext cx="365400" cy="364680"/>
          </a:xfrm>
          <a:prstGeom prst="rect">
            <a:avLst/>
          </a:prstGeom>
        </p:spPr>
        <p:txBody>
          <a:bodyPr lIns="90000" tIns="45000" rIns="90000" bIns="45000" anchor="b"/>
          <a:lstStyle/>
          <a:p>
            <a:pPr algn="r">
              <a:lnSpc>
                <a:spcPct val="100000"/>
              </a:lnSpc>
            </a:pPr>
            <a:fld id="{95D315ED-E7C4-460F-8DC6-603BE4A1C65C}" type="slidenum">
              <a:rPr lang="en-IN" sz="1000" b="0" strike="noStrike" spc="-1">
                <a:solidFill>
                  <a:srgbClr val="000000"/>
                </a:solidFill>
                <a:latin typeface="Lucida Sans Unicode"/>
              </a:rPr>
              <a:t>‹#›</a:t>
            </a:fld>
            <a:endParaRPr lang="en-IN" sz="1000" b="0" strike="noStrike" spc="-1">
              <a:latin typeface="Times New Roman"/>
            </a:endParaRPr>
          </a:p>
        </p:txBody>
      </p:sp>
      <p:sp>
        <p:nvSpPr>
          <p:cNvPr id="8" name="PlaceHolder 9"/>
          <p:cNvSpPr>
            <a:spLocks noGrp="1"/>
          </p:cNvSpPr>
          <p:nvPr>
            <p:ph type="title"/>
          </p:nvPr>
        </p:nvSpPr>
        <p:spPr>
          <a:xfrm>
            <a:off x="457200" y="274680"/>
            <a:ext cx="8229240" cy="1142640"/>
          </a:xfrm>
          <a:prstGeom prst="rect">
            <a:avLst/>
          </a:prstGeom>
        </p:spPr>
        <p:txBody>
          <a:bodyPr lIns="90000" tIns="45000" rIns="90000" bIns="45000" anchor="ctr"/>
          <a:lstStyle/>
          <a:p>
            <a:pPr>
              <a:lnSpc>
                <a:spcPct val="100000"/>
              </a:lnSpc>
            </a:pPr>
            <a:r>
              <a:rPr lang="en-US" sz="4100" b="1" strike="noStrike" spc="-1">
                <a:solidFill>
                  <a:srgbClr val="464646"/>
                </a:solidFill>
                <a:latin typeface="Lucida Sans Unicode"/>
              </a:rPr>
              <a:t>Click to edit Master title style</a:t>
            </a:r>
            <a:endParaRPr lang="en-US" sz="4100" b="0" strike="noStrike" spc="-1">
              <a:solidFill>
                <a:srgbClr val="000000"/>
              </a:solidFill>
              <a:latin typeface="Lucida Sans Unicode"/>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940200"/>
            <a:ext cx="8229240" cy="2251800"/>
          </a:xfrm>
          <a:prstGeom prst="rect">
            <a:avLst/>
          </a:prstGeom>
          <a:noFill/>
          <a:ln>
            <a:noFill/>
          </a:ln>
        </p:spPr>
        <p:txBody>
          <a:bodyPr lIns="90000" tIns="45000" rIns="90000" bIns="45000">
            <a:normAutofit/>
          </a:bodyPr>
          <a:lstStyle/>
          <a:p>
            <a:pPr marL="109800">
              <a:lnSpc>
                <a:spcPct val="100000"/>
              </a:lnSpc>
              <a:spcBef>
                <a:spcPts val="400"/>
              </a:spcBef>
            </a:pPr>
            <a:r>
              <a:rPr lang="en-US" sz="2400" b="1" strike="noStrike" spc="-1" dirty="0">
                <a:solidFill>
                  <a:srgbClr val="000000"/>
                </a:solidFill>
                <a:latin typeface="Lucida Sans Unicode"/>
              </a:rPr>
              <a:t>Team Members:</a:t>
            </a:r>
            <a:endParaRPr lang="en-US" sz="2400" b="0" strike="noStrike" spc="-1" dirty="0">
              <a:solidFill>
                <a:srgbClr val="000000"/>
              </a:solidFill>
              <a:latin typeface="Lucida Sans Unicode"/>
            </a:endParaRPr>
          </a:p>
          <a:p>
            <a:pPr marL="109800">
              <a:lnSpc>
                <a:spcPct val="100000"/>
              </a:lnSpc>
              <a:spcBef>
                <a:spcPts val="400"/>
              </a:spcBef>
            </a:pPr>
            <a:r>
              <a:rPr lang="en-US" sz="2400" b="1" strike="noStrike" spc="-1" dirty="0">
                <a:solidFill>
                  <a:srgbClr val="000000"/>
                </a:solidFill>
                <a:latin typeface="Lucida Sans Unicode"/>
              </a:rPr>
              <a:t>    </a:t>
            </a:r>
            <a:r>
              <a:rPr lang="en-US" sz="1500" b="1" strike="noStrike" spc="-1" dirty="0">
                <a:solidFill>
                  <a:srgbClr val="000000"/>
                </a:solidFill>
                <a:latin typeface="Lucida Sans Unicode"/>
              </a:rPr>
              <a:t>S. JYOTHSNA – 22B81A6619</a:t>
            </a:r>
          </a:p>
          <a:p>
            <a:pPr marL="109800">
              <a:lnSpc>
                <a:spcPct val="100000"/>
              </a:lnSpc>
              <a:spcBef>
                <a:spcPts val="400"/>
              </a:spcBef>
            </a:pPr>
            <a:r>
              <a:rPr lang="en-US" sz="1500" b="1" spc="-1" dirty="0">
                <a:solidFill>
                  <a:srgbClr val="000000"/>
                </a:solidFill>
                <a:latin typeface="Lucida Sans Unicode"/>
              </a:rPr>
              <a:t>      V. </a:t>
            </a:r>
            <a:r>
              <a:rPr lang="en-US" sz="1500" b="1" spc="-1">
                <a:solidFill>
                  <a:srgbClr val="000000"/>
                </a:solidFill>
                <a:latin typeface="Lucida Sans Unicode"/>
              </a:rPr>
              <a:t>PAVANI     – </a:t>
            </a:r>
            <a:r>
              <a:rPr lang="en-US" sz="1500" b="1" spc="-1" dirty="0">
                <a:solidFill>
                  <a:srgbClr val="000000"/>
                </a:solidFill>
                <a:latin typeface="Lucida Sans Unicode"/>
              </a:rPr>
              <a:t>22B81A6628</a:t>
            </a:r>
          </a:p>
          <a:p>
            <a:pPr marL="109800">
              <a:lnSpc>
                <a:spcPct val="100000"/>
              </a:lnSpc>
              <a:spcBef>
                <a:spcPts val="400"/>
              </a:spcBef>
            </a:pPr>
            <a:r>
              <a:rPr lang="en-US" sz="1500" b="1" strike="noStrike" spc="-1" dirty="0">
                <a:solidFill>
                  <a:srgbClr val="000000"/>
                </a:solidFill>
                <a:latin typeface="Lucida Sans Unicode"/>
              </a:rPr>
              <a:t>      CH. SRAVANI – 22B81A6646</a:t>
            </a:r>
            <a:endParaRPr lang="en-US" sz="1500" b="0" strike="noStrike" spc="-1" dirty="0">
              <a:solidFill>
                <a:srgbClr val="000000"/>
              </a:solidFill>
              <a:latin typeface="Lucida Sans Unicode"/>
            </a:endParaRPr>
          </a:p>
          <a:p>
            <a:pPr>
              <a:lnSpc>
                <a:spcPct val="150000"/>
              </a:lnSpc>
              <a:spcBef>
                <a:spcPts val="400"/>
              </a:spcBef>
            </a:pPr>
            <a:endParaRPr lang="en-US" sz="1500" b="0" strike="noStrike" spc="-1" dirty="0">
              <a:solidFill>
                <a:srgbClr val="000000"/>
              </a:solidFill>
              <a:latin typeface="Lucida Sans Unicode"/>
            </a:endParaRPr>
          </a:p>
        </p:txBody>
      </p:sp>
      <p:sp>
        <p:nvSpPr>
          <p:cNvPr id="46" name="TextShape 2"/>
          <p:cNvSpPr txBox="1"/>
          <p:nvPr/>
        </p:nvSpPr>
        <p:spPr>
          <a:xfrm>
            <a:off x="373320" y="107280"/>
            <a:ext cx="8856720" cy="1142640"/>
          </a:xfrm>
          <a:prstGeom prst="rect">
            <a:avLst/>
          </a:prstGeom>
          <a:noFill/>
          <a:ln>
            <a:noFill/>
          </a:ln>
        </p:spPr>
        <p:txBody>
          <a:bodyPr lIns="90000" tIns="45000" rIns="90000" bIns="45000" anchor="ctr">
            <a:normAutofit/>
          </a:bodyPr>
          <a:lstStyle/>
          <a:p>
            <a:pPr algn="ctr">
              <a:lnSpc>
                <a:spcPct val="100000"/>
              </a:lnSpc>
            </a:pPr>
            <a:r>
              <a:rPr lang="en-US" sz="3600" b="1" strike="noStrike" cap="all" spc="-1">
                <a:solidFill>
                  <a:srgbClr val="000000"/>
                </a:solidFill>
                <a:latin typeface="CG Omega"/>
                <a:ea typeface="Times New Roman"/>
              </a:rPr>
              <a:t>CVR COLLEGE OF ENGINEERInG</a:t>
            </a:r>
            <a:endParaRPr lang="en-US" sz="3600" b="0" strike="noStrike" spc="-1">
              <a:solidFill>
                <a:srgbClr val="000000"/>
              </a:solidFill>
              <a:latin typeface="Lucida Sans Unicode"/>
            </a:endParaRPr>
          </a:p>
        </p:txBody>
      </p:sp>
      <p:sp>
        <p:nvSpPr>
          <p:cNvPr id="47" name="CustomShape 3"/>
          <p:cNvSpPr/>
          <p:nvPr/>
        </p:nvSpPr>
        <p:spPr>
          <a:xfrm>
            <a:off x="974712" y="1811520"/>
            <a:ext cx="6840360" cy="21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1" strike="noStrike" spc="-1" dirty="0">
                <a:latin typeface="Lucida Sans Unicode"/>
              </a:rPr>
              <a:t>PERSONALIZED PORTFOLIO RESUME GENERATOR</a:t>
            </a:r>
            <a:endParaRPr lang="en-IN" sz="3600" b="0" strike="noStrike" spc="-1" dirty="0">
              <a:latin typeface="Arial"/>
            </a:endParaRPr>
          </a:p>
          <a:p>
            <a:pPr algn="ctr">
              <a:lnSpc>
                <a:spcPct val="100000"/>
              </a:lnSpc>
            </a:pPr>
            <a:endParaRPr lang="en-IN" sz="3600" b="0" strike="noStrike" spc="-1" dirty="0">
              <a:latin typeface="Arial"/>
            </a:endParaRPr>
          </a:p>
        </p:txBody>
      </p:sp>
      <p:pic>
        <p:nvPicPr>
          <p:cNvPr id="48" name="Google Shape;87;p13"/>
          <p:cNvPicPr/>
          <p:nvPr/>
        </p:nvPicPr>
        <p:blipFill>
          <a:blip r:embed="rId2"/>
          <a:stretch/>
        </p:blipFill>
        <p:spPr>
          <a:xfrm>
            <a:off x="504000" y="422280"/>
            <a:ext cx="971280" cy="935640"/>
          </a:xfrm>
          <a:prstGeom prst="rect">
            <a:avLst/>
          </a:prstGeom>
          <a:ln>
            <a:noFill/>
          </a:ln>
        </p:spPr>
      </p:pic>
      <p:sp>
        <p:nvSpPr>
          <p:cNvPr id="49" name="CustomShape 4"/>
          <p:cNvSpPr/>
          <p:nvPr/>
        </p:nvSpPr>
        <p:spPr>
          <a:xfrm>
            <a:off x="1440000" y="983880"/>
            <a:ext cx="68403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a:solidFill>
                  <a:srgbClr val="000000"/>
                </a:solidFill>
                <a:latin typeface="Lucida Sans Unicode"/>
                <a:ea typeface="Times New Roman"/>
              </a:rPr>
              <a:t>Department of Emerging Technologies</a:t>
            </a:r>
            <a:endParaRPr lang="en-IN"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627788"/>
            <a:ext cx="8247888"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spc="-1" dirty="0">
                <a:solidFill>
                  <a:srgbClr val="000000"/>
                </a:solidFill>
                <a:latin typeface="Times New Roman" panose="02020603050405020304" pitchFamily="18" charset="0"/>
                <a:cs typeface="Times New Roman" panose="02020603050405020304" pitchFamily="18" charset="0"/>
              </a:rPr>
              <a:t>Html </a:t>
            </a:r>
          </a:p>
          <a:p>
            <a:pPr marL="453060" indent="-342900">
              <a:lnSpc>
                <a:spcPct val="150000"/>
              </a:lnSpc>
              <a:spcBef>
                <a:spcPts val="400"/>
              </a:spcBef>
              <a:buClr>
                <a:srgbClr val="2DA2BF"/>
              </a:buClr>
              <a:buSzPct val="68000"/>
              <a:buFont typeface="Wingdings" panose="05000000000000000000" pitchFamily="2" charset="2"/>
              <a:buChar char="Ø"/>
            </a:pPr>
            <a:r>
              <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rPr>
              <a:t>HTML is used to structure the content of the resume. It defines the layout and sections of the portfolio, such as the header, summary, work experience, education, skills, and contact information.</a:t>
            </a:r>
          </a:p>
          <a:p>
            <a:pPr marL="110160">
              <a:lnSpc>
                <a:spcPct val="150000"/>
              </a:lnSpc>
              <a:spcBef>
                <a:spcPts val="400"/>
              </a:spcBef>
              <a:buClr>
                <a:srgbClr val="2DA2BF"/>
              </a:buClr>
              <a:buSzPct val="68000"/>
            </a:pPr>
            <a:endPar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453060" indent="-342900">
              <a:lnSpc>
                <a:spcPct val="150000"/>
              </a:lnSpc>
              <a:spcBef>
                <a:spcPts val="400"/>
              </a:spcBef>
              <a:buClr>
                <a:srgbClr val="2DA2BF"/>
              </a:buClr>
              <a:buSzPct val="68000"/>
              <a:buFont typeface="Wingdings" panose="05000000000000000000" pitchFamily="2" charset="2"/>
              <a:buChar char="Ø"/>
            </a:pPr>
            <a:r>
              <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rPr>
              <a:t>Additionally, HTML forms are integral for collecting user data, allowing individuals to input their personal and professional details, which are dynamically incorporated into the resume template.</a:t>
            </a:r>
            <a:endParaRPr lang="en-US" sz="20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TECHNOLOGY DESCRIPTION</a:t>
            </a:r>
          </a:p>
        </p:txBody>
      </p:sp>
    </p:spTree>
    <p:extLst>
      <p:ext uri="{BB962C8B-B14F-4D97-AF65-F5344CB8AC3E}">
        <p14:creationId xmlns:p14="http://schemas.microsoft.com/office/powerpoint/2010/main" val="2515744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627788"/>
            <a:ext cx="8247888"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spc="-1" dirty="0">
                <a:solidFill>
                  <a:srgbClr val="000000"/>
                </a:solidFill>
                <a:latin typeface="Times New Roman" panose="02020603050405020304" pitchFamily="18" charset="0"/>
                <a:cs typeface="Times New Roman" panose="02020603050405020304" pitchFamily="18" charset="0"/>
              </a:rPr>
              <a:t>CSS </a:t>
            </a:r>
          </a:p>
          <a:p>
            <a:pPr marL="453060" indent="-342900">
              <a:lnSpc>
                <a:spcPct val="150000"/>
              </a:lnSpc>
              <a:spcBef>
                <a:spcPts val="400"/>
              </a:spcBef>
              <a:buClr>
                <a:srgbClr val="2DA2BF"/>
              </a:buClr>
              <a:buSzPct val="68000"/>
              <a:buFont typeface="Wingdings" panose="05000000000000000000" pitchFamily="2" charset="2"/>
              <a:buChar char="Ø"/>
            </a:pPr>
            <a:r>
              <a:rPr lang="en-IN" sz="2000" dirty="0">
                <a:solidFill>
                  <a:srgbClr val="0D0D0D"/>
                </a:solidFill>
                <a:effectLst/>
                <a:highlight>
                  <a:srgbClr val="FFFFFF"/>
                </a:highlight>
                <a:latin typeface="Times New Roman" panose="02020603050405020304" pitchFamily="18" charset="0"/>
                <a:ea typeface="Times New Roman" panose="02020603050405020304" pitchFamily="18" charset="0"/>
              </a:rPr>
              <a:t>CSS is responsible for the styling and visual presentation of the resume. CSS controls the appearance of HTML elements, managing fonts, </a:t>
            </a:r>
            <a:r>
              <a:rPr lang="en-IN" sz="2000" dirty="0" err="1">
                <a:solidFill>
                  <a:srgbClr val="0D0D0D"/>
                </a:solidFill>
                <a:effectLst/>
                <a:highlight>
                  <a:srgbClr val="FFFFFF"/>
                </a:highlight>
                <a:latin typeface="Times New Roman" panose="02020603050405020304" pitchFamily="18" charset="0"/>
                <a:ea typeface="Times New Roman" panose="02020603050405020304" pitchFamily="18" charset="0"/>
              </a:rPr>
              <a:t>colors</a:t>
            </a:r>
            <a:r>
              <a:rPr lang="en-IN" sz="2000" dirty="0">
                <a:solidFill>
                  <a:srgbClr val="0D0D0D"/>
                </a:solidFill>
                <a:effectLst/>
                <a:highlight>
                  <a:srgbClr val="FFFFFF"/>
                </a:highlight>
                <a:latin typeface="Times New Roman" panose="02020603050405020304" pitchFamily="18" charset="0"/>
                <a:ea typeface="Times New Roman" panose="02020603050405020304" pitchFamily="18" charset="0"/>
              </a:rPr>
              <a:t>, margins, padding, and overall layout to create an aesthetically pleasing and professional-looking resume. </a:t>
            </a:r>
          </a:p>
          <a:p>
            <a:pPr marL="110160">
              <a:lnSpc>
                <a:spcPct val="150000"/>
              </a:lnSpc>
              <a:spcBef>
                <a:spcPts val="400"/>
              </a:spcBef>
              <a:buClr>
                <a:srgbClr val="2DA2BF"/>
              </a:buClr>
              <a:buSzPct val="68000"/>
            </a:pPr>
            <a:endParaRPr lang="en-IN" sz="200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453060" indent="-342900">
              <a:lnSpc>
                <a:spcPct val="150000"/>
              </a:lnSpc>
              <a:spcBef>
                <a:spcPts val="400"/>
              </a:spcBef>
              <a:buClr>
                <a:srgbClr val="2DA2BF"/>
              </a:buClr>
              <a:buSzPct val="68000"/>
              <a:buFont typeface="Wingdings" panose="05000000000000000000" pitchFamily="2" charset="2"/>
              <a:buChar char="Ø"/>
            </a:pPr>
            <a:r>
              <a:rPr lang="en-IN" sz="2000" dirty="0">
                <a:solidFill>
                  <a:srgbClr val="0D0D0D"/>
                </a:solidFill>
                <a:effectLst/>
                <a:highlight>
                  <a:srgbClr val="FFFFFF"/>
                </a:highlight>
                <a:latin typeface="Times New Roman" panose="02020603050405020304" pitchFamily="18" charset="0"/>
                <a:ea typeface="Times New Roman" panose="02020603050405020304" pitchFamily="18" charset="0"/>
              </a:rPr>
              <a:t>It ensures that the portfolio is responsive, adapting seamlessly to different screen sizes and devices through the use of media queries. </a:t>
            </a:r>
            <a:endPar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110160">
              <a:lnSpc>
                <a:spcPct val="150000"/>
              </a:lnSpc>
              <a:spcBef>
                <a:spcPts val="400"/>
              </a:spcBef>
              <a:buClr>
                <a:srgbClr val="2DA2BF"/>
              </a:buClr>
              <a:buSzPct val="68000"/>
            </a:pPr>
            <a:endPar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TECHNOLOGY DESCRIPTION</a:t>
            </a:r>
          </a:p>
        </p:txBody>
      </p:sp>
    </p:spTree>
    <p:extLst>
      <p:ext uri="{BB962C8B-B14F-4D97-AF65-F5344CB8AC3E}">
        <p14:creationId xmlns:p14="http://schemas.microsoft.com/office/powerpoint/2010/main" val="21088891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627788"/>
            <a:ext cx="8235696"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spc="-1" dirty="0">
                <a:solidFill>
                  <a:srgbClr val="000000"/>
                </a:solidFill>
                <a:latin typeface="Times New Roman" panose="02020603050405020304" pitchFamily="18" charset="0"/>
                <a:cs typeface="Times New Roman" panose="02020603050405020304" pitchFamily="18" charset="0"/>
              </a:rPr>
              <a:t>JavaScript </a:t>
            </a:r>
          </a:p>
          <a:p>
            <a:pPr marL="395910" indent="-285750">
              <a:lnSpc>
                <a:spcPct val="150000"/>
              </a:lnSpc>
              <a:spcBef>
                <a:spcPts val="400"/>
              </a:spcBef>
              <a:buClr>
                <a:srgbClr val="2DA2BF"/>
              </a:buClr>
              <a:buSzPct val="68000"/>
              <a:buFont typeface="Wingdings" panose="05000000000000000000" pitchFamily="2" charset="2"/>
              <a:buChar char="Ø"/>
            </a:pPr>
            <a:r>
              <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rPr>
              <a:t>JavaScript plays a pivotal role in a personalized portfolio resume generator by providing interactivity, dynamic content updates, and seamless user experiences. It enables real-time form validation, ensuring that user inputs are correctly formatted before submission. </a:t>
            </a:r>
          </a:p>
          <a:p>
            <a:pPr marL="395910" indent="-285750">
              <a:lnSpc>
                <a:spcPct val="150000"/>
              </a:lnSpc>
              <a:spcBef>
                <a:spcPts val="400"/>
              </a:spcBef>
              <a:buClr>
                <a:srgbClr val="2DA2BF"/>
              </a:buClr>
              <a:buSzPct val="68000"/>
              <a:buFont typeface="Wingdings" panose="05000000000000000000" pitchFamily="2" charset="2"/>
              <a:buChar char="Ø"/>
            </a:pPr>
            <a:endPar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395910" indent="-285750">
              <a:lnSpc>
                <a:spcPct val="150000"/>
              </a:lnSpc>
              <a:spcBef>
                <a:spcPts val="400"/>
              </a:spcBef>
              <a:buClr>
                <a:srgbClr val="2DA2BF"/>
              </a:buClr>
              <a:buSzPct val="68000"/>
              <a:buFont typeface="Wingdings" panose="05000000000000000000" pitchFamily="2" charset="2"/>
              <a:buChar char="Ø"/>
            </a:pPr>
            <a:r>
              <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rPr>
              <a:t>It also facilitates asynchronous data fetching, enabling integration with external APIs to automatically pull in additional information or validate credentials.</a:t>
            </a:r>
            <a:endParaRPr lang="en-IN" sz="2000" dirty="0">
              <a:effectLst/>
              <a:latin typeface="Times New Roman" panose="02020603050405020304" pitchFamily="18" charset="0"/>
              <a:ea typeface="Times New Roman" panose="02020603050405020304" pitchFamily="18" charset="0"/>
            </a:endParaRPr>
          </a:p>
          <a:p>
            <a:pPr marL="110160">
              <a:lnSpc>
                <a:spcPct val="150000"/>
              </a:lnSpc>
              <a:spcBef>
                <a:spcPts val="400"/>
              </a:spcBef>
              <a:buClr>
                <a:srgbClr val="2DA2BF"/>
              </a:buClr>
              <a:buSzPct val="68000"/>
            </a:pPr>
            <a:endPar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TECHNOLOGY DESCRIPTION</a:t>
            </a:r>
          </a:p>
        </p:txBody>
      </p:sp>
    </p:spTree>
    <p:extLst>
      <p:ext uri="{BB962C8B-B14F-4D97-AF65-F5344CB8AC3E}">
        <p14:creationId xmlns:p14="http://schemas.microsoft.com/office/powerpoint/2010/main" val="39950714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627788"/>
            <a:ext cx="8235696"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spc="-1" dirty="0">
                <a:solidFill>
                  <a:srgbClr val="000000"/>
                </a:solidFill>
                <a:latin typeface="Times New Roman" panose="02020603050405020304" pitchFamily="18" charset="0"/>
                <a:cs typeface="Times New Roman" panose="02020603050405020304" pitchFamily="18" charset="0"/>
              </a:rPr>
              <a:t>Node.js </a:t>
            </a:r>
          </a:p>
          <a:p>
            <a:pPr marL="395910" indent="-285750">
              <a:lnSpc>
                <a:spcPct val="150000"/>
              </a:lnSpc>
              <a:spcBef>
                <a:spcPts val="400"/>
              </a:spcBef>
              <a:buClr>
                <a:srgbClr val="2DA2BF"/>
              </a:buClr>
              <a:buSzPct val="68000"/>
              <a:buFont typeface="Wingdings" panose="05000000000000000000" pitchFamily="2" charset="2"/>
              <a:buChar char="Ø"/>
            </a:pPr>
            <a:r>
              <a:rPr lang="en-US" sz="2000" kern="0" dirty="0">
                <a:solidFill>
                  <a:srgbClr val="0D0D0D"/>
                </a:solidFill>
                <a:effectLst/>
                <a:highlight>
                  <a:srgbClr val="FFFFFF"/>
                </a:highlight>
                <a:latin typeface="Times New Roman" panose="02020603050405020304" pitchFamily="18" charset="0"/>
                <a:ea typeface="Times New Roman" panose="02020603050405020304" pitchFamily="18" charset="0"/>
              </a:rPr>
              <a:t>Node.js plays a crucial role in a personalized portfolio resume generator by providing a robust and scalable backend environment to handle server-side operations. </a:t>
            </a:r>
          </a:p>
          <a:p>
            <a:pPr marL="110160">
              <a:lnSpc>
                <a:spcPct val="150000"/>
              </a:lnSpc>
              <a:spcBef>
                <a:spcPts val="400"/>
              </a:spcBef>
              <a:buClr>
                <a:srgbClr val="2DA2BF"/>
              </a:buClr>
              <a:buSzPct val="68000"/>
            </a:pPr>
            <a:endPar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395910" indent="-285750">
              <a:lnSpc>
                <a:spcPct val="150000"/>
              </a:lnSpc>
              <a:spcBef>
                <a:spcPts val="400"/>
              </a:spcBef>
              <a:buClr>
                <a:srgbClr val="2DA2BF"/>
              </a:buClr>
              <a:buSzPct val="68000"/>
              <a:buFont typeface="Wingdings" panose="05000000000000000000" pitchFamily="2" charset="2"/>
              <a:buChar char="Ø"/>
            </a:pPr>
            <a:r>
              <a:rPr lang="en-US" sz="2000" kern="0" dirty="0">
                <a:solidFill>
                  <a:srgbClr val="0D0D0D"/>
                </a:solidFill>
                <a:effectLst/>
                <a:highlight>
                  <a:srgbClr val="FFFFFF"/>
                </a:highlight>
                <a:latin typeface="Times New Roman" panose="02020603050405020304" pitchFamily="18" charset="0"/>
                <a:ea typeface="Times New Roman" panose="02020603050405020304" pitchFamily="18" charset="0"/>
              </a:rPr>
              <a:t>It enables real-time data processing and storage, allowing users to save, retrieve, and update their resume information seamlessly and the generator can efficiently manage user authentication, ensuring secure access to personal data. </a:t>
            </a:r>
            <a:endParaRPr lang="en-IN" sz="2000" kern="0" dirty="0">
              <a:solidFill>
                <a:srgbClr val="0D0D0D"/>
              </a:solidFill>
              <a:effectLst/>
              <a:highlight>
                <a:srgbClr val="FFFFFF"/>
              </a:highligh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TECHNOLOGY DESCRIPTION</a:t>
            </a:r>
          </a:p>
        </p:txBody>
      </p:sp>
    </p:spTree>
    <p:extLst>
      <p:ext uri="{BB962C8B-B14F-4D97-AF65-F5344CB8AC3E}">
        <p14:creationId xmlns:p14="http://schemas.microsoft.com/office/powerpoint/2010/main" val="825701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627788"/>
            <a:ext cx="8235696"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spc="-1" dirty="0">
                <a:solidFill>
                  <a:srgbClr val="000000"/>
                </a:solidFill>
                <a:latin typeface="Times New Roman" panose="02020603050405020304" pitchFamily="18" charset="0"/>
                <a:cs typeface="Times New Roman" panose="02020603050405020304" pitchFamily="18" charset="0"/>
              </a:rPr>
              <a:t>MongoDB </a:t>
            </a:r>
          </a:p>
          <a:p>
            <a:pPr marL="395910" indent="-285750">
              <a:lnSpc>
                <a:spcPct val="150000"/>
              </a:lnSpc>
              <a:spcBef>
                <a:spcPts val="400"/>
              </a:spcBef>
              <a:buClr>
                <a:srgbClr val="2DA2BF"/>
              </a:buClr>
              <a:buSzPct val="68000"/>
              <a:buFont typeface="Wingdings" panose="05000000000000000000" pitchFamily="2" charset="2"/>
              <a:buChar char="Ø"/>
            </a:pPr>
            <a:r>
              <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rPr>
              <a:t>MongoDB plays a vital role in a personalized portfolio resume generator by serving as the backend database for storing and managing user data efficiently. </a:t>
            </a:r>
          </a:p>
          <a:p>
            <a:pPr marL="395910" indent="-285750">
              <a:lnSpc>
                <a:spcPct val="150000"/>
              </a:lnSpc>
              <a:spcBef>
                <a:spcPts val="400"/>
              </a:spcBef>
              <a:buClr>
                <a:srgbClr val="2DA2BF"/>
              </a:buClr>
              <a:buSzPct val="68000"/>
              <a:buFont typeface="Wingdings" panose="05000000000000000000" pitchFamily="2" charset="2"/>
              <a:buChar char="Ø"/>
            </a:pPr>
            <a:endPar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endParaRPr>
          </a:p>
          <a:p>
            <a:pPr marL="395910" indent="-285750">
              <a:lnSpc>
                <a:spcPct val="150000"/>
              </a:lnSpc>
              <a:spcBef>
                <a:spcPts val="400"/>
              </a:spcBef>
              <a:buClr>
                <a:srgbClr val="2DA2BF"/>
              </a:buClr>
              <a:buSzPct val="68000"/>
              <a:buFont typeface="Wingdings" panose="05000000000000000000" pitchFamily="2" charset="2"/>
              <a:buChar char="Ø"/>
            </a:pPr>
            <a:r>
              <a:rPr lang="en-US" sz="2000" dirty="0">
                <a:solidFill>
                  <a:srgbClr val="0D0D0D"/>
                </a:solidFill>
                <a:effectLst/>
                <a:highlight>
                  <a:srgbClr val="FFFFFF"/>
                </a:highlight>
                <a:latin typeface="Times New Roman" panose="02020603050405020304" pitchFamily="18" charset="0"/>
                <a:ea typeface="Times New Roman" panose="02020603050405020304" pitchFamily="18" charset="0"/>
              </a:rPr>
              <a:t>It provides a flexible and scalable solution for storing diverse information such as user profiles, work experiences, education details, skills, and contact information.</a:t>
            </a:r>
            <a:endParaRPr lang="en-IN" sz="2000" dirty="0">
              <a:effectLs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TECHNOLOGY DESCRIPTION</a:t>
            </a:r>
          </a:p>
        </p:txBody>
      </p:sp>
    </p:spTree>
    <p:extLst>
      <p:ext uri="{BB962C8B-B14F-4D97-AF65-F5344CB8AC3E}">
        <p14:creationId xmlns:p14="http://schemas.microsoft.com/office/powerpoint/2010/main" val="17159852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227B-660D-39D7-0C4E-D2F367D56EE7}"/>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2FFCC84-A898-F482-18E7-0B08D191FA58}"/>
              </a:ext>
            </a:extLst>
          </p:cNvPr>
          <p:cNvSpPr>
            <a:spLocks noGrp="1"/>
          </p:cNvSpPr>
          <p:nvPr>
            <p:ph type="subTitle"/>
          </p:nvPr>
        </p:nvSpPr>
        <p:spPr/>
        <p:txBody>
          <a:bodyPr/>
          <a:lstStyle/>
          <a:p>
            <a:endParaRPr lang="en-IN"/>
          </a:p>
        </p:txBody>
      </p:sp>
    </p:spTree>
    <p:extLst>
      <p:ext uri="{BB962C8B-B14F-4D97-AF65-F5344CB8AC3E}">
        <p14:creationId xmlns:p14="http://schemas.microsoft.com/office/powerpoint/2010/main" val="225795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396180"/>
            <a:ext cx="8229240" cy="4689438"/>
          </a:xfrm>
          <a:prstGeom prst="rect">
            <a:avLst/>
          </a:prstGeom>
          <a:noFill/>
          <a:ln>
            <a:noFill/>
          </a:ln>
        </p:spPr>
        <p:txBody>
          <a:bodyPr lIns="90000" tIns="45000" rIns="90000" bIns="45000"/>
          <a:lstStyle/>
          <a:p>
            <a:pPr marL="453060" indent="-342900">
              <a:lnSpc>
                <a:spcPct val="150000"/>
              </a:lnSpc>
              <a:spcBef>
                <a:spcPts val="400"/>
              </a:spcBef>
              <a:buClr>
                <a:srgbClr val="2DA2BF"/>
              </a:buClr>
              <a:buSzPct val="68000"/>
              <a:buFont typeface="Wingdings" panose="05000000000000000000" pitchFamily="2" charset="2"/>
              <a:buChar char="Ø"/>
            </a:pPr>
            <a:r>
              <a:rPr lang="en-US" sz="2000" kern="0" dirty="0">
                <a:effectLst/>
                <a:latin typeface="Times New Roman" panose="02020603050405020304" pitchFamily="18" charset="0"/>
                <a:ea typeface="Times New Roman" panose="02020603050405020304" pitchFamily="18" charset="0"/>
              </a:rPr>
              <a:t>In the contemporary job market, standing out among a sea of applicants is crucial. One effective way to achieve this is by presenting a personalized and visually appealing  resume. </a:t>
            </a:r>
          </a:p>
          <a:p>
            <a:pPr marL="110160">
              <a:lnSpc>
                <a:spcPct val="150000"/>
              </a:lnSpc>
              <a:spcBef>
                <a:spcPts val="400"/>
              </a:spcBef>
              <a:buClr>
                <a:srgbClr val="2DA2BF"/>
              </a:buClr>
              <a:buSzPct val="68000"/>
            </a:pPr>
            <a:endParaRPr lang="en-US" sz="2000" kern="0" dirty="0">
              <a:effectLst/>
              <a:latin typeface="Times New Roman" panose="02020603050405020304" pitchFamily="18" charset="0"/>
              <a:ea typeface="Times New Roman" panose="02020603050405020304" pitchFamily="18" charset="0"/>
            </a:endParaRPr>
          </a:p>
          <a:p>
            <a:pPr marL="453060" indent="-342900">
              <a:lnSpc>
                <a:spcPct val="150000"/>
              </a:lnSpc>
              <a:spcBef>
                <a:spcPts val="400"/>
              </a:spcBef>
              <a:buClr>
                <a:srgbClr val="2DA2BF"/>
              </a:buClr>
              <a:buSzPct val="68000"/>
              <a:buFont typeface="Wingdings" panose="05000000000000000000" pitchFamily="2" charset="2"/>
              <a:buChar char="Ø"/>
            </a:pPr>
            <a:r>
              <a:rPr lang="en-US" sz="2000" kern="0" dirty="0">
                <a:effectLst/>
                <a:latin typeface="Times New Roman" panose="02020603050405020304" pitchFamily="18" charset="0"/>
                <a:ea typeface="Times New Roman" panose="02020603050405020304" pitchFamily="18" charset="0"/>
              </a:rPr>
              <a:t>A Personalized  Resume Generator is a tool designed to assist individuals in creating customized resumes that reflect their personal style, professional experiences, and career aspirations. </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INTRODUCTION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484670"/>
            <a:ext cx="7772040" cy="4689438"/>
          </a:xfrm>
          <a:prstGeom prst="rect">
            <a:avLst/>
          </a:prstGeom>
          <a:noFill/>
          <a:ln>
            <a:noFill/>
          </a:ln>
        </p:spPr>
        <p:txBody>
          <a:bodyPr lIns="90000" tIns="45000" rIns="90000" bIns="45000"/>
          <a:lstStyle/>
          <a:p>
            <a:pPr marL="453060" indent="-342900">
              <a:lnSpc>
                <a:spcPct val="150000"/>
              </a:lnSpc>
              <a:spcBef>
                <a:spcPts val="400"/>
              </a:spcBef>
              <a:buClr>
                <a:srgbClr val="2DA2BF"/>
              </a:buClr>
              <a:buSzPct val="68000"/>
              <a:buFont typeface="Wingdings" panose="05000000000000000000" pitchFamily="2" charset="2"/>
              <a:buChar char="Ø"/>
            </a:pPr>
            <a:r>
              <a:rPr lang="en-US" sz="2000" kern="0" dirty="0">
                <a:effectLst/>
                <a:latin typeface="Times New Roman" panose="02020603050405020304" pitchFamily="18" charset="0"/>
                <a:ea typeface="Times New Roman" panose="02020603050405020304" pitchFamily="18" charset="0"/>
              </a:rPr>
              <a:t>The Personalized Portfolio Resume Generator project addresses this challenge by providing a solution that enables users to create customized and visually appealing resumes .</a:t>
            </a:r>
          </a:p>
          <a:p>
            <a:pPr marL="110160">
              <a:lnSpc>
                <a:spcPct val="150000"/>
              </a:lnSpc>
              <a:spcBef>
                <a:spcPts val="400"/>
              </a:spcBef>
              <a:buClr>
                <a:srgbClr val="2DA2BF"/>
              </a:buClr>
              <a:buSzPct val="68000"/>
            </a:pPr>
            <a:endParaRPr lang="en-US" sz="2000" kern="0" dirty="0">
              <a:effectLst/>
              <a:latin typeface="Times New Roman" panose="02020603050405020304" pitchFamily="18" charset="0"/>
              <a:ea typeface="Times New Roman" panose="02020603050405020304" pitchFamily="18" charset="0"/>
            </a:endParaRPr>
          </a:p>
          <a:p>
            <a:pPr marL="453060" indent="-342900">
              <a:lnSpc>
                <a:spcPct val="150000"/>
              </a:lnSpc>
              <a:spcBef>
                <a:spcPts val="400"/>
              </a:spcBef>
              <a:buClr>
                <a:srgbClr val="2DA2BF"/>
              </a:buClr>
              <a:buSzPct val="68000"/>
              <a:buFont typeface="Wingdings" panose="05000000000000000000" pitchFamily="2" charset="2"/>
              <a:buChar char="Ø"/>
            </a:pPr>
            <a:r>
              <a:rPr lang="en-US" sz="2000" kern="0" dirty="0">
                <a:solidFill>
                  <a:srgbClr val="0D0D0D"/>
                </a:solidFill>
                <a:effectLst/>
                <a:latin typeface="Times New Roman" panose="02020603050405020304" pitchFamily="18" charset="0"/>
                <a:ea typeface="Times New Roman" panose="02020603050405020304" pitchFamily="18" charset="0"/>
              </a:rPr>
              <a:t>The primary problem this project seeks to distinguish jobseekers from the multitude of applicants vying for the same positions.</a:t>
            </a:r>
            <a:r>
              <a:rPr lang="en-US" sz="2000" kern="0" dirty="0">
                <a:effectLst/>
                <a:latin typeface="Times New Roman" panose="02020603050405020304" pitchFamily="18" charset="0"/>
                <a:ea typeface="Times New Roman" panose="02020603050405020304" pitchFamily="18" charset="0"/>
              </a:rPr>
              <a:t> </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IN" sz="3200" dirty="0">
                <a:latin typeface="Times New Roman" panose="02020603050405020304" pitchFamily="18" charset="0"/>
                <a:cs typeface="Times New Roman" panose="02020603050405020304" pitchFamily="18" charset="0"/>
              </a:rPr>
              <a:t>PROBLEM STATEMENT</a:t>
            </a:r>
            <a:endParaRPr lang="en-US" sz="32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500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435902"/>
            <a:ext cx="7772040" cy="4689438"/>
          </a:xfrm>
          <a:prstGeom prst="rect">
            <a:avLst/>
          </a:prstGeom>
          <a:noFill/>
          <a:ln>
            <a:noFill/>
          </a:ln>
        </p:spPr>
        <p:txBody>
          <a:bodyPr lIns="90000" tIns="45000" rIns="90000" bIns="45000"/>
          <a:lstStyle/>
          <a:p>
            <a:pPr marL="453060" indent="-342900">
              <a:lnSpc>
                <a:spcPct val="250000"/>
              </a:lnSpc>
              <a:spcBef>
                <a:spcPts val="400"/>
              </a:spcBef>
              <a:buClr>
                <a:srgbClr val="2DA2BF"/>
              </a:buClr>
              <a:buSzPct val="68000"/>
              <a:buFont typeface="Wingdings" panose="05000000000000000000" pitchFamily="2" charset="2"/>
              <a:buChar char="Ø"/>
            </a:pPr>
            <a:r>
              <a:rPr lang="en-US" sz="2000" b="0" strike="noStrike" spc="-1" dirty="0">
                <a:solidFill>
                  <a:srgbClr val="000000"/>
                </a:solidFill>
                <a:latin typeface="Times New Roman" panose="02020603050405020304" pitchFamily="18" charset="0"/>
                <a:cs typeface="Times New Roman" panose="02020603050405020304" pitchFamily="18" charset="0"/>
              </a:rPr>
              <a:t>Develop a User-Friendly Interface</a:t>
            </a:r>
          </a:p>
          <a:p>
            <a:pPr marL="453060" indent="-342900">
              <a:lnSpc>
                <a:spcPct val="250000"/>
              </a:lnSpc>
              <a:spcBef>
                <a:spcPts val="400"/>
              </a:spcBef>
              <a:buClr>
                <a:srgbClr val="2DA2BF"/>
              </a:buClr>
              <a:buSzPct val="68000"/>
              <a:buFont typeface="Wingdings" panose="05000000000000000000" pitchFamily="2" charset="2"/>
              <a:buChar char="Ø"/>
            </a:pPr>
            <a:r>
              <a:rPr lang="en-US" sz="2000" spc="-1" dirty="0">
                <a:solidFill>
                  <a:srgbClr val="000000"/>
                </a:solidFill>
                <a:latin typeface="Times New Roman" panose="02020603050405020304" pitchFamily="18" charset="0"/>
                <a:cs typeface="Times New Roman" panose="02020603050405020304" pitchFamily="18" charset="0"/>
              </a:rPr>
              <a:t>Offer extensive Customization Options</a:t>
            </a:r>
          </a:p>
          <a:p>
            <a:pPr marL="453060" indent="-342900">
              <a:lnSpc>
                <a:spcPct val="250000"/>
              </a:lnSpc>
              <a:spcBef>
                <a:spcPts val="400"/>
              </a:spcBef>
              <a:buClr>
                <a:srgbClr val="2DA2BF"/>
              </a:buClr>
              <a:buSzPct val="68000"/>
              <a:buFont typeface="Wingdings" panose="05000000000000000000" pitchFamily="2" charset="2"/>
              <a:buChar char="Ø"/>
            </a:pPr>
            <a:r>
              <a:rPr lang="en-US" sz="2000" b="0" strike="noStrike" spc="-1" dirty="0">
                <a:solidFill>
                  <a:srgbClr val="000000"/>
                </a:solidFill>
                <a:latin typeface="Times New Roman" panose="02020603050405020304" pitchFamily="18" charset="0"/>
                <a:cs typeface="Times New Roman" panose="02020603050405020304" pitchFamily="18" charset="0"/>
              </a:rPr>
              <a:t>Ensure Secure Data Handling</a:t>
            </a:r>
            <a:endParaRPr lang="en-US" sz="2000" spc="-1" dirty="0">
              <a:solidFill>
                <a:srgbClr val="000000"/>
              </a:solidFill>
              <a:latin typeface="Times New Roman" panose="02020603050405020304" pitchFamily="18" charset="0"/>
              <a:cs typeface="Times New Roman" panose="02020603050405020304" pitchFamily="18" charset="0"/>
            </a:endParaRPr>
          </a:p>
          <a:p>
            <a:pPr marL="453060" indent="-342900">
              <a:lnSpc>
                <a:spcPct val="250000"/>
              </a:lnSpc>
              <a:spcBef>
                <a:spcPts val="400"/>
              </a:spcBef>
              <a:buClr>
                <a:srgbClr val="2DA2BF"/>
              </a:buClr>
              <a:buSzPct val="68000"/>
              <a:buFont typeface="Wingdings" panose="05000000000000000000" pitchFamily="2" charset="2"/>
              <a:buChar char="Ø"/>
            </a:pPr>
            <a:r>
              <a:rPr lang="en-US" sz="2000" b="0" strike="noStrike" spc="-1" dirty="0">
                <a:solidFill>
                  <a:srgbClr val="000000"/>
                </a:solidFill>
                <a:latin typeface="Times New Roman" panose="02020603050405020304" pitchFamily="18" charset="0"/>
                <a:cs typeface="Times New Roman" panose="02020603050405020304" pitchFamily="18" charset="0"/>
              </a:rPr>
              <a:t>Facilitate </a:t>
            </a:r>
            <a:r>
              <a:rPr lang="en-US" sz="2000" spc="-1" dirty="0">
                <a:solidFill>
                  <a:srgbClr val="000000"/>
                </a:solidFill>
                <a:latin typeface="Times New Roman" panose="02020603050405020304" pitchFamily="18" charset="0"/>
                <a:cs typeface="Times New Roman" panose="02020603050405020304" pitchFamily="18" charset="0"/>
              </a:rPr>
              <a:t>Easy </a:t>
            </a:r>
            <a:r>
              <a:rPr lang="en-US" sz="2000" spc="-1" dirty="0" err="1">
                <a:solidFill>
                  <a:srgbClr val="000000"/>
                </a:solidFill>
                <a:latin typeface="Times New Roman" panose="02020603050405020304" pitchFamily="18" charset="0"/>
                <a:cs typeface="Times New Roman" panose="02020603050405020304" pitchFamily="18" charset="0"/>
              </a:rPr>
              <a:t>Eport</a:t>
            </a:r>
            <a:r>
              <a:rPr lang="en-US" sz="2000" spc="-1" dirty="0">
                <a:solidFill>
                  <a:srgbClr val="000000"/>
                </a:solidFill>
                <a:latin typeface="Times New Roman" panose="02020603050405020304" pitchFamily="18" charset="0"/>
                <a:cs typeface="Times New Roman" panose="02020603050405020304" pitchFamily="18" charset="0"/>
              </a:rPr>
              <a:t> and Sharing</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PROJECT OBJECTIVES</a:t>
            </a:r>
          </a:p>
        </p:txBody>
      </p:sp>
    </p:spTree>
    <p:extLst>
      <p:ext uri="{BB962C8B-B14F-4D97-AF65-F5344CB8AC3E}">
        <p14:creationId xmlns:p14="http://schemas.microsoft.com/office/powerpoint/2010/main" val="27963819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484670"/>
            <a:ext cx="7772040"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kern="0" dirty="0">
                <a:latin typeface="Times New Roman" panose="02020603050405020304" pitchFamily="18" charset="0"/>
                <a:ea typeface="Times New Roman" panose="02020603050405020304" pitchFamily="18" charset="0"/>
              </a:rPr>
              <a:t>Software Requirements:</a:t>
            </a:r>
          </a:p>
          <a:p>
            <a:pPr marL="567360" indent="-457200">
              <a:lnSpc>
                <a:spcPct val="150000"/>
              </a:lnSpc>
              <a:spcBef>
                <a:spcPts val="400"/>
              </a:spcBef>
              <a:buClr>
                <a:srgbClr val="2DA2BF"/>
              </a:buClr>
              <a:buSzPct val="120000"/>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Languages :  </a:t>
            </a:r>
          </a:p>
          <a:p>
            <a:pPr marL="110160">
              <a:lnSpc>
                <a:spcPct val="150000"/>
              </a:lnSpc>
              <a:spcBef>
                <a:spcPts val="400"/>
              </a:spcBef>
              <a:buClr>
                <a:srgbClr val="2DA2BF"/>
              </a:buClr>
              <a:buSzPct val="68000"/>
            </a:pPr>
            <a:r>
              <a:rPr lang="en-US" sz="2000" spc="-1" dirty="0">
                <a:solidFill>
                  <a:srgbClr val="000000"/>
                </a:solidFill>
                <a:latin typeface="Times New Roman" panose="02020603050405020304" pitchFamily="18" charset="0"/>
                <a:cs typeface="Times New Roman" panose="02020603050405020304" pitchFamily="18" charset="0"/>
              </a:rPr>
              <a:t>            </a:t>
            </a:r>
            <a:r>
              <a:rPr lang="en-US" sz="2000" b="0" strike="noStrike" spc="-1" dirty="0">
                <a:solidFill>
                  <a:srgbClr val="000000"/>
                </a:solidFill>
                <a:latin typeface="Times New Roman" panose="02020603050405020304" pitchFamily="18" charset="0"/>
                <a:cs typeface="Times New Roman" panose="02020603050405020304" pitchFamily="18" charset="0"/>
              </a:rPr>
              <a:t>HTML</a:t>
            </a:r>
            <a:r>
              <a:rPr lang="en-US" sz="2000" spc="-1" dirty="0">
                <a:solidFill>
                  <a:srgbClr val="000000"/>
                </a:solidFill>
                <a:latin typeface="Times New Roman" panose="02020603050405020304" pitchFamily="18" charset="0"/>
                <a:cs typeface="Times New Roman" panose="02020603050405020304" pitchFamily="18" charset="0"/>
              </a:rPr>
              <a:t>, CSS, JavaScripting and Node.js</a:t>
            </a:r>
          </a:p>
          <a:p>
            <a:pPr marL="567360" indent="-457200">
              <a:lnSpc>
                <a:spcPct val="150000"/>
              </a:lnSpc>
              <a:spcBef>
                <a:spcPts val="400"/>
              </a:spcBef>
              <a:buClr>
                <a:srgbClr val="2DA2BF"/>
              </a:buClr>
              <a:buSzPct val="120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Database</a:t>
            </a:r>
            <a:r>
              <a:rPr lang="en-US" sz="2000" spc="-1" dirty="0">
                <a:solidFill>
                  <a:srgbClr val="000000"/>
                </a:solidFill>
                <a:latin typeface="Times New Roman" panose="02020603050405020304" pitchFamily="18" charset="0"/>
                <a:cs typeface="Times New Roman" panose="02020603050405020304" pitchFamily="18" charset="0"/>
              </a:rPr>
              <a:t> :</a:t>
            </a:r>
          </a:p>
          <a:p>
            <a:pPr marL="110160">
              <a:lnSpc>
                <a:spcPct val="150000"/>
              </a:lnSpc>
              <a:spcBef>
                <a:spcPts val="400"/>
              </a:spcBef>
              <a:buClr>
                <a:srgbClr val="2DA2BF"/>
              </a:buClr>
              <a:buSzPct val="68000"/>
            </a:pPr>
            <a:r>
              <a:rPr lang="en-US" sz="2000" spc="-1" dirty="0">
                <a:solidFill>
                  <a:srgbClr val="000000"/>
                </a:solidFill>
                <a:latin typeface="Times New Roman" panose="02020603050405020304" pitchFamily="18" charset="0"/>
                <a:cs typeface="Times New Roman" panose="02020603050405020304" pitchFamily="18" charset="0"/>
              </a:rPr>
              <a:t>            MongoDB</a:t>
            </a:r>
          </a:p>
          <a:p>
            <a:pPr marL="567360" indent="-457200">
              <a:lnSpc>
                <a:spcPct val="150000"/>
              </a:lnSpc>
              <a:spcBef>
                <a:spcPts val="400"/>
              </a:spcBef>
              <a:buClr>
                <a:srgbClr val="2DA2BF"/>
              </a:buClr>
              <a:buSzPct val="120000"/>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Tools/IDE: </a:t>
            </a:r>
          </a:p>
          <a:p>
            <a:pPr marL="110160">
              <a:lnSpc>
                <a:spcPct val="150000"/>
              </a:lnSpc>
              <a:spcBef>
                <a:spcPts val="400"/>
              </a:spcBef>
              <a:buClr>
                <a:srgbClr val="2DA2BF"/>
              </a:buClr>
              <a:buSzPct val="68000"/>
            </a:pPr>
            <a:r>
              <a:rPr lang="en-US" sz="2000" spc="-1" dirty="0">
                <a:solidFill>
                  <a:srgbClr val="000000"/>
                </a:solidFill>
                <a:latin typeface="Times New Roman" panose="02020603050405020304" pitchFamily="18" charset="0"/>
                <a:cs typeface="Times New Roman" panose="02020603050405020304" pitchFamily="18" charset="0"/>
              </a:rPr>
              <a:t>            Visual Studio Code, or any </a:t>
            </a:r>
            <a:r>
              <a:rPr lang="en-US" sz="2000" spc="-1" dirty="0" err="1">
                <a:solidFill>
                  <a:srgbClr val="000000"/>
                </a:solidFill>
                <a:latin typeface="Times New Roman" panose="02020603050405020304" pitchFamily="18" charset="0"/>
                <a:cs typeface="Times New Roman" panose="02020603050405020304" pitchFamily="18" charset="0"/>
              </a:rPr>
              <a:t>preffered</a:t>
            </a:r>
            <a:r>
              <a:rPr lang="en-US" sz="2000" spc="-1" dirty="0">
                <a:solidFill>
                  <a:srgbClr val="000000"/>
                </a:solidFill>
                <a:latin typeface="Times New Roman" panose="02020603050405020304" pitchFamily="18" charset="0"/>
                <a:cs typeface="Times New Roman" panose="02020603050405020304" pitchFamily="18" charset="0"/>
              </a:rPr>
              <a:t> code editor</a:t>
            </a:r>
          </a:p>
          <a:p>
            <a:pPr marL="110160">
              <a:lnSpc>
                <a:spcPct val="150000"/>
              </a:lnSpc>
              <a:spcBef>
                <a:spcPts val="400"/>
              </a:spcBef>
              <a:buClr>
                <a:srgbClr val="2DA2BF"/>
              </a:buClr>
              <a:buSzPct val="68000"/>
            </a:pPr>
            <a:endParaRPr lang="en-US" sz="2800" b="1" kern="0" dirty="0">
              <a:effectLs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8223504"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SOFTWARE AND HARDWARE SPECIFICATIONS</a:t>
            </a:r>
          </a:p>
        </p:txBody>
      </p:sp>
    </p:spTree>
    <p:extLst>
      <p:ext uri="{BB962C8B-B14F-4D97-AF65-F5344CB8AC3E}">
        <p14:creationId xmlns:p14="http://schemas.microsoft.com/office/powerpoint/2010/main" val="1976978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484670"/>
            <a:ext cx="7772040" cy="4689438"/>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kern="0" dirty="0">
                <a:latin typeface="Times New Roman" panose="02020603050405020304" pitchFamily="18" charset="0"/>
                <a:ea typeface="Times New Roman" panose="02020603050405020304" pitchFamily="18" charset="0"/>
              </a:rPr>
              <a:t>Hardware Requirements:</a:t>
            </a:r>
          </a:p>
          <a:p>
            <a:pPr marL="453060" indent="-342900">
              <a:lnSpc>
                <a:spcPct val="150000"/>
              </a:lnSpc>
              <a:spcBef>
                <a:spcPts val="400"/>
              </a:spcBef>
              <a:buClr>
                <a:srgbClr val="2DA2BF"/>
              </a:buClr>
              <a:buSzPct val="120000"/>
              <a:buFont typeface="Arial" panose="020B0604020202020204" pitchFamily="34" charset="0"/>
              <a:buChar char="•"/>
            </a:pPr>
            <a:r>
              <a:rPr lang="en-US" sz="2000" strike="noStrike" spc="-1" dirty="0">
                <a:solidFill>
                  <a:srgbClr val="000000"/>
                </a:solidFill>
                <a:latin typeface="Times New Roman" panose="02020603050405020304" pitchFamily="18" charset="0"/>
                <a:cs typeface="Times New Roman" panose="02020603050405020304" pitchFamily="18" charset="0"/>
              </a:rPr>
              <a:t>System Specifications : </a:t>
            </a:r>
          </a:p>
          <a:p>
            <a:pPr marL="110160">
              <a:lnSpc>
                <a:spcPct val="150000"/>
              </a:lnSpc>
              <a:spcBef>
                <a:spcPts val="400"/>
              </a:spcBef>
              <a:buClr>
                <a:srgbClr val="2DA2BF"/>
              </a:buClr>
              <a:buSzPct val="120000"/>
            </a:pPr>
            <a:r>
              <a:rPr lang="en-US" sz="2000" spc="-1" dirty="0">
                <a:solidFill>
                  <a:srgbClr val="000000"/>
                </a:solidFill>
                <a:latin typeface="Times New Roman" panose="02020603050405020304" pitchFamily="18" charset="0"/>
                <a:cs typeface="Times New Roman" panose="02020603050405020304" pitchFamily="18" charset="0"/>
              </a:rPr>
              <a:t>               </a:t>
            </a:r>
            <a:r>
              <a:rPr lang="en-US" sz="2000" strike="noStrike" spc="-1" dirty="0">
                <a:solidFill>
                  <a:srgbClr val="000000"/>
                </a:solidFill>
                <a:latin typeface="Times New Roman" panose="02020603050405020304" pitchFamily="18" charset="0"/>
                <a:cs typeface="Times New Roman" panose="02020603050405020304" pitchFamily="18" charset="0"/>
              </a:rPr>
              <a:t>At least 4GB RAM and 128GB Hard Disk</a:t>
            </a:r>
          </a:p>
          <a:p>
            <a:pPr marL="453060" indent="-342900">
              <a:lnSpc>
                <a:spcPct val="150000"/>
              </a:lnSpc>
              <a:spcBef>
                <a:spcPts val="400"/>
              </a:spcBef>
              <a:buClr>
                <a:srgbClr val="2DA2BF"/>
              </a:buClr>
              <a:buSzPct val="120000"/>
              <a:buFont typeface="Arial" panose="020B0604020202020204" pitchFamily="34" charset="0"/>
              <a:buChar char="•"/>
            </a:pPr>
            <a:r>
              <a:rPr lang="en-US" sz="2000" strike="noStrike" spc="-1" dirty="0">
                <a:solidFill>
                  <a:srgbClr val="000000"/>
                </a:solidFill>
                <a:latin typeface="Times New Roman" panose="02020603050405020304" pitchFamily="18" charset="0"/>
                <a:cs typeface="Times New Roman" panose="02020603050405020304" pitchFamily="18" charset="0"/>
              </a:rPr>
              <a:t>Operating System : </a:t>
            </a:r>
          </a:p>
          <a:p>
            <a:pPr marL="110160">
              <a:lnSpc>
                <a:spcPct val="150000"/>
              </a:lnSpc>
              <a:spcBef>
                <a:spcPts val="400"/>
              </a:spcBef>
              <a:buClr>
                <a:srgbClr val="2DA2BF"/>
              </a:buClr>
              <a:buSzPct val="120000"/>
            </a:pPr>
            <a:r>
              <a:rPr lang="en-US" sz="2000" spc="-1" dirty="0">
                <a:solidFill>
                  <a:srgbClr val="000000"/>
                </a:solidFill>
                <a:latin typeface="Times New Roman" panose="02020603050405020304" pitchFamily="18" charset="0"/>
                <a:cs typeface="Times New Roman" panose="02020603050405020304" pitchFamily="18" charset="0"/>
              </a:rPr>
              <a:t>               </a:t>
            </a:r>
            <a:r>
              <a:rPr lang="en-US" sz="2000" strike="noStrike" spc="-1" dirty="0">
                <a:solidFill>
                  <a:srgbClr val="000000"/>
                </a:solidFill>
                <a:latin typeface="Times New Roman" panose="02020603050405020304" pitchFamily="18" charset="0"/>
                <a:cs typeface="Times New Roman" panose="02020603050405020304" pitchFamily="18" charset="0"/>
              </a:rPr>
              <a:t>Windows, macOS or Linux</a:t>
            </a:r>
          </a:p>
          <a:p>
            <a:pPr marL="453060" indent="-342900">
              <a:lnSpc>
                <a:spcPct val="150000"/>
              </a:lnSpc>
              <a:spcBef>
                <a:spcPts val="400"/>
              </a:spcBef>
              <a:buClr>
                <a:srgbClr val="2DA2BF"/>
              </a:buClr>
              <a:buSzPct val="120000"/>
              <a:buFont typeface="Arial" panose="020B0604020202020204" pitchFamily="34" charset="0"/>
              <a:buChar char="•"/>
            </a:pPr>
            <a:r>
              <a:rPr lang="en-US" sz="2000" strike="noStrike" spc="-1" dirty="0">
                <a:solidFill>
                  <a:srgbClr val="000000"/>
                </a:solidFill>
                <a:latin typeface="Times New Roman" panose="02020603050405020304" pitchFamily="18" charset="0"/>
                <a:cs typeface="Times New Roman" panose="02020603050405020304" pitchFamily="18" charset="0"/>
              </a:rPr>
              <a:t>Processor : </a:t>
            </a:r>
          </a:p>
          <a:p>
            <a:pPr marL="110160">
              <a:lnSpc>
                <a:spcPct val="150000"/>
              </a:lnSpc>
              <a:spcBef>
                <a:spcPts val="400"/>
              </a:spcBef>
              <a:buClr>
                <a:srgbClr val="2DA2BF"/>
              </a:buClr>
              <a:buSzPct val="120000"/>
            </a:pPr>
            <a:r>
              <a:rPr lang="en-US" sz="2000" spc="-1" dirty="0">
                <a:solidFill>
                  <a:srgbClr val="000000"/>
                </a:solidFill>
                <a:latin typeface="Times New Roman" panose="02020603050405020304" pitchFamily="18" charset="0"/>
                <a:cs typeface="Times New Roman" panose="02020603050405020304" pitchFamily="18" charset="0"/>
              </a:rPr>
              <a:t>               </a:t>
            </a:r>
            <a:r>
              <a:rPr lang="en-US" sz="2000" strike="noStrike" spc="-1" dirty="0">
                <a:solidFill>
                  <a:srgbClr val="000000"/>
                </a:solidFill>
                <a:latin typeface="Times New Roman" panose="02020603050405020304" pitchFamily="18" charset="0"/>
                <a:cs typeface="Times New Roman" panose="02020603050405020304" pitchFamily="18" charset="0"/>
              </a:rPr>
              <a:t>Intel Core i5 or equivalent</a:t>
            </a:r>
          </a:p>
          <a:p>
            <a:pPr marL="110160">
              <a:lnSpc>
                <a:spcPct val="150000"/>
              </a:lnSpc>
              <a:spcBef>
                <a:spcPts val="400"/>
              </a:spcBef>
              <a:buClr>
                <a:srgbClr val="2DA2BF"/>
              </a:buClr>
              <a:buSzPct val="68000"/>
            </a:pPr>
            <a:endParaRPr lang="en-US" sz="2800" b="1" kern="0" dirty="0">
              <a:effectLs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8223504" cy="550607"/>
          </a:xfrm>
          <a:prstGeom prst="rect">
            <a:avLst/>
          </a:prstGeom>
          <a:noFill/>
          <a:ln>
            <a:noFill/>
          </a:ln>
        </p:spPr>
        <p:txBody>
          <a:bodyPr lIns="90000" tIns="45000" rIns="90000" bIns="45000" anchor="ctr"/>
          <a:lstStyle/>
          <a:p>
            <a:pP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SOFTWARE AND HARDWARE SPECIFICATIONS</a:t>
            </a:r>
          </a:p>
        </p:txBody>
      </p:sp>
    </p:spTree>
    <p:extLst>
      <p:ext uri="{BB962C8B-B14F-4D97-AF65-F5344CB8AC3E}">
        <p14:creationId xmlns:p14="http://schemas.microsoft.com/office/powerpoint/2010/main" val="27835592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484670"/>
            <a:ext cx="7772040" cy="4977090"/>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800" b="1" kern="0" dirty="0">
                <a:latin typeface="Times New Roman" panose="02020603050405020304" pitchFamily="18" charset="0"/>
                <a:ea typeface="Times New Roman" panose="02020603050405020304" pitchFamily="18" charset="0"/>
              </a:rPr>
              <a:t>System Architecture</a:t>
            </a:r>
          </a:p>
          <a:p>
            <a:pPr marL="110160">
              <a:lnSpc>
                <a:spcPct val="150000"/>
              </a:lnSpc>
              <a:spcBef>
                <a:spcPts val="400"/>
              </a:spcBef>
              <a:buClr>
                <a:srgbClr val="2DA2BF"/>
              </a:buClr>
              <a:buSzPct val="68000"/>
            </a:pPr>
            <a:r>
              <a:rPr lang="en-US" sz="2000" strike="noStrike" spc="-1" dirty="0">
                <a:solidFill>
                  <a:srgbClr val="000000"/>
                </a:solidFill>
                <a:latin typeface="Times New Roman" panose="02020603050405020304" pitchFamily="18" charset="0"/>
                <a:cs typeface="Times New Roman" panose="02020603050405020304" pitchFamily="18" charset="0"/>
              </a:rPr>
              <a:t> </a:t>
            </a:r>
          </a:p>
          <a:p>
            <a:pPr marL="110160">
              <a:lnSpc>
                <a:spcPct val="150000"/>
              </a:lnSpc>
              <a:spcBef>
                <a:spcPts val="400"/>
              </a:spcBef>
              <a:buClr>
                <a:srgbClr val="2DA2BF"/>
              </a:buClr>
              <a:buSzPct val="68000"/>
            </a:pPr>
            <a:endParaRPr lang="en-US" sz="2800" b="1" kern="0" dirty="0">
              <a:effectLs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8223504" cy="550607"/>
          </a:xfrm>
          <a:prstGeom prst="rect">
            <a:avLst/>
          </a:prstGeom>
          <a:noFill/>
          <a:ln>
            <a:noFill/>
          </a:ln>
        </p:spPr>
        <p:txBody>
          <a:bodyPr lIns="90000" tIns="45000" rIns="90000" bIns="45000" anchor="ctr"/>
          <a:lstStyle/>
          <a:p>
            <a:pPr>
              <a:lnSpc>
                <a:spcPct val="100000"/>
              </a:lnSpc>
            </a:pPr>
            <a:r>
              <a:rPr lang="en-US" sz="3200" spc="-1" dirty="0">
                <a:solidFill>
                  <a:srgbClr val="000000"/>
                </a:solidFill>
                <a:latin typeface="Times New Roman" panose="02020603050405020304" pitchFamily="18" charset="0"/>
                <a:cs typeface="Times New Roman" panose="02020603050405020304" pitchFamily="18" charset="0"/>
              </a:rPr>
              <a:t>DESIGN METHODOLOGY</a:t>
            </a:r>
            <a:endParaRPr lang="en-US" sz="32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7F83F7D-5C53-E762-B0B2-B8ED626CE8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760" y="2399911"/>
            <a:ext cx="6754008" cy="4159385"/>
          </a:xfrm>
          <a:prstGeom prst="rect">
            <a:avLst/>
          </a:prstGeom>
          <a:noFill/>
          <a:ln>
            <a:noFill/>
          </a:ln>
        </p:spPr>
      </p:pic>
    </p:spTree>
    <p:extLst>
      <p:ext uri="{BB962C8B-B14F-4D97-AF65-F5344CB8AC3E}">
        <p14:creationId xmlns:p14="http://schemas.microsoft.com/office/powerpoint/2010/main" val="57185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1484670"/>
            <a:ext cx="8247888" cy="4689438"/>
          </a:xfrm>
          <a:prstGeom prst="rect">
            <a:avLst/>
          </a:prstGeom>
          <a:noFill/>
          <a:ln>
            <a:noFill/>
          </a:ln>
        </p:spPr>
        <p:txBody>
          <a:bodyPr lIns="90000" tIns="45000" rIns="90000" bIns="45000"/>
          <a:lstStyle/>
          <a:p>
            <a:pPr marL="453060" indent="-342900">
              <a:lnSpc>
                <a:spcPct val="150000"/>
              </a:lnSpc>
              <a:spcBef>
                <a:spcPts val="400"/>
              </a:spcBef>
              <a:buClr>
                <a:srgbClr val="2DA2BF"/>
              </a:buClr>
              <a:buSzPct val="68000"/>
              <a:buFont typeface="Wingdings" panose="05000000000000000000" pitchFamily="2" charset="2"/>
              <a:buChar char="Ø"/>
            </a:pPr>
            <a:r>
              <a:rPr lang="en-US" sz="2000" kern="0" dirty="0">
                <a:effectLst/>
                <a:latin typeface="Times New Roman" panose="02020603050405020304" pitchFamily="18" charset="0"/>
                <a:ea typeface="Times New Roman" panose="02020603050405020304" pitchFamily="18" charset="0"/>
              </a:rPr>
              <a:t>A personalized portfolio resume generator enables users to create customized, professional resumes through an intuitive interface.</a:t>
            </a:r>
          </a:p>
          <a:p>
            <a:pPr marL="110160">
              <a:lnSpc>
                <a:spcPct val="150000"/>
              </a:lnSpc>
              <a:spcBef>
                <a:spcPts val="400"/>
              </a:spcBef>
              <a:buClr>
                <a:srgbClr val="2DA2BF"/>
              </a:buClr>
              <a:buSzPct val="68000"/>
            </a:pPr>
            <a:r>
              <a:rPr lang="en-US" sz="2000" kern="0" dirty="0">
                <a:effectLst/>
                <a:latin typeface="Times New Roman" panose="02020603050405020304" pitchFamily="18" charset="0"/>
                <a:ea typeface="Times New Roman" panose="02020603050405020304" pitchFamily="18" charset="0"/>
              </a:rPr>
              <a:t> </a:t>
            </a:r>
          </a:p>
          <a:p>
            <a:pPr marL="453060" indent="-342900">
              <a:lnSpc>
                <a:spcPct val="150000"/>
              </a:lnSpc>
              <a:spcBef>
                <a:spcPts val="400"/>
              </a:spcBef>
              <a:buClr>
                <a:srgbClr val="2DA2BF"/>
              </a:buClr>
              <a:buSzPct val="68000"/>
              <a:buFont typeface="Wingdings" panose="05000000000000000000" pitchFamily="2" charset="2"/>
              <a:buChar char="Ø"/>
            </a:pPr>
            <a:r>
              <a:rPr lang="en-US" sz="2000" kern="0" dirty="0">
                <a:effectLst/>
                <a:latin typeface="Times New Roman" panose="02020603050405020304" pitchFamily="18" charset="0"/>
                <a:ea typeface="Times New Roman" panose="02020603050405020304" pitchFamily="18" charset="0"/>
              </a:rPr>
              <a:t>Upon signing up or logging in, users can select from various templates  and customize sections such as Profile, Experience, Projects, and Skills by filling out forms .</a:t>
            </a:r>
          </a:p>
          <a:p>
            <a:pPr marL="110160">
              <a:lnSpc>
                <a:spcPct val="150000"/>
              </a:lnSpc>
              <a:spcBef>
                <a:spcPts val="400"/>
              </a:spcBef>
              <a:buClr>
                <a:srgbClr val="2DA2BF"/>
              </a:buClr>
              <a:buSzPct val="68000"/>
            </a:pPr>
            <a:endParaRPr lang="en-US" sz="2000" kern="0" dirty="0">
              <a:effectLst/>
              <a:latin typeface="Times New Roman" panose="02020603050405020304" pitchFamily="18" charset="0"/>
              <a:ea typeface="Times New Roman" panose="02020603050405020304" pitchFamily="18" charset="0"/>
            </a:endParaRPr>
          </a:p>
          <a:p>
            <a:pPr marL="453060" indent="-342900">
              <a:lnSpc>
                <a:spcPct val="150000"/>
              </a:lnSpc>
              <a:spcBef>
                <a:spcPts val="400"/>
              </a:spcBef>
              <a:buClr>
                <a:srgbClr val="2DA2BF"/>
              </a:buClr>
              <a:buSzPct val="680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All changes are saved automatically,  </a:t>
            </a:r>
            <a:r>
              <a:rPr lang="en-US" sz="2000" dirty="0">
                <a:latin typeface="Times New Roman" panose="02020603050405020304" pitchFamily="18" charset="0"/>
                <a:ea typeface="Times New Roman" panose="02020603050405020304" pitchFamily="18" charset="0"/>
              </a:rPr>
              <a:t>o</a:t>
            </a:r>
            <a:r>
              <a:rPr lang="en-US" sz="2000" dirty="0">
                <a:effectLst/>
                <a:latin typeface="Times New Roman" panose="02020603050405020304" pitchFamily="18" charset="0"/>
                <a:ea typeface="Times New Roman" panose="02020603050405020304" pitchFamily="18" charset="0"/>
              </a:rPr>
              <a:t>nce finalized, users can export their portfolios as PDF and user can download it.</a:t>
            </a:r>
            <a:endParaRPr lang="en-IN" sz="2000" dirty="0">
              <a:effectLst/>
              <a:latin typeface="Times New Roman" panose="02020603050405020304" pitchFamily="18" charset="0"/>
              <a:ea typeface="Times New Roman" panose="02020603050405020304" pitchFamily="18" charset="0"/>
            </a:endParaRPr>
          </a:p>
          <a:p>
            <a:pPr marL="453060" indent="-342900">
              <a:lnSpc>
                <a:spcPct val="150000"/>
              </a:lnSpc>
              <a:spcBef>
                <a:spcPts val="400"/>
              </a:spcBef>
              <a:buClr>
                <a:srgbClr val="2DA2BF"/>
              </a:buClr>
              <a:buSzPct val="68000"/>
              <a:buFont typeface="Wingdings" panose="05000000000000000000" pitchFamily="2" charset="2"/>
              <a:buChar char="Ø"/>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1" name="TextShape 2"/>
          <p:cNvSpPr txBox="1"/>
          <p:nvPr/>
        </p:nvSpPr>
        <p:spPr>
          <a:xfrm>
            <a:off x="457200" y="540774"/>
            <a:ext cx="7949381" cy="550607"/>
          </a:xfrm>
          <a:prstGeom prst="rect">
            <a:avLst/>
          </a:prstGeom>
          <a:noFill/>
          <a:ln>
            <a:noFill/>
          </a:ln>
        </p:spPr>
        <p:txBody>
          <a:bodyPr lIns="90000" tIns="45000" rIns="90000" bIns="45000" anchor="ctr"/>
          <a:lstStyle/>
          <a:p>
            <a:pPr>
              <a:lnSpc>
                <a:spcPct val="100000"/>
              </a:lnSpc>
            </a:pPr>
            <a:r>
              <a:rPr lang="en-IN" sz="3200" b="0" strike="noStrike" spc="-1" dirty="0">
                <a:solidFill>
                  <a:srgbClr val="000000"/>
                </a:solidFill>
                <a:latin typeface="Times New Roman" panose="02020603050405020304" pitchFamily="18" charset="0"/>
                <a:cs typeface="Times New Roman" panose="02020603050405020304" pitchFamily="18" charset="0"/>
              </a:rPr>
              <a:t>SYSTEM ARCHITECTURE</a:t>
            </a:r>
            <a:endParaRPr lang="en-US" sz="32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4902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0" y="1467955"/>
            <a:ext cx="7772040" cy="4977090"/>
          </a:xfrm>
          <a:prstGeom prst="rect">
            <a:avLst/>
          </a:prstGeom>
          <a:noFill/>
          <a:ln>
            <a:noFill/>
          </a:ln>
        </p:spPr>
        <p:txBody>
          <a:bodyPr lIns="90000" tIns="45000" rIns="90000" bIns="45000"/>
          <a:lstStyle/>
          <a:p>
            <a:pPr marL="110160">
              <a:lnSpc>
                <a:spcPct val="150000"/>
              </a:lnSpc>
              <a:spcBef>
                <a:spcPts val="400"/>
              </a:spcBef>
              <a:buClr>
                <a:srgbClr val="2DA2BF"/>
              </a:buClr>
              <a:buSzPct val="68000"/>
            </a:pPr>
            <a:r>
              <a:rPr lang="en-US" sz="2000" strike="noStrike" spc="-1" dirty="0">
                <a:solidFill>
                  <a:srgbClr val="000000"/>
                </a:solidFill>
                <a:latin typeface="Times New Roman" panose="02020603050405020304" pitchFamily="18" charset="0"/>
                <a:cs typeface="Times New Roman" panose="02020603050405020304" pitchFamily="18" charset="0"/>
              </a:rPr>
              <a:t> </a:t>
            </a:r>
          </a:p>
          <a:p>
            <a:pPr marL="110160">
              <a:lnSpc>
                <a:spcPct val="150000"/>
              </a:lnSpc>
              <a:spcBef>
                <a:spcPts val="400"/>
              </a:spcBef>
              <a:buClr>
                <a:srgbClr val="2DA2BF"/>
              </a:buClr>
              <a:buSzPct val="68000"/>
            </a:pPr>
            <a:endParaRPr lang="en-US" sz="2800" b="1" kern="0" dirty="0">
              <a:effectLst/>
              <a:latin typeface="Times New Roman" panose="02020603050405020304" pitchFamily="18" charset="0"/>
              <a:ea typeface="Times New Roman" panose="02020603050405020304" pitchFamily="18" charset="0"/>
            </a:endParaRPr>
          </a:p>
        </p:txBody>
      </p:sp>
      <p:sp>
        <p:nvSpPr>
          <p:cNvPr id="51" name="TextShape 2"/>
          <p:cNvSpPr txBox="1"/>
          <p:nvPr/>
        </p:nvSpPr>
        <p:spPr>
          <a:xfrm>
            <a:off x="457200" y="540774"/>
            <a:ext cx="8223504" cy="550607"/>
          </a:xfrm>
          <a:prstGeom prst="rect">
            <a:avLst/>
          </a:prstGeom>
          <a:noFill/>
          <a:ln>
            <a:noFill/>
          </a:ln>
        </p:spPr>
        <p:txBody>
          <a:bodyPr lIns="90000" tIns="45000" rIns="90000" bIns="45000" anchor="ctr"/>
          <a:lstStyle/>
          <a:p>
            <a:pPr>
              <a:lnSpc>
                <a:spcPct val="100000"/>
              </a:lnSpc>
            </a:pPr>
            <a:r>
              <a:rPr lang="en-US" sz="3200" spc="-1" dirty="0">
                <a:solidFill>
                  <a:srgbClr val="000000"/>
                </a:solidFill>
                <a:latin typeface="Times New Roman" panose="02020603050405020304" pitchFamily="18" charset="0"/>
                <a:cs typeface="Times New Roman" panose="02020603050405020304" pitchFamily="18" charset="0"/>
              </a:rPr>
              <a:t>DATA FLOW DIAGRAM</a:t>
            </a:r>
            <a:endParaRPr lang="en-US" sz="32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E59835C-B43C-DA1C-5604-C8F624A5BF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168" y="1407487"/>
            <a:ext cx="3275076" cy="5098026"/>
          </a:xfrm>
          <a:prstGeom prst="rect">
            <a:avLst/>
          </a:prstGeom>
          <a:noFill/>
          <a:ln>
            <a:noFill/>
          </a:ln>
        </p:spPr>
      </p:pic>
    </p:spTree>
    <p:extLst>
      <p:ext uri="{BB962C8B-B14F-4D97-AF65-F5344CB8AC3E}">
        <p14:creationId xmlns:p14="http://schemas.microsoft.com/office/powerpoint/2010/main" val="12152014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644</Words>
  <Application>Microsoft Office PowerPoint</Application>
  <PresentationFormat>On-screen Show (4:3)</PresentationFormat>
  <Paragraphs>72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CG Omega</vt:lpstr>
      <vt:lpstr>Lucida Sans Unicode</vt:lpstr>
      <vt:lpstr>Times New Roman</vt:lpstr>
      <vt:lpstr>Verdana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VILASAGARAM</dc:creator>
  <cp:lastModifiedBy>V PAVANI</cp:lastModifiedBy>
  <cp:revision>3</cp:revision>
  <dcterms:modified xsi:type="dcterms:W3CDTF">2024-05-31T16:08:02Z</dcterms:modified>
</cp:coreProperties>
</file>