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95" r:id="rId6"/>
    <p:sldId id="296" r:id="rId7"/>
    <p:sldId id="297" r:id="rId8"/>
    <p:sldId id="298" r:id="rId9"/>
    <p:sldId id="283" r:id="rId10"/>
    <p:sldId id="262" r:id="rId11"/>
    <p:sldId id="299" r:id="rId12"/>
    <p:sldId id="300" r:id="rId13"/>
    <p:sldId id="301" r:id="rId14"/>
    <p:sldId id="302" r:id="rId15"/>
    <p:sldId id="304" r:id="rId16"/>
    <p:sldId id="294" r:id="rId17"/>
    <p:sldId id="306" r:id="rId18"/>
    <p:sldId id="317" r:id="rId19"/>
    <p:sldId id="312" r:id="rId20"/>
    <p:sldId id="310" r:id="rId21"/>
    <p:sldId id="314" r:id="rId22"/>
    <p:sldId id="307" r:id="rId23"/>
    <p:sldId id="313" r:id="rId24"/>
    <p:sldId id="315" r:id="rId25"/>
    <p:sldId id="311" r:id="rId26"/>
    <p:sldId id="309" r:id="rId27"/>
    <p:sldId id="305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java.libhunt.com/spring-security-alternatives" TargetMode="External"/><Relationship Id="rId7" Type="http://schemas.openxmlformats.org/officeDocument/2006/relationships/hyperlink" Target="https://www.pngall.com/java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hyperlink" Target="https://wit-hdip-comp-sci-2019.github.io/database/topic-00-On-Site/index.html" TargetMode="External"/><Relationship Id="rId5" Type="http://schemas.openxmlformats.org/officeDocument/2006/relationships/hyperlink" Target="https://www.thisfaner.com/p/eclipse-theme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smlpoints.com/guide-how-to-solve-not-availabile-issue-while-downloading-package-from-githubusercontent-com-in-china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807" y="3097161"/>
            <a:ext cx="5034116" cy="983226"/>
          </a:xfrm>
        </p:spPr>
        <p:txBody>
          <a:bodyPr>
            <a:normAutofit/>
          </a:bodyPr>
          <a:lstStyle/>
          <a:p>
            <a:r>
              <a:rPr lang="en-IN" sz="4800" dirty="0"/>
              <a:t>Rev-mart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65" y="4198374"/>
            <a:ext cx="5661224" cy="840659"/>
          </a:xfrm>
        </p:spPr>
        <p:txBody>
          <a:bodyPr/>
          <a:lstStyle/>
          <a:p>
            <a:r>
              <a:rPr lang="en-IN" sz="2400" dirty="0"/>
              <a:t>E-Commerce Web Application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CDCE8-1FD8-30A6-35DA-18408D0D47DB}"/>
              </a:ext>
            </a:extLst>
          </p:cNvPr>
          <p:cNvSpPr txBox="1"/>
          <p:nvPr/>
        </p:nvSpPr>
        <p:spPr>
          <a:xfrm>
            <a:off x="6206313" y="4532671"/>
            <a:ext cx="232808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+mj-lt"/>
              </a:rPr>
              <a:t>Team Members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Shubham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Abhijeet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Gayatri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Pratik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Vilas</a:t>
            </a: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F661-2187-904E-6881-4DC8E0D4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6AF49A4-03EB-2DF9-7BE8-E8F73C00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0C5FDE0B-08C6-A0BC-9732-61FF02A352B4}"/>
              </a:ext>
            </a:extLst>
          </p:cNvPr>
          <p:cNvSpPr/>
          <p:nvPr/>
        </p:nvSpPr>
        <p:spPr>
          <a:xfrm>
            <a:off x="609600" y="2546555"/>
            <a:ext cx="2517058" cy="132556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Controller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CD957982-4DEC-1F2D-4231-1AB3E094441F}"/>
              </a:ext>
            </a:extLst>
          </p:cNvPr>
          <p:cNvSpPr/>
          <p:nvPr/>
        </p:nvSpPr>
        <p:spPr>
          <a:xfrm>
            <a:off x="4621162" y="2546554"/>
            <a:ext cx="2733367" cy="132556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Service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45FAB0A6-723E-DDD1-E456-5CC546709AE9}"/>
              </a:ext>
            </a:extLst>
          </p:cNvPr>
          <p:cNvSpPr/>
          <p:nvPr/>
        </p:nvSpPr>
        <p:spPr>
          <a:xfrm>
            <a:off x="8922774" y="2546554"/>
            <a:ext cx="2431026" cy="123886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DAO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B99C9E-B4E2-0825-EB18-587E3B17D835}"/>
              </a:ext>
            </a:extLst>
          </p:cNvPr>
          <p:cNvSpPr/>
          <p:nvPr/>
        </p:nvSpPr>
        <p:spPr>
          <a:xfrm>
            <a:off x="609600" y="4858927"/>
            <a:ext cx="251705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Client UI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BD50C28B-C6C0-1802-A434-C6C4BB8AB294}"/>
              </a:ext>
            </a:extLst>
          </p:cNvPr>
          <p:cNvSpPr/>
          <p:nvPr/>
        </p:nvSpPr>
        <p:spPr>
          <a:xfrm>
            <a:off x="4621162" y="4858927"/>
            <a:ext cx="2733367" cy="124603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Model</a:t>
            </a:r>
            <a:endParaRPr lang="en-IN" dirty="0"/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E539EFEB-051D-DBEA-FF6B-87DE118A21CF}"/>
              </a:ext>
            </a:extLst>
          </p:cNvPr>
          <p:cNvSpPr/>
          <p:nvPr/>
        </p:nvSpPr>
        <p:spPr>
          <a:xfrm>
            <a:off x="8996516" y="4858927"/>
            <a:ext cx="2431026" cy="114858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Database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7C77EBDD-AF35-1335-DE5B-7C8F48DEB5A8}"/>
              </a:ext>
            </a:extLst>
          </p:cNvPr>
          <p:cNvSpPr/>
          <p:nvPr/>
        </p:nvSpPr>
        <p:spPr>
          <a:xfrm>
            <a:off x="1651819" y="4070555"/>
            <a:ext cx="373626" cy="5845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46B7DD90-FDC0-E202-07FF-9337E3CBEA89}"/>
              </a:ext>
            </a:extLst>
          </p:cNvPr>
          <p:cNvSpPr/>
          <p:nvPr/>
        </p:nvSpPr>
        <p:spPr>
          <a:xfrm>
            <a:off x="5761703" y="4070555"/>
            <a:ext cx="373626" cy="5845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9884CCC2-E1A4-7944-009D-5C2FD752826E}"/>
              </a:ext>
            </a:extLst>
          </p:cNvPr>
          <p:cNvSpPr/>
          <p:nvPr/>
        </p:nvSpPr>
        <p:spPr>
          <a:xfrm>
            <a:off x="10025216" y="4029880"/>
            <a:ext cx="373626" cy="5845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C68A389A-934B-91A6-6708-C2803CC20CC3}"/>
              </a:ext>
            </a:extLst>
          </p:cNvPr>
          <p:cNvSpPr/>
          <p:nvPr/>
        </p:nvSpPr>
        <p:spPr>
          <a:xfrm>
            <a:off x="3265834" y="3032584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BB0BAB39-1A93-A082-A301-0771408BE467}"/>
              </a:ext>
            </a:extLst>
          </p:cNvPr>
          <p:cNvSpPr/>
          <p:nvPr/>
        </p:nvSpPr>
        <p:spPr>
          <a:xfrm>
            <a:off x="7493705" y="3032491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921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F228-99E3-D655-5B78-44CBA7324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6BE11-2DFF-C433-70E0-564B9E36B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3148" y="422788"/>
            <a:ext cx="5830529" cy="64352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Client UI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Sends HTTP requests to the controller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Controller Layer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Receives HTTP requests and delegates tasks to the service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Service Layer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Handles business logic and communicates with the DAO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DAO Layer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Executes database operations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Model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Represents data objects that flow between layers and map to the database schema.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Database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Stores persistent data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F5393-7881-F35D-864D-9D5A5597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05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9885-507F-947F-170C-8557E1F6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22205-C931-C5E1-4FD5-A8C2649BED9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4129" y="2261420"/>
            <a:ext cx="11072264" cy="1089644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Integration Issues</a:t>
            </a:r>
          </a:p>
          <a:p>
            <a:pPr algn="l"/>
            <a:r>
              <a:rPr lang="en-US" sz="1800" dirty="0"/>
              <a:t>Ensuring smooth integration between Spring MVC, Hibernate, and MySQL.</a:t>
            </a:r>
            <a:endParaRPr lang="en-IN" sz="1800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4A31-CD27-07D9-9FEC-509B9AA8342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44129" y="3351064"/>
            <a:ext cx="11356257" cy="933342"/>
          </a:xfrm>
        </p:spPr>
        <p:txBody>
          <a:bodyPr>
            <a:normAutofit/>
          </a:bodyPr>
          <a:lstStyle/>
          <a:p>
            <a:pPr algn="l"/>
            <a:r>
              <a:rPr lang="en-IN" sz="1900" b="1" dirty="0"/>
              <a:t>Error Handling</a:t>
            </a:r>
          </a:p>
          <a:p>
            <a:pPr algn="l"/>
            <a:r>
              <a:rPr lang="en-US" sz="1800" dirty="0"/>
              <a:t>Managing and debugging errors effectively, especially with complex transaction scenarios</a:t>
            </a:r>
            <a:endParaRPr lang="en-US" b="1" dirty="0"/>
          </a:p>
          <a:p>
            <a:pPr algn="l"/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8E731-1E1A-BD9F-3054-0A9FD10AB6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44129" y="5530354"/>
            <a:ext cx="10854813" cy="962521"/>
          </a:xfrm>
        </p:spPr>
        <p:txBody>
          <a:bodyPr>
            <a:normAutofit/>
          </a:bodyPr>
          <a:lstStyle/>
          <a:p>
            <a:pPr algn="l"/>
            <a:r>
              <a:rPr lang="en-IN" sz="1900" b="1" dirty="0"/>
              <a:t>Data Consistency</a:t>
            </a:r>
          </a:p>
          <a:p>
            <a:pPr algn="l"/>
            <a:r>
              <a:rPr lang="en-US" sz="1800" dirty="0"/>
              <a:t>Handling data consistency and transaction management across multiple database operations.</a:t>
            </a:r>
            <a:endParaRPr lang="en-IN" sz="1800" dirty="0"/>
          </a:p>
          <a:p>
            <a:pPr algn="l"/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E2622C-74B6-7C3C-F109-CB39E463ED7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44130" y="4440709"/>
            <a:ext cx="11072264" cy="933342"/>
          </a:xfrm>
        </p:spPr>
        <p:txBody>
          <a:bodyPr/>
          <a:lstStyle/>
          <a:p>
            <a:pPr algn="l"/>
            <a:r>
              <a:rPr lang="en-US" b="1" dirty="0"/>
              <a:t>User Experience</a:t>
            </a:r>
          </a:p>
          <a:p>
            <a:pPr algn="l"/>
            <a:r>
              <a:rPr lang="en-US" sz="1800" dirty="0"/>
              <a:t>Designing a user-friendly interface and ensuring a smooth user experience across different devices.</a:t>
            </a:r>
            <a:endParaRPr lang="en-IN" sz="1800" dirty="0"/>
          </a:p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58D651-8736-81AD-8844-89AF3CF9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8188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4E72-41EB-BDC8-F3F8-B188C044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06478"/>
            <a:ext cx="5684520" cy="874610"/>
          </a:xfrm>
        </p:spPr>
        <p:txBody>
          <a:bodyPr/>
          <a:lstStyle/>
          <a:p>
            <a:r>
              <a:rPr lang="en-IN" dirty="0"/>
              <a:t>Snapshots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84B6CB-0D75-BE47-9395-FCD1A978A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044" t="10634" r="1152" b="5410"/>
          <a:stretch/>
        </p:blipFill>
        <p:spPr>
          <a:xfrm>
            <a:off x="1091380" y="1766492"/>
            <a:ext cx="10150232" cy="48850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02A2-4F97-66D1-D2E1-C562F091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46D25-1C81-6E3B-88E9-2D5AF88C5F1A}"/>
              </a:ext>
            </a:extLst>
          </p:cNvPr>
          <p:cNvSpPr txBox="1"/>
          <p:nvPr/>
        </p:nvSpPr>
        <p:spPr>
          <a:xfrm>
            <a:off x="1091380" y="1239124"/>
            <a:ext cx="209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21664250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4B20-C05E-B65A-3093-DA64FD83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350356-6F3F-2E28-91C0-7B382BCDC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20" t="10447" r="2214" b="5153"/>
          <a:stretch/>
        </p:blipFill>
        <p:spPr>
          <a:xfrm>
            <a:off x="1347018" y="1858297"/>
            <a:ext cx="9881419" cy="449805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0A733-FF75-307A-7059-1807723E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66B9-DABE-B066-A0ED-7B086FA275A9}"/>
              </a:ext>
            </a:extLst>
          </p:cNvPr>
          <p:cNvSpPr txBox="1"/>
          <p:nvPr/>
        </p:nvSpPr>
        <p:spPr>
          <a:xfrm>
            <a:off x="1277456" y="1334346"/>
            <a:ext cx="1976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Product </a:t>
            </a:r>
          </a:p>
        </p:txBody>
      </p:sp>
    </p:spTree>
    <p:extLst>
      <p:ext uri="{BB962C8B-B14F-4D97-AF65-F5344CB8AC3E}">
        <p14:creationId xmlns:p14="http://schemas.microsoft.com/office/powerpoint/2010/main" val="218307072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4B20-C05E-B65A-3093-DA64FD83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0A733-FF75-307A-7059-1807723E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66B9-DABE-B066-A0ED-7B086FA275A9}"/>
              </a:ext>
            </a:extLst>
          </p:cNvPr>
          <p:cNvSpPr txBox="1"/>
          <p:nvPr/>
        </p:nvSpPr>
        <p:spPr>
          <a:xfrm>
            <a:off x="1023128" y="1347967"/>
            <a:ext cx="1976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Trello </a:t>
            </a:r>
          </a:p>
          <a:p>
            <a:endParaRPr lang="en-IN" sz="2000" b="1" dirty="0">
              <a:solidFill>
                <a:schemeClr val="tx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A794D1-85E8-EB03-B5BC-32FD81A52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128" y="1872107"/>
            <a:ext cx="10330672" cy="4725338"/>
          </a:xfrm>
        </p:spPr>
      </p:pic>
    </p:spTree>
    <p:extLst>
      <p:ext uri="{BB962C8B-B14F-4D97-AF65-F5344CB8AC3E}">
        <p14:creationId xmlns:p14="http://schemas.microsoft.com/office/powerpoint/2010/main" val="37911305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C445-EA6A-312A-1191-8185E900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888D-4BC3-881C-6941-C2768D9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04DB0-DF85-6283-CAD2-B8069C03B3CF}"/>
              </a:ext>
            </a:extLst>
          </p:cNvPr>
          <p:cNvSpPr txBox="1"/>
          <p:nvPr/>
        </p:nvSpPr>
        <p:spPr>
          <a:xfrm>
            <a:off x="1160206" y="1209446"/>
            <a:ext cx="2477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Admin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18E882-1F69-400A-854D-067C930D6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783" r="1257" b="5912"/>
          <a:stretch/>
        </p:blipFill>
        <p:spPr>
          <a:xfrm>
            <a:off x="1160206" y="1799303"/>
            <a:ext cx="9920749" cy="4640826"/>
          </a:xfrm>
        </p:spPr>
      </p:pic>
    </p:spTree>
    <p:extLst>
      <p:ext uri="{BB962C8B-B14F-4D97-AF65-F5344CB8AC3E}">
        <p14:creationId xmlns:p14="http://schemas.microsoft.com/office/powerpoint/2010/main" val="238618213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C445-EA6A-312A-1191-8185E900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888D-4BC3-881C-6941-C2768D9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04DB0-DF85-6283-CAD2-B8069C03B3CF}"/>
              </a:ext>
            </a:extLst>
          </p:cNvPr>
          <p:cNvSpPr txBox="1"/>
          <p:nvPr/>
        </p:nvSpPr>
        <p:spPr>
          <a:xfrm>
            <a:off x="1160206" y="1209446"/>
            <a:ext cx="190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Wishlist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06ADBC-5FA1-3322-A6C5-EFCF917DB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093" b="5346"/>
          <a:stretch/>
        </p:blipFill>
        <p:spPr>
          <a:xfrm>
            <a:off x="1160206" y="1848465"/>
            <a:ext cx="9888794" cy="4507885"/>
          </a:xfrm>
        </p:spPr>
      </p:pic>
    </p:spTree>
    <p:extLst>
      <p:ext uri="{BB962C8B-B14F-4D97-AF65-F5344CB8AC3E}">
        <p14:creationId xmlns:p14="http://schemas.microsoft.com/office/powerpoint/2010/main" val="253915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C445-EA6A-312A-1191-8185E900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888D-4BC3-881C-6941-C2768D9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04DB0-DF85-6283-CAD2-B8069C03B3CF}"/>
              </a:ext>
            </a:extLst>
          </p:cNvPr>
          <p:cNvSpPr txBox="1"/>
          <p:nvPr/>
        </p:nvSpPr>
        <p:spPr>
          <a:xfrm>
            <a:off x="1160206" y="1209446"/>
            <a:ext cx="234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Cart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CB01A0-634D-AF2E-8F3B-DFFF36D49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647" b="6776"/>
          <a:stretch/>
        </p:blipFill>
        <p:spPr>
          <a:xfrm>
            <a:off x="1160206" y="1897626"/>
            <a:ext cx="9969909" cy="4458724"/>
          </a:xfrm>
        </p:spPr>
      </p:pic>
    </p:spTree>
    <p:extLst>
      <p:ext uri="{BB962C8B-B14F-4D97-AF65-F5344CB8AC3E}">
        <p14:creationId xmlns:p14="http://schemas.microsoft.com/office/powerpoint/2010/main" val="348938357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C445-EA6A-312A-1191-8185E900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93B81E-B654-C6F0-5A52-0EE21AFF1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639" r="1145" b="5936"/>
          <a:stretch/>
        </p:blipFill>
        <p:spPr>
          <a:xfrm>
            <a:off x="1237090" y="1829261"/>
            <a:ext cx="10116710" cy="470965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888D-4BC3-881C-6941-C2768D9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04DB0-DF85-6283-CAD2-B8069C03B3CF}"/>
              </a:ext>
            </a:extLst>
          </p:cNvPr>
          <p:cNvSpPr txBox="1"/>
          <p:nvPr/>
        </p:nvSpPr>
        <p:spPr>
          <a:xfrm>
            <a:off x="1160206" y="1209446"/>
            <a:ext cx="190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616803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BC15-4BF2-AB7C-CE5A-223785B4E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3A033-F920-92A2-2770-38B27307F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1" y="1032386"/>
            <a:ext cx="3406875" cy="501445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Objective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Features of Rev-mart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Technology Stack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Implementation Details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User/Admin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System Architecture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Working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Challenges Faced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Snapshots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Conclusion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0195-5840-C083-FDD6-346A14A9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C445-EA6A-312A-1191-8185E900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888D-4BC3-881C-6941-C2768D9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04DB0-DF85-6283-CAD2-B8069C03B3CF}"/>
              </a:ext>
            </a:extLst>
          </p:cNvPr>
          <p:cNvSpPr txBox="1"/>
          <p:nvPr/>
        </p:nvSpPr>
        <p:spPr>
          <a:xfrm>
            <a:off x="1160206" y="1209446"/>
            <a:ext cx="234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My Orders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01910D-5E5F-84C3-A9BB-3B65DBDEA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1564" r="1119" b="5714"/>
          <a:stretch/>
        </p:blipFill>
        <p:spPr>
          <a:xfrm>
            <a:off x="1106129" y="1877961"/>
            <a:ext cx="9979742" cy="4257369"/>
          </a:xfrm>
        </p:spPr>
      </p:pic>
    </p:spTree>
    <p:extLst>
      <p:ext uri="{BB962C8B-B14F-4D97-AF65-F5344CB8AC3E}">
        <p14:creationId xmlns:p14="http://schemas.microsoft.com/office/powerpoint/2010/main" val="40239167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C445-EA6A-312A-1191-8185E900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888D-4BC3-881C-6941-C2768D9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04DB0-DF85-6283-CAD2-B8069C03B3CF}"/>
              </a:ext>
            </a:extLst>
          </p:cNvPr>
          <p:cNvSpPr txBox="1"/>
          <p:nvPr/>
        </p:nvSpPr>
        <p:spPr>
          <a:xfrm>
            <a:off x="1160206" y="1209446"/>
            <a:ext cx="234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Users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43E783-5F3B-3D8B-9AAA-840E4617C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407" r="943" b="6341"/>
          <a:stretch/>
        </p:blipFill>
        <p:spPr>
          <a:xfrm>
            <a:off x="1160207" y="1868129"/>
            <a:ext cx="10097728" cy="4286865"/>
          </a:xfrm>
        </p:spPr>
      </p:pic>
    </p:spTree>
    <p:extLst>
      <p:ext uri="{BB962C8B-B14F-4D97-AF65-F5344CB8AC3E}">
        <p14:creationId xmlns:p14="http://schemas.microsoft.com/office/powerpoint/2010/main" val="51197667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C445-EA6A-312A-1191-8185E900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888D-4BC3-881C-6941-C2768D9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04DB0-DF85-6283-CAD2-B8069C03B3CF}"/>
              </a:ext>
            </a:extLst>
          </p:cNvPr>
          <p:cNvSpPr txBox="1"/>
          <p:nvPr/>
        </p:nvSpPr>
        <p:spPr>
          <a:xfrm>
            <a:off x="1160206" y="1209446"/>
            <a:ext cx="234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Product details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C91252D-3DA2-836D-3BA9-2E1E19B83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685" r="1230" b="5964"/>
          <a:stretch/>
        </p:blipFill>
        <p:spPr>
          <a:xfrm>
            <a:off x="1160206" y="1700980"/>
            <a:ext cx="10068233" cy="4655369"/>
          </a:xfrm>
        </p:spPr>
      </p:pic>
    </p:spTree>
    <p:extLst>
      <p:ext uri="{BB962C8B-B14F-4D97-AF65-F5344CB8AC3E}">
        <p14:creationId xmlns:p14="http://schemas.microsoft.com/office/powerpoint/2010/main" val="394467600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C445-EA6A-312A-1191-8185E900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944879"/>
          </a:xfrm>
        </p:spPr>
        <p:txBody>
          <a:bodyPr/>
          <a:lstStyle/>
          <a:p>
            <a:r>
              <a:rPr lang="en-IN" dirty="0"/>
              <a:t>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888D-4BC3-881C-6941-C2768D9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04DB0-DF85-6283-CAD2-B8069C03B3CF}"/>
              </a:ext>
            </a:extLst>
          </p:cNvPr>
          <p:cNvSpPr txBox="1"/>
          <p:nvPr/>
        </p:nvSpPr>
        <p:spPr>
          <a:xfrm>
            <a:off x="1160206" y="1209446"/>
            <a:ext cx="234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Payment System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E62C30A-1E59-8076-7FCD-860FC64EC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712" b="5616"/>
          <a:stretch/>
        </p:blipFill>
        <p:spPr>
          <a:xfrm>
            <a:off x="1164166" y="1737598"/>
            <a:ext cx="10103602" cy="4712363"/>
          </a:xfrm>
        </p:spPr>
      </p:pic>
    </p:spTree>
    <p:extLst>
      <p:ext uri="{BB962C8B-B14F-4D97-AF65-F5344CB8AC3E}">
        <p14:creationId xmlns:p14="http://schemas.microsoft.com/office/powerpoint/2010/main" val="64613107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647A-8482-2D05-B378-8D4F4253D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D2F5D-8063-BC15-6953-D0B9514B5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103" y="1248698"/>
            <a:ext cx="5348749" cy="44441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Rev-mart offers a user-friendly interface, secure transactions, and features like product management and payment processing.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Utilizes Spring MVC for web development, Hibernate for data handling, and MySQL for managing data efficiently.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Overcame challenges in integrating various technologies to deliver a smooth and reliable e-commerce platform.</a:t>
            </a:r>
            <a:endParaRPr lang="en-IN" sz="1800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0F96-6BCA-D947-CBC2-C165613C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5401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028F-318E-C0E7-9427-40799A1BE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13" y="2195584"/>
            <a:ext cx="4419600" cy="1659716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DEBC-DF11-3336-9DF0-9331C3437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8451" y="732759"/>
            <a:ext cx="5309419" cy="580103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Rev-mart is developed with a focus on creating a scalable, and secure e-commerce solution. Customers can easily browse products, add items to their </a:t>
            </a:r>
            <a:r>
              <a:rPr lang="en-US" sz="1800" dirty="0" err="1"/>
              <a:t>wishlist</a:t>
            </a:r>
            <a:r>
              <a:rPr lang="en-US" sz="1800" dirty="0"/>
              <a:t>, and make secure purchases, while administrators can manage product listings and user data. 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application is structured using Spring MVC and adheres to best practices for security, ensuring that user data is protected throughout the shopping process.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application offers both admin and user login functionality</a:t>
            </a:r>
            <a:endParaRPr lang="en-IN" sz="1800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13F6-95C2-02DD-5FF8-234DC33A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89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BC4E-C437-A67B-1DE7-4A99C11E6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83247-A797-6E6C-BFFE-0E1DB1513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68" y="1081549"/>
            <a:ext cx="5496232" cy="4090220"/>
          </a:xfrm>
        </p:spPr>
        <p:txBody>
          <a:bodyPr>
            <a:norm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Rapid e-commerce growth creates challenges in delivering secure and seamless shopping experiences.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Rev-mart addresses these challenges with a user-friendly, secure platform. 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DC78-5F53-ABF9-8905-9778B2E9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2E5A-8440-1B49-5A58-18389086C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2F1B3-1503-B3C2-1596-5516637A8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9961" y="1120878"/>
            <a:ext cx="5407742" cy="485713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Develop a secure, efficient, and scalable e-commerce platform.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Provide user-friendly interface for both customers and admin.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Enable personalized shopping experiences through features like </a:t>
            </a:r>
            <a:r>
              <a:rPr lang="en-US" sz="1800" dirty="0" err="1"/>
              <a:t>wishlists</a:t>
            </a:r>
            <a:r>
              <a:rPr lang="en-US" sz="1800" dirty="0"/>
              <a:t> and cart.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Ensure robust data security and privacy in every transaction.</a:t>
            </a:r>
            <a:endParaRPr lang="en-IN" sz="1800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1A840-1F1B-435C-E236-A0C4AB06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75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1536"/>
            <a:ext cx="5523271" cy="1119379"/>
          </a:xfrm>
        </p:spPr>
        <p:txBody>
          <a:bodyPr>
            <a:normAutofit fontScale="90000"/>
          </a:bodyPr>
          <a:lstStyle/>
          <a:p>
            <a:r>
              <a:rPr lang="en-IN" dirty="0"/>
              <a:t>Features of Rev-mart</a:t>
            </a:r>
            <a:br>
              <a:rPr lang="en-IN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EA335-59AB-41C6-9DC4-FB6271C6FA5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21635" y="2404507"/>
            <a:ext cx="2105186" cy="368878"/>
          </a:xfrm>
        </p:spPr>
        <p:txBody>
          <a:bodyPr>
            <a:normAutofit/>
          </a:bodyPr>
          <a:lstStyle/>
          <a:p>
            <a:r>
              <a:rPr lang="en-US" dirty="0"/>
              <a:t>Rev-Mart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278329-9C36-4C21-9979-4D5224D17DF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71407" y="4770420"/>
            <a:ext cx="2105186" cy="450509"/>
          </a:xfrm>
        </p:spPr>
        <p:txBody>
          <a:bodyPr/>
          <a:lstStyle/>
          <a:p>
            <a:r>
              <a:rPr lang="en-US" dirty="0"/>
              <a:t>Admin and User 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7AF928-B2C0-4872-9F06-CDCC8E9FD34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757407" y="4758255"/>
            <a:ext cx="2105186" cy="365125"/>
          </a:xfrm>
        </p:spPr>
        <p:txBody>
          <a:bodyPr/>
          <a:lstStyle/>
          <a:p>
            <a:r>
              <a:rPr lang="en-IN" dirty="0"/>
              <a:t>Wishlist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49393-01D5-4ED7-BB16-BBF3495F4E5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043407" y="4770420"/>
            <a:ext cx="2105186" cy="365125"/>
          </a:xfrm>
        </p:spPr>
        <p:txBody>
          <a:bodyPr>
            <a:normAutofit/>
          </a:bodyPr>
          <a:lstStyle/>
          <a:p>
            <a:r>
              <a:rPr lang="en-US" dirty="0"/>
              <a:t>Add Product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025CA1-4574-4771-839A-BA094C716F25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329407" y="4770420"/>
            <a:ext cx="2105186" cy="365125"/>
          </a:xfrm>
        </p:spPr>
        <p:txBody>
          <a:bodyPr/>
          <a:lstStyle/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224851-6D42-4702-BA6E-1D6E311B0FC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615407" y="4758255"/>
            <a:ext cx="2105186" cy="365125"/>
          </a:xfrm>
        </p:spPr>
        <p:txBody>
          <a:bodyPr/>
          <a:lstStyle/>
          <a:p>
            <a:r>
              <a:rPr lang="en-IN" dirty="0"/>
              <a:t>Category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9" grpId="0" build="p"/>
      <p:bldP spid="7" grpId="0" build="p"/>
      <p:bldP spid="3" grpId="0" build="p"/>
      <p:bldP spid="13" grpId="0" build="p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Technology And Tool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5639" y="4553832"/>
            <a:ext cx="2497393" cy="6786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Spring MVC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68A8F-3F5D-4735-81EF-8632381CD85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55305" y="4553832"/>
            <a:ext cx="2105186" cy="678667"/>
          </a:xfrm>
        </p:spPr>
        <p:txBody>
          <a:bodyPr>
            <a:normAutofit/>
          </a:bodyPr>
          <a:lstStyle/>
          <a:p>
            <a:r>
              <a:rPr lang="en-US" dirty="0"/>
              <a:t>Eclipse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70FED1-1256-4843-8D82-E992E4EFD12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040988" y="4553832"/>
            <a:ext cx="1941719" cy="678667"/>
          </a:xfrm>
        </p:spPr>
        <p:txBody>
          <a:bodyPr>
            <a:norm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2A468D-F2A9-4609-BB84-DF912A23D24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311207" y="4553832"/>
            <a:ext cx="2105186" cy="678667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ABF972-ED39-C124-9249-AA1382861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490" y="3149959"/>
            <a:ext cx="1552073" cy="15375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4A3F82-08C7-C4BD-719E-E856CABA4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80672" y="3173821"/>
            <a:ext cx="1241713" cy="13255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E85EEA-0394-67A9-7817-87C52EF99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226244" y="3031733"/>
            <a:ext cx="1448189" cy="14481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4489E3-323B-0601-4169-E68C0266F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11464" y="3102675"/>
            <a:ext cx="1448189" cy="144818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97C873D-24BA-A6E3-C117-A9D663459B0D}"/>
              </a:ext>
            </a:extLst>
          </p:cNvPr>
          <p:cNvSpPr txBox="1"/>
          <p:nvPr/>
        </p:nvSpPr>
        <p:spPr>
          <a:xfrm>
            <a:off x="5052699" y="4523832"/>
            <a:ext cx="173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Workbench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1B94871-47B2-D2BE-E369-7FCD9EE2BD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016726" y="3156972"/>
            <a:ext cx="1339593" cy="133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12" grpId="0" build="p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9885-507F-947F-170C-8557E1F6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22205-C931-C5E1-4FD5-A8C2649BED9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4129" y="2261420"/>
            <a:ext cx="11072264" cy="1089644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Framework</a:t>
            </a:r>
            <a:endParaRPr lang="en-US" b="1" dirty="0"/>
          </a:p>
          <a:p>
            <a:pPr algn="l"/>
            <a:r>
              <a:rPr lang="en-US" dirty="0"/>
              <a:t>Rev-mart is developed using Spring MVC (Model-View-Controller) architecture, which provides a clean separation of concerns between the Controller, Service, and </a:t>
            </a:r>
            <a:r>
              <a:rPr lang="en-IN" dirty="0"/>
              <a:t>Repository/DAO</a:t>
            </a:r>
            <a:r>
              <a:rPr lang="en-US" dirty="0"/>
              <a:t> layers.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4A31-CD27-07D9-9FEC-509B9AA8342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44129" y="3351064"/>
            <a:ext cx="11356257" cy="1161942"/>
          </a:xfrm>
        </p:spPr>
        <p:txBody>
          <a:bodyPr/>
          <a:lstStyle/>
          <a:p>
            <a:pPr algn="l"/>
            <a:r>
              <a:rPr lang="en-IN" b="1" dirty="0"/>
              <a:t>Backend</a:t>
            </a:r>
            <a:endParaRPr lang="en-US" b="1" dirty="0"/>
          </a:p>
          <a:p>
            <a:pPr algn="l"/>
            <a:r>
              <a:rPr lang="en-US" dirty="0"/>
              <a:t>The backend is implemented using Spring Boot, which simplifies configuration and deployment. It is used for managing product information, user accounts, admin functionality, and security.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8E731-1E1A-BD9F-3054-0A9FD10AB6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44129" y="5663381"/>
            <a:ext cx="10854813" cy="829494"/>
          </a:xfrm>
        </p:spPr>
        <p:txBody>
          <a:bodyPr>
            <a:normAutofit fontScale="92500"/>
          </a:bodyPr>
          <a:lstStyle/>
          <a:p>
            <a:pPr algn="l"/>
            <a:r>
              <a:rPr lang="en-IN" b="1" dirty="0"/>
              <a:t>Frontend</a:t>
            </a:r>
            <a:endParaRPr lang="en-US" b="1" dirty="0"/>
          </a:p>
          <a:p>
            <a:pPr algn="l"/>
            <a:r>
              <a:rPr lang="en-US" dirty="0"/>
              <a:t>JSP (</a:t>
            </a:r>
            <a:r>
              <a:rPr lang="en-US" dirty="0" err="1"/>
              <a:t>JavaServer</a:t>
            </a:r>
            <a:r>
              <a:rPr lang="en-US" dirty="0"/>
              <a:t> Pages) is used for the view layer, providing dynamic web pages for both user and admin interfaces.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E2622C-74B6-7C3C-F109-CB39E463ED7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44130" y="4513006"/>
            <a:ext cx="11072264" cy="1150375"/>
          </a:xfrm>
        </p:spPr>
        <p:txBody>
          <a:bodyPr/>
          <a:lstStyle/>
          <a:p>
            <a:pPr algn="l"/>
            <a:r>
              <a:rPr lang="en-US" b="1" dirty="0"/>
              <a:t>Database</a:t>
            </a:r>
          </a:p>
          <a:p>
            <a:pPr algn="l"/>
            <a:r>
              <a:rPr lang="en-US" dirty="0"/>
              <a:t>Hibernate handles CRUD operations (Create, Read, Update, Delete) through its </a:t>
            </a:r>
            <a:r>
              <a:rPr lang="en-US" dirty="0" err="1"/>
              <a:t>SessionFactory</a:t>
            </a:r>
            <a:r>
              <a:rPr lang="en-US" dirty="0"/>
              <a:t>, enabling efficient communication between the application and the MySQL database without manually writing SQL queries.</a:t>
            </a:r>
          </a:p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58D651-8736-81AD-8844-89AF3CF9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525F-1D96-5944-F3EC-857728CDE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25910"/>
            <a:ext cx="4419600" cy="1659715"/>
          </a:xfrm>
        </p:spPr>
        <p:txBody>
          <a:bodyPr/>
          <a:lstStyle/>
          <a:p>
            <a:r>
              <a:rPr lang="en-IN" dirty="0"/>
              <a:t>User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16962-116C-5443-C2E2-EEAC7E2E4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1" y="2485624"/>
            <a:ext cx="3308553" cy="154168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Product management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Order management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Dashboard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User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25BD-CCD4-78FD-368D-27E90CA2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2A34A-F3A6-1D50-3FFA-C195AA3930EE}"/>
              </a:ext>
            </a:extLst>
          </p:cNvPr>
          <p:cNvSpPr txBox="1"/>
          <p:nvPr/>
        </p:nvSpPr>
        <p:spPr>
          <a:xfrm>
            <a:off x="963561" y="2703871"/>
            <a:ext cx="3608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Browse Product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Add To Cart/Wishlist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Check Orders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Payment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5AE9BD-484F-FE10-F876-3E0C4160A56F}"/>
              </a:ext>
            </a:extLst>
          </p:cNvPr>
          <p:cNvSpPr txBox="1">
            <a:spLocks/>
          </p:cNvSpPr>
          <p:nvPr/>
        </p:nvSpPr>
        <p:spPr>
          <a:xfrm>
            <a:off x="6695768" y="1101213"/>
            <a:ext cx="4876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Admin Features</a:t>
            </a:r>
          </a:p>
        </p:txBody>
      </p:sp>
    </p:spTree>
    <p:extLst>
      <p:ext uri="{BB962C8B-B14F-4D97-AF65-F5344CB8AC3E}">
        <p14:creationId xmlns:p14="http://schemas.microsoft.com/office/powerpoint/2010/main" val="269735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  <p:bldP spid="11" grpId="0"/>
    </p:bldLst>
  </p:timing>
</p:sld>
</file>

<file path=ppt/theme/theme1.xml><?xml version="1.0" encoding="utf-8"?>
<a:theme xmlns:a="http://schemas.openxmlformats.org/drawingml/2006/main" name="Custom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A2976D9-D6A2-4C72-AA54-D6D4585DC826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2A4A0A-D2F4-4D0A-B8F3-A5181C4DE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440</TotalTime>
  <Words>584</Words>
  <Application>Microsoft Office PowerPoint</Application>
  <PresentationFormat>Widescreen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Skeena</vt:lpstr>
      <vt:lpstr>Times New Roman</vt:lpstr>
      <vt:lpstr>Wingdings</vt:lpstr>
      <vt:lpstr>Custom</vt:lpstr>
      <vt:lpstr>Rev-mart</vt:lpstr>
      <vt:lpstr>Index</vt:lpstr>
      <vt:lpstr>Introduction</vt:lpstr>
      <vt:lpstr>Problem Statement </vt:lpstr>
      <vt:lpstr>Objective</vt:lpstr>
      <vt:lpstr>Features of Rev-mart </vt:lpstr>
      <vt:lpstr>Technology And Tool Stack</vt:lpstr>
      <vt:lpstr>Implementation Details</vt:lpstr>
      <vt:lpstr>User Features</vt:lpstr>
      <vt:lpstr>System Architecture</vt:lpstr>
      <vt:lpstr>Working</vt:lpstr>
      <vt:lpstr>Challenges Faced</vt:lpstr>
      <vt:lpstr>Snapshots</vt:lpstr>
      <vt:lpstr>Snapshot</vt:lpstr>
      <vt:lpstr>Snapshot</vt:lpstr>
      <vt:lpstr>Snapshot</vt:lpstr>
      <vt:lpstr>Snapshot</vt:lpstr>
      <vt:lpstr>Snapshot</vt:lpstr>
      <vt:lpstr>Snapshot</vt:lpstr>
      <vt:lpstr>Snapshot</vt:lpstr>
      <vt:lpstr>Snapshot</vt:lpstr>
      <vt:lpstr>Snapshot</vt:lpstr>
      <vt:lpstr>Snapshot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vilas dasalkar</dc:creator>
  <cp:lastModifiedBy>vilas dasalkar</cp:lastModifiedBy>
  <cp:revision>9</cp:revision>
  <dcterms:created xsi:type="dcterms:W3CDTF">2024-09-19T12:50:44Z</dcterms:created>
  <dcterms:modified xsi:type="dcterms:W3CDTF">2024-09-21T06:28:42Z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