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8" r:id="rId4"/>
    <p:sldId id="261" r:id="rId5"/>
    <p:sldId id="257" r:id="rId6"/>
    <p:sldId id="259" r:id="rId7"/>
    <p:sldId id="262" r:id="rId8"/>
    <p:sldId id="268" r:id="rId9"/>
    <p:sldId id="263" r:id="rId10"/>
    <p:sldId id="264" r:id="rId11"/>
    <p:sldId id="265" r:id="rId12"/>
    <p:sldId id="26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19800C-30DB-4C02-AD82-FB704777C45F}" v="3" dt="2019-08-21T06:27:31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E82D5A0-FA4D-4340-81D6-BBB4060E1D1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DAB28F0-2EF0-48A7-9152-7B47882CA2A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08AC1A4-7099-42FC-848E-880C7501A8C1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8/21/2019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Center for Information Super Highway (CISH)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C718B58-5908-4788-AE64-0090DDCBE62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46426A6-5761-4A48-BDC1-1EB6D2649EA7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8/21/2019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Center for Information Super Highway (CISH)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132DDD1-F30D-4AD6-BF15-6E384695714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8542D17-B84B-4446-9F7C-991BB124AD8D}" type="datetime1">
              <a:rPr lang="en-US" sz="1200" b="1" strike="noStrike" spc="-1">
                <a:solidFill>
                  <a:srgbClr val="8B8B8B"/>
                </a:solidFill>
                <a:latin typeface="Calibri"/>
                <a:cs typeface="Calibri"/>
              </a:rPr>
              <a:t>8/21/2019</a:t>
            </a:fld>
            <a:endParaRPr lang="en-US" sz="1200" b="0" strike="noStrike" spc="-1">
              <a:latin typeface="Calibri"/>
              <a:cs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F9AFAA2-9E96-40AB-8C25-074B272C7881}" type="slidenum">
              <a:rPr lang="en-US" sz="1200" b="0" strike="noStrike" spc="-1">
                <a:solidFill>
                  <a:srgbClr val="8B8B8B"/>
                </a:solidFill>
                <a:latin typeface="Calibri"/>
                <a:cs typeface="Calibri"/>
              </a:rPr>
              <a:t>1</a:t>
            </a:fld>
            <a:endParaRPr lang="en-US" sz="1200" b="0" strike="noStrike" spc="-1">
              <a:latin typeface="Calibri"/>
              <a:cs typeface="Calibri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3374640" y="2075040"/>
            <a:ext cx="5665320" cy="149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i="1" strike="noStrike" spc="-1">
                <a:solidFill>
                  <a:srgbClr val="1F4E79"/>
                </a:solidFill>
                <a:latin typeface="Calibri"/>
                <a:cs typeface="Calibri"/>
              </a:rPr>
              <a:t>Presented by</a:t>
            </a:r>
            <a:endParaRPr lang="en-US" sz="2000" b="0" strike="noStrike" spc="-1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21A3E"/>
                </a:solidFill>
                <a:latin typeface="Calibri"/>
                <a:cs typeface="Calibri"/>
              </a:rPr>
              <a:t>C.Vigneswaran 120003362 (IV-CSE) </a:t>
            </a:r>
            <a:endParaRPr lang="en-US" sz="2400" b="0" strike="noStrike" spc="-1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21A3E"/>
                </a:solidFill>
                <a:latin typeface="Calibri"/>
                <a:cs typeface="Calibri"/>
              </a:rPr>
              <a:t>G.Keerthi 120003143 (IV-CSE) </a:t>
            </a:r>
            <a:endParaRPr lang="en-US" sz="2400" b="0" strike="noStrike" spc="-1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21A3E"/>
                </a:solidFill>
                <a:latin typeface="Calibri"/>
                <a:cs typeface="Calibri"/>
              </a:rPr>
              <a:t>K.P.Bala vilasini 119015014 (IV-IT) </a:t>
            </a:r>
            <a:endParaRPr lang="en-US" sz="2400" b="0" strike="noStrike" spc="-1">
              <a:latin typeface="Calibri"/>
              <a:cs typeface="Calibri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 w="76320"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Picture 6"/>
          <p:cNvPicPr/>
          <p:nvPr/>
        </p:nvPicPr>
        <p:blipFill>
          <a:blip r:embed="rId3"/>
          <a:stretch/>
        </p:blipFill>
        <p:spPr>
          <a:xfrm>
            <a:off x="87480" y="5742720"/>
            <a:ext cx="12003840" cy="1077120"/>
          </a:xfrm>
          <a:prstGeom prst="rect">
            <a:avLst/>
          </a:prstGeom>
          <a:ln w="9360">
            <a:noFill/>
          </a:ln>
        </p:spPr>
      </p:pic>
      <p:sp>
        <p:nvSpPr>
          <p:cNvPr id="94" name="TextShape 5"/>
          <p:cNvSpPr txBox="1"/>
          <p:nvPr/>
        </p:nvSpPr>
        <p:spPr>
          <a:xfrm>
            <a:off x="4038480" y="3602520"/>
            <a:ext cx="3963960" cy="1605240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i="1" strike="noStrike" spc="-1" dirty="0">
                <a:solidFill>
                  <a:srgbClr val="1F4E79"/>
                </a:solidFill>
                <a:latin typeface="Calibri"/>
                <a:cs typeface="Calibri"/>
              </a:rPr>
              <a:t>Supervisor</a:t>
            </a:r>
            <a:endParaRPr lang="en-US" sz="20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/>
            <a:r>
              <a:rPr lang="en-US" sz="2400" b="1" strike="noStrike" spc="-1" dirty="0">
                <a:solidFill>
                  <a:srgbClr val="81114C"/>
                </a:solidFill>
                <a:latin typeface="Calibri"/>
                <a:cs typeface="Calibri"/>
              </a:rPr>
              <a:t>Prof.</a:t>
            </a:r>
            <a:r>
              <a:rPr lang="en-US" sz="2400" b="1" spc="-1" dirty="0">
                <a:solidFill>
                  <a:srgbClr val="81114C"/>
                </a:solidFill>
                <a:latin typeface="Calibri"/>
                <a:cs typeface="Calibri"/>
              </a:rPr>
              <a:t> </a:t>
            </a:r>
            <a:r>
              <a:rPr lang="en-US" sz="2400" b="1" strike="noStrike" spc="-1" dirty="0">
                <a:solidFill>
                  <a:srgbClr val="81114C"/>
                </a:solidFill>
                <a:latin typeface="Calibri"/>
                <a:cs typeface="Calibri"/>
              </a:rPr>
              <a:t>V. S. Shankar Sriram</a:t>
            </a:r>
            <a:endParaRPr lang="en-US" sz="24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cs typeface="Calibri"/>
              </a:rPr>
              <a:t>Associate Dean - CSE</a:t>
            </a:r>
            <a:endParaRPr lang="en-US" sz="18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cs typeface="Calibri"/>
              </a:rPr>
              <a:t>School of Computing</a:t>
            </a:r>
            <a:endParaRPr lang="en-US" sz="18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/>
            <a:r>
              <a:rPr lang="en-US" sz="1800" b="1" strike="noStrike" spc="-1" dirty="0">
                <a:solidFill>
                  <a:srgbClr val="000000"/>
                </a:solidFill>
                <a:latin typeface="Calibri"/>
                <a:cs typeface="Calibri"/>
              </a:rPr>
              <a:t>SASTRA Deemed University</a:t>
            </a:r>
            <a:r>
              <a:rPr lang="en-US" b="1" spc="-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endParaRPr lang="en-US" sz="1800" b="0" strike="noStrike" spc="-1">
              <a:solidFill>
                <a:srgbClr val="000000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1022760" y="1324800"/>
            <a:ext cx="10133280" cy="577800"/>
          </a:xfrm>
          <a:prstGeom prst="rect">
            <a:avLst/>
          </a:prstGeom>
          <a:solidFill>
            <a:schemeClr val="bg1">
              <a:lumMod val="85000"/>
            </a:schemeClr>
          </a:solidFill>
          <a:ln w="7632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C00000"/>
                </a:solidFill>
                <a:latin typeface="Calibri"/>
                <a:cs typeface="Calibri"/>
              </a:rPr>
              <a:t>A TASK OPTIMIZED NEURAL NETWORKS</a:t>
            </a:r>
            <a:endParaRPr lang="en-US" sz="3200" b="0" strike="noStrike" spc="-1">
              <a:latin typeface="Calibri"/>
              <a:cs typeface="Calibri"/>
            </a:endParaRPr>
          </a:p>
        </p:txBody>
      </p:sp>
      <p:pic>
        <p:nvPicPr>
          <p:cNvPr id="96" name="Picture 3"/>
          <p:cNvPicPr/>
          <p:nvPr/>
        </p:nvPicPr>
        <p:blipFill>
          <a:blip r:embed="rId4"/>
          <a:stretch/>
        </p:blipFill>
        <p:spPr>
          <a:xfrm>
            <a:off x="9144000" y="91440"/>
            <a:ext cx="3005280" cy="1005480"/>
          </a:xfrm>
          <a:prstGeom prst="rect">
            <a:avLst/>
          </a:prstGeom>
          <a:ln>
            <a:noFill/>
          </a:ln>
        </p:spPr>
      </p:pic>
      <p:sp>
        <p:nvSpPr>
          <p:cNvPr id="97" name="CustomShape 7"/>
          <p:cNvSpPr/>
          <p:nvPr/>
        </p:nvSpPr>
        <p:spPr>
          <a:xfrm>
            <a:off x="4636080" y="5208120"/>
            <a:ext cx="290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Cambria"/>
                <a:cs typeface="Calibri"/>
              </a:rPr>
              <a:t>Aug 20, 2019</a:t>
            </a:r>
            <a:endParaRPr lang="en-US" sz="1800" b="0" strike="noStrike" spc="-1">
              <a:latin typeface="Calibri"/>
              <a:cs typeface="Calibri"/>
            </a:endParaRPr>
          </a:p>
        </p:txBody>
      </p:sp>
      <p:sp>
        <p:nvSpPr>
          <p:cNvPr id="98" name="TextShape 8"/>
          <p:cNvSpPr txBox="1"/>
          <p:nvPr/>
        </p:nvSpPr>
        <p:spPr>
          <a:xfrm>
            <a:off x="11642040" y="6309360"/>
            <a:ext cx="449280" cy="46021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787B1051-6393-4CEF-BDA5-819A53BCDE6F}" type="slidenum">
              <a:rPr lang="en-US" sz="2400" b="0" strike="noStrike" spc="-1">
                <a:latin typeface="Calibri"/>
                <a:cs typeface="Calibri"/>
              </a:rPr>
              <a:t>1</a:t>
            </a:fld>
            <a:endParaRPr lang="en-US" sz="2400" b="0" strike="noStrike" spc="-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15D81E9-54E5-420E-87A0-FF70983A0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8" t="29215" r="39020" b="27612"/>
          <a:stretch/>
        </p:blipFill>
        <p:spPr>
          <a:xfrm>
            <a:off x="152402" y="910201"/>
            <a:ext cx="11845633" cy="5725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F1ACAC-6757-4C6E-8A45-8FE43FCF2BC5}"/>
              </a:ext>
            </a:extLst>
          </p:cNvPr>
          <p:cNvSpPr txBox="1"/>
          <p:nvPr/>
        </p:nvSpPr>
        <p:spPr>
          <a:xfrm>
            <a:off x="4652514" y="238664"/>
            <a:ext cx="31601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libri"/>
              </a:rPr>
              <a:t>Observation - III</a:t>
            </a:r>
          </a:p>
        </p:txBody>
      </p:sp>
    </p:spTree>
    <p:extLst>
      <p:ext uri="{BB962C8B-B14F-4D97-AF65-F5344CB8AC3E}">
        <p14:creationId xmlns:p14="http://schemas.microsoft.com/office/powerpoint/2010/main" val="150949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A06492-D35B-4F50-9F94-A8D706ADB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6" t="10455" r="49686" b="17045"/>
          <a:stretch/>
        </p:blipFill>
        <p:spPr>
          <a:xfrm>
            <a:off x="109271" y="573135"/>
            <a:ext cx="12003884" cy="6189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95111-5F54-4AB2-A54D-1D296F8BE70A}"/>
              </a:ext>
            </a:extLst>
          </p:cNvPr>
          <p:cNvSpPr txBox="1"/>
          <p:nvPr/>
        </p:nvSpPr>
        <p:spPr>
          <a:xfrm>
            <a:off x="4925683" y="-5751"/>
            <a:ext cx="30307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libri"/>
              </a:rPr>
              <a:t>Observation - IV</a:t>
            </a:r>
          </a:p>
        </p:txBody>
      </p:sp>
    </p:spTree>
    <p:extLst>
      <p:ext uri="{BB962C8B-B14F-4D97-AF65-F5344CB8AC3E}">
        <p14:creationId xmlns:p14="http://schemas.microsoft.com/office/powerpoint/2010/main" val="310707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286000" y="4010400"/>
            <a:ext cx="7619760" cy="27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800" b="1" strike="noStrike" spc="299">
                <a:solidFill>
                  <a:srgbClr val="1F4E79"/>
                </a:solidFill>
                <a:latin typeface="Monotype Corsiva"/>
              </a:rPr>
              <a:t>T</a:t>
            </a:r>
            <a:r>
              <a:rPr lang="en-US" sz="8800" b="1" strike="noStrike" spc="299">
                <a:solidFill>
                  <a:srgbClr val="843C0B"/>
                </a:solidFill>
                <a:latin typeface="Monotype Corsiva"/>
              </a:rPr>
              <a:t>H</a:t>
            </a:r>
            <a:r>
              <a:rPr lang="en-US" sz="8800" b="1" strike="noStrike" spc="299">
                <a:solidFill>
                  <a:srgbClr val="FF0066"/>
                </a:solidFill>
                <a:latin typeface="Monotype Corsiva"/>
              </a:rPr>
              <a:t>A</a:t>
            </a:r>
            <a:r>
              <a:rPr lang="en-US" sz="8800" b="1" strike="noStrike" spc="299">
                <a:solidFill>
                  <a:srgbClr val="0033CC"/>
                </a:solidFill>
                <a:latin typeface="Monotype Corsiva"/>
              </a:rPr>
              <a:t>N</a:t>
            </a:r>
            <a:r>
              <a:rPr lang="en-US" sz="8800" b="1" strike="noStrike" spc="299">
                <a:solidFill>
                  <a:srgbClr val="99CC00"/>
                </a:solidFill>
                <a:latin typeface="Monotype Corsiva"/>
              </a:rPr>
              <a:t>K</a:t>
            </a:r>
            <a:r>
              <a:rPr lang="en-US" sz="8800" b="1" strike="noStrike" spc="299">
                <a:solidFill>
                  <a:srgbClr val="000000"/>
                </a:solidFill>
                <a:latin typeface="Monotype Corsiva"/>
              </a:rPr>
              <a:t> </a:t>
            </a:r>
            <a:r>
              <a:rPr lang="en-US" sz="8800" b="1" strike="noStrike" spc="299">
                <a:solidFill>
                  <a:srgbClr val="FF3300"/>
                </a:solidFill>
                <a:latin typeface="Monotype Corsiva"/>
              </a:rPr>
              <a:t>Y</a:t>
            </a:r>
            <a:r>
              <a:rPr lang="en-US" sz="8800" b="1" strike="noStrike" spc="299">
                <a:solidFill>
                  <a:srgbClr val="CC00CC"/>
                </a:solidFill>
                <a:latin typeface="Monotype Corsiva"/>
              </a:rPr>
              <a:t>O</a:t>
            </a:r>
            <a:r>
              <a:rPr lang="en-US" sz="8800" b="1" strike="noStrike" spc="299">
                <a:solidFill>
                  <a:srgbClr val="3399FF"/>
                </a:solidFill>
                <a:latin typeface="Monotype Corsiva"/>
              </a:rPr>
              <a:t>U</a:t>
            </a:r>
            <a:r>
              <a:rPr lang="en-US" sz="8800" b="1" strike="noStrike" spc="299">
                <a:solidFill>
                  <a:srgbClr val="006666"/>
                </a:solidFill>
                <a:latin typeface="Monotype Corsiva"/>
              </a:rPr>
              <a:t>!!!</a:t>
            </a:r>
            <a:endParaRPr lang="en-US" sz="8800" b="0" strike="noStrike" spc="-1">
              <a:latin typeface="Arial"/>
            </a:endParaRPr>
          </a:p>
        </p:txBody>
      </p:sp>
      <p:pic>
        <p:nvPicPr>
          <p:cNvPr id="112" name="Picture 6"/>
          <p:cNvPicPr/>
          <p:nvPr/>
        </p:nvPicPr>
        <p:blipFill>
          <a:blip r:embed="rId2"/>
          <a:stretch/>
        </p:blipFill>
        <p:spPr>
          <a:xfrm>
            <a:off x="5250600" y="808920"/>
            <a:ext cx="1950840" cy="260496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 w="76320"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22960" y="365760"/>
            <a:ext cx="10424160" cy="13527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spAutoFit/>
          </a:bodyPr>
          <a:lstStyle/>
          <a:p>
            <a:pPr algn="ctr"/>
            <a:r>
              <a:rPr lang="en-US" sz="3200" b="1" spc="-1" dirty="0">
                <a:solidFill>
                  <a:srgbClr val="002060"/>
                </a:solidFill>
                <a:latin typeface="Calibri"/>
              </a:rPr>
              <a:t>QUICK ENTHRALLING</a:t>
            </a:r>
            <a:r>
              <a:rPr lang="en-US" sz="3200" b="1" strike="noStrike" spc="-1" dirty="0">
                <a:solidFill>
                  <a:srgbClr val="002060"/>
                </a:solidFill>
                <a:latin typeface="Calibri"/>
              </a:rPr>
              <a:t> FACTS</a:t>
            </a:r>
          </a:p>
          <a:p>
            <a:pPr algn="ctr"/>
            <a:endParaRPr lang="en-US" sz="3200" b="1" spc="-1" dirty="0">
              <a:solidFill>
                <a:srgbClr val="002060"/>
              </a:solidFill>
              <a:latin typeface="Calibri"/>
            </a:endParaRPr>
          </a:p>
          <a:p>
            <a:pPr algn="ctr"/>
            <a:endParaRPr lang="en-US" b="1" spc="-1" dirty="0"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98B8D-E031-4EE9-9819-7177E706C424}"/>
              </a:ext>
            </a:extLst>
          </p:cNvPr>
          <p:cNvSpPr txBox="1"/>
          <p:nvPr/>
        </p:nvSpPr>
        <p:spPr>
          <a:xfrm>
            <a:off x="583721" y="957533"/>
            <a:ext cx="11254595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FF0000"/>
              </a:solidFill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/>
              </a:rPr>
              <a:t>Recently 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Scientific American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 reported, 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the world’s biggest “brain”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+mn-lt"/>
                <a:cs typeface="+mn-lt"/>
              </a:rPr>
              <a:t>SpiNNaker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: a supercomputer with a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+mn-lt"/>
                <a:cs typeface="+mn-lt"/>
              </a:rPr>
              <a:t>million processing cores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and 1,200 interconnected circuit boards that together operate like a human brain.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FF0000"/>
              </a:solidFill>
              <a:latin typeface="Calibri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+mn-lt"/>
                <a:cs typeface="+mn-lt"/>
              </a:rPr>
              <a:t>Ten years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in the making, it is the world’s largest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+mn-lt"/>
                <a:cs typeface="+mn-lt"/>
              </a:rPr>
              <a:t>neuromorphic computer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—a type of computer that mimics the firing of neurons</a:t>
            </a:r>
            <a:endParaRPr lang="en-US" sz="2400" dirty="0">
              <a:solidFill>
                <a:srgbClr val="FF0000"/>
              </a:solidFill>
              <a:latin typeface="Calibri"/>
            </a:endParaRPr>
          </a:p>
          <a:p>
            <a:endParaRPr lang="en-US" sz="2400" dirty="0">
              <a:solidFill>
                <a:srgbClr val="FF0000"/>
              </a:solidFill>
              <a:latin typeface="Calibri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70C0"/>
                </a:solidFill>
                <a:latin typeface="Calibri"/>
                <a:ea typeface="+mn-lt"/>
                <a:cs typeface="+mn-lt"/>
              </a:rPr>
              <a:t>SpiNNaker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doesn’t just “think” like a brain. It creates models of the neurons in human brains, and it simulates more neurons in real time than any other computer on Earth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FF0000"/>
              </a:solidFill>
              <a:latin typeface="Calibri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Its primary task is to support partial brain models: for example,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+mn-lt"/>
                <a:cs typeface="+mn-lt"/>
              </a:rPr>
              <a:t>models of cortex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, of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+mn-lt"/>
                <a:cs typeface="+mn-lt"/>
              </a:rPr>
              <a:t>basal ganglia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, or multiple regions expressed typically as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+mn-lt"/>
                <a:cs typeface="+mn-lt"/>
              </a:rPr>
              <a:t>networks of spiking [or firing] neurons</a:t>
            </a:r>
            <a:endParaRPr lang="en-US" sz="2400">
              <a:solidFill>
                <a:srgbClr val="0070C0"/>
              </a:solidFill>
              <a:latin typeface="Calibri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FF0000"/>
              </a:solidFill>
              <a:latin typeface="Calibri"/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DB4F-D6F0-4346-9E86-1749A733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212" y="547229"/>
            <a:ext cx="10515240" cy="443198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alibri"/>
                <a:cs typeface="Calibri"/>
              </a:rPr>
              <a:t>What we achieved?</a:t>
            </a:r>
            <a:endParaRPr lang="en-US" sz="3200" b="1">
              <a:latin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BC7F5-8E65-49BA-8D17-D1C936DB7F1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10250"/>
            <a:ext cx="10515240" cy="3490186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Even with a million processors, we can only approach </a:t>
            </a:r>
            <a:r>
              <a:rPr lang="en-US" sz="2800" dirty="0">
                <a:solidFill>
                  <a:srgbClr val="0070C0"/>
                </a:solidFill>
                <a:latin typeface="Calibri"/>
                <a:cs typeface="Calibri"/>
              </a:rPr>
              <a:t>1 percent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 of the scale of the human brain, and that’s with a lot of simplifying assumptions</a:t>
            </a:r>
            <a:endParaRPr lang="en-US" sz="2800">
              <a:solidFill>
                <a:srgbClr val="FF0000"/>
              </a:solidFill>
              <a:latin typeface="Calibri"/>
              <a:ea typeface="+mn-lt"/>
              <a:cs typeface="Calibri"/>
            </a:endParaRPr>
          </a:p>
          <a:p>
            <a:endParaRPr lang="en-US"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28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If a mouse thinks mouse-sized thoughts and all that is required is enough neurons wired together in the </a:t>
            </a:r>
            <a:r>
              <a:rPr lang="en-US" sz="2800" dirty="0">
                <a:solidFill>
                  <a:srgbClr val="0070C0"/>
                </a:solidFill>
                <a:latin typeface="Calibri"/>
                <a:ea typeface="+mn-lt"/>
                <a:cs typeface="+mn-lt"/>
              </a:rPr>
              <a:t>right structure</a:t>
            </a:r>
            <a:r>
              <a:rPr lang="en-US" sz="28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(which is itself a debatable point), then maybe we can now reach that level of thinking in a model running on SpiNNaker</a:t>
            </a:r>
            <a:endParaRPr lang="en-US"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endParaRPr lang="en-US" sz="2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21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0" y="-84960"/>
            <a:ext cx="12191760" cy="83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00099"/>
                </a:solidFill>
                <a:latin typeface="Calibri"/>
                <a:cs typeface="Calibri"/>
              </a:rPr>
              <a:t>Base Paper</a:t>
            </a:r>
            <a:endParaRPr lang="en-US" sz="32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99337" y="767631"/>
            <a:ext cx="12011400" cy="5732280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228600" indent="-227965" algn="just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lang="en-US" sz="2400" strike="noStrike" spc="-1" dirty="0">
                <a:solidFill>
                  <a:srgbClr val="FF0000"/>
                </a:solidFill>
                <a:latin typeface="Calibri"/>
                <a:cs typeface="Calibri"/>
              </a:rPr>
              <a:t>Title : </a:t>
            </a:r>
            <a:r>
              <a:rPr lang="en-US" sz="2400" strike="noStrike" spc="-1" dirty="0">
                <a:solidFill>
                  <a:srgbClr val="548235"/>
                </a:solidFill>
                <a:latin typeface="Calibri"/>
                <a:cs typeface="Calibri"/>
              </a:rPr>
              <a:t>A task-optimized neural network replicates human auditory behavior, predicts brain responses, and reveals a cortical processing hierarchy</a:t>
            </a:r>
            <a:endParaRPr lang="en-US" sz="240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600" indent="-227965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lang="en-US" sz="2400" strike="noStrike" spc="-1" dirty="0">
                <a:solidFill>
                  <a:srgbClr val="FF0000"/>
                </a:solidFill>
                <a:latin typeface="Calibri"/>
                <a:cs typeface="Calibri"/>
              </a:rPr>
              <a:t>Journal : </a:t>
            </a:r>
            <a:r>
              <a:rPr lang="en-US" sz="2400" strike="noStrike" spc="-1" dirty="0">
                <a:solidFill>
                  <a:srgbClr val="548235"/>
                </a:solidFill>
                <a:latin typeface="Calibri"/>
                <a:cs typeface="Calibri"/>
              </a:rPr>
              <a:t>Neuron</a:t>
            </a:r>
            <a:endParaRPr lang="en-US" sz="240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600" indent="-227965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lang="en-US" sz="2400" strike="noStrike" spc="-1" dirty="0">
                <a:solidFill>
                  <a:srgbClr val="FF0000"/>
                </a:solidFill>
                <a:latin typeface="Calibri"/>
                <a:cs typeface="Calibri"/>
              </a:rPr>
              <a:t>Publisher : </a:t>
            </a:r>
            <a:r>
              <a:rPr lang="en-US" sz="2400" strike="noStrike" spc="-1" dirty="0">
                <a:solidFill>
                  <a:srgbClr val="548235"/>
                </a:solidFill>
                <a:latin typeface="Calibri"/>
                <a:cs typeface="Calibri"/>
              </a:rPr>
              <a:t>Cell Press</a:t>
            </a:r>
            <a:endParaRPr lang="en-US" sz="240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600" indent="-227965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lang="en-US" sz="2400" strike="noStrike" spc="-1" dirty="0">
                <a:solidFill>
                  <a:srgbClr val="FF0000"/>
                </a:solidFill>
                <a:latin typeface="Calibri"/>
                <a:cs typeface="Calibri"/>
              </a:rPr>
              <a:t>Parent Organization : </a:t>
            </a:r>
            <a:r>
              <a:rPr lang="en-US" sz="2400" strike="noStrike" spc="-1" dirty="0">
                <a:solidFill>
                  <a:srgbClr val="548235"/>
                </a:solidFill>
                <a:latin typeface="Calibri"/>
                <a:cs typeface="Calibri"/>
              </a:rPr>
              <a:t>Elsevier</a:t>
            </a:r>
            <a:endParaRPr lang="en-US" sz="240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62890" lvl="1" indent="-26289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lang="en-US" sz="2400" strike="noStrike" spc="-1" dirty="0">
                <a:solidFill>
                  <a:srgbClr val="FF0000"/>
                </a:solidFill>
                <a:latin typeface="Calibri"/>
                <a:cs typeface="Calibri"/>
              </a:rPr>
              <a:t>Impact Factor : </a:t>
            </a:r>
            <a:r>
              <a:rPr lang="en-US" sz="2400" strike="noStrike" spc="-1" dirty="0">
                <a:solidFill>
                  <a:srgbClr val="548235"/>
                </a:solidFill>
                <a:latin typeface="Calibri"/>
                <a:ea typeface="Cambria"/>
                <a:cs typeface="Calibri"/>
              </a:rPr>
              <a:t>14.403</a:t>
            </a:r>
            <a:endParaRPr lang="en-US" sz="240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62890" lvl="1" indent="-26289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lang="en-US" sz="2400" strike="noStrike" spc="-1" dirty="0">
                <a:solidFill>
                  <a:srgbClr val="FF0000"/>
                </a:solidFill>
                <a:latin typeface="Calibri"/>
                <a:ea typeface="Cambria"/>
                <a:cs typeface="Calibri"/>
              </a:rPr>
              <a:t>Indexing : </a:t>
            </a:r>
            <a:r>
              <a:rPr lang="en-US" sz="2400" strike="noStrike" spc="-1" dirty="0">
                <a:solidFill>
                  <a:srgbClr val="548235"/>
                </a:solidFill>
                <a:latin typeface="Calibri"/>
                <a:ea typeface="Cambria"/>
                <a:cs typeface="Calibri"/>
              </a:rPr>
              <a:t>SCI &amp; SCI-E</a:t>
            </a:r>
            <a:endParaRPr lang="en-US" sz="240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62890" lvl="1" indent="-26289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lang="en-US" sz="2400" strike="noStrike" spc="-1" dirty="0">
                <a:solidFill>
                  <a:srgbClr val="FF0000"/>
                </a:solidFill>
                <a:latin typeface="Calibri"/>
                <a:ea typeface="Cambria"/>
                <a:cs typeface="Calibri"/>
              </a:rPr>
              <a:t>Year, Volume, Page No. : </a:t>
            </a:r>
            <a:r>
              <a:rPr lang="en-US" sz="2400" strike="noStrike" spc="-1" dirty="0">
                <a:solidFill>
                  <a:srgbClr val="548235"/>
                </a:solidFill>
                <a:latin typeface="Calibri"/>
                <a:ea typeface="Cambria"/>
                <a:cs typeface="Calibri"/>
              </a:rPr>
              <a:t>2018, 98, 630-644</a:t>
            </a:r>
            <a:endParaRPr lang="en-US" sz="240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62890" lvl="1" indent="-26289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lang="en-US" sz="2400" strike="noStrike" spc="-1" dirty="0">
                <a:solidFill>
                  <a:srgbClr val="FF0000"/>
                </a:solidFill>
                <a:latin typeface="Calibri"/>
                <a:ea typeface="Cambria"/>
                <a:cs typeface="Calibri"/>
              </a:rPr>
              <a:t>DOI : </a:t>
            </a:r>
            <a:r>
              <a:rPr lang="en-US" sz="2400" strike="noStrike" spc="-1" dirty="0">
                <a:solidFill>
                  <a:srgbClr val="548235"/>
                </a:solidFill>
                <a:latin typeface="Calibri"/>
                <a:ea typeface="Cambria"/>
                <a:cs typeface="Calibri"/>
              </a:rPr>
              <a:t>doi.org/10.1016/j.neuron.2018.03.044</a:t>
            </a:r>
            <a:r>
              <a:rPr lang="en-US" sz="2400" spc="-1" dirty="0">
                <a:solidFill>
                  <a:srgbClr val="548235"/>
                </a:solidFill>
                <a:latin typeface="Calibri"/>
                <a:ea typeface="Cambria"/>
                <a:cs typeface="Calibri"/>
              </a:rPr>
              <a:t> </a:t>
            </a:r>
            <a:endParaRPr lang="en-US" sz="2400" b="0" strike="noStrike" spc="-1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  <a:cs typeface="Calibri"/>
            </a:endParaRPr>
          </a:p>
          <a:p>
            <a:pPr marL="228600" indent="-227965">
              <a:lnSpc>
                <a:spcPct val="15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11795760" y="640188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D4C907E-8D78-4A03-85B3-B418F20C1A9A}" type="slidenum">
              <a:rPr lang="en-US" sz="1200" b="0" strike="noStrike" spc="-1">
                <a:solidFill>
                  <a:srgbClr val="8B8B8B"/>
                </a:solidFill>
                <a:latin typeface="Calibri"/>
                <a:cs typeface="Calibri"/>
              </a:rPr>
              <a:t>4</a:t>
            </a:fld>
            <a:endParaRPr lang="en-US" sz="1200" b="0" strike="noStrike" spc="-1">
              <a:latin typeface="Calibri"/>
              <a:cs typeface="Calibri"/>
            </a:endParaRPr>
          </a:p>
        </p:txBody>
      </p:sp>
      <p:pic>
        <p:nvPicPr>
          <p:cNvPr id="103" name="Picture 1"/>
          <p:cNvPicPr/>
          <p:nvPr/>
        </p:nvPicPr>
        <p:blipFill>
          <a:blip r:embed="rId2"/>
          <a:stretch/>
        </p:blipFill>
        <p:spPr>
          <a:xfrm>
            <a:off x="9094542" y="2629660"/>
            <a:ext cx="2251800" cy="278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0" y="-84960"/>
            <a:ext cx="12191760" cy="83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00099"/>
                </a:solidFill>
                <a:latin typeface="Calibri"/>
              </a:rPr>
              <a:t>Abstract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90000" y="807480"/>
            <a:ext cx="12011400" cy="5263200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228600" indent="-227965" algn="just"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FF0000"/>
                </a:solidFill>
                <a:latin typeface="Calibri"/>
              </a:rPr>
              <a:t>Mimicking the Human Brain as </a:t>
            </a:r>
            <a:r>
              <a:rPr lang="en-US" sz="2000" strike="noStrike" spc="-1" dirty="0">
                <a:solidFill>
                  <a:srgbClr val="548235"/>
                </a:solidFill>
                <a:latin typeface="Calibri"/>
              </a:rPr>
              <a:t>Artificial Neural Networks </a:t>
            </a:r>
            <a:r>
              <a:rPr lang="en-US" sz="2000" strike="noStrike" spc="-1" dirty="0">
                <a:solidFill>
                  <a:srgbClr val="FF0000"/>
                </a:solidFill>
                <a:latin typeface="Calibri"/>
              </a:rPr>
              <a:t>to enhance the </a:t>
            </a:r>
            <a:r>
              <a:rPr lang="en-US" sz="2000" strike="noStrike" spc="-1" dirty="0">
                <a:solidFill>
                  <a:srgbClr val="548235"/>
                </a:solidFill>
                <a:latin typeface="Calibri"/>
              </a:rPr>
              <a:t>prediction and classification power</a:t>
            </a:r>
            <a:r>
              <a:rPr lang="en-US" sz="2000" strike="noStrike" spc="-1" dirty="0">
                <a:solidFill>
                  <a:srgbClr val="FF0000"/>
                </a:solidFill>
                <a:latin typeface="Calibri"/>
              </a:rPr>
              <a:t> of the learning model</a:t>
            </a:r>
            <a:r>
              <a:rPr lang="en-US" sz="2000" spc="-1" dirty="0">
                <a:solidFill>
                  <a:srgbClr val="FF0000"/>
                </a:solidFill>
                <a:latin typeface="Calibri"/>
              </a:rPr>
              <a:t> 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7965" algn="just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FF0000"/>
                </a:solidFill>
                <a:latin typeface="Calibri"/>
              </a:rPr>
              <a:t>A core goal of auditory neuroscience is to build </a:t>
            </a:r>
            <a:r>
              <a:rPr lang="en-US" sz="2000" strike="noStrike" spc="-1" dirty="0">
                <a:solidFill>
                  <a:srgbClr val="548235"/>
                </a:solidFill>
                <a:latin typeface="Calibri"/>
              </a:rPr>
              <a:t>quantitative models that predict cortical responses </a:t>
            </a:r>
            <a:r>
              <a:rPr lang="en-US" sz="2000" strike="noStrike" spc="-1" dirty="0">
                <a:solidFill>
                  <a:srgbClr val="FF0000"/>
                </a:solidFill>
                <a:latin typeface="Calibri"/>
              </a:rPr>
              <a:t>to natural sounds</a:t>
            </a:r>
            <a:endParaRPr lang="en-US" sz="2000" strike="noStrike" spc="-1">
              <a:solidFill>
                <a:srgbClr val="000000"/>
              </a:solidFill>
              <a:latin typeface="Calibri"/>
            </a:endParaRPr>
          </a:p>
          <a:p>
            <a:pPr marL="228600" indent="-227965" algn="just"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FF0000"/>
                </a:solidFill>
                <a:latin typeface="Calibri"/>
              </a:rPr>
              <a:t>Hierarchical neural networks for </a:t>
            </a:r>
            <a:r>
              <a:rPr lang="en-US" sz="2000" strike="noStrike" spc="-1" dirty="0">
                <a:solidFill>
                  <a:srgbClr val="548235"/>
                </a:solidFill>
                <a:latin typeface="Calibri"/>
              </a:rPr>
              <a:t>speech and music recognition </a:t>
            </a:r>
            <a:r>
              <a:rPr lang="en-US" sz="2000" strike="noStrike" spc="-1" dirty="0">
                <a:solidFill>
                  <a:srgbClr val="FF0000"/>
                </a:solidFill>
                <a:latin typeface="Calibri"/>
              </a:rPr>
              <a:t>has been designed</a:t>
            </a:r>
            <a:r>
              <a:rPr lang="en-US" sz="2000" spc="-1" dirty="0">
                <a:solidFill>
                  <a:srgbClr val="FF0000"/>
                </a:solidFill>
                <a:latin typeface="Calibri"/>
              </a:rPr>
              <a:t> 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7965" algn="just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FF0000"/>
                </a:solidFill>
                <a:latin typeface="Calibri"/>
              </a:rPr>
              <a:t>It is observed that the best-performing network contained </a:t>
            </a:r>
            <a:r>
              <a:rPr lang="en-US" sz="2000" strike="noStrike" spc="-1" dirty="0">
                <a:solidFill>
                  <a:srgbClr val="548235"/>
                </a:solidFill>
                <a:latin typeface="Calibri"/>
              </a:rPr>
              <a:t>separate music and speech pathways</a:t>
            </a:r>
            <a:r>
              <a:rPr lang="en-US" sz="2000" strike="noStrike" spc="-1" dirty="0">
                <a:solidFill>
                  <a:srgbClr val="FF0000"/>
                </a:solidFill>
                <a:latin typeface="Calibri"/>
              </a:rPr>
              <a:t> following early shared processing by </a:t>
            </a:r>
            <a:r>
              <a:rPr lang="en-US" sz="2000" strike="noStrike" spc="-1" dirty="0">
                <a:solidFill>
                  <a:srgbClr val="548235"/>
                </a:solidFill>
                <a:latin typeface="Calibri"/>
              </a:rPr>
              <a:t>replicating human cortical organization</a:t>
            </a:r>
            <a:endParaRPr lang="en-US" sz="2000" strike="noStrike" spc="-1">
              <a:solidFill>
                <a:srgbClr val="000000"/>
              </a:solidFill>
              <a:latin typeface="Calibri"/>
            </a:endParaRPr>
          </a:p>
          <a:p>
            <a:pPr marL="228600" indent="-227965" algn="just"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FF0000"/>
                </a:solidFill>
                <a:latin typeface="Calibri"/>
              </a:rPr>
              <a:t> </a:t>
            </a:r>
            <a:r>
              <a:rPr lang="en-US" sz="2000" strike="noStrike" spc="-1" dirty="0">
                <a:solidFill>
                  <a:srgbClr val="FF0000"/>
                </a:solidFill>
                <a:latin typeface="Calibri"/>
              </a:rPr>
              <a:t>The network performs the task and </a:t>
            </a:r>
            <a:r>
              <a:rPr lang="en-US" sz="2000" strike="noStrike" spc="-1" dirty="0">
                <a:solidFill>
                  <a:srgbClr val="548235"/>
                </a:solidFill>
                <a:latin typeface="Calibri"/>
              </a:rPr>
              <a:t>exhibited human-like errors</a:t>
            </a:r>
            <a:r>
              <a:rPr lang="en-US" sz="2000" strike="noStrike" spc="-1" dirty="0">
                <a:solidFill>
                  <a:srgbClr val="FF0000"/>
                </a:solidFill>
                <a:latin typeface="Calibri"/>
              </a:rPr>
              <a:t>, suggesting common constraints on both network and human performance</a:t>
            </a:r>
            <a:endParaRPr lang="en-US" sz="2000" strike="noStrike" spc="-1">
              <a:solidFill>
                <a:srgbClr val="000000"/>
              </a:solidFill>
              <a:latin typeface="Calibri"/>
            </a:endParaRPr>
          </a:p>
          <a:p>
            <a:pPr marL="228600" indent="-227965" algn="just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FF0000"/>
                </a:solidFill>
                <a:latin typeface="Calibri"/>
              </a:rPr>
              <a:t>The network is also made </a:t>
            </a:r>
            <a:r>
              <a:rPr lang="en-US" sz="2000" strike="noStrike" spc="-1" dirty="0">
                <a:solidFill>
                  <a:srgbClr val="548235"/>
                </a:solidFill>
                <a:latin typeface="Calibri"/>
              </a:rPr>
              <a:t>to predict fMRI voxel responses </a:t>
            </a:r>
            <a:r>
              <a:rPr lang="en-US" sz="2000" strike="noStrike" spc="-1" dirty="0">
                <a:solidFill>
                  <a:srgbClr val="FF0000"/>
                </a:solidFill>
                <a:latin typeface="Calibri"/>
              </a:rPr>
              <a:t>and found to perform </a:t>
            </a:r>
            <a:r>
              <a:rPr lang="en-US" sz="2000" strike="noStrike" spc="-1" dirty="0">
                <a:solidFill>
                  <a:srgbClr val="548235"/>
                </a:solidFill>
                <a:latin typeface="Calibri"/>
              </a:rPr>
              <a:t>better than traditional spectro-temporal filter</a:t>
            </a:r>
            <a:r>
              <a:rPr lang="en-US" sz="2000" strike="noStrike" spc="-1" dirty="0">
                <a:solidFill>
                  <a:srgbClr val="FF0000"/>
                </a:solidFill>
                <a:latin typeface="Calibri"/>
              </a:rPr>
              <a:t> models</a:t>
            </a:r>
            <a:endParaRPr lang="en-US" sz="2000" strike="noStrike" spc="-1">
              <a:solidFill>
                <a:srgbClr val="000000"/>
              </a:solidFill>
              <a:latin typeface="Calibri"/>
            </a:endParaRPr>
          </a:p>
          <a:p>
            <a:pPr marL="228600" indent="-227965" algn="just"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FF0000"/>
                </a:solidFill>
                <a:latin typeface="Calibri"/>
              </a:rPr>
              <a:t> </a:t>
            </a:r>
            <a:r>
              <a:rPr lang="en-US" sz="2000" strike="noStrike" spc="-1" dirty="0">
                <a:solidFill>
                  <a:srgbClr val="FF0000"/>
                </a:solidFill>
                <a:latin typeface="Calibri"/>
              </a:rPr>
              <a:t>It also edify a </a:t>
            </a:r>
            <a:r>
              <a:rPr lang="en-US" sz="2000" strike="noStrike" spc="-1" dirty="0">
                <a:solidFill>
                  <a:srgbClr val="548235"/>
                </a:solidFill>
                <a:latin typeface="Calibri"/>
              </a:rPr>
              <a:t>quantitative representation</a:t>
            </a:r>
            <a:r>
              <a:rPr lang="en-US" sz="2000" strike="noStrike" spc="-1" dirty="0">
                <a:solidFill>
                  <a:srgbClr val="FF0000"/>
                </a:solidFill>
                <a:latin typeface="Calibri"/>
              </a:rPr>
              <a:t> of cortical hierarchy.</a:t>
            </a:r>
            <a:r>
              <a:rPr lang="en-US" sz="2000" spc="-1" dirty="0">
                <a:solidFill>
                  <a:srgbClr val="FF0000"/>
                </a:solidFill>
                <a:latin typeface="Calibri"/>
              </a:rPr>
              <a:t> 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7965" algn="just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FF0000"/>
                </a:solidFill>
                <a:latin typeface="Calibri"/>
              </a:rPr>
              <a:t>It provides a powerful set of tools for </a:t>
            </a:r>
            <a:r>
              <a:rPr lang="en-US" sz="2000" strike="noStrike" spc="-1" dirty="0">
                <a:solidFill>
                  <a:srgbClr val="548235"/>
                </a:solidFill>
                <a:latin typeface="Calibri"/>
              </a:rPr>
              <a:t>modeling sensory systems </a:t>
            </a:r>
            <a:r>
              <a:rPr lang="en-US" sz="2000" strike="noStrike" spc="-1" dirty="0">
                <a:solidFill>
                  <a:srgbClr val="FF0000"/>
                </a:solidFill>
                <a:latin typeface="Calibri"/>
              </a:rPr>
              <a:t>and paves way to better understand the </a:t>
            </a:r>
            <a:r>
              <a:rPr lang="en-US" sz="2000" strike="noStrike" spc="-1" dirty="0">
                <a:solidFill>
                  <a:srgbClr val="548235"/>
                </a:solidFill>
                <a:latin typeface="Calibri"/>
              </a:rPr>
              <a:t>inscrutable workings of Human Brain</a:t>
            </a:r>
            <a:endParaRPr lang="en-US" sz="200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1E174C6-AC2F-405C-8F09-2086DAC92CF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AFF5BC-1841-4C27-8473-0519A382A1EB}"/>
              </a:ext>
            </a:extLst>
          </p:cNvPr>
          <p:cNvSpPr txBox="1"/>
          <p:nvPr/>
        </p:nvSpPr>
        <p:spPr>
          <a:xfrm>
            <a:off x="4178061" y="310551"/>
            <a:ext cx="383587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  <a:latin typeface="Calibri"/>
              </a:rPr>
              <a:t>Experimentation</a:t>
            </a:r>
          </a:p>
        </p:txBody>
      </p:sp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B8F3F1C7-7BFF-4F36-963B-B5402E67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74" y="889161"/>
            <a:ext cx="11427123" cy="55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7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EB64-0A4E-475A-BB54-E13A7030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262845"/>
            <a:ext cx="10515240" cy="443198"/>
          </a:xfrm>
        </p:spPr>
        <p:txBody>
          <a:bodyPr/>
          <a:lstStyle/>
          <a:p>
            <a:pPr algn="ctr"/>
            <a:r>
              <a:rPr lang="en-US" sz="3200" b="1">
                <a:solidFill>
                  <a:srgbClr val="002060"/>
                </a:solidFill>
                <a:latin typeface="Calibri"/>
              </a:rPr>
              <a:t>Data acquisition 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E62AF-2824-42F6-81CF-DACC9ABE4C9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51175" y="772130"/>
            <a:ext cx="10702145" cy="477566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  </a:t>
            </a:r>
          </a:p>
          <a:p>
            <a:pPr marL="0" indent="0"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Word &amp; genre recognition psychophyiscs</a:t>
            </a:r>
            <a:endParaRPr lang="en-US" sz="2000" b="1">
              <a:solidFill>
                <a:srgbClr val="FF0000"/>
              </a:solidFill>
              <a:latin typeface="Calibri"/>
            </a:endParaRPr>
          </a:p>
          <a:p>
            <a:r>
              <a:rPr lang="en-US" sz="2000">
                <a:solidFill>
                  <a:srgbClr val="0070C0"/>
                </a:solidFill>
                <a:latin typeface="Calibri"/>
                <a:ea typeface="+mn-lt"/>
                <a:cs typeface="+mn-lt"/>
              </a:rPr>
              <a:t>For the word recognition psychophysics, eighteen subjects participated (12 female, mean age: 23 years, range: 18-33 years).</a:t>
            </a:r>
            <a:endParaRPr lang="en-US" sz="2000" dirty="0">
              <a:solidFill>
                <a:srgbClr val="0070C0"/>
              </a:solidFill>
              <a:latin typeface="Calibri"/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0070C0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2000">
                <a:solidFill>
                  <a:srgbClr val="0070C0"/>
                </a:solidFill>
                <a:latin typeface="Calibri"/>
                <a:ea typeface="+mn-lt"/>
                <a:cs typeface="+mn-lt"/>
              </a:rPr>
              <a:t>For the genre recognition psychophysics, experiments were performed both in-lab (n = 31; 20 female; mean age: 26 years, range: 19-43) and on Amazon’s Mechanical Turk (n = 80; 26 female; mean age: 34 years, range: 19-67). </a:t>
            </a:r>
            <a:endParaRPr lang="en-US" sz="2000" dirty="0">
              <a:solidFill>
                <a:srgbClr val="0070C0"/>
              </a:solidFill>
              <a:latin typeface="Calibri"/>
              <a:ea typeface="+mn-lt"/>
              <a:cs typeface="+mn-lt"/>
            </a:endParaRPr>
          </a:p>
          <a:p>
            <a:r>
              <a:rPr lang="en-US" sz="2000">
                <a:solidFill>
                  <a:srgbClr val="0070C0"/>
                </a:solidFill>
                <a:latin typeface="Calibri"/>
                <a:ea typeface="+mn-lt"/>
                <a:cs typeface="+mn-lt"/>
              </a:rPr>
              <a:t> All subjects had self-reported normal hearing, and provided informed consent. </a:t>
            </a:r>
            <a:endParaRPr lang="en-US" sz="2000" dirty="0">
              <a:solidFill>
                <a:srgbClr val="0070C0"/>
              </a:solidFill>
              <a:latin typeface="Calibri"/>
              <a:ea typeface="+mn-lt"/>
              <a:cs typeface="+mn-lt"/>
            </a:endParaRPr>
          </a:p>
          <a:p>
            <a:endParaRPr lang="en-US" sz="20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    fMRI cortical responses to natural sounds</a:t>
            </a:r>
            <a:endParaRPr lang="en-US" sz="2000" b="1">
              <a:solidFill>
                <a:srgbClr val="FF0000"/>
              </a:solidFill>
              <a:latin typeface="Calibri"/>
              <a:cs typeface="Arial"/>
            </a:endParaRPr>
          </a:p>
          <a:p>
            <a:r>
              <a:rPr lang="en-US" sz="2000" b="1">
                <a:solidFill>
                  <a:srgbClr val="0070C0"/>
                </a:solidFill>
                <a:latin typeface="Calibri"/>
                <a:ea typeface="+mn-lt"/>
                <a:cs typeface="+mn-lt"/>
              </a:rPr>
              <a:t>Scanning sessions:</a:t>
            </a:r>
            <a:r>
              <a:rPr lang="en-US" sz="2000">
                <a:solidFill>
                  <a:srgbClr val="0070C0"/>
                </a:solidFill>
                <a:latin typeface="Calibri"/>
                <a:ea typeface="+mn-lt"/>
                <a:cs typeface="+mn-lt"/>
              </a:rPr>
              <a:t> Eight participants (four female, mean age: 22 years, range: 19-25; all right-handed) completed three scanning sessions (each 2 hours). Subjects were non-musicians (no formal training in the five years preceding the scan), native English speakers, and had self-reported normal hearing.</a:t>
            </a:r>
            <a:endParaRPr lang="en-US" sz="2000">
              <a:solidFill>
                <a:srgbClr val="0070C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1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2E49D0A3-8665-4A69-8712-55C8F9E1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3" y="942274"/>
            <a:ext cx="11484633" cy="5677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A95BF2-178A-4D88-944E-6058AD540206}"/>
              </a:ext>
            </a:extLst>
          </p:cNvPr>
          <p:cNvSpPr txBox="1"/>
          <p:nvPr/>
        </p:nvSpPr>
        <p:spPr>
          <a:xfrm>
            <a:off x="4781909" y="36806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libri"/>
              </a:rPr>
              <a:t>Observation - I</a:t>
            </a:r>
          </a:p>
        </p:txBody>
      </p:sp>
    </p:spTree>
    <p:extLst>
      <p:ext uri="{BB962C8B-B14F-4D97-AF65-F5344CB8AC3E}">
        <p14:creationId xmlns:p14="http://schemas.microsoft.com/office/powerpoint/2010/main" val="213560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8615DAC1-F32C-4C3E-94AC-1CCAA7C1C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3" t="22715" r="38831" b="26316"/>
          <a:stretch/>
        </p:blipFill>
        <p:spPr>
          <a:xfrm>
            <a:off x="310552" y="745664"/>
            <a:ext cx="11644335" cy="5875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3209BF-1FAA-430C-AE61-6135787DAB87}"/>
              </a:ext>
            </a:extLst>
          </p:cNvPr>
          <p:cNvSpPr txBox="1"/>
          <p:nvPr/>
        </p:nvSpPr>
        <p:spPr>
          <a:xfrm>
            <a:off x="4896929" y="166777"/>
            <a:ext cx="29157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libri"/>
              </a:rPr>
              <a:t>Observation - II</a:t>
            </a:r>
          </a:p>
        </p:txBody>
      </p:sp>
    </p:spTree>
    <p:extLst>
      <p:ext uri="{BB962C8B-B14F-4D97-AF65-F5344CB8AC3E}">
        <p14:creationId xmlns:p14="http://schemas.microsoft.com/office/powerpoint/2010/main" val="308923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16050</TotalTime>
  <Words>282</Words>
  <Application>Microsoft Office PowerPoint</Application>
  <PresentationFormat>Widescreen</PresentationFormat>
  <Paragraphs>41</Paragraphs>
  <Slides>12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PowerPoint Presentation</vt:lpstr>
      <vt:lpstr>PowerPoint Presentation</vt:lpstr>
      <vt:lpstr>What we achieved?</vt:lpstr>
      <vt:lpstr>PowerPoint Presentation</vt:lpstr>
      <vt:lpstr>PowerPoint Presentation</vt:lpstr>
      <vt:lpstr>PowerPoint Presentation</vt:lpstr>
      <vt:lpstr>Data acquisition 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Anila</dc:creator>
  <dc:description/>
  <cp:lastModifiedBy/>
  <cp:revision>823</cp:revision>
  <dcterms:created xsi:type="dcterms:W3CDTF">2017-12-22T04:59:18Z</dcterms:created>
  <dcterms:modified xsi:type="dcterms:W3CDTF">2019-08-22T04:51:28Z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