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6"/>
  </p:notesMasterIdLst>
  <p:sldIdLst>
    <p:sldId id="298" r:id="rId2"/>
    <p:sldId id="256" r:id="rId3"/>
    <p:sldId id="29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0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5150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2772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5" name="Google Shape;515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1" name="Google Shape;13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snWhemUUW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Nas3Nhh9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uwoD5YsGAC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RU_ReDUaM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	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587246" y="1489457"/>
            <a:ext cx="77417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dirty="0">
                <a:solidFill>
                  <a:srgbClr val="974806"/>
                </a:solidFill>
              </a:rPr>
              <a:t>Subject Code :23CY101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Subject Name: Networking and Communication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dirty="0">
                <a:solidFill>
                  <a:srgbClr val="974806"/>
                </a:solidFill>
              </a:rPr>
              <a:t>Faculty Name: E Praveen Kumar, AP/IoT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Academic Year: 23-24 (ODD)</a:t>
            </a:r>
            <a:endParaRPr sz="2200" b="1" i="0" u="none" strike="noStrike" cap="none" dirty="0">
              <a:solidFill>
                <a:srgbClr val="9748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50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64349" y="1118864"/>
            <a:ext cx="40847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Multiplexing and Demultiplexing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525" y="1600200"/>
            <a:ext cx="6746875" cy="37258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2A00D257-BF08-D805-BC29-EA3FDAFB6AD2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C427593F-BB21-04CA-52BD-AAB423E6BF3F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9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358941" y="1139051"/>
            <a:ext cx="1750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Error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93875"/>
            <a:ext cx="8821738" cy="3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48DCC9C7-B31C-DD1D-872B-F1945BB6DABD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F23B23B4-2409-E5F8-D0C8-B057DA48EAE3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10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4127129" y="1168580"/>
            <a:ext cx="11592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UDP</a:t>
            </a:r>
            <a:endParaRPr sz="3600" b="1" i="0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457232" y="1915505"/>
            <a:ext cx="8229600" cy="18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The </a:t>
            </a:r>
            <a:r>
              <a:rPr lang="en-IN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</a:t>
            </a:r>
            <a:r>
              <a:rPr lang="en-IN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atagram </a:t>
            </a:r>
            <a:r>
              <a:rPr lang="en-IN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rotocol (UDP) is called a connectionless, unreliable transport protocol. It does not add anything to the services of IP except to provide process-to-process communication instead of host-to-host communication.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Noto Sans"/>
              <a:buChar char="⮚"/>
            </a:pPr>
            <a:r>
              <a:rPr lang="en-IN" sz="200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Well-Known Ports for UDP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Noto Sans"/>
              <a:buChar char="⮚"/>
            </a:pPr>
            <a:r>
              <a:rPr lang="en-IN" sz="200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User Datagram</a:t>
            </a:r>
            <a:endParaRPr sz="2000" b="1" i="0" u="none" strike="noStrike" cap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Noto Sans"/>
              <a:buChar char="⮚"/>
            </a:pPr>
            <a:r>
              <a:rPr lang="en-IN" sz="200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Checksum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Noto Sans"/>
              <a:buChar char="⮚"/>
            </a:pPr>
            <a:r>
              <a:rPr lang="en-IN" sz="200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UDP Operation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Noto Sans"/>
              <a:buChar char="⮚"/>
            </a:pPr>
            <a:r>
              <a:rPr lang="en-IN" sz="200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Use of UDP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>
            <a:hlinkClick r:id="rId3"/>
          </p:cNvPr>
          <p:cNvSpPr/>
          <p:nvPr/>
        </p:nvSpPr>
        <p:spPr>
          <a:xfrm>
            <a:off x="7256100" y="1142975"/>
            <a:ext cx="1430700" cy="577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Link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1BC64FCE-EEEF-66E6-92D8-98EE05F8AC2D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E635C94A-461E-59ED-61F2-B641F21E8607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11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181304" y="940233"/>
            <a:ext cx="41857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Well-known ports used with UDP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0"/>
          <p:cNvGrpSpPr/>
          <p:nvPr/>
        </p:nvGrpSpPr>
        <p:grpSpPr>
          <a:xfrm>
            <a:off x="688830" y="1528932"/>
            <a:ext cx="7708900" cy="4793037"/>
            <a:chOff x="195" y="1006"/>
            <a:chExt cx="5391" cy="4300"/>
          </a:xfrm>
        </p:grpSpPr>
        <p:pic>
          <p:nvPicPr>
            <p:cNvPr id="217" name="Google Shape;21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5" y="1006"/>
              <a:ext cx="5391" cy="1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" y="2160"/>
              <a:ext cx="5369" cy="3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EB51BBF4-6159-2BB6-5551-F16FC8E9AABB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C853322B-EEF9-2662-5E46-5D531AD56D4E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12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181304" y="1157989"/>
            <a:ext cx="3385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User datagram format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038" y="1756538"/>
            <a:ext cx="7065962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/>
          <p:nvPr/>
        </p:nvSpPr>
        <p:spPr>
          <a:xfrm>
            <a:off x="935037" y="5155434"/>
            <a:ext cx="7065963" cy="1077218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 length </a:t>
            </a:r>
            <a:br>
              <a:rPr lang="en-IN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 IP length – IP header’s length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5CF8BA34-E966-5E27-38BC-06EE00CB6049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F2F48196-F8FA-8D39-8072-76939F04655E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13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181304" y="1121282"/>
            <a:ext cx="60837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Pseudoheader for checksum calculation</a:t>
            </a:r>
            <a:endParaRPr sz="2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311" y="1582948"/>
            <a:ext cx="8718330" cy="45961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66B09BF8-B6E1-23AC-D35F-3BBDED8F31EA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ABE36E93-888A-651E-DBF5-705BD5131E6D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14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181304" y="1121282"/>
            <a:ext cx="74222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Checksum calculation of a simple UDP user datagram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688" y="1714500"/>
            <a:ext cx="42386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CF19792A-4545-332F-AD49-54B5C30164D7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A05E0295-7BC5-4125-CF7B-3C0E8035C925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15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sp>
        <p:nvSpPr>
          <p:cNvPr id="261" name="Google Shape;261;p24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181304" y="1121282"/>
            <a:ext cx="74222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Checksum calculation of a simple UDP user datagram</a:t>
            </a:r>
            <a:endParaRPr sz="2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638" y="1552169"/>
            <a:ext cx="8564562" cy="4659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81720743-8FC3-E725-35BB-171B1733E162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DBDB19B5-1BC4-8BC0-BCA0-D55428321A3E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16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181304" y="1121282"/>
            <a:ext cx="219322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UDP Operation</a:t>
            </a:r>
            <a:endParaRPr sz="2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772511" y="1753768"/>
            <a:ext cx="4572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Connectionless 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and error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 and Decapsulation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A3199A78-DB6B-BE79-4EFA-97C984270917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3856302E-98D6-1FE4-1D3E-8CA2B5D0D95F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17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181304" y="1089750"/>
            <a:ext cx="222528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Queues in UDP</a:t>
            </a:r>
            <a:endParaRPr sz="2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600200"/>
            <a:ext cx="7523163" cy="34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388BCA2E-B2D5-E2D4-47C3-2EE231FD741C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18B875AA-05F4-7B61-ADA5-EF24DA1F4844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18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404099" y="2785271"/>
            <a:ext cx="8441727" cy="22725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Transport layer and Application Layer</a:t>
            </a:r>
            <a:r>
              <a:rPr lang="en-IN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UDP – TCP – Congestion Control and Resource Allocation: TCP Congestion Control – Congestion Avoidance Mechanisms – Quality of Service: Integrated Services – Differentiated Services – Network Traffic Analysis. Domain Name System – Electronic Mail (SMTP, MIME, IMAP) – File Transfer (FTP) – WWW (HTTP). Emerging Technologies in Networking (5G, edge computing, etc.), Securing web applications, Mobile Phone security, Data Tracking. Case study: Evaluating the impact of 5G and edge computing on the future of network communication.</a:t>
            </a:r>
            <a:endParaRPr sz="1600" b="1" i="0" u="none" strike="noStrike" cap="none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		1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3512663" y="2364101"/>
            <a:ext cx="164339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MODULE 3 </a:t>
            </a:r>
            <a:endParaRPr sz="2200" b="1" i="0" u="none" strike="noStrike" cap="none" dirty="0">
              <a:solidFill>
                <a:srgbClr val="9748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p12"/>
          <p:cNvGraphicFramePr/>
          <p:nvPr>
            <p:extLst>
              <p:ext uri="{D42A27DB-BD31-4B8C-83A1-F6EECF244321}">
                <p14:modId xmlns:p14="http://schemas.microsoft.com/office/powerpoint/2010/main" val="1019855017"/>
              </p:ext>
            </p:extLst>
          </p:nvPr>
        </p:nvGraphicFramePr>
        <p:xfrm>
          <a:off x="404100" y="5158818"/>
          <a:ext cx="8441727" cy="9296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</a:tblPr>
              <a:tblGrid>
                <a:gridCol w="778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7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CO4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Analyze IP, TCP and UDP header formats.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[AN]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CO5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Analyze Network traffic characteristics and congestion control mechanism.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[AN]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54065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518EE1A-2257-DEA8-7479-8B661E61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68" y="373097"/>
            <a:ext cx="2280145" cy="20788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sp>
        <p:nvSpPr>
          <p:cNvPr id="294" name="Google Shape;294;p27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228600" y="1721096"/>
            <a:ext cx="868680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7876" y="1320505"/>
            <a:ext cx="19549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Use of UDP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536028" y="1821652"/>
            <a:ext cx="8379372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Suitable for a process that requires simple </a:t>
            </a:r>
            <a:r>
              <a:rPr lang="en-IN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request-response communication</a:t>
            </a: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little concern for flow and error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Suitable for a process with internal flow and error control mechanisms.  For example, the </a:t>
            </a:r>
            <a:r>
              <a:rPr lang="en-IN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TFTP process includes flow and error cont</a:t>
            </a: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Suitable for </a:t>
            </a:r>
            <a:r>
              <a:rPr lang="en-IN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multicasting</a:t>
            </a: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Multicasting capability is embedded in the UDP software but not in the TCP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management processes </a:t>
            </a:r>
            <a:r>
              <a:rPr lang="en-IN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(SNMP)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some route updating protocols </a:t>
            </a:r>
            <a:r>
              <a:rPr lang="en-IN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(RIP)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6E45C969-9B7A-E0E8-869E-AD085BC456B4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57AD0FE5-956E-0990-23EB-1520D418D80D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19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157660" y="939121"/>
            <a:ext cx="29481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TCP</a:t>
            </a:r>
            <a:endParaRPr sz="3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488731" y="1650981"/>
            <a:ext cx="8355724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Transmission Control Protocol (TCP) is a connection-oriented, reliable transport protocol.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creates a virtual connection between two TCPs to send data.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addition, TCP uses flow and error control mechanisms at the transport level.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8">
            <a:hlinkClick r:id="rId3"/>
          </p:cNvPr>
          <p:cNvSpPr/>
          <p:nvPr/>
        </p:nvSpPr>
        <p:spPr>
          <a:xfrm>
            <a:off x="1076017" y="5399665"/>
            <a:ext cx="1430700" cy="577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Link1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8">
            <a:hlinkClick r:id="rId4"/>
          </p:cNvPr>
          <p:cNvSpPr/>
          <p:nvPr/>
        </p:nvSpPr>
        <p:spPr>
          <a:xfrm>
            <a:off x="6005369" y="5399665"/>
            <a:ext cx="1430700" cy="577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Link2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2DBE9B76-201D-D3DB-6FB4-9B4CF0C36256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6F1BEF3C-8C51-4E1C-2812-8373844FD48F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20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907965" y="1426702"/>
            <a:ext cx="6921062" cy="79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TCP Services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1"/>
          </p:nvPr>
        </p:nvSpPr>
        <p:spPr>
          <a:xfrm>
            <a:off x="402020" y="2224119"/>
            <a:ext cx="82296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Process to process communication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Stream Delivery Service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Sending and Receiving Buffers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Segments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Full-Duplex Communication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Connection-Oriented Service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Reliable Service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9B2E2E0D-04F3-7CF9-594D-AAE53E853FA6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AA75D786-38D2-570F-9A08-2189F92F43E9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21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>
            <a:spLocks noGrp="1"/>
          </p:cNvSpPr>
          <p:nvPr>
            <p:ph type="title"/>
          </p:nvPr>
        </p:nvSpPr>
        <p:spPr>
          <a:xfrm>
            <a:off x="283778" y="1030302"/>
            <a:ext cx="2364828" cy="51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to Process </a:t>
            </a:r>
            <a:br>
              <a:rPr lang="en-IN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-9" y="1627644"/>
            <a:ext cx="321616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UDP, TCP provides process-to-process communication using port numbers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Table2 lists some well-known port numbers used by TCP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0991" y="1495462"/>
            <a:ext cx="5450753" cy="49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/>
        </p:nvSpPr>
        <p:spPr>
          <a:xfrm>
            <a:off x="4983953" y="976458"/>
            <a:ext cx="2364828" cy="51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195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Well known ports</a:t>
            </a:r>
            <a:endParaRPr sz="195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FCBD358A-F343-3EC3-C013-328A048AD9A0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1C88389E-9C72-6E1B-3227-82B16EA46EB4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22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299544" y="968321"/>
            <a:ext cx="345264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Stream Delivery Service</a:t>
            </a:r>
            <a:endParaRPr sz="2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110359" y="609523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Allows the </a:t>
            </a: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sending process </a:t>
            </a: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to deliver data – as a stream of bytes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Allows the </a:t>
            </a: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receiving process </a:t>
            </a: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to obtain data -  as a stream of bytes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TCP creates an environment in which the two processes seem to be connected by an </a:t>
            </a: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imaginary “tube”</a:t>
            </a: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 that carries their data across the Internet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The sending process produces (writes to) the stream of bytes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The receiving process consumes (reads from) them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5919E148-99DD-6A4B-143D-739F44572A9F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0F857601-796F-142E-C907-1C1D454D43BD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23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>
            <a:spLocks noGrp="1"/>
          </p:cNvSpPr>
          <p:nvPr>
            <p:ph type="title"/>
          </p:nvPr>
        </p:nvSpPr>
        <p:spPr>
          <a:xfrm>
            <a:off x="299545" y="968321"/>
            <a:ext cx="230176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Stream Delivery</a:t>
            </a:r>
            <a:endParaRPr sz="2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907630"/>
            <a:ext cx="7843838" cy="291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588FC3EE-439C-30A2-D132-A43135A3086D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347D1B69-5CEE-3850-4DAB-F55370D76ACB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24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>
            <a:spLocks noGrp="1"/>
          </p:cNvSpPr>
          <p:nvPr>
            <p:ph type="title"/>
          </p:nvPr>
        </p:nvSpPr>
        <p:spPr>
          <a:xfrm>
            <a:off x="299544" y="968321"/>
            <a:ext cx="387831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Sending and Receiving Buffers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113" y="1678935"/>
            <a:ext cx="7888287" cy="45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24278290-A75E-BFDC-BAE8-166E76EE8ECE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07ACB03C-1A1C-6823-3F57-B3226078F22F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25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299545" y="968321"/>
            <a:ext cx="463506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Sending and Receiving Buffers</a:t>
            </a:r>
            <a:endParaRPr sz="2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1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TCP needs buffers for storage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Two buffers: sending and receiving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Implement a buffer is – to use a circular array of 1-byte locations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Fig. shown two buffers of 20 bytes each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Sending site: three types of chambers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Receiver site: two areas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9F1F7235-13BD-2C7D-1777-FCC956C635CE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245E9964-F973-B6B6-410C-EC09DB102A34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26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>
            <a:spLocks noGrp="1"/>
          </p:cNvSpPr>
          <p:nvPr>
            <p:ph type="title"/>
          </p:nvPr>
        </p:nvSpPr>
        <p:spPr>
          <a:xfrm>
            <a:off x="299545" y="968321"/>
            <a:ext cx="230176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TCP Segments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376" name="Google Shape;37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63" y="1594845"/>
            <a:ext cx="8428037" cy="45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43C49924-F8B3-2B38-AA9B-C94427F45924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5204BA45-471A-D47D-EDF7-BA2B530704A1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27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title"/>
          </p:nvPr>
        </p:nvSpPr>
        <p:spPr>
          <a:xfrm>
            <a:off x="32" y="5583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TCP Segments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6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6"/>
          <p:cNvSpPr txBox="1">
            <a:spLocks noGrp="1"/>
          </p:cNvSpPr>
          <p:nvPr>
            <p:ph type="body" idx="1"/>
          </p:nvPr>
        </p:nvSpPr>
        <p:spPr>
          <a:xfrm>
            <a:off x="457199" y="1237582"/>
            <a:ext cx="8576400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Although buffering handles the </a:t>
            </a: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disparity between the speed </a:t>
            </a: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of the producing and consuming processes, we need one more step before we can send data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IP layer</a:t>
            </a: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, as a service provider for TCP, needs to send data in packets, not as a stream of bytes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TCP groups a number of bytes together </a:t>
            </a: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into a packet called a segment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TCP </a:t>
            </a: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adds a header </a:t>
            </a: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to each segment and delivers the segment to the IP layer for transmission</a:t>
            </a:r>
            <a:endParaRPr/>
          </a:p>
          <a:p>
            <a:pPr marL="457200" lvl="0" indent="-43180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The segments are encapsulated in IP datagrams and transmitted</a:t>
            </a:r>
            <a:endParaRPr/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BEE51DCB-2363-F55E-C727-672305D02003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4AFA3760-D881-C118-E86C-A313A06C31B7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28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2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581400" y="392404"/>
            <a:ext cx="164339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MODULE 3</a:t>
            </a:r>
            <a:endParaRPr sz="2200" b="1" i="0" u="none" strike="noStrike" cap="none" dirty="0">
              <a:solidFill>
                <a:srgbClr val="9748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262808" y="795995"/>
            <a:ext cx="8693301" cy="5630045"/>
            <a:chOff x="72880" y="2706"/>
            <a:chExt cx="8385554" cy="3576382"/>
          </a:xfrm>
        </p:grpSpPr>
        <p:sp>
          <p:nvSpPr>
            <p:cNvPr id="100" name="Google Shape;100;p13"/>
            <p:cNvSpPr/>
            <p:nvPr/>
          </p:nvSpPr>
          <p:spPr>
            <a:xfrm rot="5400000">
              <a:off x="4472484" y="-3626373"/>
              <a:ext cx="322374" cy="764339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8627"/>
              </a:srgbClr>
            </a:solidFill>
            <a:ln w="25400" cap="flat" cmpd="sng">
              <a:solidFill>
                <a:srgbClr val="CFD7E7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811977" y="49871"/>
              <a:ext cx="7627653" cy="29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IN" sz="2000" u="sng" dirty="0">
                  <a:solidFill>
                    <a:schemeClr val="hlink"/>
                  </a:solidFill>
                </a:rPr>
                <a:t>UDP – TCP</a:t>
              </a:r>
              <a:endParaRPr sz="2000" u="sng" dirty="0">
                <a:solidFill>
                  <a:schemeClr val="hlink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2880" y="2706"/>
              <a:ext cx="739096" cy="38523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88627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91685" y="21511"/>
              <a:ext cx="701486" cy="347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3.1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 rot="5400000">
              <a:off x="4441721" y="-3224171"/>
              <a:ext cx="322374" cy="764339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8627"/>
              </a:srgbClr>
            </a:solidFill>
            <a:ln w="25400" cap="flat" cmpd="sng">
              <a:solidFill>
                <a:srgbClr val="CFD7E7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2880" y="401600"/>
              <a:ext cx="739096" cy="38523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83921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91685" y="420405"/>
              <a:ext cx="701486" cy="347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3.2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 rot="5400000">
              <a:off x="4472484" y="-2828585"/>
              <a:ext cx="322374" cy="764339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8627"/>
              </a:srgbClr>
            </a:solidFill>
            <a:ln w="25400" cap="flat" cmpd="sng">
              <a:solidFill>
                <a:srgbClr val="CFD7E7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811977" y="847659"/>
              <a:ext cx="7627653" cy="29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28600" marR="0" lvl="1" indent="-101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72880" y="800494"/>
              <a:ext cx="739096" cy="38523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80000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91685" y="819299"/>
              <a:ext cx="701486" cy="347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3.3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 rot="5400000">
              <a:off x="4472484" y="-2429691"/>
              <a:ext cx="322374" cy="764339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8627"/>
              </a:srgbClr>
            </a:solidFill>
            <a:ln w="25400" cap="flat" cmpd="sng">
              <a:solidFill>
                <a:srgbClr val="CFD7E7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830781" y="448144"/>
              <a:ext cx="7627653" cy="29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 u="sng" dirty="0">
                  <a:solidFill>
                    <a:schemeClr val="hlink"/>
                  </a:solidFill>
                </a:rPr>
                <a:t>Congestion Control and Resource Allocation: TCP Congestion Control</a:t>
              </a:r>
              <a:endParaRPr sz="2000" u="sng" dirty="0">
                <a:solidFill>
                  <a:schemeClr val="hlink"/>
                </a:solidFill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72880" y="1199388"/>
              <a:ext cx="739096" cy="38523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3725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91685" y="1218193"/>
              <a:ext cx="701486" cy="347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3.4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 rot="5400000">
              <a:off x="4472484" y="-2030797"/>
              <a:ext cx="322374" cy="764339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8627"/>
              </a:srgbClr>
            </a:solidFill>
            <a:ln w="25400" cap="flat" cmpd="sng">
              <a:solidFill>
                <a:srgbClr val="CFD7E7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72880" y="1598282"/>
              <a:ext cx="739096" cy="38523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8627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91685" y="1617087"/>
              <a:ext cx="701486" cy="347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3.5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00000">
              <a:off x="4472484" y="-1631903"/>
              <a:ext cx="322374" cy="764339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8627"/>
              </a:srgbClr>
            </a:solidFill>
            <a:ln w="25400" cap="flat" cmpd="sng">
              <a:solidFill>
                <a:srgbClr val="CFD7E7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827714" y="825164"/>
              <a:ext cx="7627653" cy="29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 u="sng" dirty="0">
                  <a:solidFill>
                    <a:schemeClr val="hlink"/>
                  </a:solidFill>
                </a:rPr>
                <a:t>Congestion Avoidance Mechanisms</a:t>
              </a:r>
              <a:endParaRPr sz="2000" u="sng" dirty="0">
                <a:solidFill>
                  <a:schemeClr val="hlink"/>
                </a:solidFill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72880" y="1997176"/>
              <a:ext cx="739096" cy="38523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3921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91685" y="2015981"/>
              <a:ext cx="701486" cy="347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3.6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00000">
              <a:off x="4472484" y="-1233009"/>
              <a:ext cx="322374" cy="764339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8627"/>
              </a:srgbClr>
            </a:solidFill>
            <a:ln w="25400" cap="flat" cmpd="sng">
              <a:solidFill>
                <a:srgbClr val="CFD7E7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880" y="2396070"/>
              <a:ext cx="739096" cy="38523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0000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91685" y="2414875"/>
              <a:ext cx="701486" cy="347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1" dirty="0">
                  <a:solidFill>
                    <a:schemeClr val="lt1"/>
                  </a:solidFill>
                </a:rPr>
                <a:t>3</a:t>
              </a:r>
              <a:r>
                <a:rPr lang="en-IN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.7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00000">
              <a:off x="4472484" y="-834115"/>
              <a:ext cx="322374" cy="764339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8627"/>
              </a:srgbClr>
            </a:solidFill>
            <a:ln w="25400" cap="flat" cmpd="sng">
              <a:solidFill>
                <a:srgbClr val="CFD7E7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72880" y="2794964"/>
              <a:ext cx="739096" cy="38523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3725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 txBox="1"/>
            <p:nvPr/>
          </p:nvSpPr>
          <p:spPr>
            <a:xfrm>
              <a:off x="91685" y="2813769"/>
              <a:ext cx="701486" cy="347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1" dirty="0">
                  <a:solidFill>
                    <a:schemeClr val="lt1"/>
                  </a:solidFill>
                </a:rPr>
                <a:t>3</a:t>
              </a:r>
              <a:r>
                <a:rPr lang="en-IN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.8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00000">
              <a:off x="4472484" y="-435221"/>
              <a:ext cx="322374" cy="764339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8627"/>
              </a:srgbClr>
            </a:solidFill>
            <a:ln w="25400" cap="flat" cmpd="sng">
              <a:solidFill>
                <a:srgbClr val="CFD7E7">
                  <a:alpha val="88627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 txBox="1"/>
            <p:nvPr/>
          </p:nvSpPr>
          <p:spPr>
            <a:xfrm>
              <a:off x="827714" y="2844331"/>
              <a:ext cx="7627653" cy="30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1800" b="0" i="0" u="sng" strike="noStrike" cap="none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Emerging Technologies in Networking (5G, edge computing, etc.), Securing web applications, Mobile Phone security</a:t>
              </a:r>
              <a:endPara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72880" y="3193858"/>
              <a:ext cx="739096" cy="38523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48627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91685" y="3212663"/>
              <a:ext cx="701486" cy="347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3.9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3"/>
          <p:cNvSpPr txBox="1"/>
          <p:nvPr/>
        </p:nvSpPr>
        <p:spPr>
          <a:xfrm>
            <a:off x="1045344" y="4053169"/>
            <a:ext cx="7907585" cy="46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650" tIns="123825" rIns="247650" bIns="123825" anchor="ctr" anchorCtr="0">
            <a:noAutofit/>
          </a:bodyPr>
          <a:lstStyle/>
          <a:p>
            <a:pPr marL="228600" lvl="1" indent="-228600">
              <a:lnSpc>
                <a:spcPct val="9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</a:rPr>
              <a:t>Domain Name System – Electronic Mail (SMTP, MIME, IMAP)</a:t>
            </a:r>
            <a:endParaRPr sz="2000" u="sng" dirty="0">
              <a:solidFill>
                <a:schemeClr val="hlink"/>
              </a:solidFill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5A122495-4E07-3058-46FC-47D64450B610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1;p13">
            <a:extLst>
              <a:ext uri="{FF2B5EF4-FFF2-40B4-BE49-F238E27FC236}">
                <a16:creationId xmlns:a16="http://schemas.microsoft.com/office/drawing/2014/main" id="{CE67FC64-B3B1-7AD9-95A8-15BA065AE76B}"/>
              </a:ext>
            </a:extLst>
          </p:cNvPr>
          <p:cNvSpPr txBox="1"/>
          <p:nvPr/>
        </p:nvSpPr>
        <p:spPr>
          <a:xfrm>
            <a:off x="1046832" y="3444466"/>
            <a:ext cx="7907585" cy="45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650" tIns="123825" rIns="247650" bIns="123825" anchor="ctr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</a:rPr>
              <a:t>Differentiated Services, Network Traffic Analysis </a:t>
            </a:r>
            <a:endParaRPr lang="en-US"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6;p13">
            <a:extLst>
              <a:ext uri="{FF2B5EF4-FFF2-40B4-BE49-F238E27FC236}">
                <a16:creationId xmlns:a16="http://schemas.microsoft.com/office/drawing/2014/main" id="{EF0ED5BC-C423-02D6-75C9-201E80CB5AE8}"/>
              </a:ext>
            </a:extLst>
          </p:cNvPr>
          <p:cNvSpPr txBox="1"/>
          <p:nvPr/>
        </p:nvSpPr>
        <p:spPr>
          <a:xfrm>
            <a:off x="1045344" y="4656251"/>
            <a:ext cx="7907585" cy="46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650" tIns="123825" rIns="247650" bIns="123825" anchor="ctr" anchorCtr="0">
            <a:noAutofit/>
          </a:bodyPr>
          <a:lstStyle/>
          <a:p>
            <a:pPr marL="228600" lvl="1" indent="-228600">
              <a:lnSpc>
                <a:spcPct val="9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 dirty="0">
                <a:solidFill>
                  <a:schemeClr val="hlink"/>
                </a:solidFill>
              </a:rPr>
              <a:t>File Transfer (FTP) – WWW (HTTP)</a:t>
            </a:r>
            <a:endParaRPr sz="2000" u="sng" dirty="0">
              <a:solidFill>
                <a:schemeClr val="hlink"/>
              </a:solidFill>
            </a:endParaRPr>
          </a:p>
        </p:txBody>
      </p:sp>
      <p:sp>
        <p:nvSpPr>
          <p:cNvPr id="10" name="Google Shape;136;p13">
            <a:extLst>
              <a:ext uri="{FF2B5EF4-FFF2-40B4-BE49-F238E27FC236}">
                <a16:creationId xmlns:a16="http://schemas.microsoft.com/office/drawing/2014/main" id="{F183B68F-EE1B-B35D-3994-D69278CC5934}"/>
              </a:ext>
            </a:extLst>
          </p:cNvPr>
          <p:cNvSpPr txBox="1"/>
          <p:nvPr/>
        </p:nvSpPr>
        <p:spPr>
          <a:xfrm>
            <a:off x="1045344" y="5880043"/>
            <a:ext cx="7907585" cy="46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650" tIns="123825" rIns="247650" bIns="123825" anchor="ctr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u="sng" dirty="0">
                <a:solidFill>
                  <a:schemeClr val="hlink"/>
                </a:solidFill>
              </a:rPr>
              <a:t>Data Tracking. Case study: Evaluating the impact of 5G and edge computing on the future of network communication.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1;p13">
            <a:extLst>
              <a:ext uri="{FF2B5EF4-FFF2-40B4-BE49-F238E27FC236}">
                <a16:creationId xmlns:a16="http://schemas.microsoft.com/office/drawing/2014/main" id="{3D44379B-E0A9-357C-F279-99C72A706460}"/>
              </a:ext>
            </a:extLst>
          </p:cNvPr>
          <p:cNvSpPr txBox="1"/>
          <p:nvPr/>
        </p:nvSpPr>
        <p:spPr>
          <a:xfrm>
            <a:off x="1045344" y="2750116"/>
            <a:ext cx="7907585" cy="45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650" tIns="123825" rIns="247650" bIns="123825" anchor="ctr" anchorCtr="0">
            <a:noAutofit/>
          </a:bodyPr>
          <a:lstStyle/>
          <a:p>
            <a:pPr marL="228600" lvl="1" indent="-228600">
              <a:lnSpc>
                <a:spcPct val="9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</a:rPr>
              <a:t>Quality of Service: Integrated Services</a:t>
            </a:r>
            <a:endParaRPr sz="2000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0" y="5899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Full-Duplex Communication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394137" y="1625006"/>
            <a:ext cx="7930055" cy="184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can flow in both directions at the same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TCP then has a sending and receiving buffers, and segments move in both directions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4C17387C-5325-64E9-125F-1EC0FBE80EFD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4224EB94-3052-9519-8070-47B43352FDE8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29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402020" y="1135116"/>
            <a:ext cx="8229600" cy="56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Connection Oriented Service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8"/>
          <p:cNvSpPr txBox="1">
            <a:spLocks noGrp="1"/>
          </p:cNvSpPr>
          <p:nvPr>
            <p:ph type="body" idx="1"/>
          </p:nvPr>
        </p:nvSpPr>
        <p:spPr>
          <a:xfrm>
            <a:off x="402020" y="1690891"/>
            <a:ext cx="8229600" cy="289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200" b="1">
                <a:latin typeface="Arial"/>
                <a:ea typeface="Arial"/>
                <a:cs typeface="Arial"/>
                <a:sym typeface="Arial"/>
              </a:rPr>
              <a:t>Site A want to send</a:t>
            </a:r>
            <a:endParaRPr/>
          </a:p>
          <a:p>
            <a:pPr marL="457200" lvl="0" indent="-431800" algn="just" rtl="0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200" b="1">
                <a:latin typeface="Arial"/>
                <a:ea typeface="Arial"/>
                <a:cs typeface="Arial"/>
                <a:sym typeface="Arial"/>
              </a:rPr>
              <a:t>Receive data at site B</a:t>
            </a:r>
            <a:endParaRPr/>
          </a:p>
          <a:p>
            <a:pPr marL="914400" lvl="1" indent="-406400" algn="just" rtl="0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2200" b="1">
                <a:latin typeface="Arial"/>
                <a:ea typeface="Arial"/>
                <a:cs typeface="Arial"/>
                <a:sym typeface="Arial"/>
              </a:rPr>
              <a:t>The two TCPs establish a connection between them</a:t>
            </a:r>
            <a:endParaRPr/>
          </a:p>
          <a:p>
            <a:pPr marL="914400" lvl="1" indent="-406400" algn="just" rtl="0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2200" b="1">
                <a:latin typeface="Arial"/>
                <a:ea typeface="Arial"/>
                <a:cs typeface="Arial"/>
                <a:sym typeface="Arial"/>
              </a:rPr>
              <a:t>Data are exchanged in both directions</a:t>
            </a:r>
            <a:endParaRPr/>
          </a:p>
          <a:p>
            <a:pPr marL="914400" lvl="1" indent="-406400" algn="just" rtl="0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2200" b="1">
                <a:latin typeface="Arial"/>
                <a:ea typeface="Arial"/>
                <a:cs typeface="Arial"/>
                <a:sym typeface="Arial"/>
              </a:rPr>
              <a:t>The connection is terminated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402020" y="4916213"/>
            <a:ext cx="8229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Reliable Service</a:t>
            </a:r>
            <a:endParaRPr sz="20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520261" y="5262726"/>
            <a:ext cx="786699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an acknowledgment mechanism to check the safe and sound arrival of data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A68FC8EA-8B81-4020-43F1-E81EF1812F43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47E93FE7-AC57-AD42-815B-0ECA254C1B18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30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495300" y="2759075"/>
            <a:ext cx="8077200" cy="1107996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bytes of data being transferred in each connection are numbered by TCP.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numbering starts with a randomly generated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01E45157-9097-8E67-9E3B-39B00D9FE131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CB1953E1-4FE7-871E-2406-7FA73C8DE2B8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31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>
            <a:off x="236483" y="763348"/>
            <a:ext cx="8229600" cy="52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TCP Features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417785" y="1120547"/>
            <a:ext cx="8198069" cy="37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Numbering system: two fields called the sequence number and the acknowledgment number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two fields refer to the byte number and not the segment number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Number: TCP numbers all data bytes that are transmitted in a connection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Number: after the bytes have been numbers, TCP assigns a sequence number to each segment that is being sent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803" y="4884018"/>
            <a:ext cx="8666162" cy="1453720"/>
          </a:xfrm>
          <a:prstGeom prst="rect">
            <a:avLst/>
          </a:prstGeom>
          <a:noFill/>
          <a:ln w="57150" cap="flat" cmpd="thickThin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96B7E671-70EA-1909-B9F2-82E7FE4D1AA9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A759E95C-5D73-4D4E-15D3-720558705B42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32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/>
        </p:nvSpPr>
        <p:spPr>
          <a:xfrm>
            <a:off x="0" y="554421"/>
            <a:ext cx="90336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495300" y="1303357"/>
            <a:ext cx="8077200" cy="707886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value in the sequence number field of a segment defines 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the first data byte contained in that segment.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1"/>
          <p:cNvSpPr/>
          <p:nvPr/>
        </p:nvSpPr>
        <p:spPr>
          <a:xfrm>
            <a:off x="495300" y="2438523"/>
            <a:ext cx="8077200" cy="1015663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value of the acknowledgment field in a segment defines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the next byte a party expects to receive.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acknowledgment number is cumulative.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3868B19F-0B14-FE94-6DC1-6E0D8CFBDB35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97EC8BF1-5938-1F4B-84DF-D602876A5CA8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33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35</a:t>
            </a:fld>
            <a:endParaRPr/>
          </a:p>
        </p:txBody>
      </p:sp>
      <p:sp>
        <p:nvSpPr>
          <p:cNvPr id="441" name="Google Shape;441;p42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2"/>
          <p:cNvSpPr txBox="1"/>
          <p:nvPr/>
        </p:nvSpPr>
        <p:spPr>
          <a:xfrm>
            <a:off x="181304" y="995154"/>
            <a:ext cx="305564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TCP Segment Format</a:t>
            </a:r>
            <a:endParaRPr sz="2200" b="1" i="0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460950"/>
            <a:ext cx="8775700" cy="49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4E1CED9C-F05B-3BD7-B74C-05FAB1D061A4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E9FE5D7F-DF61-1E40-4A51-AC710FB68CAF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34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36</a:t>
            </a:fld>
            <a:endParaRPr/>
          </a:p>
        </p:txBody>
      </p:sp>
      <p:sp>
        <p:nvSpPr>
          <p:cNvPr id="452" name="Google Shape;452;p43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3"/>
          <p:cNvSpPr txBox="1"/>
          <p:nvPr/>
        </p:nvSpPr>
        <p:spPr>
          <a:xfrm>
            <a:off x="181304" y="932090"/>
            <a:ext cx="305564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TCP Segment Format</a:t>
            </a:r>
            <a:endParaRPr sz="2200" b="1" i="0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3"/>
          <p:cNvSpPr/>
          <p:nvPr/>
        </p:nvSpPr>
        <p:spPr>
          <a:xfrm>
            <a:off x="228632" y="1339588"/>
            <a:ext cx="8686800" cy="50167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 consists of a 20 to 60 byte header, followed by data from the application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header is 20 bytes if there are no options and up to 60 bytes if it contains options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port address: 16-bit field, sending the segment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Destination port address: 16-bit field, receiving the segment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number: the number assigned to the first byte of data contained in this segment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byte to be transmitted is numbered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Acknowledgment number: expecting to receive from the other party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 length: indicated the number of 4-byte words in the TCP header, therefore the value of this field can be between 5 (5x 4 = 20) and 15 (15 x 4 = 60)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Reserved: reserved for future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Control: 6 different control bits or flags; one or more of these bits can be set at a time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FA952694-929E-33A6-7D8A-51D4774E14BC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DFC1D870-974E-1523-BB5A-2B091A460118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35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37</a:t>
            </a:fld>
            <a:endParaRPr/>
          </a:p>
        </p:txBody>
      </p:sp>
      <p:sp>
        <p:nvSpPr>
          <p:cNvPr id="463" name="Google Shape;463;p44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4"/>
          <p:cNvSpPr txBox="1"/>
          <p:nvPr/>
        </p:nvSpPr>
        <p:spPr>
          <a:xfrm>
            <a:off x="181304" y="932090"/>
            <a:ext cx="192873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Control Field</a:t>
            </a:r>
            <a:endParaRPr sz="2200" b="1" i="0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1651906"/>
            <a:ext cx="8483600" cy="179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830" y="3594535"/>
            <a:ext cx="6740634" cy="27969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1ACDFA88-2F0D-0373-B066-04517CEEDE84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2F177E2F-A1BF-957E-7107-6DE22F4F4FA4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36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38</a:t>
            </a:fld>
            <a:endParaRPr/>
          </a:p>
        </p:txBody>
      </p:sp>
      <p:sp>
        <p:nvSpPr>
          <p:cNvPr id="475" name="Google Shape;475;p45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5"/>
          <p:cNvSpPr txBox="1"/>
          <p:nvPr/>
        </p:nvSpPr>
        <p:spPr>
          <a:xfrm>
            <a:off x="181304" y="932090"/>
            <a:ext cx="192873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Control Field</a:t>
            </a:r>
            <a:endParaRPr sz="2200" b="1" i="0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5"/>
          <p:cNvSpPr/>
          <p:nvPr/>
        </p:nvSpPr>
        <p:spPr>
          <a:xfrm>
            <a:off x="804042" y="1732782"/>
            <a:ext cx="7677806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size: defines the size of the window; maximum size is 65,535 bytes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value is normally referred to as the receiving window (rwnd) and is determined by the receiver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sum: error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pointer: valid only if the urgent flag is set, is used when the segment contains urgent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Options: optional information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85797A82-5F29-168F-0C17-6DFE61D8C7EC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C7612074-C28F-D516-CA64-43A7CADF087F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37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39</a:t>
            </a:fld>
            <a:endParaRPr/>
          </a:p>
        </p:txBody>
      </p:sp>
      <p:sp>
        <p:nvSpPr>
          <p:cNvPr id="486" name="Google Shape;486;p46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6"/>
          <p:cNvSpPr txBox="1"/>
          <p:nvPr/>
        </p:nvSpPr>
        <p:spPr>
          <a:xfrm>
            <a:off x="181304" y="932090"/>
            <a:ext cx="777648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Connection establishment using three-way handshaking</a:t>
            </a:r>
            <a:endParaRPr sz="22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202" y="1505618"/>
            <a:ext cx="6672262" cy="47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9ED5C1FA-F874-736D-C39C-3098E07E15CA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0F762BFD-8EE1-3568-0FB4-47BC52247309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38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13" name="Google Shape;113;p11"/>
          <p:cNvSpPr txBox="1"/>
          <p:nvPr/>
        </p:nvSpPr>
        <p:spPr>
          <a:xfrm>
            <a:off x="0" y="554421"/>
            <a:ext cx="90336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</a:t>
            </a:r>
            <a:r>
              <a:rPr lang="en-IN" sz="24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Layer – UDP - TCP</a:t>
            </a: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1">
            <a:hlinkClick r:id="rId3"/>
          </p:cNvPr>
          <p:cNvSpPr/>
          <p:nvPr/>
        </p:nvSpPr>
        <p:spPr>
          <a:xfrm>
            <a:off x="7256100" y="1142975"/>
            <a:ext cx="1430700" cy="577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Link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740979" y="2455213"/>
            <a:ext cx="7945821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transport layer is responsible for process-to-process delivery—the delivery of a packet, part of a message, from one process to another.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processes communicate in a client/server relationship.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346841" y="1749977"/>
            <a:ext cx="33265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Transport Layer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D48E3C94-DD43-69A1-C7D2-6369513EFEE2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CBAAC098-EE3A-68A4-835A-FEC1D2E9C6CF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3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40</a:t>
            </a:fld>
            <a:endParaRPr/>
          </a:p>
        </p:txBody>
      </p:sp>
      <p:sp>
        <p:nvSpPr>
          <p:cNvPr id="497" name="Google Shape;497;p47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7"/>
          <p:cNvSpPr/>
          <p:nvPr/>
        </p:nvSpPr>
        <p:spPr>
          <a:xfrm>
            <a:off x="478220" y="1576661"/>
            <a:ext cx="8077200" cy="707886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SYN segment cannot carry data, but it consumes one sequence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7"/>
          <p:cNvSpPr/>
          <p:nvPr/>
        </p:nvSpPr>
        <p:spPr>
          <a:xfrm>
            <a:off x="495300" y="2916735"/>
            <a:ext cx="8077200" cy="707886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SYN + ACK segment cannot carry data, but does consume one </a:t>
            </a:r>
            <a:b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7"/>
          <p:cNvSpPr/>
          <p:nvPr/>
        </p:nvSpPr>
        <p:spPr>
          <a:xfrm>
            <a:off x="533432" y="4335626"/>
            <a:ext cx="8077200" cy="707886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ACK segment, if carrying no data, consumes no sequence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3A2E2C95-F737-C428-5E76-F3BDCF9C0859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EF9A17A6-1C34-DF99-96A3-EF0A35E1385D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39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41</a:t>
            </a:fld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8"/>
          <p:cNvSpPr txBox="1"/>
          <p:nvPr/>
        </p:nvSpPr>
        <p:spPr>
          <a:xfrm>
            <a:off x="181304" y="932090"/>
            <a:ext cx="200567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Data Transfer</a:t>
            </a:r>
            <a:endParaRPr sz="22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447" y="1323822"/>
            <a:ext cx="8008883" cy="50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5971107B-F61F-1B7C-34D1-693309E3C99C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34E1ED25-9D7D-A724-738F-2469739F1D97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40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42</a:t>
            </a:fld>
            <a:endParaRPr/>
          </a:p>
        </p:txBody>
      </p:sp>
      <p:sp>
        <p:nvSpPr>
          <p:cNvPr id="520" name="Google Shape;520;p49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9"/>
          <p:cNvSpPr/>
          <p:nvPr/>
        </p:nvSpPr>
        <p:spPr>
          <a:xfrm>
            <a:off x="1423085" y="1123767"/>
            <a:ext cx="67377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Connection termination using three-way handshaking</a:t>
            </a:r>
            <a:endParaRPr sz="20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0219" y="1523877"/>
            <a:ext cx="6864350" cy="486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ABE79DDC-E001-D140-D16C-47894E6376DF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684E4A43-4FD0-7E48-6707-61D3F5E9202D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41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43</a:t>
            </a:fld>
            <a:endParaRPr/>
          </a:p>
        </p:txBody>
      </p:sp>
      <p:sp>
        <p:nvSpPr>
          <p:cNvPr id="531" name="Google Shape;531;p50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0"/>
          <p:cNvSpPr/>
          <p:nvPr/>
        </p:nvSpPr>
        <p:spPr>
          <a:xfrm>
            <a:off x="533400" y="1323822"/>
            <a:ext cx="8077200" cy="707886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 segment consumes one sequence number if it does </a:t>
            </a:r>
            <a:b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carry data.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0"/>
          <p:cNvSpPr/>
          <p:nvPr/>
        </p:nvSpPr>
        <p:spPr>
          <a:xfrm>
            <a:off x="495300" y="2759075"/>
            <a:ext cx="8077200" cy="1015663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 + ACK segment consumes </a:t>
            </a:r>
            <a:b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sequence number if it </a:t>
            </a:r>
            <a:b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carry data.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CFC4F7FC-83C8-0E3F-B8DF-30CF8B9BEE5F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D305EFFE-F2EF-F2CA-0902-A9E873F3FAA5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42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44</a:t>
            </a:fld>
            <a:endParaRPr/>
          </a:p>
        </p:txBody>
      </p:sp>
      <p:sp>
        <p:nvSpPr>
          <p:cNvPr id="542" name="Google Shape;542;p51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1"/>
          <p:cNvSpPr/>
          <p:nvPr/>
        </p:nvSpPr>
        <p:spPr>
          <a:xfrm>
            <a:off x="652716" y="1169933"/>
            <a:ext cx="14093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Half-close</a:t>
            </a:r>
            <a:endParaRPr sz="20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255" y="1570042"/>
            <a:ext cx="6306207" cy="462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8CC88244-634A-A390-4334-D5557B1CF422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439ABD23-DDB7-9A30-FEDA-2AAD64E723EC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</a:t>
            </a:r>
            <a:r>
              <a:rPr lang="en-I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43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25" name="Google Shape;125;p12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206843" y="1310203"/>
            <a:ext cx="32864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data deliveries</a:t>
            </a:r>
            <a:endParaRPr sz="2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41" y="1958975"/>
            <a:ext cx="8416979" cy="42211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F1E33448-341A-61BB-567A-1CF7210455BB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A74A3D34-FE11-E246-2552-291ED6E92618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4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49511" y="1323822"/>
            <a:ext cx="205056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Port Numbers</a:t>
            </a:r>
            <a:endParaRPr sz="2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393590"/>
            <a:ext cx="8364538" cy="3300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F9270F41-A871-515F-3FE8-EFE30F831CFC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9556F1FF-F8BE-15B6-0127-225FE0EC5F27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</a:t>
            </a:r>
            <a:r>
              <a:rPr lang="en-IN" sz="1600" b="1" dirty="0">
                <a:solidFill>
                  <a:schemeClr val="lt1"/>
                </a:solidFill>
              </a:rPr>
              <a:t>5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20595" y="1080419"/>
            <a:ext cx="52309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IP addresses versus port numbers</a:t>
            </a:r>
            <a:endParaRPr sz="24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6288" y="1640992"/>
            <a:ext cx="5878512" cy="47545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A0C2D044-DF20-9D29-AED3-BAB4086EAE52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762C4C80-6047-32B4-A744-70353D415D2F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6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04951" y="854251"/>
            <a:ext cx="8371490" cy="61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IANA ranges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24" y="1939159"/>
            <a:ext cx="7993117" cy="30585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9BCB28D6-6796-E2AD-2236-1B6F67313CBE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67DA4FD8-A4D8-E5C5-A2CB-D574FBF438FA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7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0" y="554421"/>
            <a:ext cx="90336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Transport Layer – UDP - TCP</a:t>
            </a:r>
            <a:endParaRPr sz="2200" b="1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219075" y="1136667"/>
            <a:ext cx="20810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Socket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72" y="2585545"/>
            <a:ext cx="8729966" cy="24436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;p12">
            <a:extLst>
              <a:ext uri="{FF2B5EF4-FFF2-40B4-BE49-F238E27FC236}">
                <a16:creationId xmlns:a16="http://schemas.microsoft.com/office/drawing/2014/main" id="{25458A31-EE3A-F80E-5634-1C5ED504E6FA}"/>
              </a:ext>
            </a:extLst>
          </p:cNvPr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23CY</a:t>
            </a:r>
            <a:r>
              <a:rPr lang="en-IN" sz="1600" b="1" dirty="0">
                <a:solidFill>
                  <a:schemeClr val="lt1"/>
                </a:solidFill>
              </a:rPr>
              <a:t>101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1600" b="1" dirty="0">
                <a:solidFill>
                  <a:schemeClr val="lt1"/>
                </a:solidFill>
              </a:rPr>
              <a:t>NETWORKING AND COMMUNICATION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AD9E2396-DE6E-B4BE-AB4C-5B69D0A55802}"/>
              </a:ext>
            </a:extLst>
          </p:cNvPr>
          <p:cNvSpPr/>
          <p:nvPr/>
        </p:nvSpPr>
        <p:spPr>
          <a:xfrm>
            <a:off x="32" y="6453336"/>
            <a:ext cx="9144000" cy="4046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MODULE: 3                                                                                              		8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2176</Words>
  <Application>Microsoft Office PowerPoint</Application>
  <PresentationFormat>On-screen Show (4:3)</PresentationFormat>
  <Paragraphs>350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 Services</vt:lpstr>
      <vt:lpstr>Process to Process  Communication</vt:lpstr>
      <vt:lpstr>Stream Delivery Service</vt:lpstr>
      <vt:lpstr>Stream Delivery</vt:lpstr>
      <vt:lpstr>Sending and Receiving Buffers</vt:lpstr>
      <vt:lpstr>Sending and Receiving Buffers</vt:lpstr>
      <vt:lpstr>TCP Segments</vt:lpstr>
      <vt:lpstr>TCP Segments</vt:lpstr>
      <vt:lpstr>Full-Duplex Communication</vt:lpstr>
      <vt:lpstr>Connection Oriented Service</vt:lpstr>
      <vt:lpstr>PowerPoint Presentation</vt:lpstr>
      <vt:lpstr>TCP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Praveen Kumar E</cp:lastModifiedBy>
  <cp:revision>55</cp:revision>
  <dcterms:modified xsi:type="dcterms:W3CDTF">2023-12-21T14:46:48Z</dcterms:modified>
</cp:coreProperties>
</file>