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/>
  <p:notesSz cx="7302500" cy="9586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101E151-1151-4111-8171-B1C16151A13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5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91D161-31C1-41D1-81E1-110011C1E151}" type="slidenum">
              <a:rPr b="1" lang="en-IN" sz="2400">
                <a:solidFill>
                  <a:srgbClr val="000000"/>
                </a:solidFill>
                <a:latin typeface="Arial Narrow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7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712161-9171-4141-91F1-E19151E19131}" type="slidenum">
              <a:rPr b="1" lang="en-IN" sz="2400">
                <a:solidFill>
                  <a:srgbClr val="000000"/>
                </a:solidFill>
                <a:latin typeface="Arial Narrow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7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B1B111-11D1-41D1-A131-31515111B1A1}" type="slidenum">
              <a:rPr b="1" lang="en-IN" sz="2400">
                <a:solidFill>
                  <a:srgbClr val="000000"/>
                </a:solidFill>
                <a:latin typeface="Arial Narrow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8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D141-5101-41B1-8171-119101A10161}" type="slidenum">
              <a:rPr b="1" lang="en-IN" sz="2400">
                <a:solidFill>
                  <a:srgbClr val="000000"/>
                </a:solidFill>
                <a:latin typeface="Arial Narrow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8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E1D191-2151-41C1-B191-610111F1C111}" type="slidenum">
              <a:rPr b="1" lang="en-IN" sz="2400">
                <a:solidFill>
                  <a:srgbClr val="000000"/>
                </a:solidFill>
                <a:latin typeface="Arial Narrow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8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D1A151-2171-4191-A191-1121B1E1A1B1}" type="slidenum">
              <a:rPr b="1" lang="en-IN" sz="2400">
                <a:solidFill>
                  <a:srgbClr val="000000"/>
                </a:solidFill>
                <a:latin typeface="Arial Narrow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5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311101-E1B1-41F1-9111-2171B1E1E151}" type="slidenum">
              <a:rPr b="1" lang="en-IN" sz="2400">
                <a:solidFill>
                  <a:srgbClr val="000000"/>
                </a:solidFill>
                <a:latin typeface="Arial Narrow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CustomShape 1"/>
          <p:cNvSpPr/>
          <p:nvPr/>
        </p:nvSpPr>
        <p:spPr>
          <a:xfrm>
            <a:off x="126144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CustomShape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6720" y="3958560"/>
            <a:ext cx="789588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42400" y="395856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96720" y="395856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5898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96720" y="395856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442400" y="395856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96720" y="3958560"/>
            <a:ext cx="789516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96720" y="3958560"/>
            <a:ext cx="789588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442400" y="395856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96720" y="395856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5898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96720" y="395856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497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442400" y="395856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442400" y="1362240"/>
            <a:ext cx="385272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96720" y="3958560"/>
            <a:ext cx="7895160" cy="237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</p:spPr>
      </p:sp>
      <p:sp>
        <p:nvSpPr>
          <p:cNvPr id="1" name="CustomShape 2"/>
          <p:cNvSpPr/>
          <p:nvPr/>
        </p:nvSpPr>
        <p:spPr>
          <a:xfrm>
            <a:off x="7897680" y="-27000"/>
            <a:ext cx="1309320" cy="272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ffffff"/>
                </a:solidFill>
                <a:latin typeface="Times New Roman"/>
              </a:rPr>
              <a:t>Carnegie Mellon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8645400" y="6611760"/>
            <a:ext cx="684000" cy="242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fld id="{A11151E1-0011-4161-B1D1-61910171F181}" type="slidenum">
              <a:rPr b="1" lang="en-IN" sz="1000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</p:spPr>
      </p:sp>
      <p:sp>
        <p:nvSpPr>
          <p:cNvPr id="38" name="CustomShape 2"/>
          <p:cNvSpPr/>
          <p:nvPr/>
        </p:nvSpPr>
        <p:spPr>
          <a:xfrm>
            <a:off x="7897680" y="-27000"/>
            <a:ext cx="1309320" cy="272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ffffff"/>
                </a:solidFill>
                <a:latin typeface="Times New Roman"/>
              </a:rPr>
              <a:t>Carnegie Mellon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8645400" y="6611760"/>
            <a:ext cx="684000" cy="242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fld id="{E1B1B151-D1E1-41F1-9151-C1D1214151A1}" type="slidenum">
              <a:rPr b="1" lang="en-IN" sz="1000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8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1708200"/>
            <a:ext cx="7772040" cy="172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Dynamic Memory Allocation: </a:t>
            </a:r>
            <a:r>
              <a:rPr b="1"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b="1" lang="en-US" sz="3600">
                <a:solidFill>
                  <a:srgbClr val="000000"/>
                </a:solidFill>
                <a:latin typeface="Calibri"/>
              </a:rPr>
              <a:t>Basic Concepts</a:t>
            </a:r>
            <a:r>
              <a:rPr b="1"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b="1"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15-213: Introduction to Computer Systems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17th Lecture, Oct. 21, 2010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685800" y="3886200"/>
            <a:ext cx="7678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Instructors: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Randy Bryant and Dave O’Hallaron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64680" y="569880"/>
            <a:ext cx="767052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Performance Goal: Throughput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380880" y="1405080"/>
            <a:ext cx="8700840" cy="5223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Given some sequence of 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free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 requests: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R0, R1, ..., Rk, ... , Rn-1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Goals: maximize throughput and peak memory utilization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These goals are often conflicting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Throughput: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Number of completed requests per unit time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5,000 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calls and 5,000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free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calls in 10 seconds 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Throughput is 1,000 operations/second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0880" y="228600"/>
            <a:ext cx="8699040" cy="1096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Performance Goal: Peak Memory Utilization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368280" y="1295280"/>
            <a:ext cx="8470440" cy="5216040"/>
          </a:xfrm>
          <a:prstGeom prst="rect">
            <a:avLst/>
          </a:prstGeom>
        </p:spPr>
        <p:txBody>
          <a:bodyPr/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Given some sequence of 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free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 requests: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R0, R1, ..., Rk, ... , Rn-1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i="1" lang="en-US" sz="2400">
                <a:solidFill>
                  <a:srgbClr val="c00000"/>
                </a:solidFill>
                <a:latin typeface="Calibri"/>
              </a:rPr>
              <a:t>Def: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 Aggregate payload Pk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malloc(p)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results in a block with a </a:t>
            </a:r>
            <a:r>
              <a:rPr b="1" i="1" lang="en-US" sz="2000">
                <a:solidFill>
                  <a:srgbClr val="c00000"/>
                </a:solidFill>
                <a:latin typeface="Calibri"/>
              </a:rPr>
              <a:t>payload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of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p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bytes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After request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Rk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has completed, the </a:t>
            </a:r>
            <a:r>
              <a:rPr b="1" i="1" lang="en-US" sz="2000">
                <a:solidFill>
                  <a:srgbClr val="c00000"/>
                </a:solidFill>
                <a:latin typeface="Calibri"/>
              </a:rPr>
              <a:t>aggregate payload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Pk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is the sum of currently allocated payloads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i="1" lang="en-US" sz="2400">
                <a:solidFill>
                  <a:srgbClr val="c00000"/>
                </a:solidFill>
                <a:latin typeface="Calibri"/>
              </a:rPr>
              <a:t>Def: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 Current heap size Hk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Assume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Hk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is monotonically nondecreasing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i.e., heap only grows when allocator uses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sbrk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i="1" lang="en-US" sz="2400">
                <a:solidFill>
                  <a:srgbClr val="c00000"/>
                </a:solidFill>
                <a:latin typeface="Calibri"/>
              </a:rPr>
              <a:t>Def: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 Peak memory utilization after k requests </a:t>
            </a:r>
            <a:endParaRPr/>
          </a:p>
          <a:p>
            <a:pPr lvl="1">
              <a:lnSpc>
                <a:spcPct val="95000"/>
              </a:lnSpc>
              <a:buSzPct val="110000"/>
              <a:buFont charset="2" typeface="Wingdings"/>
              <a:buChar char=""/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Uk = ( maxi&lt;k Pi )  /  Hk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dur="indefinite" id="50" nodeType="mainSeq">
                <p:childTnLst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5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61" st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62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88" st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29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76" st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23" st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49" st="4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Fragmentation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Poor memory utilization caused by </a:t>
            </a:r>
            <a:r>
              <a:rPr b="1" i="1" lang="en-US" sz="2400">
                <a:solidFill>
                  <a:srgbClr val="c00000"/>
                </a:solidFill>
                <a:latin typeface="Calibri"/>
              </a:rPr>
              <a:t>fragmentation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b="1" i="1" lang="en-US" sz="2000">
                <a:solidFill>
                  <a:srgbClr val="c00000"/>
                </a:solidFill>
                <a:latin typeface="Calibri"/>
              </a:rPr>
              <a:t>internal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fragmentation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b="1" i="1" lang="en-US" sz="2000">
                <a:solidFill>
                  <a:srgbClr val="c00000"/>
                </a:solidFill>
                <a:latin typeface="Calibri"/>
              </a:rPr>
              <a:t>external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fragmentation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80880" y="457200"/>
            <a:ext cx="673056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Internal Fragmentation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380880" y="1220760"/>
            <a:ext cx="8307000" cy="5408280"/>
          </a:xfrm>
          <a:prstGeom prst="rect">
            <a:avLst/>
          </a:prstGeom>
        </p:spPr>
        <p:txBody>
          <a:bodyPr/>
          <a:p>
            <a:pPr>
              <a:lnSpc>
                <a:spcPct val="88000"/>
              </a:lnSpc>
              <a:buSzPct val="60000"/>
              <a:buFont charset="2" typeface="Wingdings 2"/>
              <a:buChar char="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For a given block, </a:t>
            </a:r>
            <a:r>
              <a:rPr b="1" i="1" lang="en-US" sz="2200">
                <a:solidFill>
                  <a:srgbClr val="c00000"/>
                </a:solidFill>
                <a:latin typeface="Calibri"/>
              </a:rPr>
              <a:t>internal fragmentation 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occurs if payload is smaller than block size</a:t>
            </a: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  <a:buSzPct val="60000"/>
              <a:buFont charset="2" typeface="Wingdings 2"/>
              <a:buChar char="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Caused by 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Overhead of maintaining heap data structures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Padding for alignment purposes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Explicit policy decisions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(e.g., to return a big block to satisfy a small request)</a:t>
            </a:r>
            <a:endParaRPr/>
          </a:p>
          <a:p>
            <a:pPr>
              <a:lnSpc>
                <a:spcPct val="88000"/>
              </a:lnSpc>
              <a:buSzPct val="60000"/>
              <a:buFont charset="2" typeface="Wingdings 2"/>
              <a:buChar char="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Depends only on the pattern of </a:t>
            </a:r>
            <a:r>
              <a:rPr b="1" i="1" lang="en-US" sz="2200">
                <a:solidFill>
                  <a:srgbClr val="c00000"/>
                </a:solidFill>
                <a:latin typeface="Calibri"/>
              </a:rPr>
              <a:t>previous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 requests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Thus, easy to measure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3094920" y="2895480"/>
            <a:ext cx="2819160" cy="60912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Payload</a:t>
            </a:r>
            <a:endParaRPr/>
          </a:p>
        </p:txBody>
      </p:sp>
      <p:sp>
        <p:nvSpPr>
          <p:cNvPr id="238" name="CustomShape 4"/>
          <p:cNvSpPr/>
          <p:nvPr/>
        </p:nvSpPr>
        <p:spPr>
          <a:xfrm>
            <a:off x="5914080" y="2895480"/>
            <a:ext cx="761760" cy="609120"/>
          </a:xfrm>
          <a:prstGeom prst="rect">
            <a:avLst/>
          </a:prstGeom>
          <a:solidFill>
            <a:srgbClr val="bfbfbf"/>
          </a:solidFill>
          <a:ln w="12600">
            <a:solidFill>
              <a:srgbClr val="000000"/>
            </a:solidFill>
            <a:miter/>
          </a:ln>
        </p:spPr>
      </p:sp>
      <p:sp>
        <p:nvSpPr>
          <p:cNvPr id="239" name="CustomShape 5"/>
          <p:cNvSpPr/>
          <p:nvPr/>
        </p:nvSpPr>
        <p:spPr>
          <a:xfrm>
            <a:off x="2332800" y="2895480"/>
            <a:ext cx="761760" cy="609120"/>
          </a:xfrm>
          <a:prstGeom prst="rect">
            <a:avLst/>
          </a:prstGeom>
          <a:solidFill>
            <a:srgbClr val="bfbfbf"/>
          </a:solidFill>
          <a:ln w="12600">
            <a:solidFill>
              <a:srgbClr val="000000"/>
            </a:solidFill>
            <a:miter/>
          </a:ln>
        </p:spPr>
      </p:sp>
      <p:sp>
        <p:nvSpPr>
          <p:cNvPr id="240" name="CustomShape 6"/>
          <p:cNvSpPr/>
          <p:nvPr/>
        </p:nvSpPr>
        <p:spPr>
          <a:xfrm>
            <a:off x="6934320" y="2911680"/>
            <a:ext cx="1830240" cy="57060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Internal </a:t>
            </a: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fragmentation</a:t>
            </a:r>
            <a:endParaRPr/>
          </a:p>
        </p:txBody>
      </p:sp>
      <p:sp>
        <p:nvSpPr>
          <p:cNvPr id="241" name="Line 7"/>
          <p:cNvSpPr/>
          <p:nvPr/>
        </p:nvSpPr>
        <p:spPr>
          <a:xfrm flipH="1">
            <a:off x="6321240" y="3200400"/>
            <a:ext cx="765360" cy="144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2" name="CustomShape 8"/>
          <p:cNvSpPr/>
          <p:nvPr/>
        </p:nvSpPr>
        <p:spPr>
          <a:xfrm>
            <a:off x="2331360" y="2819520"/>
            <a:ext cx="304560" cy="4343040"/>
          </a:xfrm>
          <a:prstGeom prst="rect">
            <a:avLst>
              <a:gd fmla="val 118750" name="adj1"/>
              <a:gd fmla="val 50000" name="adj2"/>
            </a:avLst>
          </a:prstGeom>
          <a:ln w="12600">
            <a:solidFill>
              <a:srgbClr val="000000"/>
            </a:solidFill>
            <a:miter/>
          </a:ln>
        </p:spPr>
      </p:sp>
      <p:sp>
        <p:nvSpPr>
          <p:cNvPr id="243" name="CustomShape 9"/>
          <p:cNvSpPr/>
          <p:nvPr/>
        </p:nvSpPr>
        <p:spPr>
          <a:xfrm>
            <a:off x="4106880" y="2133720"/>
            <a:ext cx="79704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Block</a:t>
            </a:r>
            <a:endParaRPr/>
          </a:p>
        </p:txBody>
      </p:sp>
      <p:sp>
        <p:nvSpPr>
          <p:cNvPr id="244" name="CustomShape 10"/>
          <p:cNvSpPr/>
          <p:nvPr/>
        </p:nvSpPr>
        <p:spPr>
          <a:xfrm>
            <a:off x="470880" y="2911680"/>
            <a:ext cx="1830240" cy="57060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Internal </a:t>
            </a: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fragmentation</a:t>
            </a:r>
            <a:endParaRPr/>
          </a:p>
        </p:txBody>
      </p:sp>
      <p:sp>
        <p:nvSpPr>
          <p:cNvPr id="245" name="Line 11"/>
          <p:cNvSpPr/>
          <p:nvPr/>
        </p:nvSpPr>
        <p:spPr>
          <a:xfrm>
            <a:off x="2057400" y="3200400"/>
            <a:ext cx="685800" cy="144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dur="indefinite" id="73" nodeType="tmRoot" restart="never">
          <p:childTnLst>
            <p:seq>
              <p:cTn dur="indefinite" id="74" nodeType="mainSeq">
                <p:childTnLst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04" st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49" st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80" st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64" st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13" st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35" st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External Fragmentation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>
              <a:lnSpc>
                <a:spcPct val="98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Occurs when there is enough aggregate heap memory, but no single free block is large enough</a:t>
            </a: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Depends on the pattern of future requests</a:t>
            </a:r>
            <a:endParaRPr/>
          </a:p>
          <a:p>
            <a:pPr lvl="1">
              <a:lnSpc>
                <a:spcPct val="9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Thus, difficult to measure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3297240" y="24703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49" name="CustomShape 4"/>
          <p:cNvSpPr/>
          <p:nvPr/>
        </p:nvSpPr>
        <p:spPr>
          <a:xfrm>
            <a:off x="3602160" y="24703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50" name="CustomShape 5"/>
          <p:cNvSpPr/>
          <p:nvPr/>
        </p:nvSpPr>
        <p:spPr>
          <a:xfrm>
            <a:off x="3906720" y="24703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51" name="CustomShape 6"/>
          <p:cNvSpPr/>
          <p:nvPr/>
        </p:nvSpPr>
        <p:spPr>
          <a:xfrm>
            <a:off x="4211640" y="24703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52" name="CustomShape 7"/>
          <p:cNvSpPr/>
          <p:nvPr/>
        </p:nvSpPr>
        <p:spPr>
          <a:xfrm>
            <a:off x="45165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53" name="CustomShape 8"/>
          <p:cNvSpPr/>
          <p:nvPr/>
        </p:nvSpPr>
        <p:spPr>
          <a:xfrm>
            <a:off x="482112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54" name="CustomShape 9"/>
          <p:cNvSpPr/>
          <p:nvPr/>
        </p:nvSpPr>
        <p:spPr>
          <a:xfrm>
            <a:off x="512604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55" name="CustomShape 10"/>
          <p:cNvSpPr/>
          <p:nvPr/>
        </p:nvSpPr>
        <p:spPr>
          <a:xfrm>
            <a:off x="54309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56" name="CustomShape 11"/>
          <p:cNvSpPr/>
          <p:nvPr/>
        </p:nvSpPr>
        <p:spPr>
          <a:xfrm>
            <a:off x="573552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57" name="CustomShape 12"/>
          <p:cNvSpPr/>
          <p:nvPr/>
        </p:nvSpPr>
        <p:spPr>
          <a:xfrm>
            <a:off x="604044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58" name="CustomShape 13"/>
          <p:cNvSpPr/>
          <p:nvPr/>
        </p:nvSpPr>
        <p:spPr>
          <a:xfrm>
            <a:off x="63453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59" name="CustomShape 14"/>
          <p:cNvSpPr/>
          <p:nvPr/>
        </p:nvSpPr>
        <p:spPr>
          <a:xfrm>
            <a:off x="664992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60" name="CustomShape 15"/>
          <p:cNvSpPr/>
          <p:nvPr/>
        </p:nvSpPr>
        <p:spPr>
          <a:xfrm>
            <a:off x="695484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61" name="CustomShape 16"/>
          <p:cNvSpPr/>
          <p:nvPr/>
        </p:nvSpPr>
        <p:spPr>
          <a:xfrm>
            <a:off x="72597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62" name="CustomShape 17"/>
          <p:cNvSpPr/>
          <p:nvPr/>
        </p:nvSpPr>
        <p:spPr>
          <a:xfrm>
            <a:off x="756432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63" name="CustomShape 18"/>
          <p:cNvSpPr/>
          <p:nvPr/>
        </p:nvSpPr>
        <p:spPr>
          <a:xfrm>
            <a:off x="786924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64" name="CustomShape 19"/>
          <p:cNvSpPr/>
          <p:nvPr/>
        </p:nvSpPr>
        <p:spPr>
          <a:xfrm>
            <a:off x="8174160" y="2470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65" name="CustomShape 20"/>
          <p:cNvSpPr/>
          <p:nvPr/>
        </p:nvSpPr>
        <p:spPr>
          <a:xfrm>
            <a:off x="843120" y="2438280"/>
            <a:ext cx="2101320" cy="351720"/>
          </a:xfrm>
          <a:prstGeom prst="rect">
            <a:avLst/>
          </a:prstGeom>
          <a:solidFill>
            <a:srgbClr val="f6f5bd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p1 = malloc(4)</a:t>
            </a:r>
            <a:endParaRPr/>
          </a:p>
        </p:txBody>
      </p:sp>
      <p:sp>
        <p:nvSpPr>
          <p:cNvPr id="266" name="CustomShape 21"/>
          <p:cNvSpPr/>
          <p:nvPr/>
        </p:nvSpPr>
        <p:spPr>
          <a:xfrm>
            <a:off x="3297240" y="3079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67" name="CustomShape 22"/>
          <p:cNvSpPr/>
          <p:nvPr/>
        </p:nvSpPr>
        <p:spPr>
          <a:xfrm>
            <a:off x="3602160" y="3079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68" name="CustomShape 23"/>
          <p:cNvSpPr/>
          <p:nvPr/>
        </p:nvSpPr>
        <p:spPr>
          <a:xfrm>
            <a:off x="3906720" y="3079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69" name="CustomShape 24"/>
          <p:cNvSpPr/>
          <p:nvPr/>
        </p:nvSpPr>
        <p:spPr>
          <a:xfrm>
            <a:off x="4211640" y="3079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70" name="CustomShape 25"/>
          <p:cNvSpPr/>
          <p:nvPr/>
        </p:nvSpPr>
        <p:spPr>
          <a:xfrm>
            <a:off x="4516560" y="30798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71" name="CustomShape 26"/>
          <p:cNvSpPr/>
          <p:nvPr/>
        </p:nvSpPr>
        <p:spPr>
          <a:xfrm>
            <a:off x="4821120" y="30798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72" name="CustomShape 27"/>
          <p:cNvSpPr/>
          <p:nvPr/>
        </p:nvSpPr>
        <p:spPr>
          <a:xfrm>
            <a:off x="5126040" y="30798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73" name="CustomShape 28"/>
          <p:cNvSpPr/>
          <p:nvPr/>
        </p:nvSpPr>
        <p:spPr>
          <a:xfrm>
            <a:off x="5430960" y="30798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74" name="CustomShape 29"/>
          <p:cNvSpPr/>
          <p:nvPr/>
        </p:nvSpPr>
        <p:spPr>
          <a:xfrm>
            <a:off x="5735520" y="30798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75" name="CustomShape 30"/>
          <p:cNvSpPr/>
          <p:nvPr/>
        </p:nvSpPr>
        <p:spPr>
          <a:xfrm>
            <a:off x="604044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76" name="CustomShape 31"/>
          <p:cNvSpPr/>
          <p:nvPr/>
        </p:nvSpPr>
        <p:spPr>
          <a:xfrm>
            <a:off x="634536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77" name="CustomShape 32"/>
          <p:cNvSpPr/>
          <p:nvPr/>
        </p:nvSpPr>
        <p:spPr>
          <a:xfrm>
            <a:off x="664992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78" name="CustomShape 33"/>
          <p:cNvSpPr/>
          <p:nvPr/>
        </p:nvSpPr>
        <p:spPr>
          <a:xfrm>
            <a:off x="695484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79" name="CustomShape 34"/>
          <p:cNvSpPr/>
          <p:nvPr/>
        </p:nvSpPr>
        <p:spPr>
          <a:xfrm>
            <a:off x="725976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0" name="CustomShape 35"/>
          <p:cNvSpPr/>
          <p:nvPr/>
        </p:nvSpPr>
        <p:spPr>
          <a:xfrm>
            <a:off x="756432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1" name="CustomShape 36"/>
          <p:cNvSpPr/>
          <p:nvPr/>
        </p:nvSpPr>
        <p:spPr>
          <a:xfrm>
            <a:off x="786924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2" name="CustomShape 37"/>
          <p:cNvSpPr/>
          <p:nvPr/>
        </p:nvSpPr>
        <p:spPr>
          <a:xfrm>
            <a:off x="8174160" y="3079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3" name="CustomShape 38"/>
          <p:cNvSpPr/>
          <p:nvPr/>
        </p:nvSpPr>
        <p:spPr>
          <a:xfrm>
            <a:off x="843120" y="3048120"/>
            <a:ext cx="2101320" cy="351720"/>
          </a:xfrm>
          <a:prstGeom prst="rect">
            <a:avLst/>
          </a:prstGeom>
          <a:solidFill>
            <a:srgbClr val="d6d6f5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p2 = malloc(5)</a:t>
            </a:r>
            <a:endParaRPr/>
          </a:p>
        </p:txBody>
      </p:sp>
      <p:sp>
        <p:nvSpPr>
          <p:cNvPr id="284" name="CustomShape 39"/>
          <p:cNvSpPr/>
          <p:nvPr/>
        </p:nvSpPr>
        <p:spPr>
          <a:xfrm>
            <a:off x="3297240" y="368928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85" name="CustomShape 40"/>
          <p:cNvSpPr/>
          <p:nvPr/>
        </p:nvSpPr>
        <p:spPr>
          <a:xfrm>
            <a:off x="3602160" y="368928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86" name="CustomShape 41"/>
          <p:cNvSpPr/>
          <p:nvPr/>
        </p:nvSpPr>
        <p:spPr>
          <a:xfrm>
            <a:off x="3906720" y="368928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87" name="CustomShape 42"/>
          <p:cNvSpPr/>
          <p:nvPr/>
        </p:nvSpPr>
        <p:spPr>
          <a:xfrm>
            <a:off x="4211640" y="368928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88" name="CustomShape 43"/>
          <p:cNvSpPr/>
          <p:nvPr/>
        </p:nvSpPr>
        <p:spPr>
          <a:xfrm>
            <a:off x="4516560" y="368928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89" name="CustomShape 44"/>
          <p:cNvSpPr/>
          <p:nvPr/>
        </p:nvSpPr>
        <p:spPr>
          <a:xfrm>
            <a:off x="4821120" y="368928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90" name="CustomShape 45"/>
          <p:cNvSpPr/>
          <p:nvPr/>
        </p:nvSpPr>
        <p:spPr>
          <a:xfrm>
            <a:off x="5126040" y="368928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91" name="CustomShape 46"/>
          <p:cNvSpPr/>
          <p:nvPr/>
        </p:nvSpPr>
        <p:spPr>
          <a:xfrm>
            <a:off x="5430960" y="368928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92" name="CustomShape 47"/>
          <p:cNvSpPr/>
          <p:nvPr/>
        </p:nvSpPr>
        <p:spPr>
          <a:xfrm>
            <a:off x="5735520" y="368928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93" name="CustomShape 48"/>
          <p:cNvSpPr/>
          <p:nvPr/>
        </p:nvSpPr>
        <p:spPr>
          <a:xfrm>
            <a:off x="604044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94" name="CustomShape 49"/>
          <p:cNvSpPr/>
          <p:nvPr/>
        </p:nvSpPr>
        <p:spPr>
          <a:xfrm>
            <a:off x="634536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95" name="CustomShape 50"/>
          <p:cNvSpPr/>
          <p:nvPr/>
        </p:nvSpPr>
        <p:spPr>
          <a:xfrm>
            <a:off x="664992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96" name="CustomShape 51"/>
          <p:cNvSpPr/>
          <p:nvPr/>
        </p:nvSpPr>
        <p:spPr>
          <a:xfrm>
            <a:off x="695484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97" name="CustomShape 52"/>
          <p:cNvSpPr/>
          <p:nvPr/>
        </p:nvSpPr>
        <p:spPr>
          <a:xfrm>
            <a:off x="725976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98" name="CustomShape 53"/>
          <p:cNvSpPr/>
          <p:nvPr/>
        </p:nvSpPr>
        <p:spPr>
          <a:xfrm>
            <a:off x="7564320" y="368928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99" name="CustomShape 54"/>
          <p:cNvSpPr/>
          <p:nvPr/>
        </p:nvSpPr>
        <p:spPr>
          <a:xfrm>
            <a:off x="7869240" y="368928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0" name="CustomShape 55"/>
          <p:cNvSpPr/>
          <p:nvPr/>
        </p:nvSpPr>
        <p:spPr>
          <a:xfrm>
            <a:off x="8174160" y="368928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1" name="CustomShape 56"/>
          <p:cNvSpPr/>
          <p:nvPr/>
        </p:nvSpPr>
        <p:spPr>
          <a:xfrm>
            <a:off x="843120" y="3657600"/>
            <a:ext cx="2101320" cy="351720"/>
          </a:xfrm>
          <a:prstGeom prst="rect">
            <a:avLst/>
          </a:prstGeom>
          <a:solidFill>
            <a:srgbClr val="f1c7c7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p3 = malloc(6)</a:t>
            </a:r>
            <a:endParaRPr/>
          </a:p>
        </p:txBody>
      </p:sp>
      <p:sp>
        <p:nvSpPr>
          <p:cNvPr id="302" name="CustomShape 57"/>
          <p:cNvSpPr/>
          <p:nvPr/>
        </p:nvSpPr>
        <p:spPr>
          <a:xfrm>
            <a:off x="3297240" y="42991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03" name="CustomShape 58"/>
          <p:cNvSpPr/>
          <p:nvPr/>
        </p:nvSpPr>
        <p:spPr>
          <a:xfrm>
            <a:off x="3602160" y="42991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04" name="CustomShape 59"/>
          <p:cNvSpPr/>
          <p:nvPr/>
        </p:nvSpPr>
        <p:spPr>
          <a:xfrm>
            <a:off x="3906720" y="42991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05" name="CustomShape 60"/>
          <p:cNvSpPr/>
          <p:nvPr/>
        </p:nvSpPr>
        <p:spPr>
          <a:xfrm>
            <a:off x="4211640" y="429912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06" name="CustomShape 61"/>
          <p:cNvSpPr/>
          <p:nvPr/>
        </p:nvSpPr>
        <p:spPr>
          <a:xfrm>
            <a:off x="451656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7" name="CustomShape 62"/>
          <p:cNvSpPr/>
          <p:nvPr/>
        </p:nvSpPr>
        <p:spPr>
          <a:xfrm>
            <a:off x="482112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8" name="CustomShape 63"/>
          <p:cNvSpPr/>
          <p:nvPr/>
        </p:nvSpPr>
        <p:spPr>
          <a:xfrm>
            <a:off x="512604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9" name="CustomShape 64"/>
          <p:cNvSpPr/>
          <p:nvPr/>
        </p:nvSpPr>
        <p:spPr>
          <a:xfrm>
            <a:off x="543096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10" name="CustomShape 65"/>
          <p:cNvSpPr/>
          <p:nvPr/>
        </p:nvSpPr>
        <p:spPr>
          <a:xfrm>
            <a:off x="573552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11" name="CustomShape 66"/>
          <p:cNvSpPr/>
          <p:nvPr/>
        </p:nvSpPr>
        <p:spPr>
          <a:xfrm>
            <a:off x="604044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12" name="CustomShape 67"/>
          <p:cNvSpPr/>
          <p:nvPr/>
        </p:nvSpPr>
        <p:spPr>
          <a:xfrm>
            <a:off x="634536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13" name="CustomShape 68"/>
          <p:cNvSpPr/>
          <p:nvPr/>
        </p:nvSpPr>
        <p:spPr>
          <a:xfrm>
            <a:off x="664992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14" name="CustomShape 69"/>
          <p:cNvSpPr/>
          <p:nvPr/>
        </p:nvSpPr>
        <p:spPr>
          <a:xfrm>
            <a:off x="695484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15" name="CustomShape 70"/>
          <p:cNvSpPr/>
          <p:nvPr/>
        </p:nvSpPr>
        <p:spPr>
          <a:xfrm>
            <a:off x="725976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16" name="CustomShape 71"/>
          <p:cNvSpPr/>
          <p:nvPr/>
        </p:nvSpPr>
        <p:spPr>
          <a:xfrm>
            <a:off x="7564320" y="429912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17" name="CustomShape 72"/>
          <p:cNvSpPr/>
          <p:nvPr/>
        </p:nvSpPr>
        <p:spPr>
          <a:xfrm>
            <a:off x="786924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18" name="CustomShape 73"/>
          <p:cNvSpPr/>
          <p:nvPr/>
        </p:nvSpPr>
        <p:spPr>
          <a:xfrm>
            <a:off x="8174160" y="42991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19" name="CustomShape 74"/>
          <p:cNvSpPr/>
          <p:nvPr/>
        </p:nvSpPr>
        <p:spPr>
          <a:xfrm>
            <a:off x="840960" y="4267080"/>
            <a:ext cx="1278360" cy="351720"/>
          </a:xfrm>
          <a:prstGeom prst="rect">
            <a:avLst/>
          </a:prstGeom>
          <a:solidFill>
            <a:srgbClr val="d6d6f5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free(p2)</a:t>
            </a:r>
            <a:endParaRPr/>
          </a:p>
        </p:txBody>
      </p:sp>
      <p:sp>
        <p:nvSpPr>
          <p:cNvPr id="320" name="CustomShape 75"/>
          <p:cNvSpPr/>
          <p:nvPr/>
        </p:nvSpPr>
        <p:spPr>
          <a:xfrm>
            <a:off x="843120" y="4876920"/>
            <a:ext cx="2101320" cy="351720"/>
          </a:xfrm>
          <a:prstGeom prst="rect">
            <a:avLst/>
          </a:prstGeom>
          <a:solidFill>
            <a:srgbClr val="d5f1cf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p4 = malloc(6)</a:t>
            </a:r>
            <a:endParaRPr/>
          </a:p>
        </p:txBody>
      </p:sp>
      <p:sp>
        <p:nvSpPr>
          <p:cNvPr id="321" name="CustomShape 76"/>
          <p:cNvSpPr/>
          <p:nvPr/>
        </p:nvSpPr>
        <p:spPr>
          <a:xfrm>
            <a:off x="2486520" y="4782600"/>
            <a:ext cx="5935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i="1" lang="en-IN" sz="2400">
                <a:solidFill>
                  <a:srgbClr val="c00000"/>
                </a:solidFill>
                <a:latin typeface="Calibri"/>
              </a:rPr>
              <a:t>Oops! (what would happen now?)</a:t>
            </a:r>
            <a:endParaRPr/>
          </a:p>
        </p:txBody>
      </p:sp>
    </p:spTree>
  </p:cSld>
  <p:timing>
    <p:tnLst>
      <p:par>
        <p:cTn dur="indefinite" id="91" nodeType="tmRoot" restart="never">
          <p:childTnLst>
            <p:seq>
              <p:cTn dur="indefinite" id="92" nodeType="mainSeq">
                <p:childTnLst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>
                      <p:stCondLst>
                        <p:cond delay="indefinite"/>
                      </p:stCondLst>
                      <p:childTnLst>
                        <p:par>
                          <p:cTn fill="hold" id="100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42" st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69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Implementation Issues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How do we know how much memory to free given just a pointer?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How do we keep track of the free blocks?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What do we do with the extra space when allocating a structure that is smaller than the free block it is placed in?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How do we pick a block to use for allocation -- many might fit?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How do we reinsert freed block?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Knowing How Much to Free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Standard method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Keep the length of a block in the word preceding the block.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This word is often called the </a:t>
            </a:r>
            <a:r>
              <a:rPr b="1" i="1" lang="en-US" sz="2000">
                <a:solidFill>
                  <a:srgbClr val="c00000"/>
                </a:solidFill>
                <a:latin typeface="Calibri"/>
              </a:rPr>
              <a:t>header field</a:t>
            </a:r>
            <a:r>
              <a:rPr b="1" lang="en-US" sz="200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or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000">
                <a:solidFill>
                  <a:srgbClr val="c00000"/>
                </a:solidFill>
                <a:latin typeface="Calibri"/>
              </a:rPr>
              <a:t>header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Requires an extra word for every allocated block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620280" y="4563720"/>
            <a:ext cx="1887840" cy="322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p0 = malloc(4)</a:t>
            </a:r>
            <a:endParaRPr/>
          </a:p>
        </p:txBody>
      </p:sp>
      <p:sp>
        <p:nvSpPr>
          <p:cNvPr id="327" name="CustomShape 4"/>
          <p:cNvSpPr/>
          <p:nvPr/>
        </p:nvSpPr>
        <p:spPr>
          <a:xfrm>
            <a:off x="251136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28" name="CustomShape 5"/>
          <p:cNvSpPr/>
          <p:nvPr/>
        </p:nvSpPr>
        <p:spPr>
          <a:xfrm>
            <a:off x="281628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29" name="CustomShape 6"/>
          <p:cNvSpPr/>
          <p:nvPr/>
        </p:nvSpPr>
        <p:spPr>
          <a:xfrm>
            <a:off x="312120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30" name="CustomShape 7"/>
          <p:cNvSpPr/>
          <p:nvPr/>
        </p:nvSpPr>
        <p:spPr>
          <a:xfrm>
            <a:off x="342576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31" name="CustomShape 8"/>
          <p:cNvSpPr/>
          <p:nvPr/>
        </p:nvSpPr>
        <p:spPr>
          <a:xfrm>
            <a:off x="373068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2" name="CustomShape 9"/>
          <p:cNvSpPr/>
          <p:nvPr/>
        </p:nvSpPr>
        <p:spPr>
          <a:xfrm>
            <a:off x="403560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3" name="CustomShape 10"/>
          <p:cNvSpPr/>
          <p:nvPr/>
        </p:nvSpPr>
        <p:spPr>
          <a:xfrm>
            <a:off x="434016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34" name="CustomShape 11"/>
          <p:cNvSpPr/>
          <p:nvPr/>
        </p:nvSpPr>
        <p:spPr>
          <a:xfrm>
            <a:off x="464508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35" name="CustomShape 12"/>
          <p:cNvSpPr/>
          <p:nvPr/>
        </p:nvSpPr>
        <p:spPr>
          <a:xfrm>
            <a:off x="495000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36" name="CustomShape 13"/>
          <p:cNvSpPr/>
          <p:nvPr/>
        </p:nvSpPr>
        <p:spPr>
          <a:xfrm>
            <a:off x="555948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7" name="CustomShape 14"/>
          <p:cNvSpPr/>
          <p:nvPr/>
        </p:nvSpPr>
        <p:spPr>
          <a:xfrm>
            <a:off x="586440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8" name="CustomShape 15"/>
          <p:cNvSpPr/>
          <p:nvPr/>
        </p:nvSpPr>
        <p:spPr>
          <a:xfrm>
            <a:off x="616896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9" name="CustomShape 16"/>
          <p:cNvSpPr/>
          <p:nvPr/>
        </p:nvSpPr>
        <p:spPr>
          <a:xfrm>
            <a:off x="647388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0" name="CustomShape 17"/>
          <p:cNvSpPr/>
          <p:nvPr/>
        </p:nvSpPr>
        <p:spPr>
          <a:xfrm>
            <a:off x="677880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1" name="CustomShape 18"/>
          <p:cNvSpPr/>
          <p:nvPr/>
        </p:nvSpPr>
        <p:spPr>
          <a:xfrm>
            <a:off x="708336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42" name="CustomShape 19"/>
          <p:cNvSpPr/>
          <p:nvPr/>
        </p:nvSpPr>
        <p:spPr>
          <a:xfrm>
            <a:off x="7388280" y="3429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43" name="CustomShape 20"/>
          <p:cNvSpPr/>
          <p:nvPr/>
        </p:nvSpPr>
        <p:spPr>
          <a:xfrm>
            <a:off x="5254560" y="3429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4" name="CustomShape 21"/>
          <p:cNvSpPr/>
          <p:nvPr/>
        </p:nvSpPr>
        <p:spPr>
          <a:xfrm>
            <a:off x="5410080" y="3962520"/>
            <a:ext cx="424800" cy="322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p0</a:t>
            </a:r>
            <a:endParaRPr/>
          </a:p>
        </p:txBody>
      </p:sp>
      <p:sp>
        <p:nvSpPr>
          <p:cNvPr id="345" name="CustomShape 22"/>
          <p:cNvSpPr/>
          <p:nvPr/>
        </p:nvSpPr>
        <p:spPr>
          <a:xfrm>
            <a:off x="251136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6" name="CustomShape 23"/>
          <p:cNvSpPr/>
          <p:nvPr/>
        </p:nvSpPr>
        <p:spPr>
          <a:xfrm>
            <a:off x="281628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7" name="CustomShape 24"/>
          <p:cNvSpPr/>
          <p:nvPr/>
        </p:nvSpPr>
        <p:spPr>
          <a:xfrm>
            <a:off x="312120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48" name="CustomShape 25"/>
          <p:cNvSpPr/>
          <p:nvPr/>
        </p:nvSpPr>
        <p:spPr>
          <a:xfrm>
            <a:off x="342576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49" name="CustomShape 26"/>
          <p:cNvSpPr/>
          <p:nvPr/>
        </p:nvSpPr>
        <p:spPr>
          <a:xfrm>
            <a:off x="373068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0" name="CustomShape 27"/>
          <p:cNvSpPr/>
          <p:nvPr/>
        </p:nvSpPr>
        <p:spPr>
          <a:xfrm>
            <a:off x="403560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1" name="CustomShape 28"/>
          <p:cNvSpPr/>
          <p:nvPr/>
        </p:nvSpPr>
        <p:spPr>
          <a:xfrm>
            <a:off x="434016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52" name="CustomShape 29"/>
          <p:cNvSpPr/>
          <p:nvPr/>
        </p:nvSpPr>
        <p:spPr>
          <a:xfrm>
            <a:off x="464508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53" name="CustomShape 30"/>
          <p:cNvSpPr/>
          <p:nvPr/>
        </p:nvSpPr>
        <p:spPr>
          <a:xfrm>
            <a:off x="495000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54" name="CustomShape 31"/>
          <p:cNvSpPr/>
          <p:nvPr/>
        </p:nvSpPr>
        <p:spPr>
          <a:xfrm>
            <a:off x="5559480" y="45720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5" name="CustomShape 32"/>
          <p:cNvSpPr/>
          <p:nvPr/>
        </p:nvSpPr>
        <p:spPr>
          <a:xfrm>
            <a:off x="5864400" y="45720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6" name="CustomShape 33"/>
          <p:cNvSpPr/>
          <p:nvPr/>
        </p:nvSpPr>
        <p:spPr>
          <a:xfrm>
            <a:off x="6168960" y="45720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7" name="CustomShape 34"/>
          <p:cNvSpPr/>
          <p:nvPr/>
        </p:nvSpPr>
        <p:spPr>
          <a:xfrm>
            <a:off x="6473880" y="45720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8" name="CustomShape 35"/>
          <p:cNvSpPr/>
          <p:nvPr/>
        </p:nvSpPr>
        <p:spPr>
          <a:xfrm>
            <a:off x="6778800" y="457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9" name="CustomShape 36"/>
          <p:cNvSpPr/>
          <p:nvPr/>
        </p:nvSpPr>
        <p:spPr>
          <a:xfrm>
            <a:off x="7083360" y="457200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60" name="Line 37"/>
          <p:cNvSpPr/>
          <p:nvPr/>
        </p:nvSpPr>
        <p:spPr>
          <a:xfrm>
            <a:off x="6778440" y="4394880"/>
            <a:ext cx="1440" cy="685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361" name="CustomShape 38"/>
          <p:cNvSpPr/>
          <p:nvPr/>
        </p:nvSpPr>
        <p:spPr>
          <a:xfrm>
            <a:off x="1365120" y="5774760"/>
            <a:ext cx="1156320" cy="322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latin typeface="Courier New"/>
              </a:rPr>
              <a:t>free(p0)</a:t>
            </a:r>
            <a:endParaRPr/>
          </a:p>
        </p:txBody>
      </p:sp>
      <p:sp>
        <p:nvSpPr>
          <p:cNvPr id="362" name="CustomShape 39"/>
          <p:cNvSpPr/>
          <p:nvPr/>
        </p:nvSpPr>
        <p:spPr>
          <a:xfrm>
            <a:off x="251136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63" name="CustomShape 40"/>
          <p:cNvSpPr/>
          <p:nvPr/>
        </p:nvSpPr>
        <p:spPr>
          <a:xfrm>
            <a:off x="281628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64" name="CustomShape 41"/>
          <p:cNvSpPr/>
          <p:nvPr/>
        </p:nvSpPr>
        <p:spPr>
          <a:xfrm>
            <a:off x="312120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65" name="CustomShape 42"/>
          <p:cNvSpPr/>
          <p:nvPr/>
        </p:nvSpPr>
        <p:spPr>
          <a:xfrm>
            <a:off x="342576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66" name="CustomShape 43"/>
          <p:cNvSpPr/>
          <p:nvPr/>
        </p:nvSpPr>
        <p:spPr>
          <a:xfrm>
            <a:off x="373068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67" name="CustomShape 44"/>
          <p:cNvSpPr/>
          <p:nvPr/>
        </p:nvSpPr>
        <p:spPr>
          <a:xfrm>
            <a:off x="403560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68" name="CustomShape 45"/>
          <p:cNvSpPr/>
          <p:nvPr/>
        </p:nvSpPr>
        <p:spPr>
          <a:xfrm>
            <a:off x="434016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69" name="CustomShape 46"/>
          <p:cNvSpPr/>
          <p:nvPr/>
        </p:nvSpPr>
        <p:spPr>
          <a:xfrm>
            <a:off x="464508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70" name="CustomShape 47"/>
          <p:cNvSpPr/>
          <p:nvPr/>
        </p:nvSpPr>
        <p:spPr>
          <a:xfrm>
            <a:off x="495000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71" name="CustomShape 48"/>
          <p:cNvSpPr/>
          <p:nvPr/>
        </p:nvSpPr>
        <p:spPr>
          <a:xfrm>
            <a:off x="555948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72" name="CustomShape 49"/>
          <p:cNvSpPr/>
          <p:nvPr/>
        </p:nvSpPr>
        <p:spPr>
          <a:xfrm>
            <a:off x="586440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73" name="CustomShape 50"/>
          <p:cNvSpPr/>
          <p:nvPr/>
        </p:nvSpPr>
        <p:spPr>
          <a:xfrm>
            <a:off x="616896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74" name="CustomShape 51"/>
          <p:cNvSpPr/>
          <p:nvPr/>
        </p:nvSpPr>
        <p:spPr>
          <a:xfrm>
            <a:off x="647388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75" name="CustomShape 52"/>
          <p:cNvSpPr/>
          <p:nvPr/>
        </p:nvSpPr>
        <p:spPr>
          <a:xfrm>
            <a:off x="677880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76" name="CustomShape 53"/>
          <p:cNvSpPr/>
          <p:nvPr/>
        </p:nvSpPr>
        <p:spPr>
          <a:xfrm>
            <a:off x="708336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77" name="CustomShape 54"/>
          <p:cNvSpPr/>
          <p:nvPr/>
        </p:nvSpPr>
        <p:spPr>
          <a:xfrm>
            <a:off x="7388280" y="5791320"/>
            <a:ext cx="304560" cy="30456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378" name="CustomShape 55"/>
          <p:cNvSpPr/>
          <p:nvPr/>
        </p:nvSpPr>
        <p:spPr>
          <a:xfrm>
            <a:off x="5254560" y="579132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79" name="CustomShape 56"/>
          <p:cNvSpPr/>
          <p:nvPr/>
        </p:nvSpPr>
        <p:spPr>
          <a:xfrm>
            <a:off x="4766400" y="5334120"/>
            <a:ext cx="128628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lang="en-IN" sz="1600">
                <a:latin typeface="Calibri"/>
              </a:rPr>
              <a:t>b</a:t>
            </a:r>
            <a:r>
              <a:rPr b="1" lang="en-IN" sz="1600">
                <a:latin typeface="Calibri"/>
              </a:rPr>
              <a:t>lock size</a:t>
            </a:r>
            <a:endParaRPr/>
          </a:p>
        </p:txBody>
      </p:sp>
      <p:sp>
        <p:nvSpPr>
          <p:cNvPr id="380" name="CustomShape 57"/>
          <p:cNvSpPr/>
          <p:nvPr/>
        </p:nvSpPr>
        <p:spPr>
          <a:xfrm>
            <a:off x="6009120" y="5334120"/>
            <a:ext cx="67968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lang="en-IN" sz="1600">
                <a:latin typeface="Calibri"/>
              </a:rPr>
              <a:t>d</a:t>
            </a:r>
            <a:r>
              <a:rPr b="1" lang="en-IN" sz="1600">
                <a:latin typeface="Calibri"/>
              </a:rPr>
              <a:t>ata</a:t>
            </a:r>
            <a:endParaRPr/>
          </a:p>
        </p:txBody>
      </p:sp>
      <p:sp>
        <p:nvSpPr>
          <p:cNvPr id="381" name="Line 58"/>
          <p:cNvSpPr/>
          <p:nvPr/>
        </p:nvSpPr>
        <p:spPr>
          <a:xfrm>
            <a:off x="5612040" y="4267080"/>
            <a:ext cx="1440" cy="30492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82" name="CustomShape 59"/>
          <p:cNvSpPr/>
          <p:nvPr/>
        </p:nvSpPr>
        <p:spPr>
          <a:xfrm>
            <a:off x="5254560" y="45720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383" name="Line 60"/>
          <p:cNvSpPr/>
          <p:nvPr/>
        </p:nvSpPr>
        <p:spPr>
          <a:xfrm>
            <a:off x="5254560" y="4394880"/>
            <a:ext cx="1440" cy="685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384" name="CustomShape 61"/>
          <p:cNvSpPr/>
          <p:nvPr/>
        </p:nvSpPr>
        <p:spPr>
          <a:xfrm>
            <a:off x="5407200" y="5333400"/>
            <a:ext cx="456840" cy="216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85" name="CustomShape 62"/>
          <p:cNvSpPr/>
          <p:nvPr/>
        </p:nvSpPr>
        <p:spPr>
          <a:xfrm>
            <a:off x="5711760" y="5333400"/>
            <a:ext cx="456840" cy="63684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86" name="CustomShape 63"/>
          <p:cNvSpPr/>
          <p:nvPr/>
        </p:nvSpPr>
        <p:spPr>
          <a:xfrm>
            <a:off x="6016680" y="5333400"/>
            <a:ext cx="456840" cy="33192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87" name="CustomShape 64"/>
          <p:cNvSpPr/>
          <p:nvPr/>
        </p:nvSpPr>
        <p:spPr>
          <a:xfrm>
            <a:off x="6321600" y="5333400"/>
            <a:ext cx="456840" cy="2700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88" name="CustomShape 65"/>
          <p:cNvSpPr/>
          <p:nvPr/>
        </p:nvSpPr>
        <p:spPr>
          <a:xfrm>
            <a:off x="6625440" y="4876200"/>
            <a:ext cx="456840" cy="27684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dur="indefinite" id="105" nodeType="tmRoot" restart="never">
          <p:childTnLst>
            <p:seq>
              <p:cTn dur="indefinite" id="106" nodeType="mainSeq">
                <p:childTnLst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96720" y="1197720"/>
            <a:ext cx="8061120" cy="1850040"/>
          </a:xfrm>
          <a:prstGeom prst="rect">
            <a:avLst/>
          </a:prstGeom>
          <a:solidFill>
            <a:srgbClr val="e6e6e6"/>
          </a:solidFill>
        </p:spPr>
      </p:sp>
      <p:sp>
        <p:nvSpPr>
          <p:cNvPr id="390" name="TextShape 2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Keeping Track of Free Blocks</a:t>
            </a:r>
            <a:endParaRPr/>
          </a:p>
        </p:txBody>
      </p:sp>
      <p:sp>
        <p:nvSpPr>
          <p:cNvPr id="391" name="TextShape 3"/>
          <p:cNvSpPr txBox="1"/>
          <p:nvPr/>
        </p:nvSpPr>
        <p:spPr>
          <a:xfrm>
            <a:off x="396720" y="1254240"/>
            <a:ext cx="8289720" cy="537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Method 1: </a:t>
            </a:r>
            <a:r>
              <a:rPr b="1" i="1" lang="en-US" sz="2400">
                <a:solidFill>
                  <a:srgbClr val="c00000"/>
                </a:solidFill>
                <a:latin typeface="Calibri"/>
              </a:rPr>
              <a:t>Implicit list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using length—links all blocks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Method 2: </a:t>
            </a:r>
            <a:r>
              <a:rPr b="1" i="1" lang="en-US" sz="2400">
                <a:solidFill>
                  <a:srgbClr val="c00000"/>
                </a:solidFill>
                <a:latin typeface="Calibri"/>
              </a:rPr>
              <a:t>Explicit list</a:t>
            </a:r>
            <a:r>
              <a:rPr b="1" lang="en-US" sz="2400">
                <a:solidFill>
                  <a:srgbClr val="c00000"/>
                </a:solidFill>
                <a:latin typeface="Calibri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among the free blocks using pointers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3000"/>
              </a:lnSpc>
            </a:pPr>
            <a:endParaRPr/>
          </a:p>
          <a:p>
            <a:pPr>
              <a:lnSpc>
                <a:spcPct val="83000"/>
              </a:lnSpc>
            </a:pP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Method 3: </a:t>
            </a:r>
            <a:r>
              <a:rPr b="1" i="1" lang="en-US" sz="2400">
                <a:solidFill>
                  <a:srgbClr val="c00000"/>
                </a:solidFill>
                <a:latin typeface="Calibri"/>
              </a:rPr>
              <a:t>Segregated free list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Different free lists for different size classes</a:t>
            </a:r>
            <a:endParaRPr/>
          </a:p>
          <a:p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Method 4: </a:t>
            </a:r>
            <a:r>
              <a:rPr b="1" i="1" lang="en-US" sz="2400">
                <a:solidFill>
                  <a:srgbClr val="c00000"/>
                </a:solidFill>
                <a:latin typeface="Calibri"/>
              </a:rPr>
              <a:t>Blocks sorted by size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Can use a balanced tree (e.g. Red-Black tree) with pointers within each free block, and the length used as a key</a:t>
            </a:r>
            <a:endParaRPr/>
          </a:p>
        </p:txBody>
      </p:sp>
      <p:sp>
        <p:nvSpPr>
          <p:cNvPr id="392" name="CustomShape 4"/>
          <p:cNvSpPr/>
          <p:nvPr/>
        </p:nvSpPr>
        <p:spPr>
          <a:xfrm>
            <a:off x="16002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5</a:t>
            </a:r>
            <a:endParaRPr/>
          </a:p>
        </p:txBody>
      </p:sp>
      <p:sp>
        <p:nvSpPr>
          <p:cNvPr id="393" name="CustomShape 5"/>
          <p:cNvSpPr/>
          <p:nvPr/>
        </p:nvSpPr>
        <p:spPr>
          <a:xfrm>
            <a:off x="19051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394" name="CustomShape 6"/>
          <p:cNvSpPr/>
          <p:nvPr/>
        </p:nvSpPr>
        <p:spPr>
          <a:xfrm>
            <a:off x="220968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395" name="CustomShape 7"/>
          <p:cNvSpPr/>
          <p:nvPr/>
        </p:nvSpPr>
        <p:spPr>
          <a:xfrm>
            <a:off x="25146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396" name="CustomShape 8"/>
          <p:cNvSpPr/>
          <p:nvPr/>
        </p:nvSpPr>
        <p:spPr>
          <a:xfrm>
            <a:off x="28195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397" name="CustomShape 9"/>
          <p:cNvSpPr/>
          <p:nvPr/>
        </p:nvSpPr>
        <p:spPr>
          <a:xfrm>
            <a:off x="312408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98" name="CustomShape 10"/>
          <p:cNvSpPr/>
          <p:nvPr/>
        </p:nvSpPr>
        <p:spPr>
          <a:xfrm>
            <a:off x="342900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399" name="CustomShape 11"/>
          <p:cNvSpPr/>
          <p:nvPr/>
        </p:nvSpPr>
        <p:spPr>
          <a:xfrm>
            <a:off x="373392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400" name="CustomShape 12"/>
          <p:cNvSpPr/>
          <p:nvPr/>
        </p:nvSpPr>
        <p:spPr>
          <a:xfrm>
            <a:off x="403848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401" name="CustomShape 13"/>
          <p:cNvSpPr/>
          <p:nvPr/>
        </p:nvSpPr>
        <p:spPr>
          <a:xfrm>
            <a:off x="46483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02" name="CustomShape 14"/>
          <p:cNvSpPr/>
          <p:nvPr/>
        </p:nvSpPr>
        <p:spPr>
          <a:xfrm>
            <a:off x="495288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03" name="CustomShape 15"/>
          <p:cNvSpPr/>
          <p:nvPr/>
        </p:nvSpPr>
        <p:spPr>
          <a:xfrm>
            <a:off x="52578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04" name="CustomShape 16"/>
          <p:cNvSpPr/>
          <p:nvPr/>
        </p:nvSpPr>
        <p:spPr>
          <a:xfrm>
            <a:off x="55627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05" name="CustomShape 17"/>
          <p:cNvSpPr/>
          <p:nvPr/>
        </p:nvSpPr>
        <p:spPr>
          <a:xfrm>
            <a:off x="586728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06" name="CustomShape 18"/>
          <p:cNvSpPr/>
          <p:nvPr/>
        </p:nvSpPr>
        <p:spPr>
          <a:xfrm>
            <a:off x="617220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07" name="CustomShape 19"/>
          <p:cNvSpPr/>
          <p:nvPr/>
        </p:nvSpPr>
        <p:spPr>
          <a:xfrm>
            <a:off x="647712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408" name="CustomShape 20"/>
          <p:cNvSpPr/>
          <p:nvPr/>
        </p:nvSpPr>
        <p:spPr>
          <a:xfrm>
            <a:off x="43434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409" name="CustomShape 21"/>
          <p:cNvSpPr/>
          <p:nvPr/>
        </p:nvSpPr>
        <p:spPr>
          <a:xfrm>
            <a:off x="1752480" y="1972800"/>
            <a:ext cx="152352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0" name="CustomShape 22"/>
          <p:cNvSpPr/>
          <p:nvPr/>
        </p:nvSpPr>
        <p:spPr>
          <a:xfrm>
            <a:off x="3276720" y="197280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1" name="CustomShape 23"/>
          <p:cNvSpPr/>
          <p:nvPr/>
        </p:nvSpPr>
        <p:spPr>
          <a:xfrm>
            <a:off x="4495680" y="1972800"/>
            <a:ext cx="182844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2" name="CustomShape 24"/>
          <p:cNvSpPr/>
          <p:nvPr/>
        </p:nvSpPr>
        <p:spPr>
          <a:xfrm>
            <a:off x="16002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5</a:t>
            </a:r>
            <a:endParaRPr/>
          </a:p>
        </p:txBody>
      </p:sp>
      <p:sp>
        <p:nvSpPr>
          <p:cNvPr id="413" name="CustomShape 25"/>
          <p:cNvSpPr/>
          <p:nvPr/>
        </p:nvSpPr>
        <p:spPr>
          <a:xfrm>
            <a:off x="19051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14" name="CustomShape 26"/>
          <p:cNvSpPr/>
          <p:nvPr/>
        </p:nvSpPr>
        <p:spPr>
          <a:xfrm>
            <a:off x="220968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15" name="CustomShape 27"/>
          <p:cNvSpPr/>
          <p:nvPr/>
        </p:nvSpPr>
        <p:spPr>
          <a:xfrm>
            <a:off x="25146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16" name="CustomShape 28"/>
          <p:cNvSpPr/>
          <p:nvPr/>
        </p:nvSpPr>
        <p:spPr>
          <a:xfrm>
            <a:off x="28195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17" name="CustomShape 29"/>
          <p:cNvSpPr/>
          <p:nvPr/>
        </p:nvSpPr>
        <p:spPr>
          <a:xfrm>
            <a:off x="312408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18" name="CustomShape 30"/>
          <p:cNvSpPr/>
          <p:nvPr/>
        </p:nvSpPr>
        <p:spPr>
          <a:xfrm>
            <a:off x="342900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419" name="CustomShape 31"/>
          <p:cNvSpPr/>
          <p:nvPr/>
        </p:nvSpPr>
        <p:spPr>
          <a:xfrm>
            <a:off x="373392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420" name="CustomShape 32"/>
          <p:cNvSpPr/>
          <p:nvPr/>
        </p:nvSpPr>
        <p:spPr>
          <a:xfrm>
            <a:off x="403848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421" name="CustomShape 33"/>
          <p:cNvSpPr/>
          <p:nvPr/>
        </p:nvSpPr>
        <p:spPr>
          <a:xfrm>
            <a:off x="46483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22" name="CustomShape 34"/>
          <p:cNvSpPr/>
          <p:nvPr/>
        </p:nvSpPr>
        <p:spPr>
          <a:xfrm>
            <a:off x="495288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23" name="CustomShape 35"/>
          <p:cNvSpPr/>
          <p:nvPr/>
        </p:nvSpPr>
        <p:spPr>
          <a:xfrm>
            <a:off x="52578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24" name="CustomShape 36"/>
          <p:cNvSpPr/>
          <p:nvPr/>
        </p:nvSpPr>
        <p:spPr>
          <a:xfrm>
            <a:off x="55627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25" name="CustomShape 37"/>
          <p:cNvSpPr/>
          <p:nvPr/>
        </p:nvSpPr>
        <p:spPr>
          <a:xfrm>
            <a:off x="586728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26" name="CustomShape 38"/>
          <p:cNvSpPr/>
          <p:nvPr/>
        </p:nvSpPr>
        <p:spPr>
          <a:xfrm>
            <a:off x="617220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27" name="CustomShape 39"/>
          <p:cNvSpPr/>
          <p:nvPr/>
        </p:nvSpPr>
        <p:spPr>
          <a:xfrm>
            <a:off x="647712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428" name="CustomShape 40"/>
          <p:cNvSpPr/>
          <p:nvPr/>
        </p:nvSpPr>
        <p:spPr>
          <a:xfrm>
            <a:off x="43434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429" name="CustomShape 41"/>
          <p:cNvSpPr/>
          <p:nvPr/>
        </p:nvSpPr>
        <p:spPr>
          <a:xfrm>
            <a:off x="2057400" y="3632040"/>
            <a:ext cx="2437920" cy="48240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dur="indefinite" id="111" nodeType="tmRoot" restart="never">
          <p:childTnLst>
            <p:seq>
              <p:cTn dur="indefinite" id="112" nodeType="mainSeq">
                <p:childTnLst>
                  <p:par>
                    <p:cTn fill="hold" id="113">
                      <p:stCondLst>
                        <p:cond delay="indefinite"/>
                      </p:stCondLst>
                      <p:childTnLst>
                        <p:par>
                          <p:cTn fill="hold" id="114">
                            <p:stCondLst>
                              <p:cond delay="0"/>
                            </p:stCondLst>
                            <p:childTnLst>
                              <p:par>
                                <p:cTn fill="hold" id="1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18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3">
                      <p:stCondLst>
                        <p:cond delay="indefinite"/>
                      </p:stCondLst>
                      <p:childTnLst>
                        <p:par>
                          <p:cTn fill="hold" id="154">
                            <p:stCondLst>
                              <p:cond delay="0"/>
                            </p:stCondLst>
                            <p:childTnLst>
                              <p:par>
                                <p:cTn fill="hold" id="1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52" st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00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33" st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46" st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Today</a:t>
            </a:r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7f7f7f"/>
                </a:solidFill>
                <a:latin typeface="Calibri"/>
              </a:rPr>
              <a:t>Basic concepts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Implicit free lists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359280" y="473760"/>
            <a:ext cx="659088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Method 1: Implicit List</a:t>
            </a:r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380880" y="1192320"/>
            <a:ext cx="8254800" cy="216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For each block we need both size and allocation status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Could store this information in two words: wasteful!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Standard trick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If blocks are aligned, some low-order address bits are always 0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Instead of storing an always-0 bit, use it as a allocated/free flag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When reading size word, must mask out this bit</a:t>
            </a:r>
            <a:endParaRPr/>
          </a:p>
        </p:txBody>
      </p:sp>
      <p:sp>
        <p:nvSpPr>
          <p:cNvPr id="434" name="CustomShape 3"/>
          <p:cNvSpPr/>
          <p:nvPr/>
        </p:nvSpPr>
        <p:spPr>
          <a:xfrm>
            <a:off x="2971800" y="4280040"/>
            <a:ext cx="1369800" cy="38052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Size</a:t>
            </a:r>
            <a:endParaRPr/>
          </a:p>
        </p:txBody>
      </p:sp>
      <p:sp>
        <p:nvSpPr>
          <p:cNvPr id="435" name="CustomShape 4"/>
          <p:cNvSpPr/>
          <p:nvPr/>
        </p:nvSpPr>
        <p:spPr>
          <a:xfrm>
            <a:off x="3329640" y="3610080"/>
            <a:ext cx="96300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 word</a:t>
            </a:r>
            <a:endParaRPr/>
          </a:p>
        </p:txBody>
      </p:sp>
      <p:sp>
        <p:nvSpPr>
          <p:cNvPr id="436" name="CustomShape 5"/>
          <p:cNvSpPr/>
          <p:nvPr/>
        </p:nvSpPr>
        <p:spPr>
          <a:xfrm>
            <a:off x="570600" y="4708080"/>
            <a:ext cx="2125800" cy="9903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i="1" lang="en-IN" sz="2000">
                <a:solidFill>
                  <a:srgbClr val="808080"/>
                </a:solidFill>
                <a:latin typeface="Calibri"/>
              </a:rPr>
              <a:t>Format of</a:t>
            </a:r>
            <a:endParaRPr/>
          </a:p>
          <a:p>
            <a:pPr>
              <a:lnSpc>
                <a:spcPct val="98000"/>
              </a:lnSpc>
            </a:pPr>
            <a:r>
              <a:rPr b="1" i="1" lang="en-IN" sz="2000">
                <a:solidFill>
                  <a:srgbClr val="808080"/>
                </a:solidFill>
                <a:latin typeface="Calibri"/>
              </a:rPr>
              <a:t>allocated and</a:t>
            </a:r>
            <a:endParaRPr/>
          </a:p>
          <a:p>
            <a:pPr>
              <a:lnSpc>
                <a:spcPct val="98000"/>
              </a:lnSpc>
            </a:pPr>
            <a:r>
              <a:rPr b="1" i="1" lang="en-IN" sz="2000">
                <a:solidFill>
                  <a:srgbClr val="808080"/>
                </a:solidFill>
                <a:latin typeface="Calibri"/>
              </a:rPr>
              <a:t>free blocks</a:t>
            </a:r>
            <a:endParaRPr/>
          </a:p>
        </p:txBody>
      </p:sp>
      <p:sp>
        <p:nvSpPr>
          <p:cNvPr id="437" name="CustomShape 6"/>
          <p:cNvSpPr/>
          <p:nvPr/>
        </p:nvSpPr>
        <p:spPr>
          <a:xfrm>
            <a:off x="2971800" y="4660920"/>
            <a:ext cx="1676160" cy="1285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Payload</a:t>
            </a:r>
            <a:endParaRPr/>
          </a:p>
        </p:txBody>
      </p:sp>
      <p:sp>
        <p:nvSpPr>
          <p:cNvPr id="438" name="CustomShape 7"/>
          <p:cNvSpPr/>
          <p:nvPr/>
        </p:nvSpPr>
        <p:spPr>
          <a:xfrm>
            <a:off x="4627440" y="4302720"/>
            <a:ext cx="3088800" cy="20005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 = 1: Allocated block  </a:t>
            </a: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 = 0: Free block</a:t>
            </a: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Size: block size</a:t>
            </a: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Payload: application data</a:t>
            </a: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(allocated blocks only)</a:t>
            </a:r>
            <a:endParaRPr/>
          </a:p>
          <a:p>
            <a:pPr>
              <a:lnSpc>
                <a:spcPct val="98000"/>
              </a:lnSpc>
            </a:pPr>
            <a:endParaRPr/>
          </a:p>
        </p:txBody>
      </p:sp>
      <p:sp>
        <p:nvSpPr>
          <p:cNvPr id="439" name="CustomShape 8"/>
          <p:cNvSpPr/>
          <p:nvPr/>
        </p:nvSpPr>
        <p:spPr>
          <a:xfrm>
            <a:off x="4343400" y="4280040"/>
            <a:ext cx="304560" cy="380520"/>
          </a:xfrm>
          <a:prstGeom prst="rect">
            <a:avLst/>
          </a:prstGeom>
          <a:solidFill>
            <a:srgbClr val="ebafa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440" name="CustomShape 9"/>
          <p:cNvSpPr/>
          <p:nvPr/>
        </p:nvSpPr>
        <p:spPr>
          <a:xfrm>
            <a:off x="2971800" y="5943600"/>
            <a:ext cx="1676160" cy="685440"/>
          </a:xfrm>
          <a:prstGeom prst="rect">
            <a:avLst/>
          </a:prstGeom>
          <a:solidFill>
            <a:srgbClr val="d9d9d9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Optional</a:t>
            </a:r>
            <a:endParaRPr/>
          </a:p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padding</a:t>
            </a:r>
            <a:endParaRPr/>
          </a:p>
        </p:txBody>
      </p:sp>
      <p:sp>
        <p:nvSpPr>
          <p:cNvPr id="441" name="CustomShape 10"/>
          <p:cNvSpPr/>
          <p:nvPr/>
        </p:nvSpPr>
        <p:spPr>
          <a:xfrm>
            <a:off x="2971800" y="4174560"/>
            <a:ext cx="228240" cy="1676160"/>
          </a:xfrm>
          <a:prstGeom prst="rect">
            <a:avLst>
              <a:gd fmla="val 118750" name="adj1"/>
              <a:gd fmla="val 50000" name="adj2"/>
            </a:avLst>
          </a:prstGeom>
          <a:ln w="12600">
            <a:solidFill>
              <a:srgbClr val="000000"/>
            </a:solidFill>
            <a:miter/>
          </a:ln>
        </p:spPr>
      </p:sp>
    </p:spTree>
  </p:cSld>
  <p:timing>
    <p:tnLst>
      <p:par>
        <p:cTn dur="indefinite" id="165" nodeType="tmRoot" restart="never">
          <p:childTnLst>
            <p:seq>
              <p:cTn dur="indefinite" id="166" nodeType="mainSeq">
                <p:childTnLst>
                  <p:par>
                    <p:cTn fill="hold" id="167">
                      <p:stCondLst>
                        <p:cond delay="indefinite"/>
                      </p:stCondLst>
                      <p:childTnLst>
                        <p:par>
                          <p:cTn fill="hold" id="168">
                            <p:stCondLst>
                              <p:cond delay="0"/>
                            </p:stCondLst>
                            <p:childTnLst>
                              <p:par>
                                <p:cTn fill="hold" id="1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08" st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3">
                      <p:stCondLst>
                        <p:cond delay="indefinite"/>
                      </p:stCondLst>
                      <p:childTnLst>
                        <p:par>
                          <p:cTn fill="hold" id="174">
                            <p:stCondLst>
                              <p:cond delay="0"/>
                            </p:stCondLst>
                            <p:childTnLst>
                              <p:par>
                                <p:cTn fill="hold" id="1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23" st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87" st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55" st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02" st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Today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Basic concepts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808080"/>
                </a:solidFill>
                <a:latin typeface="Calibri"/>
              </a:rPr>
              <a:t>Implicit free lists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Detailed Implicit Free List Example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-47520" y="2062080"/>
            <a:ext cx="909720" cy="91368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Start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of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heap</a:t>
            </a:r>
            <a:endParaRPr/>
          </a:p>
        </p:txBody>
      </p:sp>
      <p:sp>
        <p:nvSpPr>
          <p:cNvPr id="444" name="Line 3"/>
          <p:cNvSpPr/>
          <p:nvPr/>
        </p:nvSpPr>
        <p:spPr>
          <a:xfrm flipV="1">
            <a:off x="1059480" y="4070880"/>
            <a:ext cx="0" cy="5011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45" name="CustomShape 4"/>
          <p:cNvSpPr/>
          <p:nvPr/>
        </p:nvSpPr>
        <p:spPr>
          <a:xfrm>
            <a:off x="1101600" y="3791880"/>
            <a:ext cx="1863000" cy="1004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Double-word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aligned</a:t>
            </a:r>
            <a:endParaRPr/>
          </a:p>
        </p:txBody>
      </p:sp>
      <p:sp>
        <p:nvSpPr>
          <p:cNvPr id="446" name="CustomShape 5"/>
          <p:cNvSpPr/>
          <p:nvPr/>
        </p:nvSpPr>
        <p:spPr>
          <a:xfrm>
            <a:off x="6208920" y="2310840"/>
            <a:ext cx="3952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47" name="CustomShape 6"/>
          <p:cNvSpPr/>
          <p:nvPr/>
        </p:nvSpPr>
        <p:spPr>
          <a:xfrm>
            <a:off x="1471680" y="2310840"/>
            <a:ext cx="3952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</a:rPr>
              <a:t>8/0</a:t>
            </a:r>
            <a:endParaRPr/>
          </a:p>
        </p:txBody>
      </p:sp>
      <p:sp>
        <p:nvSpPr>
          <p:cNvPr id="448" name="CustomShape 7"/>
          <p:cNvSpPr/>
          <p:nvPr/>
        </p:nvSpPr>
        <p:spPr>
          <a:xfrm>
            <a:off x="1867320" y="2310840"/>
            <a:ext cx="3934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49" name="CustomShape 8"/>
          <p:cNvSpPr/>
          <p:nvPr/>
        </p:nvSpPr>
        <p:spPr>
          <a:xfrm>
            <a:off x="2247120" y="2310840"/>
            <a:ext cx="393480" cy="51768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</a:rPr>
              <a:t>16/1</a:t>
            </a:r>
            <a:endParaRPr/>
          </a:p>
        </p:txBody>
      </p:sp>
      <p:sp>
        <p:nvSpPr>
          <p:cNvPr id="450" name="CustomShape 9"/>
          <p:cNvSpPr/>
          <p:nvPr/>
        </p:nvSpPr>
        <p:spPr>
          <a:xfrm>
            <a:off x="264096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451" name="CustomShape 10"/>
          <p:cNvSpPr/>
          <p:nvPr/>
        </p:nvSpPr>
        <p:spPr>
          <a:xfrm>
            <a:off x="303660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452" name="CustomShape 11"/>
          <p:cNvSpPr/>
          <p:nvPr/>
        </p:nvSpPr>
        <p:spPr>
          <a:xfrm>
            <a:off x="3431880" y="2310840"/>
            <a:ext cx="3934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53" name="CustomShape 12"/>
          <p:cNvSpPr/>
          <p:nvPr/>
        </p:nvSpPr>
        <p:spPr>
          <a:xfrm>
            <a:off x="4248360" y="2310840"/>
            <a:ext cx="3934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54" name="CustomShape 13"/>
          <p:cNvSpPr/>
          <p:nvPr/>
        </p:nvSpPr>
        <p:spPr>
          <a:xfrm>
            <a:off x="4642200" y="2310840"/>
            <a:ext cx="3952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55" name="CustomShape 14"/>
          <p:cNvSpPr/>
          <p:nvPr/>
        </p:nvSpPr>
        <p:spPr>
          <a:xfrm>
            <a:off x="5037840" y="2310840"/>
            <a:ext cx="3934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56" name="CustomShape 15"/>
          <p:cNvSpPr/>
          <p:nvPr/>
        </p:nvSpPr>
        <p:spPr>
          <a:xfrm>
            <a:off x="5431680" y="2310840"/>
            <a:ext cx="3952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57" name="CustomShape 16"/>
          <p:cNvSpPr/>
          <p:nvPr/>
        </p:nvSpPr>
        <p:spPr>
          <a:xfrm>
            <a:off x="5826960" y="2310840"/>
            <a:ext cx="3952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58" name="CustomShape 17"/>
          <p:cNvSpPr/>
          <p:nvPr/>
        </p:nvSpPr>
        <p:spPr>
          <a:xfrm>
            <a:off x="696744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</a:rPr>
              <a:t>16/1</a:t>
            </a:r>
            <a:endParaRPr/>
          </a:p>
        </p:txBody>
      </p:sp>
      <p:sp>
        <p:nvSpPr>
          <p:cNvPr id="459" name="CustomShape 18"/>
          <p:cNvSpPr/>
          <p:nvPr/>
        </p:nvSpPr>
        <p:spPr>
          <a:xfrm>
            <a:off x="7362720" y="2310840"/>
            <a:ext cx="393480" cy="51768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460" name="CustomShape 19"/>
          <p:cNvSpPr/>
          <p:nvPr/>
        </p:nvSpPr>
        <p:spPr>
          <a:xfrm>
            <a:off x="3853080" y="2310840"/>
            <a:ext cx="3952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</a:rPr>
              <a:t>32/0</a:t>
            </a:r>
            <a:endParaRPr/>
          </a:p>
        </p:txBody>
      </p:sp>
      <p:sp>
        <p:nvSpPr>
          <p:cNvPr id="461" name="CustomShape 20"/>
          <p:cNvSpPr/>
          <p:nvPr/>
        </p:nvSpPr>
        <p:spPr>
          <a:xfrm>
            <a:off x="1553400" y="1777320"/>
            <a:ext cx="806040" cy="497520"/>
          </a:xfrm>
          <a:prstGeom prst="rect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2" name="CustomShape 21"/>
          <p:cNvSpPr/>
          <p:nvPr/>
        </p:nvSpPr>
        <p:spPr>
          <a:xfrm>
            <a:off x="2431440" y="1777320"/>
            <a:ext cx="1492920" cy="497520"/>
          </a:xfrm>
          <a:prstGeom prst="rect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3" name="CustomShape 22"/>
          <p:cNvSpPr/>
          <p:nvPr/>
        </p:nvSpPr>
        <p:spPr>
          <a:xfrm>
            <a:off x="3955320" y="1759320"/>
            <a:ext cx="3100320" cy="497520"/>
          </a:xfrm>
          <a:prstGeom prst="rect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4" name="CustomShape 23"/>
          <p:cNvSpPr/>
          <p:nvPr/>
        </p:nvSpPr>
        <p:spPr>
          <a:xfrm>
            <a:off x="775656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465" name="CustomShape 24"/>
          <p:cNvSpPr/>
          <p:nvPr/>
        </p:nvSpPr>
        <p:spPr>
          <a:xfrm>
            <a:off x="1076400" y="2310840"/>
            <a:ext cx="3952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66" name="CustomShape 25"/>
          <p:cNvSpPr/>
          <p:nvPr/>
        </p:nvSpPr>
        <p:spPr>
          <a:xfrm>
            <a:off x="1471680" y="2308680"/>
            <a:ext cx="776880" cy="5176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467" name="CustomShape 26"/>
          <p:cNvSpPr/>
          <p:nvPr/>
        </p:nvSpPr>
        <p:spPr>
          <a:xfrm>
            <a:off x="2248920" y="2308680"/>
            <a:ext cx="1595160" cy="5176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468" name="CustomShape 27"/>
          <p:cNvSpPr/>
          <p:nvPr/>
        </p:nvSpPr>
        <p:spPr>
          <a:xfrm>
            <a:off x="789480" y="1980720"/>
            <a:ext cx="932400" cy="30384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</a:rPr>
              <a:t>Unused</a:t>
            </a:r>
            <a:endParaRPr/>
          </a:p>
        </p:txBody>
      </p:sp>
      <p:sp>
        <p:nvSpPr>
          <p:cNvPr id="469" name="Line 28"/>
          <p:cNvSpPr/>
          <p:nvPr/>
        </p:nvSpPr>
        <p:spPr>
          <a:xfrm flipV="1">
            <a:off x="1866960" y="2882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0" name="Line 29"/>
          <p:cNvSpPr/>
          <p:nvPr/>
        </p:nvSpPr>
        <p:spPr>
          <a:xfrm flipV="1">
            <a:off x="2644200" y="2882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1" name="Line 30"/>
          <p:cNvSpPr/>
          <p:nvPr/>
        </p:nvSpPr>
        <p:spPr>
          <a:xfrm flipV="1">
            <a:off x="3435120" y="2882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2" name="Line 31"/>
          <p:cNvSpPr/>
          <p:nvPr/>
        </p:nvSpPr>
        <p:spPr>
          <a:xfrm flipV="1">
            <a:off x="4253400" y="2882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3" name="Line 32"/>
          <p:cNvSpPr/>
          <p:nvPr/>
        </p:nvSpPr>
        <p:spPr>
          <a:xfrm flipV="1">
            <a:off x="5044320" y="2882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4" name="Line 33"/>
          <p:cNvSpPr/>
          <p:nvPr/>
        </p:nvSpPr>
        <p:spPr>
          <a:xfrm flipV="1">
            <a:off x="5821560" y="2882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5" name="Line 34"/>
          <p:cNvSpPr/>
          <p:nvPr/>
        </p:nvSpPr>
        <p:spPr>
          <a:xfrm flipV="1">
            <a:off x="7376400" y="2882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6" name="Line 35"/>
          <p:cNvSpPr/>
          <p:nvPr/>
        </p:nvSpPr>
        <p:spPr>
          <a:xfrm flipV="1">
            <a:off x="1089720" y="2864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7" name="Line 36"/>
          <p:cNvSpPr/>
          <p:nvPr/>
        </p:nvSpPr>
        <p:spPr>
          <a:xfrm flipV="1">
            <a:off x="8167320" y="2882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8" name="CustomShape 37"/>
          <p:cNvSpPr/>
          <p:nvPr/>
        </p:nvSpPr>
        <p:spPr>
          <a:xfrm>
            <a:off x="8152200" y="2310840"/>
            <a:ext cx="395280" cy="51768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/>
          </a:ln>
        </p:spPr>
      </p:sp>
      <p:sp>
        <p:nvSpPr>
          <p:cNvPr id="479" name="CustomShape 38"/>
          <p:cNvSpPr/>
          <p:nvPr/>
        </p:nvSpPr>
        <p:spPr>
          <a:xfrm>
            <a:off x="6977520" y="2308680"/>
            <a:ext cx="1581480" cy="5176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480" name="CustomShape 39"/>
          <p:cNvSpPr/>
          <p:nvPr/>
        </p:nvSpPr>
        <p:spPr>
          <a:xfrm>
            <a:off x="7108920" y="1752480"/>
            <a:ext cx="1492920" cy="497520"/>
          </a:xfrm>
          <a:prstGeom prst="rect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81" name="CustomShape 40"/>
          <p:cNvSpPr/>
          <p:nvPr/>
        </p:nvSpPr>
        <p:spPr>
          <a:xfrm>
            <a:off x="8549280" y="2310840"/>
            <a:ext cx="3952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</a:rPr>
              <a:t>0/1</a:t>
            </a:r>
            <a:endParaRPr/>
          </a:p>
        </p:txBody>
      </p:sp>
      <p:sp>
        <p:nvSpPr>
          <p:cNvPr id="482" name="CustomShape 41"/>
          <p:cNvSpPr/>
          <p:nvPr/>
        </p:nvSpPr>
        <p:spPr>
          <a:xfrm>
            <a:off x="8549280" y="2308680"/>
            <a:ext cx="367920" cy="5176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483" name="CustomShape 42"/>
          <p:cNvSpPr/>
          <p:nvPr/>
        </p:nvSpPr>
        <p:spPr>
          <a:xfrm>
            <a:off x="6590520" y="2293200"/>
            <a:ext cx="395280" cy="51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84" name="CustomShape 43"/>
          <p:cNvSpPr/>
          <p:nvPr/>
        </p:nvSpPr>
        <p:spPr>
          <a:xfrm>
            <a:off x="3844440" y="2308680"/>
            <a:ext cx="3135960" cy="5176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485" name="Line 44"/>
          <p:cNvSpPr/>
          <p:nvPr/>
        </p:nvSpPr>
        <p:spPr>
          <a:xfrm flipV="1">
            <a:off x="6585480" y="2882520"/>
            <a:ext cx="0" cy="556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86" name="CustomShape 45"/>
          <p:cNvSpPr/>
          <p:nvPr/>
        </p:nvSpPr>
        <p:spPr>
          <a:xfrm>
            <a:off x="2732400" y="3886200"/>
            <a:ext cx="7107840" cy="1005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Allocated blocks: shaded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Free blocks: unshaded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Headers: labeled with size in bytes/allocated bit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280080" y="469080"/>
            <a:ext cx="800064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Implicit List: Finding a Free Block</a:t>
            </a:r>
            <a:endParaRPr/>
          </a:p>
        </p:txBody>
      </p:sp>
      <p:sp>
        <p:nvSpPr>
          <p:cNvPr id="488" name="TextShape 2"/>
          <p:cNvSpPr txBox="1"/>
          <p:nvPr/>
        </p:nvSpPr>
        <p:spPr>
          <a:xfrm>
            <a:off x="290520" y="1143000"/>
            <a:ext cx="8307000" cy="5608440"/>
          </a:xfrm>
          <a:prstGeom prst="rect">
            <a:avLst/>
          </a:prstGeom>
        </p:spPr>
        <p:txBody>
          <a:bodyPr/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i="1" lang="en-US" sz="2000">
                <a:solidFill>
                  <a:srgbClr val="c00000"/>
                </a:solidFill>
                <a:latin typeface="Calibri"/>
              </a:rPr>
              <a:t>First fit: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Search list from beginning, choose </a:t>
            </a:r>
            <a:r>
              <a:rPr b="1" i="1" lang="en-US">
                <a:solidFill>
                  <a:srgbClr val="c00000"/>
                </a:solidFill>
                <a:latin typeface="Calibri"/>
              </a:rPr>
              <a:t>first</a:t>
            </a:r>
            <a:r>
              <a:rPr lang="en-US">
                <a:solidFill>
                  <a:srgbClr val="000000"/>
                </a:solidFill>
                <a:latin typeface="Calibri"/>
              </a:rPr>
              <a:t> free block that fits: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Can take linear time in total number of blocks (allocated and free)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In practice it can cause “splinters” at beginning of list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i="1" lang="en-US" sz="2000">
                <a:solidFill>
                  <a:srgbClr val="c00000"/>
                </a:solidFill>
                <a:latin typeface="Calibri"/>
              </a:rPr>
              <a:t>Next fit: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Like first fit, but search list starting where previous search finished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Should often be faster than first fit: avoids re-scanning unhelpful blocks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Some research suggests that fragmentation is worse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i="1" lang="en-US" sz="2000">
                <a:solidFill>
                  <a:srgbClr val="c00000"/>
                </a:solidFill>
                <a:latin typeface="Calibri"/>
              </a:rPr>
              <a:t>Best fit: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Search the list, choose the </a:t>
            </a:r>
            <a:r>
              <a:rPr b="1" i="1" lang="en-US">
                <a:solidFill>
                  <a:srgbClr val="c00000"/>
                </a:solidFill>
                <a:latin typeface="Calibri"/>
              </a:rPr>
              <a:t>best</a:t>
            </a:r>
            <a:r>
              <a:rPr lang="en-US">
                <a:solidFill>
                  <a:srgbClr val="000000"/>
                </a:solidFill>
                <a:latin typeface="Calibri"/>
              </a:rPr>
              <a:t> free block: fits, with fewest bytes left over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Keeps fragments small—usually helps fragmentation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Will typically run slower than first fit</a:t>
            </a:r>
            <a:endParaRPr/>
          </a:p>
        </p:txBody>
      </p:sp>
      <p:sp>
        <p:nvSpPr>
          <p:cNvPr id="489" name="CustomShape 3"/>
          <p:cNvSpPr/>
          <p:nvPr/>
        </p:nvSpPr>
        <p:spPr>
          <a:xfrm>
            <a:off x="1187640" y="1911240"/>
            <a:ext cx="7374240" cy="12369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p = start; 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while ((p &lt; end) &amp;&amp; 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\\ not passed end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((*p &amp; 1) || 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\\ already allocated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(*p &lt;= len)))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\\ too small 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p = p + (*p &amp; -2);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\\ goto next block (word addressed)</a:t>
            </a:r>
            <a:endParaRPr/>
          </a:p>
        </p:txBody>
      </p:sp>
    </p:spTree>
  </p:cSld>
  <p:timing>
    <p:tnLst>
      <p:par>
        <p:cTn dur="indefinite" id="199" nodeType="tmRoot" restart="never">
          <p:childTnLst>
            <p:seq>
              <p:cTn dur="indefinite" id="200" nodeType="mainSeq">
                <p:childTnLst>
                  <p:par>
                    <p:cTn fill="hold" id="201">
                      <p:stCondLst>
                        <p:cond delay="indefinite"/>
                      </p:stCondLst>
                      <p:childTnLst>
                        <p:par>
                          <p:cTn fill="hold" id="202">
                            <p:stCondLst>
                              <p:cond delay="0"/>
                            </p:stCondLst>
                            <p:childTnLst>
                              <p:par>
                                <p:cTn fill="hold" id="2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15" st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87" st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62" st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13" st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23" st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02" st="4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52" st="5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93" st="5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266760" y="493560"/>
            <a:ext cx="861012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Implicit List: Allocating in Free Block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290520" y="1220760"/>
            <a:ext cx="8307000" cy="5223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Allocating in a free block: </a:t>
            </a:r>
            <a:r>
              <a:rPr b="1" i="1" lang="en-US" sz="2400">
                <a:solidFill>
                  <a:srgbClr val="c00000"/>
                </a:solidFill>
                <a:latin typeface="Calibri"/>
              </a:rPr>
              <a:t>splitting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Since allocated space might be smaller than free space, we might want to split the block</a:t>
            </a:r>
            <a:endParaRPr/>
          </a:p>
        </p:txBody>
      </p:sp>
      <p:sp>
        <p:nvSpPr>
          <p:cNvPr id="492" name="CustomShape 3"/>
          <p:cNvSpPr/>
          <p:nvPr/>
        </p:nvSpPr>
        <p:spPr>
          <a:xfrm>
            <a:off x="464040" y="4910760"/>
            <a:ext cx="8227800" cy="1694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void addblock(ptr p, int len) {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int newsize = ((len + 1) &gt;&gt; 1) &lt;&lt; 1;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// round up to even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int oldsize = *p &amp; -2;            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// mask out low bit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*p = newsize | 1;                 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// set new length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if (newsize &lt; oldsize)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*(p+newsize) = oldsize - newsize;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// set length in remaining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}                                   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//   part of block</a:t>
            </a:r>
            <a:endParaRPr/>
          </a:p>
        </p:txBody>
      </p:sp>
      <p:sp>
        <p:nvSpPr>
          <p:cNvPr id="493" name="CustomShape 4"/>
          <p:cNvSpPr/>
          <p:nvPr/>
        </p:nvSpPr>
        <p:spPr>
          <a:xfrm>
            <a:off x="205740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94" name="CustomShape 5"/>
          <p:cNvSpPr/>
          <p:nvPr/>
        </p:nvSpPr>
        <p:spPr>
          <a:xfrm>
            <a:off x="236232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95" name="CustomShape 6"/>
          <p:cNvSpPr/>
          <p:nvPr/>
        </p:nvSpPr>
        <p:spPr>
          <a:xfrm>
            <a:off x="266688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96" name="CustomShape 7"/>
          <p:cNvSpPr/>
          <p:nvPr/>
        </p:nvSpPr>
        <p:spPr>
          <a:xfrm>
            <a:off x="297180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497" name="CustomShape 8"/>
          <p:cNvSpPr/>
          <p:nvPr/>
        </p:nvSpPr>
        <p:spPr>
          <a:xfrm>
            <a:off x="3276720" y="27514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498" name="CustomShape 9"/>
          <p:cNvSpPr/>
          <p:nvPr/>
        </p:nvSpPr>
        <p:spPr>
          <a:xfrm>
            <a:off x="3581280" y="27514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</p:sp>
      <p:sp>
        <p:nvSpPr>
          <p:cNvPr id="499" name="CustomShape 10"/>
          <p:cNvSpPr/>
          <p:nvPr/>
        </p:nvSpPr>
        <p:spPr>
          <a:xfrm>
            <a:off x="3886200" y="27514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</p:sp>
      <p:sp>
        <p:nvSpPr>
          <p:cNvPr id="500" name="CustomShape 11"/>
          <p:cNvSpPr/>
          <p:nvPr/>
        </p:nvSpPr>
        <p:spPr>
          <a:xfrm>
            <a:off x="4191120" y="27514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</p:sp>
      <p:sp>
        <p:nvSpPr>
          <p:cNvPr id="501" name="CustomShape 12"/>
          <p:cNvSpPr/>
          <p:nvPr/>
        </p:nvSpPr>
        <p:spPr>
          <a:xfrm>
            <a:off x="4800600" y="2751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502" name="CustomShape 13"/>
          <p:cNvSpPr/>
          <p:nvPr/>
        </p:nvSpPr>
        <p:spPr>
          <a:xfrm>
            <a:off x="5105520" y="2751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503" name="CustomShape 14"/>
          <p:cNvSpPr/>
          <p:nvPr/>
        </p:nvSpPr>
        <p:spPr>
          <a:xfrm>
            <a:off x="5410080" y="2751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504" name="CustomShape 15"/>
          <p:cNvSpPr/>
          <p:nvPr/>
        </p:nvSpPr>
        <p:spPr>
          <a:xfrm>
            <a:off x="5715000" y="2751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505" name="CustomShape 16"/>
          <p:cNvSpPr/>
          <p:nvPr/>
        </p:nvSpPr>
        <p:spPr>
          <a:xfrm>
            <a:off x="6019920" y="2751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506" name="CustomShape 17"/>
          <p:cNvSpPr/>
          <p:nvPr/>
        </p:nvSpPr>
        <p:spPr>
          <a:xfrm>
            <a:off x="6324480" y="27514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507" name="CustomShape 18"/>
          <p:cNvSpPr/>
          <p:nvPr/>
        </p:nvSpPr>
        <p:spPr>
          <a:xfrm>
            <a:off x="6629400" y="27514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508" name="CustomShape 19"/>
          <p:cNvSpPr/>
          <p:nvPr/>
        </p:nvSpPr>
        <p:spPr>
          <a:xfrm>
            <a:off x="4495680" y="2751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509" name="CustomShape 20"/>
          <p:cNvSpPr/>
          <p:nvPr/>
        </p:nvSpPr>
        <p:spPr>
          <a:xfrm>
            <a:off x="3429000" y="251460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0" name="CustomShape 21"/>
          <p:cNvSpPr/>
          <p:nvPr/>
        </p:nvSpPr>
        <p:spPr>
          <a:xfrm>
            <a:off x="4648320" y="2514600"/>
            <a:ext cx="182844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1" name="CustomShape 22"/>
          <p:cNvSpPr/>
          <p:nvPr/>
        </p:nvSpPr>
        <p:spPr>
          <a:xfrm>
            <a:off x="3276720" y="42508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12" name="CustomShape 23"/>
          <p:cNvSpPr/>
          <p:nvPr/>
        </p:nvSpPr>
        <p:spPr>
          <a:xfrm>
            <a:off x="3581280" y="42508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</p:sp>
      <p:sp>
        <p:nvSpPr>
          <p:cNvPr id="513" name="CustomShape 24"/>
          <p:cNvSpPr/>
          <p:nvPr/>
        </p:nvSpPr>
        <p:spPr>
          <a:xfrm>
            <a:off x="3886200" y="42508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</p:sp>
      <p:sp>
        <p:nvSpPr>
          <p:cNvPr id="514" name="CustomShape 25"/>
          <p:cNvSpPr/>
          <p:nvPr/>
        </p:nvSpPr>
        <p:spPr>
          <a:xfrm>
            <a:off x="4191120" y="42508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</p:sp>
      <p:sp>
        <p:nvSpPr>
          <p:cNvPr id="515" name="CustomShape 26"/>
          <p:cNvSpPr/>
          <p:nvPr/>
        </p:nvSpPr>
        <p:spPr>
          <a:xfrm>
            <a:off x="4800600" y="42508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516" name="CustomShape 27"/>
          <p:cNvSpPr/>
          <p:nvPr/>
        </p:nvSpPr>
        <p:spPr>
          <a:xfrm>
            <a:off x="5105520" y="42508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517" name="CustomShape 28"/>
          <p:cNvSpPr/>
          <p:nvPr/>
        </p:nvSpPr>
        <p:spPr>
          <a:xfrm>
            <a:off x="5410080" y="42508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518" name="CustomShape 29"/>
          <p:cNvSpPr/>
          <p:nvPr/>
        </p:nvSpPr>
        <p:spPr>
          <a:xfrm>
            <a:off x="5715000" y="4250880"/>
            <a:ext cx="304560" cy="304560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/>
          </a:ln>
        </p:spPr>
      </p:sp>
      <p:sp>
        <p:nvSpPr>
          <p:cNvPr id="519" name="CustomShape 30"/>
          <p:cNvSpPr/>
          <p:nvPr/>
        </p:nvSpPr>
        <p:spPr>
          <a:xfrm>
            <a:off x="6019920" y="4250880"/>
            <a:ext cx="304560" cy="304560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/>
          </a:ln>
        </p:spPr>
      </p:sp>
      <p:sp>
        <p:nvSpPr>
          <p:cNvPr id="520" name="CustomShape 31"/>
          <p:cNvSpPr/>
          <p:nvPr/>
        </p:nvSpPr>
        <p:spPr>
          <a:xfrm>
            <a:off x="6324480" y="4250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521" name="CustomShape 32"/>
          <p:cNvSpPr/>
          <p:nvPr/>
        </p:nvSpPr>
        <p:spPr>
          <a:xfrm>
            <a:off x="6629400" y="4250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522" name="CustomShape 33"/>
          <p:cNvSpPr/>
          <p:nvPr/>
        </p:nvSpPr>
        <p:spPr>
          <a:xfrm>
            <a:off x="4495680" y="42508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23" name="CustomShape 34"/>
          <p:cNvSpPr/>
          <p:nvPr/>
        </p:nvSpPr>
        <p:spPr>
          <a:xfrm>
            <a:off x="3429000" y="401400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4" name="Line 35"/>
          <p:cNvSpPr/>
          <p:nvPr/>
        </p:nvSpPr>
        <p:spPr>
          <a:xfrm flipV="1">
            <a:off x="4638240" y="3054600"/>
            <a:ext cx="1440" cy="23148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25" name="CustomShape 36"/>
          <p:cNvSpPr/>
          <p:nvPr/>
        </p:nvSpPr>
        <p:spPr>
          <a:xfrm>
            <a:off x="4466520" y="3208680"/>
            <a:ext cx="32436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526" name="CustomShape 37"/>
          <p:cNvSpPr/>
          <p:nvPr/>
        </p:nvSpPr>
        <p:spPr>
          <a:xfrm>
            <a:off x="2209680" y="251460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7" name="CustomShape 38"/>
          <p:cNvSpPr/>
          <p:nvPr/>
        </p:nvSpPr>
        <p:spPr>
          <a:xfrm>
            <a:off x="5713560" y="4236120"/>
            <a:ext cx="32148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528" name="CustomShape 39"/>
          <p:cNvSpPr/>
          <p:nvPr/>
        </p:nvSpPr>
        <p:spPr>
          <a:xfrm>
            <a:off x="4572000" y="4014000"/>
            <a:ext cx="129492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9" name="CustomShape 40"/>
          <p:cNvSpPr/>
          <p:nvPr/>
        </p:nvSpPr>
        <p:spPr>
          <a:xfrm>
            <a:off x="5867280" y="4090320"/>
            <a:ext cx="609120" cy="15192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30" name="CustomShape 41"/>
          <p:cNvSpPr/>
          <p:nvPr/>
        </p:nvSpPr>
        <p:spPr>
          <a:xfrm>
            <a:off x="205740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31" name="CustomShape 42"/>
          <p:cNvSpPr/>
          <p:nvPr/>
        </p:nvSpPr>
        <p:spPr>
          <a:xfrm>
            <a:off x="236232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532" name="CustomShape 43"/>
          <p:cNvSpPr/>
          <p:nvPr/>
        </p:nvSpPr>
        <p:spPr>
          <a:xfrm>
            <a:off x="266688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533" name="CustomShape 44"/>
          <p:cNvSpPr/>
          <p:nvPr/>
        </p:nvSpPr>
        <p:spPr>
          <a:xfrm>
            <a:off x="297180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534" name="CustomShape 45"/>
          <p:cNvSpPr/>
          <p:nvPr/>
        </p:nvSpPr>
        <p:spPr>
          <a:xfrm>
            <a:off x="2209680" y="401400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35" name="CustomShape 46"/>
          <p:cNvSpPr/>
          <p:nvPr/>
        </p:nvSpPr>
        <p:spPr>
          <a:xfrm>
            <a:off x="699480" y="3685680"/>
            <a:ext cx="1799280" cy="300600"/>
          </a:xfrm>
          <a:prstGeom prst="rect">
            <a:avLst/>
          </a:prstGeom>
        </p:spPr>
        <p:txBody>
          <a:bodyPr bIns="46800" lIns="45720" rIns="45720" tIns="46800" wrap="none"/>
          <a:p>
            <a:pPr algn="ctr">
              <a:lnSpc>
                <a:spcPct val="85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addblock(p, 4)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266760" y="533520"/>
            <a:ext cx="720072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Implicit List: Freeing a Block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290520" y="1220760"/>
            <a:ext cx="8307000" cy="434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Simplest implementation: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Need only clear the “allocated” flag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void free_block(ptr p) { *p = *p &amp; -2 }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But can lead to “false fragmentation”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38" name="CustomShape 3"/>
          <p:cNvSpPr/>
          <p:nvPr/>
        </p:nvSpPr>
        <p:spPr>
          <a:xfrm>
            <a:off x="3352680" y="340452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539" name="CustomShape 4"/>
          <p:cNvSpPr/>
          <p:nvPr/>
        </p:nvSpPr>
        <p:spPr>
          <a:xfrm>
            <a:off x="3657600" y="340452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540" name="CustomShape 5"/>
          <p:cNvSpPr/>
          <p:nvPr/>
        </p:nvSpPr>
        <p:spPr>
          <a:xfrm>
            <a:off x="3962520" y="340452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541" name="CustomShape 6"/>
          <p:cNvSpPr/>
          <p:nvPr/>
        </p:nvSpPr>
        <p:spPr>
          <a:xfrm>
            <a:off x="4267080" y="340452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542" name="CustomShape 7"/>
          <p:cNvSpPr/>
          <p:nvPr/>
        </p:nvSpPr>
        <p:spPr>
          <a:xfrm>
            <a:off x="4876920" y="34045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</p:sp>
      <p:sp>
        <p:nvSpPr>
          <p:cNvPr id="543" name="CustomShape 8"/>
          <p:cNvSpPr/>
          <p:nvPr/>
        </p:nvSpPr>
        <p:spPr>
          <a:xfrm>
            <a:off x="5181480" y="34045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</p:sp>
      <p:sp>
        <p:nvSpPr>
          <p:cNvPr id="544" name="CustomShape 9"/>
          <p:cNvSpPr/>
          <p:nvPr/>
        </p:nvSpPr>
        <p:spPr>
          <a:xfrm>
            <a:off x="5486400" y="34045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</p:sp>
      <p:sp>
        <p:nvSpPr>
          <p:cNvPr id="545" name="CustomShape 10"/>
          <p:cNvSpPr/>
          <p:nvPr/>
        </p:nvSpPr>
        <p:spPr>
          <a:xfrm>
            <a:off x="57913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46" name="CustomShape 11"/>
          <p:cNvSpPr/>
          <p:nvPr/>
        </p:nvSpPr>
        <p:spPr>
          <a:xfrm>
            <a:off x="60958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47" name="CustomShape 12"/>
          <p:cNvSpPr/>
          <p:nvPr/>
        </p:nvSpPr>
        <p:spPr>
          <a:xfrm>
            <a:off x="640080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2</a:t>
            </a:r>
            <a:endParaRPr/>
          </a:p>
        </p:txBody>
      </p:sp>
      <p:sp>
        <p:nvSpPr>
          <p:cNvPr id="548" name="CustomShape 13"/>
          <p:cNvSpPr/>
          <p:nvPr/>
        </p:nvSpPr>
        <p:spPr>
          <a:xfrm>
            <a:off x="670572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</p:sp>
      <p:sp>
        <p:nvSpPr>
          <p:cNvPr id="549" name="CustomShape 14"/>
          <p:cNvSpPr/>
          <p:nvPr/>
        </p:nvSpPr>
        <p:spPr>
          <a:xfrm>
            <a:off x="4572000" y="34045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550" name="CustomShape 15"/>
          <p:cNvSpPr/>
          <p:nvPr/>
        </p:nvSpPr>
        <p:spPr>
          <a:xfrm>
            <a:off x="3505320" y="316764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1" name="CustomShape 16"/>
          <p:cNvSpPr/>
          <p:nvPr/>
        </p:nvSpPr>
        <p:spPr>
          <a:xfrm>
            <a:off x="5758920" y="3398040"/>
            <a:ext cx="32148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latin typeface="Calibri"/>
              </a:rPr>
              <a:t>2</a:t>
            </a:r>
            <a:endParaRPr/>
          </a:p>
        </p:txBody>
      </p:sp>
      <p:sp>
        <p:nvSpPr>
          <p:cNvPr id="552" name="CustomShape 17"/>
          <p:cNvSpPr/>
          <p:nvPr/>
        </p:nvSpPr>
        <p:spPr>
          <a:xfrm>
            <a:off x="4648320" y="3167640"/>
            <a:ext cx="129492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3" name="CustomShape 18"/>
          <p:cNvSpPr/>
          <p:nvPr/>
        </p:nvSpPr>
        <p:spPr>
          <a:xfrm>
            <a:off x="5943600" y="3243600"/>
            <a:ext cx="609120" cy="15192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4" name="CustomShape 19"/>
          <p:cNvSpPr/>
          <p:nvPr/>
        </p:nvSpPr>
        <p:spPr>
          <a:xfrm>
            <a:off x="21337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555" name="CustomShape 20"/>
          <p:cNvSpPr/>
          <p:nvPr/>
        </p:nvSpPr>
        <p:spPr>
          <a:xfrm>
            <a:off x="24382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56" name="CustomShape 21"/>
          <p:cNvSpPr/>
          <p:nvPr/>
        </p:nvSpPr>
        <p:spPr>
          <a:xfrm>
            <a:off x="27432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57" name="CustomShape 22"/>
          <p:cNvSpPr/>
          <p:nvPr/>
        </p:nvSpPr>
        <p:spPr>
          <a:xfrm>
            <a:off x="30481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58" name="CustomShape 23"/>
          <p:cNvSpPr/>
          <p:nvPr/>
        </p:nvSpPr>
        <p:spPr>
          <a:xfrm>
            <a:off x="2286000" y="316764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9" name="CustomShape 24"/>
          <p:cNvSpPr/>
          <p:nvPr/>
        </p:nvSpPr>
        <p:spPr>
          <a:xfrm>
            <a:off x="830880" y="3863160"/>
            <a:ext cx="1034640" cy="322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latin typeface="Courier New"/>
              </a:rPr>
              <a:t>free(p)</a:t>
            </a:r>
            <a:endParaRPr/>
          </a:p>
        </p:txBody>
      </p:sp>
      <p:sp>
        <p:nvSpPr>
          <p:cNvPr id="560" name="CustomShape 25"/>
          <p:cNvSpPr/>
          <p:nvPr/>
        </p:nvSpPr>
        <p:spPr>
          <a:xfrm>
            <a:off x="4574160" y="3785400"/>
            <a:ext cx="303120" cy="322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latin typeface="Courier New"/>
              </a:rPr>
              <a:t>p</a:t>
            </a:r>
            <a:endParaRPr/>
          </a:p>
        </p:txBody>
      </p:sp>
      <p:sp>
        <p:nvSpPr>
          <p:cNvPr id="561" name="Line 26"/>
          <p:cNvSpPr/>
          <p:nvPr/>
        </p:nvSpPr>
        <p:spPr>
          <a:xfrm flipV="1">
            <a:off x="4724280" y="3707280"/>
            <a:ext cx="1440" cy="155520"/>
          </a:xfrm>
          <a:prstGeom prst="line">
            <a:avLst/>
          </a:prstGeom>
          <a:ln w="25560">
            <a:solidFill>
              <a:srgbClr val="000066"/>
            </a:solidFill>
            <a:miter/>
            <a:tailEnd len="med" type="triangle" w="med"/>
          </a:ln>
        </p:spPr>
      </p:sp>
      <p:sp>
        <p:nvSpPr>
          <p:cNvPr id="562" name="CustomShape 27"/>
          <p:cNvSpPr/>
          <p:nvPr/>
        </p:nvSpPr>
        <p:spPr>
          <a:xfrm>
            <a:off x="213372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563" name="CustomShape 28"/>
          <p:cNvSpPr/>
          <p:nvPr/>
        </p:nvSpPr>
        <p:spPr>
          <a:xfrm>
            <a:off x="243828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64" name="CustomShape 29"/>
          <p:cNvSpPr/>
          <p:nvPr/>
        </p:nvSpPr>
        <p:spPr>
          <a:xfrm>
            <a:off x="274320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65" name="CustomShape 30"/>
          <p:cNvSpPr/>
          <p:nvPr/>
        </p:nvSpPr>
        <p:spPr>
          <a:xfrm>
            <a:off x="304812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66" name="CustomShape 31"/>
          <p:cNvSpPr/>
          <p:nvPr/>
        </p:nvSpPr>
        <p:spPr>
          <a:xfrm>
            <a:off x="3352680" y="43948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567" name="CustomShape 32"/>
          <p:cNvSpPr/>
          <p:nvPr/>
        </p:nvSpPr>
        <p:spPr>
          <a:xfrm>
            <a:off x="3657600" y="43948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568" name="CustomShape 33"/>
          <p:cNvSpPr/>
          <p:nvPr/>
        </p:nvSpPr>
        <p:spPr>
          <a:xfrm>
            <a:off x="3962520" y="43948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569" name="CustomShape 34"/>
          <p:cNvSpPr/>
          <p:nvPr/>
        </p:nvSpPr>
        <p:spPr>
          <a:xfrm>
            <a:off x="4267080" y="439488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570" name="CustomShape 35"/>
          <p:cNvSpPr/>
          <p:nvPr/>
        </p:nvSpPr>
        <p:spPr>
          <a:xfrm>
            <a:off x="6400800" y="4394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2</a:t>
            </a:r>
            <a:endParaRPr/>
          </a:p>
        </p:txBody>
      </p:sp>
      <p:sp>
        <p:nvSpPr>
          <p:cNvPr id="571" name="CustomShape 36"/>
          <p:cNvSpPr/>
          <p:nvPr/>
        </p:nvSpPr>
        <p:spPr>
          <a:xfrm>
            <a:off x="6705720" y="4394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</p:sp>
      <p:sp>
        <p:nvSpPr>
          <p:cNvPr id="572" name="CustomShape 37"/>
          <p:cNvSpPr/>
          <p:nvPr/>
        </p:nvSpPr>
        <p:spPr>
          <a:xfrm>
            <a:off x="3505320" y="415800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3" name="CustomShape 38"/>
          <p:cNvSpPr/>
          <p:nvPr/>
        </p:nvSpPr>
        <p:spPr>
          <a:xfrm>
            <a:off x="2286000" y="415800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4" name="CustomShape 39"/>
          <p:cNvSpPr/>
          <p:nvPr/>
        </p:nvSpPr>
        <p:spPr>
          <a:xfrm>
            <a:off x="487692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75" name="CustomShape 40"/>
          <p:cNvSpPr/>
          <p:nvPr/>
        </p:nvSpPr>
        <p:spPr>
          <a:xfrm>
            <a:off x="518148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76" name="CustomShape 41"/>
          <p:cNvSpPr/>
          <p:nvPr/>
        </p:nvSpPr>
        <p:spPr>
          <a:xfrm>
            <a:off x="548640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77" name="CustomShape 42"/>
          <p:cNvSpPr/>
          <p:nvPr/>
        </p:nvSpPr>
        <p:spPr>
          <a:xfrm>
            <a:off x="579132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78" name="CustomShape 43"/>
          <p:cNvSpPr/>
          <p:nvPr/>
        </p:nvSpPr>
        <p:spPr>
          <a:xfrm>
            <a:off x="609588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79" name="CustomShape 44"/>
          <p:cNvSpPr/>
          <p:nvPr/>
        </p:nvSpPr>
        <p:spPr>
          <a:xfrm>
            <a:off x="4572000" y="4394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580" name="CustomShape 45"/>
          <p:cNvSpPr/>
          <p:nvPr/>
        </p:nvSpPr>
        <p:spPr>
          <a:xfrm>
            <a:off x="5758920" y="4388760"/>
            <a:ext cx="32148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latin typeface="Calibri"/>
              </a:rPr>
              <a:t>2</a:t>
            </a:r>
            <a:endParaRPr/>
          </a:p>
        </p:txBody>
      </p:sp>
      <p:sp>
        <p:nvSpPr>
          <p:cNvPr id="581" name="CustomShape 46"/>
          <p:cNvSpPr/>
          <p:nvPr/>
        </p:nvSpPr>
        <p:spPr>
          <a:xfrm>
            <a:off x="4648320" y="4158000"/>
            <a:ext cx="129492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2" name="CustomShape 47"/>
          <p:cNvSpPr/>
          <p:nvPr/>
        </p:nvSpPr>
        <p:spPr>
          <a:xfrm>
            <a:off x="5943600" y="4234320"/>
            <a:ext cx="609120" cy="15192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3" name="CustomShape 48"/>
          <p:cNvSpPr/>
          <p:nvPr/>
        </p:nvSpPr>
        <p:spPr>
          <a:xfrm>
            <a:off x="848160" y="4968000"/>
            <a:ext cx="1278360" cy="322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latin typeface="Courier New"/>
              </a:rPr>
              <a:t>malloc(5)</a:t>
            </a:r>
            <a:endParaRPr/>
          </a:p>
        </p:txBody>
      </p:sp>
      <p:sp>
        <p:nvSpPr>
          <p:cNvPr id="584" name="CustomShape 49"/>
          <p:cNvSpPr/>
          <p:nvPr/>
        </p:nvSpPr>
        <p:spPr>
          <a:xfrm>
            <a:off x="2095920" y="4875840"/>
            <a:ext cx="935640" cy="3736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2000"/>
              </a:lnSpc>
            </a:pPr>
            <a:r>
              <a:rPr b="1" i="1" lang="en-IN">
                <a:solidFill>
                  <a:srgbClr val="c00000"/>
                </a:solidFill>
                <a:latin typeface="Calibri"/>
              </a:rPr>
              <a:t>Oops!</a:t>
            </a:r>
            <a:endParaRPr/>
          </a:p>
        </p:txBody>
      </p:sp>
      <p:sp>
        <p:nvSpPr>
          <p:cNvPr id="585" name="CustomShape 50"/>
          <p:cNvSpPr/>
          <p:nvPr/>
        </p:nvSpPr>
        <p:spPr>
          <a:xfrm>
            <a:off x="353880" y="5802840"/>
            <a:ext cx="8223120" cy="7304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i="1" lang="en-IN" sz="2400">
                <a:solidFill>
                  <a:srgbClr val="c00000"/>
                </a:solidFill>
                <a:latin typeface="Arial Narrow"/>
              </a:rPr>
              <a:t>There is enough free space, but the allocator won’t be able to find 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21" nodeType="tmRoot" restart="never">
          <p:childTnLst>
            <p:seq>
              <p:cTn dur="indefinite" id="222" nodeType="mainSeq">
                <p:childTnLst>
                  <p:par>
                    <p:cTn fill="hold" id="223">
                      <p:stCondLst>
                        <p:cond delay="indefinite"/>
                      </p:stCondLst>
                      <p:childTnLst>
                        <p:par>
                          <p:cTn fill="hold" id="224">
                            <p:stCondLst>
                              <p:cond delay="0"/>
                            </p:stCondLst>
                            <p:childTnLst>
                              <p:par>
                                <p:cTn fill="hold" id="2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7">
                      <p:stCondLst>
                        <p:cond delay="indefinite"/>
                      </p:stCondLst>
                      <p:childTnLst>
                        <p:par>
                          <p:cTn fill="hold" id="228">
                            <p:stCondLst>
                              <p:cond delay="0"/>
                            </p:stCondLst>
                            <p:childTnLst>
                              <p:par>
                                <p:cTn fill="hold" id="2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304920" y="457200"/>
            <a:ext cx="676872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Implicit List: Coalescing</a:t>
            </a:r>
            <a:endParaRPr/>
          </a:p>
        </p:txBody>
      </p:sp>
      <p:sp>
        <p:nvSpPr>
          <p:cNvPr id="587" name="TextShape 2"/>
          <p:cNvSpPr txBox="1"/>
          <p:nvPr/>
        </p:nvSpPr>
        <p:spPr>
          <a:xfrm>
            <a:off x="319680" y="1220760"/>
            <a:ext cx="8307000" cy="5486040"/>
          </a:xfrm>
          <a:prstGeom prst="rect">
            <a:avLst/>
          </a:prstGeom>
        </p:spPr>
        <p:txBody>
          <a:bodyPr/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Join </a:t>
            </a:r>
            <a:r>
              <a:rPr b="1" i="1" lang="en-US" sz="2400">
                <a:solidFill>
                  <a:srgbClr val="c00000"/>
                </a:solidFill>
                <a:latin typeface="Calibri"/>
              </a:rPr>
              <a:t>(coalesce)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with next/previous blocks, if they are free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Coalescing with next block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But how do we coalesce with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previous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block?</a:t>
            </a:r>
            <a:endParaRPr/>
          </a:p>
        </p:txBody>
      </p:sp>
      <p:sp>
        <p:nvSpPr>
          <p:cNvPr id="588" name="CustomShape 3"/>
          <p:cNvSpPr/>
          <p:nvPr/>
        </p:nvSpPr>
        <p:spPr>
          <a:xfrm>
            <a:off x="1981080" y="2597040"/>
            <a:ext cx="6476760" cy="1663200"/>
          </a:xfrm>
          <a:prstGeom prst="rect">
            <a:avLst/>
          </a:prstGeom>
        </p:spPr>
      </p:sp>
      <p:sp>
        <p:nvSpPr>
          <p:cNvPr id="589" name="CustomShape 4"/>
          <p:cNvSpPr/>
          <p:nvPr/>
        </p:nvSpPr>
        <p:spPr>
          <a:xfrm>
            <a:off x="1074600" y="2597040"/>
            <a:ext cx="7535520" cy="353520"/>
          </a:xfrm>
          <a:prstGeom prst="rect">
            <a:avLst/>
          </a:prstGeom>
        </p:spPr>
      </p:sp>
      <p:sp>
        <p:nvSpPr>
          <p:cNvPr id="590" name="CustomShape 5"/>
          <p:cNvSpPr/>
          <p:nvPr/>
        </p:nvSpPr>
        <p:spPr>
          <a:xfrm>
            <a:off x="924840" y="3999240"/>
            <a:ext cx="6276960" cy="1465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void free_block(ptr p) {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
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    *p = *p &amp; -2;      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// clear allocated flag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
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    next = p + *p;     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// find next block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
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    if ((*next &amp; 1) == 0)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
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      *p = *p + *next; 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// add to this block if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
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}                      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//    not allocated</a:t>
            </a:r>
            <a:endParaRPr/>
          </a:p>
        </p:txBody>
      </p:sp>
      <p:sp>
        <p:nvSpPr>
          <p:cNvPr id="591" name="CustomShape 6"/>
          <p:cNvSpPr/>
          <p:nvPr/>
        </p:nvSpPr>
        <p:spPr>
          <a:xfrm>
            <a:off x="3581280" y="241380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92" name="CustomShape 7"/>
          <p:cNvSpPr/>
          <p:nvPr/>
        </p:nvSpPr>
        <p:spPr>
          <a:xfrm>
            <a:off x="3886200" y="241380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593" name="CustomShape 8"/>
          <p:cNvSpPr/>
          <p:nvPr/>
        </p:nvSpPr>
        <p:spPr>
          <a:xfrm>
            <a:off x="4191120" y="241380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594" name="CustomShape 9"/>
          <p:cNvSpPr/>
          <p:nvPr/>
        </p:nvSpPr>
        <p:spPr>
          <a:xfrm>
            <a:off x="4495680" y="241380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595" name="CustomShape 10"/>
          <p:cNvSpPr/>
          <p:nvPr/>
        </p:nvSpPr>
        <p:spPr>
          <a:xfrm>
            <a:off x="510552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</p:sp>
      <p:sp>
        <p:nvSpPr>
          <p:cNvPr id="596" name="CustomShape 11"/>
          <p:cNvSpPr/>
          <p:nvPr/>
        </p:nvSpPr>
        <p:spPr>
          <a:xfrm>
            <a:off x="541008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</p:sp>
      <p:sp>
        <p:nvSpPr>
          <p:cNvPr id="597" name="CustomShape 12"/>
          <p:cNvSpPr/>
          <p:nvPr/>
        </p:nvSpPr>
        <p:spPr>
          <a:xfrm>
            <a:off x="571500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</p:sp>
      <p:sp>
        <p:nvSpPr>
          <p:cNvPr id="598" name="CustomShape 13"/>
          <p:cNvSpPr/>
          <p:nvPr/>
        </p:nvSpPr>
        <p:spPr>
          <a:xfrm>
            <a:off x="601992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599" name="CustomShape 14"/>
          <p:cNvSpPr/>
          <p:nvPr/>
        </p:nvSpPr>
        <p:spPr>
          <a:xfrm>
            <a:off x="632448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00" name="CustomShape 15"/>
          <p:cNvSpPr/>
          <p:nvPr/>
        </p:nvSpPr>
        <p:spPr>
          <a:xfrm>
            <a:off x="6629400" y="241380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601" name="CustomShape 16"/>
          <p:cNvSpPr/>
          <p:nvPr/>
        </p:nvSpPr>
        <p:spPr>
          <a:xfrm>
            <a:off x="6934320" y="241380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</p:sp>
      <p:sp>
        <p:nvSpPr>
          <p:cNvPr id="602" name="CustomShape 17"/>
          <p:cNvSpPr/>
          <p:nvPr/>
        </p:nvSpPr>
        <p:spPr>
          <a:xfrm>
            <a:off x="480060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603" name="CustomShape 18"/>
          <p:cNvSpPr/>
          <p:nvPr/>
        </p:nvSpPr>
        <p:spPr>
          <a:xfrm>
            <a:off x="3733920" y="217692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04" name="CustomShape 19"/>
          <p:cNvSpPr/>
          <p:nvPr/>
        </p:nvSpPr>
        <p:spPr>
          <a:xfrm>
            <a:off x="6012360" y="2407320"/>
            <a:ext cx="32148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605" name="CustomShape 20"/>
          <p:cNvSpPr/>
          <p:nvPr/>
        </p:nvSpPr>
        <p:spPr>
          <a:xfrm>
            <a:off x="4876920" y="2176920"/>
            <a:ext cx="129492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06" name="CustomShape 21"/>
          <p:cNvSpPr/>
          <p:nvPr/>
        </p:nvSpPr>
        <p:spPr>
          <a:xfrm>
            <a:off x="6172200" y="2253240"/>
            <a:ext cx="609120" cy="15192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07" name="CustomShape 22"/>
          <p:cNvSpPr/>
          <p:nvPr/>
        </p:nvSpPr>
        <p:spPr>
          <a:xfrm>
            <a:off x="1059480" y="2872440"/>
            <a:ext cx="1034640" cy="322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free(p)</a:t>
            </a:r>
            <a:endParaRPr/>
          </a:p>
        </p:txBody>
      </p:sp>
      <p:sp>
        <p:nvSpPr>
          <p:cNvPr id="608" name="CustomShape 23"/>
          <p:cNvSpPr/>
          <p:nvPr/>
        </p:nvSpPr>
        <p:spPr>
          <a:xfrm>
            <a:off x="4802760" y="2794680"/>
            <a:ext cx="303120" cy="322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p</a:t>
            </a:r>
            <a:endParaRPr/>
          </a:p>
        </p:txBody>
      </p:sp>
      <p:sp>
        <p:nvSpPr>
          <p:cNvPr id="609" name="Line 24"/>
          <p:cNvSpPr/>
          <p:nvPr/>
        </p:nvSpPr>
        <p:spPr>
          <a:xfrm flipV="1">
            <a:off x="4952880" y="2716920"/>
            <a:ext cx="1440" cy="155520"/>
          </a:xfrm>
          <a:prstGeom prst="line">
            <a:avLst/>
          </a:prstGeom>
          <a:ln w="25560">
            <a:solidFill>
              <a:srgbClr val="000066"/>
            </a:solidFill>
            <a:miter/>
            <a:tailEnd len="med" type="triangle" w="med"/>
          </a:ln>
        </p:spPr>
      </p:sp>
      <p:sp>
        <p:nvSpPr>
          <p:cNvPr id="610" name="CustomShape 25"/>
          <p:cNvSpPr/>
          <p:nvPr/>
        </p:nvSpPr>
        <p:spPr>
          <a:xfrm>
            <a:off x="23623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611" name="CustomShape 26"/>
          <p:cNvSpPr/>
          <p:nvPr/>
        </p:nvSpPr>
        <p:spPr>
          <a:xfrm>
            <a:off x="26668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12" name="CustomShape 27"/>
          <p:cNvSpPr/>
          <p:nvPr/>
        </p:nvSpPr>
        <p:spPr>
          <a:xfrm>
            <a:off x="29718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13" name="CustomShape 28"/>
          <p:cNvSpPr/>
          <p:nvPr/>
        </p:nvSpPr>
        <p:spPr>
          <a:xfrm>
            <a:off x="32767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14" name="CustomShape 29"/>
          <p:cNvSpPr/>
          <p:nvPr/>
        </p:nvSpPr>
        <p:spPr>
          <a:xfrm>
            <a:off x="3581280" y="340452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615" name="CustomShape 30"/>
          <p:cNvSpPr/>
          <p:nvPr/>
        </p:nvSpPr>
        <p:spPr>
          <a:xfrm>
            <a:off x="3886200" y="340452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616" name="CustomShape 31"/>
          <p:cNvSpPr/>
          <p:nvPr/>
        </p:nvSpPr>
        <p:spPr>
          <a:xfrm>
            <a:off x="4191120" y="340452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617" name="CustomShape 32"/>
          <p:cNvSpPr/>
          <p:nvPr/>
        </p:nvSpPr>
        <p:spPr>
          <a:xfrm>
            <a:off x="4495680" y="3404520"/>
            <a:ext cx="304560" cy="3045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66"/>
            </a:solidFill>
            <a:miter/>
          </a:ln>
        </p:spPr>
      </p:sp>
      <p:sp>
        <p:nvSpPr>
          <p:cNvPr id="618" name="CustomShape 33"/>
          <p:cNvSpPr/>
          <p:nvPr/>
        </p:nvSpPr>
        <p:spPr>
          <a:xfrm>
            <a:off x="662940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619" name="CustomShape 34"/>
          <p:cNvSpPr/>
          <p:nvPr/>
        </p:nvSpPr>
        <p:spPr>
          <a:xfrm>
            <a:off x="693432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</p:sp>
      <p:sp>
        <p:nvSpPr>
          <p:cNvPr id="620" name="CustomShape 35"/>
          <p:cNvSpPr/>
          <p:nvPr/>
        </p:nvSpPr>
        <p:spPr>
          <a:xfrm>
            <a:off x="3733920" y="316764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1" name="CustomShape 36"/>
          <p:cNvSpPr/>
          <p:nvPr/>
        </p:nvSpPr>
        <p:spPr>
          <a:xfrm>
            <a:off x="2514600" y="316764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2" name="CustomShape 37"/>
          <p:cNvSpPr/>
          <p:nvPr/>
        </p:nvSpPr>
        <p:spPr>
          <a:xfrm>
            <a:off x="236232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623" name="CustomShape 38"/>
          <p:cNvSpPr/>
          <p:nvPr/>
        </p:nvSpPr>
        <p:spPr>
          <a:xfrm>
            <a:off x="266688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24" name="CustomShape 39"/>
          <p:cNvSpPr/>
          <p:nvPr/>
        </p:nvSpPr>
        <p:spPr>
          <a:xfrm>
            <a:off x="297180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25" name="CustomShape 40"/>
          <p:cNvSpPr/>
          <p:nvPr/>
        </p:nvSpPr>
        <p:spPr>
          <a:xfrm>
            <a:off x="327672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26" name="CustomShape 41"/>
          <p:cNvSpPr/>
          <p:nvPr/>
        </p:nvSpPr>
        <p:spPr>
          <a:xfrm>
            <a:off x="2514600" y="217692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7" name="CustomShape 42"/>
          <p:cNvSpPr/>
          <p:nvPr/>
        </p:nvSpPr>
        <p:spPr>
          <a:xfrm>
            <a:off x="51055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28" name="CustomShape 43"/>
          <p:cNvSpPr/>
          <p:nvPr/>
        </p:nvSpPr>
        <p:spPr>
          <a:xfrm>
            <a:off x="54100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29" name="CustomShape 44"/>
          <p:cNvSpPr/>
          <p:nvPr/>
        </p:nvSpPr>
        <p:spPr>
          <a:xfrm>
            <a:off x="57150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30" name="CustomShape 45"/>
          <p:cNvSpPr/>
          <p:nvPr/>
        </p:nvSpPr>
        <p:spPr>
          <a:xfrm>
            <a:off x="60199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31" name="CustomShape 46"/>
          <p:cNvSpPr/>
          <p:nvPr/>
        </p:nvSpPr>
        <p:spPr>
          <a:xfrm>
            <a:off x="63244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</p:sp>
      <p:sp>
        <p:nvSpPr>
          <p:cNvPr id="632" name="CustomShape 47"/>
          <p:cNvSpPr/>
          <p:nvPr/>
        </p:nvSpPr>
        <p:spPr>
          <a:xfrm>
            <a:off x="48006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633" name="CustomShape 48"/>
          <p:cNvSpPr/>
          <p:nvPr/>
        </p:nvSpPr>
        <p:spPr>
          <a:xfrm>
            <a:off x="6012360" y="3398040"/>
            <a:ext cx="32148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634" name="CustomShape 49"/>
          <p:cNvSpPr/>
          <p:nvPr/>
        </p:nvSpPr>
        <p:spPr>
          <a:xfrm>
            <a:off x="4876920" y="3167640"/>
            <a:ext cx="19047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35" name="CustomShape 50"/>
          <p:cNvSpPr/>
          <p:nvPr/>
        </p:nvSpPr>
        <p:spPr>
          <a:xfrm>
            <a:off x="7387920" y="2535840"/>
            <a:ext cx="137448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i="1" lang="en-IN" sz="2000">
                <a:solidFill>
                  <a:srgbClr val="c00000"/>
                </a:solidFill>
                <a:latin typeface="Calibri"/>
              </a:rPr>
              <a:t>logically</a:t>
            </a:r>
            <a:endParaRPr/>
          </a:p>
          <a:p>
            <a:pPr>
              <a:lnSpc>
                <a:spcPct val="100000"/>
              </a:lnSpc>
            </a:pPr>
            <a:r>
              <a:rPr b="1" i="1" lang="en-IN" sz="2000">
                <a:solidFill>
                  <a:srgbClr val="c00000"/>
                </a:solidFill>
                <a:latin typeface="Calibri"/>
              </a:rPr>
              <a:t>gone</a:t>
            </a:r>
            <a:endParaRPr/>
          </a:p>
        </p:txBody>
      </p:sp>
      <p:sp>
        <p:nvSpPr>
          <p:cNvPr id="636" name="CustomShape 51"/>
          <p:cNvSpPr/>
          <p:nvPr/>
        </p:nvSpPr>
        <p:spPr>
          <a:xfrm>
            <a:off x="7543800" y="3397320"/>
            <a:ext cx="1370160" cy="507960"/>
          </a:xfrm>
          <a:prstGeom prst="straightConnector1">
            <a:avLst/>
          </a:prstGeom>
          <a:ln w="28440">
            <a:solidFill>
              <a:srgbClr val="c00000"/>
            </a:solidFill>
            <a:miter/>
            <a:tailEnd len="med" type="triangle" w="med"/>
          </a:ln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380880" y="493560"/>
            <a:ext cx="876276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Implicit List: Bidirectional Coalescing </a:t>
            </a:r>
            <a:endParaRPr/>
          </a:p>
        </p:txBody>
      </p:sp>
      <p:sp>
        <p:nvSpPr>
          <p:cNvPr id="638" name="TextShape 2"/>
          <p:cNvSpPr txBox="1"/>
          <p:nvPr/>
        </p:nvSpPr>
        <p:spPr>
          <a:xfrm>
            <a:off x="404280" y="1220760"/>
            <a:ext cx="8307000" cy="1325160"/>
          </a:xfrm>
          <a:prstGeom prst="rect">
            <a:avLst/>
          </a:prstGeom>
        </p:spPr>
        <p:txBody>
          <a:bodyPr/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i="1" lang="en-US" sz="2400">
                <a:solidFill>
                  <a:srgbClr val="c00000"/>
                </a:solidFill>
                <a:latin typeface="Calibri"/>
              </a:rPr>
              <a:t>Boundary tags</a:t>
            </a:r>
            <a:r>
              <a:rPr b="1" lang="en-US" sz="240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[Knuth73]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Replicate size/allocated word at “bottom” (end) of free blocks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Allows us to traverse the “list” backwards, but requires extra space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Important and general technique!</a:t>
            </a:r>
            <a:endParaRPr/>
          </a:p>
        </p:txBody>
      </p:sp>
      <p:sp>
        <p:nvSpPr>
          <p:cNvPr id="639" name="CustomShape 3"/>
          <p:cNvSpPr/>
          <p:nvPr/>
        </p:nvSpPr>
        <p:spPr>
          <a:xfrm>
            <a:off x="3111480" y="4275360"/>
            <a:ext cx="1369800" cy="38052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Size</a:t>
            </a:r>
            <a:endParaRPr/>
          </a:p>
        </p:txBody>
      </p:sp>
      <p:sp>
        <p:nvSpPr>
          <p:cNvPr id="640" name="CustomShape 4"/>
          <p:cNvSpPr/>
          <p:nvPr/>
        </p:nvSpPr>
        <p:spPr>
          <a:xfrm>
            <a:off x="129600" y="4703760"/>
            <a:ext cx="2125800" cy="9903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i="1" lang="en-IN" sz="2000">
                <a:solidFill>
                  <a:srgbClr val="808080"/>
                </a:solidFill>
                <a:latin typeface="Calibri"/>
              </a:rPr>
              <a:t>Format of</a:t>
            </a:r>
            <a:endParaRPr/>
          </a:p>
          <a:p>
            <a:pPr>
              <a:lnSpc>
                <a:spcPct val="98000"/>
              </a:lnSpc>
            </a:pPr>
            <a:r>
              <a:rPr b="1" i="1" lang="en-IN" sz="2000">
                <a:solidFill>
                  <a:srgbClr val="808080"/>
                </a:solidFill>
                <a:latin typeface="Calibri"/>
              </a:rPr>
              <a:t>allocated and</a:t>
            </a:r>
            <a:endParaRPr/>
          </a:p>
          <a:p>
            <a:pPr>
              <a:lnSpc>
                <a:spcPct val="98000"/>
              </a:lnSpc>
            </a:pPr>
            <a:r>
              <a:rPr b="1" i="1" lang="en-IN" sz="2000">
                <a:solidFill>
                  <a:srgbClr val="808080"/>
                </a:solidFill>
                <a:latin typeface="Calibri"/>
              </a:rPr>
              <a:t>free blocks</a:t>
            </a:r>
            <a:endParaRPr/>
          </a:p>
        </p:txBody>
      </p:sp>
      <p:sp>
        <p:nvSpPr>
          <p:cNvPr id="641" name="CustomShape 5"/>
          <p:cNvSpPr/>
          <p:nvPr/>
        </p:nvSpPr>
        <p:spPr>
          <a:xfrm>
            <a:off x="3111480" y="4656240"/>
            <a:ext cx="1676160" cy="1285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Payload and</a:t>
            </a:r>
            <a:endParaRPr/>
          </a:p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padding</a:t>
            </a:r>
            <a:endParaRPr/>
          </a:p>
        </p:txBody>
      </p:sp>
      <p:sp>
        <p:nvSpPr>
          <p:cNvPr id="642" name="CustomShape 6"/>
          <p:cNvSpPr/>
          <p:nvPr/>
        </p:nvSpPr>
        <p:spPr>
          <a:xfrm>
            <a:off x="4705200" y="4222800"/>
            <a:ext cx="3108600" cy="20005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 = 1: Allocated block  </a:t>
            </a: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 = 0: Free block</a:t>
            </a: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Size: Total block size</a:t>
            </a:r>
            <a:endParaRPr/>
          </a:p>
          <a:p>
            <a:pPr>
              <a:lnSpc>
                <a:spcPct val="98000"/>
              </a:lnSpc>
            </a:pP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Payload: Application data</a:t>
            </a:r>
            <a:endParaRPr/>
          </a:p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(allocated blocks only)</a:t>
            </a:r>
            <a:endParaRPr/>
          </a:p>
          <a:p>
            <a:pPr>
              <a:lnSpc>
                <a:spcPct val="98000"/>
              </a:lnSpc>
            </a:pPr>
            <a:endParaRPr/>
          </a:p>
        </p:txBody>
      </p:sp>
      <p:sp>
        <p:nvSpPr>
          <p:cNvPr id="643" name="CustomShape 7"/>
          <p:cNvSpPr/>
          <p:nvPr/>
        </p:nvSpPr>
        <p:spPr>
          <a:xfrm>
            <a:off x="4483080" y="4275360"/>
            <a:ext cx="304560" cy="380520"/>
          </a:xfrm>
          <a:prstGeom prst="rect">
            <a:avLst/>
          </a:prstGeom>
          <a:solidFill>
            <a:srgbClr val="ebafa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644" name="CustomShape 8"/>
          <p:cNvSpPr/>
          <p:nvPr/>
        </p:nvSpPr>
        <p:spPr>
          <a:xfrm>
            <a:off x="3110040" y="5936760"/>
            <a:ext cx="1369800" cy="38052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Size</a:t>
            </a:r>
            <a:endParaRPr/>
          </a:p>
        </p:txBody>
      </p:sp>
      <p:sp>
        <p:nvSpPr>
          <p:cNvPr id="645" name="CustomShape 9"/>
          <p:cNvSpPr/>
          <p:nvPr/>
        </p:nvSpPr>
        <p:spPr>
          <a:xfrm>
            <a:off x="4483080" y="5936760"/>
            <a:ext cx="304560" cy="380520"/>
          </a:xfrm>
          <a:prstGeom prst="rect">
            <a:avLst/>
          </a:prstGeom>
          <a:solidFill>
            <a:srgbClr val="ebafa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646" name="CustomShape 10"/>
          <p:cNvSpPr/>
          <p:nvPr/>
        </p:nvSpPr>
        <p:spPr>
          <a:xfrm>
            <a:off x="1097280" y="5910480"/>
            <a:ext cx="1726560" cy="5706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Boundary tag</a:t>
            </a:r>
            <a:endParaRPr/>
          </a:p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(footer)</a:t>
            </a:r>
            <a:endParaRPr/>
          </a:p>
        </p:txBody>
      </p:sp>
      <p:sp>
        <p:nvSpPr>
          <p:cNvPr id="647" name="Line 11"/>
          <p:cNvSpPr/>
          <p:nvPr/>
        </p:nvSpPr>
        <p:spPr>
          <a:xfrm>
            <a:off x="2590560" y="6103800"/>
            <a:ext cx="533520" cy="18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648" name="CustomShape 12"/>
          <p:cNvSpPr/>
          <p:nvPr/>
        </p:nvSpPr>
        <p:spPr>
          <a:xfrm>
            <a:off x="152388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649" name="CustomShape 13"/>
          <p:cNvSpPr/>
          <p:nvPr/>
        </p:nvSpPr>
        <p:spPr>
          <a:xfrm>
            <a:off x="182880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650" name="CustomShape 14"/>
          <p:cNvSpPr/>
          <p:nvPr/>
        </p:nvSpPr>
        <p:spPr>
          <a:xfrm>
            <a:off x="213372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651" name="CustomShape 15"/>
          <p:cNvSpPr/>
          <p:nvPr/>
        </p:nvSpPr>
        <p:spPr>
          <a:xfrm>
            <a:off x="243828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652" name="CustomShape 16"/>
          <p:cNvSpPr/>
          <p:nvPr/>
        </p:nvSpPr>
        <p:spPr>
          <a:xfrm>
            <a:off x="274320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653" name="CustomShape 17"/>
          <p:cNvSpPr/>
          <p:nvPr/>
        </p:nvSpPr>
        <p:spPr>
          <a:xfrm>
            <a:off x="304812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654" name="CustomShape 18"/>
          <p:cNvSpPr/>
          <p:nvPr/>
        </p:nvSpPr>
        <p:spPr>
          <a:xfrm>
            <a:off x="335268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655" name="CustomShape 19"/>
          <p:cNvSpPr/>
          <p:nvPr/>
        </p:nvSpPr>
        <p:spPr>
          <a:xfrm>
            <a:off x="365760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656" name="CustomShape 20"/>
          <p:cNvSpPr/>
          <p:nvPr/>
        </p:nvSpPr>
        <p:spPr>
          <a:xfrm>
            <a:off x="426708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657" name="CustomShape 21"/>
          <p:cNvSpPr/>
          <p:nvPr/>
        </p:nvSpPr>
        <p:spPr>
          <a:xfrm>
            <a:off x="457200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658" name="CustomShape 22"/>
          <p:cNvSpPr/>
          <p:nvPr/>
        </p:nvSpPr>
        <p:spPr>
          <a:xfrm>
            <a:off x="487692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659" name="CustomShape 23"/>
          <p:cNvSpPr/>
          <p:nvPr/>
        </p:nvSpPr>
        <p:spPr>
          <a:xfrm>
            <a:off x="518148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660" name="CustomShape 24"/>
          <p:cNvSpPr/>
          <p:nvPr/>
        </p:nvSpPr>
        <p:spPr>
          <a:xfrm>
            <a:off x="548640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6</a:t>
            </a:r>
            <a:endParaRPr/>
          </a:p>
        </p:txBody>
      </p:sp>
      <p:sp>
        <p:nvSpPr>
          <p:cNvPr id="661" name="CustomShape 25"/>
          <p:cNvSpPr/>
          <p:nvPr/>
        </p:nvSpPr>
        <p:spPr>
          <a:xfrm>
            <a:off x="579132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662" name="CustomShape 26"/>
          <p:cNvSpPr/>
          <p:nvPr/>
        </p:nvSpPr>
        <p:spPr>
          <a:xfrm>
            <a:off x="609588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663" name="CustomShape 27"/>
          <p:cNvSpPr/>
          <p:nvPr/>
        </p:nvSpPr>
        <p:spPr>
          <a:xfrm>
            <a:off x="3962520" y="313236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6</a:t>
            </a:r>
            <a:endParaRPr/>
          </a:p>
        </p:txBody>
      </p:sp>
      <p:sp>
        <p:nvSpPr>
          <p:cNvPr id="664" name="CustomShape 28"/>
          <p:cNvSpPr/>
          <p:nvPr/>
        </p:nvSpPr>
        <p:spPr>
          <a:xfrm>
            <a:off x="2895480" y="289548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65" name="CustomShape 29"/>
          <p:cNvSpPr/>
          <p:nvPr/>
        </p:nvSpPr>
        <p:spPr>
          <a:xfrm>
            <a:off x="4114800" y="2895480"/>
            <a:ext cx="182844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66" name="CustomShape 30"/>
          <p:cNvSpPr/>
          <p:nvPr/>
        </p:nvSpPr>
        <p:spPr>
          <a:xfrm>
            <a:off x="1676520" y="289548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67" name="CustomShape 31"/>
          <p:cNvSpPr/>
          <p:nvPr/>
        </p:nvSpPr>
        <p:spPr>
          <a:xfrm>
            <a:off x="640080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</p:sp>
      <p:sp>
        <p:nvSpPr>
          <p:cNvPr id="668" name="CustomShape 32"/>
          <p:cNvSpPr/>
          <p:nvPr/>
        </p:nvSpPr>
        <p:spPr>
          <a:xfrm>
            <a:off x="6705720" y="313236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latin typeface="Calibri"/>
              </a:rPr>
              <a:t>4</a:t>
            </a:r>
            <a:endParaRPr/>
          </a:p>
        </p:txBody>
      </p:sp>
      <p:sp>
        <p:nvSpPr>
          <p:cNvPr id="669" name="CustomShape 33"/>
          <p:cNvSpPr/>
          <p:nvPr/>
        </p:nvSpPr>
        <p:spPr>
          <a:xfrm>
            <a:off x="2590920" y="345204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70" name="CustomShape 34"/>
          <p:cNvSpPr/>
          <p:nvPr/>
        </p:nvSpPr>
        <p:spPr>
          <a:xfrm>
            <a:off x="3809880" y="3452040"/>
            <a:ext cx="182844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71" name="CustomShape 35"/>
          <p:cNvSpPr/>
          <p:nvPr/>
        </p:nvSpPr>
        <p:spPr>
          <a:xfrm>
            <a:off x="5638680" y="3452040"/>
            <a:ext cx="1218960" cy="228240"/>
          </a:xfrm>
          <a:prstGeom prst="rect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72" name="CustomShape 36"/>
          <p:cNvSpPr/>
          <p:nvPr/>
        </p:nvSpPr>
        <p:spPr>
          <a:xfrm>
            <a:off x="1686960" y="4267080"/>
            <a:ext cx="100548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Header</a:t>
            </a:r>
            <a:endParaRPr/>
          </a:p>
        </p:txBody>
      </p:sp>
      <p:sp>
        <p:nvSpPr>
          <p:cNvPr id="673" name="Line 37"/>
          <p:cNvSpPr/>
          <p:nvPr/>
        </p:nvSpPr>
        <p:spPr>
          <a:xfrm>
            <a:off x="2590560" y="4427640"/>
            <a:ext cx="533520" cy="144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dur="indefinite" id="235" nodeType="tmRoot" restart="never">
          <p:childTnLst>
            <p:seq>
              <p:cTn dur="indefinite" id="236" nodeType="mainSeq">
                <p:childTnLst>
                  <p:par>
                    <p:cTn fill="hold" id="237">
                      <p:stCondLst>
                        <p:cond delay="indefinite"/>
                      </p:stCondLst>
                      <p:childTnLst>
                        <p:par>
                          <p:cTn fill="hold" id="238">
                            <p:stCondLst>
                              <p:cond delay="0"/>
                            </p:stCondLst>
                            <p:childTnLst>
                              <p:par>
                                <p:cTn fill="hold" id="2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444600" y="569880"/>
            <a:ext cx="702288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Constant Time Coalescing</a:t>
            </a:r>
            <a:endParaRPr/>
          </a:p>
        </p:txBody>
      </p:sp>
      <p:sp>
        <p:nvSpPr>
          <p:cNvPr id="675" name="CustomShape 2"/>
          <p:cNvSpPr/>
          <p:nvPr/>
        </p:nvSpPr>
        <p:spPr>
          <a:xfrm>
            <a:off x="2438280" y="2895480"/>
            <a:ext cx="114264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676" name="CustomShape 3"/>
          <p:cNvSpPr/>
          <p:nvPr/>
        </p:nvSpPr>
        <p:spPr>
          <a:xfrm>
            <a:off x="2438280" y="2590920"/>
            <a:ext cx="11426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Allocated</a:t>
            </a:r>
            <a:endParaRPr/>
          </a:p>
        </p:txBody>
      </p:sp>
      <p:sp>
        <p:nvSpPr>
          <p:cNvPr id="677" name="CustomShape 4"/>
          <p:cNvSpPr/>
          <p:nvPr/>
        </p:nvSpPr>
        <p:spPr>
          <a:xfrm>
            <a:off x="2438280" y="3200400"/>
            <a:ext cx="11426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Allocated</a:t>
            </a:r>
            <a:endParaRPr/>
          </a:p>
        </p:txBody>
      </p:sp>
      <p:sp>
        <p:nvSpPr>
          <p:cNvPr id="678" name="CustomShape 5"/>
          <p:cNvSpPr/>
          <p:nvPr/>
        </p:nvSpPr>
        <p:spPr>
          <a:xfrm>
            <a:off x="3962520" y="2895480"/>
            <a:ext cx="114264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679" name="CustomShape 6"/>
          <p:cNvSpPr/>
          <p:nvPr/>
        </p:nvSpPr>
        <p:spPr>
          <a:xfrm>
            <a:off x="3962520" y="2590920"/>
            <a:ext cx="11426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Allocated</a:t>
            </a:r>
            <a:endParaRPr/>
          </a:p>
        </p:txBody>
      </p:sp>
      <p:sp>
        <p:nvSpPr>
          <p:cNvPr id="680" name="CustomShape 7"/>
          <p:cNvSpPr/>
          <p:nvPr/>
        </p:nvSpPr>
        <p:spPr>
          <a:xfrm>
            <a:off x="3962520" y="3200400"/>
            <a:ext cx="114264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Free</a:t>
            </a:r>
            <a:endParaRPr/>
          </a:p>
        </p:txBody>
      </p:sp>
      <p:sp>
        <p:nvSpPr>
          <p:cNvPr id="681" name="CustomShape 8"/>
          <p:cNvSpPr/>
          <p:nvPr/>
        </p:nvSpPr>
        <p:spPr>
          <a:xfrm>
            <a:off x="5486400" y="2895480"/>
            <a:ext cx="114264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682" name="CustomShape 9"/>
          <p:cNvSpPr/>
          <p:nvPr/>
        </p:nvSpPr>
        <p:spPr>
          <a:xfrm>
            <a:off x="5486400" y="2590920"/>
            <a:ext cx="114264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Free</a:t>
            </a:r>
            <a:endParaRPr/>
          </a:p>
        </p:txBody>
      </p:sp>
      <p:sp>
        <p:nvSpPr>
          <p:cNvPr id="683" name="CustomShape 10"/>
          <p:cNvSpPr/>
          <p:nvPr/>
        </p:nvSpPr>
        <p:spPr>
          <a:xfrm>
            <a:off x="5486400" y="3200400"/>
            <a:ext cx="11426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Allocated</a:t>
            </a:r>
            <a:endParaRPr/>
          </a:p>
        </p:txBody>
      </p:sp>
      <p:sp>
        <p:nvSpPr>
          <p:cNvPr id="684" name="CustomShape 11"/>
          <p:cNvSpPr/>
          <p:nvPr/>
        </p:nvSpPr>
        <p:spPr>
          <a:xfrm>
            <a:off x="7010280" y="2895480"/>
            <a:ext cx="114264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685" name="CustomShape 12"/>
          <p:cNvSpPr/>
          <p:nvPr/>
        </p:nvSpPr>
        <p:spPr>
          <a:xfrm>
            <a:off x="7010280" y="2590920"/>
            <a:ext cx="114264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Free</a:t>
            </a:r>
            <a:endParaRPr/>
          </a:p>
        </p:txBody>
      </p:sp>
      <p:sp>
        <p:nvSpPr>
          <p:cNvPr id="686" name="CustomShape 13"/>
          <p:cNvSpPr/>
          <p:nvPr/>
        </p:nvSpPr>
        <p:spPr>
          <a:xfrm>
            <a:off x="7010280" y="3200400"/>
            <a:ext cx="114264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Free</a:t>
            </a:r>
            <a:endParaRPr/>
          </a:p>
        </p:txBody>
      </p:sp>
      <p:sp>
        <p:nvSpPr>
          <p:cNvPr id="687" name="CustomShape 14"/>
          <p:cNvSpPr/>
          <p:nvPr/>
        </p:nvSpPr>
        <p:spPr>
          <a:xfrm>
            <a:off x="171720" y="2749680"/>
            <a:ext cx="1677600" cy="631080"/>
          </a:xfrm>
          <a:prstGeom prst="rect">
            <a:avLst/>
          </a:prstGeom>
        </p:spPr>
        <p:txBody>
          <a:bodyPr bIns="46800" lIns="90000" rIns="90000" tIns="46800" wrap="none"/>
          <a:p>
            <a:pPr algn="r">
              <a:lnSpc>
                <a:spcPct val="98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Block being</a:t>
            </a:r>
            <a:endParaRPr/>
          </a:p>
          <a:p>
            <a:pPr algn="r">
              <a:lnSpc>
                <a:spcPct val="98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freed</a:t>
            </a:r>
            <a:endParaRPr/>
          </a:p>
        </p:txBody>
      </p:sp>
      <p:sp>
        <p:nvSpPr>
          <p:cNvPr id="688" name="Line 15"/>
          <p:cNvSpPr/>
          <p:nvPr/>
        </p:nvSpPr>
        <p:spPr>
          <a:xfrm>
            <a:off x="1828800" y="3047760"/>
            <a:ext cx="457200" cy="18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689" name="CustomShape 16"/>
          <p:cNvSpPr/>
          <p:nvPr/>
        </p:nvSpPr>
        <p:spPr>
          <a:xfrm>
            <a:off x="2472840" y="2057400"/>
            <a:ext cx="1029960" cy="3625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i="1" lang="en-IN">
                <a:solidFill>
                  <a:srgbClr val="c00000"/>
                </a:solidFill>
                <a:latin typeface="Calibri"/>
              </a:rPr>
              <a:t>Case 1</a:t>
            </a:r>
            <a:endParaRPr/>
          </a:p>
        </p:txBody>
      </p:sp>
      <p:sp>
        <p:nvSpPr>
          <p:cNvPr id="690" name="CustomShape 17"/>
          <p:cNvSpPr/>
          <p:nvPr/>
        </p:nvSpPr>
        <p:spPr>
          <a:xfrm>
            <a:off x="3996720" y="2057400"/>
            <a:ext cx="1029960" cy="3625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i="1" lang="en-IN">
                <a:solidFill>
                  <a:srgbClr val="c00000"/>
                </a:solidFill>
                <a:latin typeface="Calibri"/>
              </a:rPr>
              <a:t>Case 2</a:t>
            </a:r>
            <a:endParaRPr/>
          </a:p>
        </p:txBody>
      </p:sp>
      <p:sp>
        <p:nvSpPr>
          <p:cNvPr id="691" name="CustomShape 18"/>
          <p:cNvSpPr/>
          <p:nvPr/>
        </p:nvSpPr>
        <p:spPr>
          <a:xfrm>
            <a:off x="5520600" y="2057400"/>
            <a:ext cx="1029960" cy="3625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i="1" lang="en-IN">
                <a:solidFill>
                  <a:srgbClr val="c00000"/>
                </a:solidFill>
                <a:latin typeface="Calibri"/>
              </a:rPr>
              <a:t>Case 3</a:t>
            </a:r>
            <a:endParaRPr/>
          </a:p>
        </p:txBody>
      </p:sp>
      <p:sp>
        <p:nvSpPr>
          <p:cNvPr id="692" name="CustomShape 19"/>
          <p:cNvSpPr/>
          <p:nvPr/>
        </p:nvSpPr>
        <p:spPr>
          <a:xfrm>
            <a:off x="7044840" y="2057400"/>
            <a:ext cx="1029960" cy="3625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i="1" lang="en-IN">
                <a:solidFill>
                  <a:srgbClr val="c00000"/>
                </a:solidFill>
                <a:latin typeface="Calibri"/>
              </a:rPr>
              <a:t>Case 4</a:t>
            </a:r>
            <a:endParaRPr/>
          </a:p>
        </p:txBody>
      </p:sp>
    </p:spTree>
  </p:cSld>
  <p:timing>
    <p:tnLst>
      <p:par>
        <p:cTn dur="indefinite" id="261" nodeType="tmRoot" restart="never">
          <p:childTnLst>
            <p:seq>
              <p:cTn id="26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694" name="CustomShape 2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95" name="CustomShape 3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696" name="TextShape 4"/>
          <p:cNvSpPr txBox="1"/>
          <p:nvPr/>
        </p:nvSpPr>
        <p:spPr>
          <a:xfrm>
            <a:off x="419040" y="483480"/>
            <a:ext cx="830556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Constant Time Coalescing (Case 1)</a:t>
            </a:r>
            <a:endParaRPr/>
          </a:p>
        </p:txBody>
      </p:sp>
      <p:sp>
        <p:nvSpPr>
          <p:cNvPr id="697" name="CustomShap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698" name="CustomShap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699" name="CustomShap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00" name="CustomShap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01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02" name="CustomShap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703" name="CustomShap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04" name="CustomShap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</p:sp>
      <p:sp>
        <p:nvSpPr>
          <p:cNvPr id="705" name="CustomShap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06" name="CustomShap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707" name="CustomShap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08" name="CustomShap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09" name="CustomShap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710" name="CustomShap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11" name="CustomShap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712" name="CustomShap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13" name="CustomShap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714" name="CustomShap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15" name="CustomShap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16" name="CustomShape 24"/>
          <p:cNvSpPr/>
          <p:nvPr/>
        </p:nvSpPr>
        <p:spPr>
          <a:xfrm>
            <a:off x="441972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717" name="CustomShape 25"/>
          <p:cNvSpPr/>
          <p:nvPr/>
        </p:nvSpPr>
        <p:spPr>
          <a:xfrm>
            <a:off x="571500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18" name="CustomShape 26"/>
          <p:cNvSpPr/>
          <p:nvPr/>
        </p:nvSpPr>
        <p:spPr>
          <a:xfrm>
            <a:off x="441972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719" name="CustomShape 27"/>
          <p:cNvSpPr/>
          <p:nvPr/>
        </p:nvSpPr>
        <p:spPr>
          <a:xfrm>
            <a:off x="441972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20" name="CustomShape 28"/>
          <p:cNvSpPr/>
          <p:nvPr/>
        </p:nvSpPr>
        <p:spPr>
          <a:xfrm>
            <a:off x="441972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721" name="CustomShape 29"/>
          <p:cNvSpPr/>
          <p:nvPr/>
        </p:nvSpPr>
        <p:spPr>
          <a:xfrm>
            <a:off x="571500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22" name="CustomShape 30"/>
          <p:cNvSpPr/>
          <p:nvPr/>
        </p:nvSpPr>
        <p:spPr>
          <a:xfrm>
            <a:off x="4419720" y="19051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23" name="Line 31"/>
          <p:cNvSpPr/>
          <p:nvPr/>
        </p:nvSpPr>
        <p:spPr>
          <a:xfrm>
            <a:off x="5257800" y="4190760"/>
            <a:ext cx="144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24" name="CustomShape 32"/>
          <p:cNvSpPr/>
          <p:nvPr/>
        </p:nvSpPr>
        <p:spPr>
          <a:xfrm>
            <a:off x="4419720" y="28195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725" name="CustomShape 33"/>
          <p:cNvSpPr/>
          <p:nvPr/>
        </p:nvSpPr>
        <p:spPr>
          <a:xfrm>
            <a:off x="5715000" y="28195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26" name="CustomShape 34"/>
          <p:cNvSpPr/>
          <p:nvPr/>
        </p:nvSpPr>
        <p:spPr>
          <a:xfrm>
            <a:off x="4419720" y="31240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27" name="CustomShape 35"/>
          <p:cNvSpPr/>
          <p:nvPr/>
        </p:nvSpPr>
        <p:spPr>
          <a:xfrm>
            <a:off x="441972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28" name="CustomShape 36"/>
          <p:cNvSpPr/>
          <p:nvPr/>
        </p:nvSpPr>
        <p:spPr>
          <a:xfrm>
            <a:off x="4419720" y="34290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729" name="CustomShape 37"/>
          <p:cNvSpPr/>
          <p:nvPr/>
        </p:nvSpPr>
        <p:spPr>
          <a:xfrm>
            <a:off x="5715000" y="34290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30" name="CustomShape 38"/>
          <p:cNvSpPr/>
          <p:nvPr/>
        </p:nvSpPr>
        <p:spPr>
          <a:xfrm>
            <a:off x="4419720" y="28195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31" name="CustomShape 39"/>
          <p:cNvSpPr/>
          <p:nvPr/>
        </p:nvSpPr>
        <p:spPr>
          <a:xfrm>
            <a:off x="441972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732" name="CustomShape 40"/>
          <p:cNvSpPr/>
          <p:nvPr/>
        </p:nvSpPr>
        <p:spPr>
          <a:xfrm>
            <a:off x="571500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33" name="CustomShape 41"/>
          <p:cNvSpPr/>
          <p:nvPr/>
        </p:nvSpPr>
        <p:spPr>
          <a:xfrm>
            <a:off x="441972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734" name="CustomShape 42"/>
          <p:cNvSpPr/>
          <p:nvPr/>
        </p:nvSpPr>
        <p:spPr>
          <a:xfrm>
            <a:off x="441972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35" name="CustomShape 43"/>
          <p:cNvSpPr/>
          <p:nvPr/>
        </p:nvSpPr>
        <p:spPr>
          <a:xfrm>
            <a:off x="441972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736" name="CustomShape 44"/>
          <p:cNvSpPr/>
          <p:nvPr/>
        </p:nvSpPr>
        <p:spPr>
          <a:xfrm>
            <a:off x="571500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37" name="CustomShape 45"/>
          <p:cNvSpPr/>
          <p:nvPr/>
        </p:nvSpPr>
        <p:spPr>
          <a:xfrm>
            <a:off x="4419720" y="37339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38" name="Line 46"/>
          <p:cNvSpPr/>
          <p:nvPr/>
        </p:nvSpPr>
        <p:spPr>
          <a:xfrm>
            <a:off x="3581280" y="3276360"/>
            <a:ext cx="609480" cy="18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dur="indefinite" id="263" nodeType="tmRoot" restart="never">
          <p:childTnLst>
            <p:seq>
              <p:cTn dur="indefinite" id="264" nodeType="mainSeq">
                <p:childTnLst>
                  <p:par>
                    <p:cTn fill="hold" id="265">
                      <p:stCondLst>
                        <p:cond delay="indefinite"/>
                      </p:stCondLst>
                      <p:childTnLst>
                        <p:par>
                          <p:cTn fill="hold" id="266">
                            <p:stCondLst>
                              <p:cond delay="0"/>
                            </p:stCondLst>
                            <p:childTnLst>
                              <p:par>
                                <p:cTn fill="hold" id="2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457200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740" name="CustomShape 2"/>
          <p:cNvSpPr/>
          <p:nvPr/>
        </p:nvSpPr>
        <p:spPr>
          <a:xfrm>
            <a:off x="586728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41" name="CustomShape 3"/>
          <p:cNvSpPr/>
          <p:nvPr/>
        </p:nvSpPr>
        <p:spPr>
          <a:xfrm>
            <a:off x="457200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742" name="TextShape 4"/>
          <p:cNvSpPr txBox="1"/>
          <p:nvPr/>
        </p:nvSpPr>
        <p:spPr>
          <a:xfrm>
            <a:off x="419040" y="533520"/>
            <a:ext cx="830556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Constant Time Coalescing (Case 2)</a:t>
            </a:r>
            <a:endParaRPr/>
          </a:p>
        </p:txBody>
      </p:sp>
      <p:sp>
        <p:nvSpPr>
          <p:cNvPr id="743" name="CustomShape 5"/>
          <p:cNvSpPr/>
          <p:nvPr/>
        </p:nvSpPr>
        <p:spPr>
          <a:xfrm>
            <a:off x="457200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44" name="CustomShape 6"/>
          <p:cNvSpPr/>
          <p:nvPr/>
        </p:nvSpPr>
        <p:spPr>
          <a:xfrm>
            <a:off x="457200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745" name="CustomShape 7"/>
          <p:cNvSpPr/>
          <p:nvPr/>
        </p:nvSpPr>
        <p:spPr>
          <a:xfrm>
            <a:off x="586728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46" name="CustomShape 8"/>
          <p:cNvSpPr/>
          <p:nvPr/>
        </p:nvSpPr>
        <p:spPr>
          <a:xfrm>
            <a:off x="4572000" y="19051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47" name="CustomShape 9"/>
          <p:cNvSpPr/>
          <p:nvPr/>
        </p:nvSpPr>
        <p:spPr>
          <a:xfrm>
            <a:off x="4572000" y="28195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n+m2</a:t>
            </a:r>
            <a:endParaRPr/>
          </a:p>
        </p:txBody>
      </p:sp>
      <p:sp>
        <p:nvSpPr>
          <p:cNvPr id="748" name="CustomShape 10"/>
          <p:cNvSpPr/>
          <p:nvPr/>
        </p:nvSpPr>
        <p:spPr>
          <a:xfrm>
            <a:off x="5867280" y="28195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49" name="CustomShape 11"/>
          <p:cNvSpPr/>
          <p:nvPr/>
        </p:nvSpPr>
        <p:spPr>
          <a:xfrm>
            <a:off x="457200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50" name="CustomShape 12"/>
          <p:cNvSpPr/>
          <p:nvPr/>
        </p:nvSpPr>
        <p:spPr>
          <a:xfrm>
            <a:off x="4572000" y="43434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n+m2</a:t>
            </a:r>
            <a:endParaRPr/>
          </a:p>
        </p:txBody>
      </p:sp>
      <p:sp>
        <p:nvSpPr>
          <p:cNvPr id="751" name="CustomShape 13"/>
          <p:cNvSpPr/>
          <p:nvPr/>
        </p:nvSpPr>
        <p:spPr>
          <a:xfrm>
            <a:off x="5867280" y="43434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52" name="CustomShape 14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753" name="CustomShape 15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54" name="CustomShape 16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755" name="CustomShape 17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56" name="CustomShape 18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757" name="CustomShape 19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58" name="CustomShape 20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59" name="Line 21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60" name="CustomShape 22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761" name="CustomShape 23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62" name="CustomShape 24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</p:sp>
      <p:sp>
        <p:nvSpPr>
          <p:cNvPr id="763" name="CustomShape 25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64" name="CustomShape 26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765" name="CustomShape 27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66" name="CustomShape 28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67" name="CustomShape 29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768" name="CustomShape 30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69" name="CustomShape 31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70" name="CustomShape 32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71" name="CustomShape 33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772" name="CustomShape 34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73" name="CustomShape 35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74" name="Line 36"/>
          <p:cNvSpPr/>
          <p:nvPr/>
        </p:nvSpPr>
        <p:spPr>
          <a:xfrm>
            <a:off x="3733560" y="3276360"/>
            <a:ext cx="609840" cy="18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75" name="CustomShape 37"/>
          <p:cNvSpPr/>
          <p:nvPr/>
        </p:nvSpPr>
        <p:spPr>
          <a:xfrm>
            <a:off x="4572000" y="3124080"/>
            <a:ext cx="1676160" cy="12189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76" name="CustomShape 38"/>
          <p:cNvSpPr/>
          <p:nvPr/>
        </p:nvSpPr>
        <p:spPr>
          <a:xfrm>
            <a:off x="4572000" y="2819520"/>
            <a:ext cx="1676160" cy="18284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</p:spTree>
  </p:cSld>
  <p:timing>
    <p:tnLst>
      <p:par>
        <p:cTn dur="indefinite" id="311" nodeType="tmRoot" restart="never">
          <p:childTnLst>
            <p:seq>
              <p:cTn dur="indefinite" id="312" nodeType="mainSeq">
                <p:childTnLst>
                  <p:par>
                    <p:cTn fill="hold" id="313">
                      <p:stCondLst>
                        <p:cond delay="indefinite"/>
                      </p:stCondLst>
                      <p:childTnLst>
                        <p:par>
                          <p:cTn fill="hold" id="314">
                            <p:stCondLst>
                              <p:cond delay="0"/>
                            </p:stCondLst>
                            <p:childTnLst>
                              <p:par>
                                <p:cTn fill="hold" id="3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778" name="CustomShape 2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79" name="CustomShape 3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80" name="TextShape 4"/>
          <p:cNvSpPr txBox="1"/>
          <p:nvPr/>
        </p:nvSpPr>
        <p:spPr>
          <a:xfrm>
            <a:off x="380880" y="569880"/>
            <a:ext cx="838152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Constant Time Coalescing (Case 3)</a:t>
            </a:r>
            <a:endParaRPr/>
          </a:p>
        </p:txBody>
      </p:sp>
      <p:sp>
        <p:nvSpPr>
          <p:cNvPr id="781" name="CustomShap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82" name="CustomShap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783" name="CustomShap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84" name="CustomShap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85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86" name="CustomShap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787" name="CustomShap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88" name="CustomShap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</p:sp>
      <p:sp>
        <p:nvSpPr>
          <p:cNvPr id="789" name="CustomShap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90" name="CustomShap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791" name="CustomShap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92" name="CustomShap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793" name="CustomShap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794" name="CustomShap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95" name="CustomShap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796" name="CustomShap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797" name="CustomShap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798" name="CustomShap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99" name="CustomShap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800" name="CustomShape 24"/>
          <p:cNvSpPr/>
          <p:nvPr/>
        </p:nvSpPr>
        <p:spPr>
          <a:xfrm>
            <a:off x="441972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n+m1</a:t>
            </a:r>
            <a:endParaRPr/>
          </a:p>
        </p:txBody>
      </p:sp>
      <p:sp>
        <p:nvSpPr>
          <p:cNvPr id="801" name="CustomShape 25"/>
          <p:cNvSpPr/>
          <p:nvPr/>
        </p:nvSpPr>
        <p:spPr>
          <a:xfrm>
            <a:off x="571500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02" name="CustomShape 26"/>
          <p:cNvSpPr/>
          <p:nvPr/>
        </p:nvSpPr>
        <p:spPr>
          <a:xfrm>
            <a:off x="4419720" y="2209680"/>
            <a:ext cx="1676160" cy="12189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03" name="Line 27"/>
          <p:cNvSpPr/>
          <p:nvPr/>
        </p:nvSpPr>
        <p:spPr>
          <a:xfrm>
            <a:off x="5257800" y="4190760"/>
            <a:ext cx="144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04" name="CustomShape 28"/>
          <p:cNvSpPr/>
          <p:nvPr/>
        </p:nvSpPr>
        <p:spPr>
          <a:xfrm>
            <a:off x="441972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05" name="CustomShape 29"/>
          <p:cNvSpPr/>
          <p:nvPr/>
        </p:nvSpPr>
        <p:spPr>
          <a:xfrm>
            <a:off x="4419720" y="34290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n+m1</a:t>
            </a:r>
            <a:endParaRPr/>
          </a:p>
        </p:txBody>
      </p:sp>
      <p:sp>
        <p:nvSpPr>
          <p:cNvPr id="806" name="CustomShape 30"/>
          <p:cNvSpPr/>
          <p:nvPr/>
        </p:nvSpPr>
        <p:spPr>
          <a:xfrm>
            <a:off x="5715000" y="34290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07" name="CustomShape 31"/>
          <p:cNvSpPr/>
          <p:nvPr/>
        </p:nvSpPr>
        <p:spPr>
          <a:xfrm>
            <a:off x="441972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808" name="CustomShape 32"/>
          <p:cNvSpPr/>
          <p:nvPr/>
        </p:nvSpPr>
        <p:spPr>
          <a:xfrm>
            <a:off x="571500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09" name="CustomShape 33"/>
          <p:cNvSpPr/>
          <p:nvPr/>
        </p:nvSpPr>
        <p:spPr>
          <a:xfrm>
            <a:off x="441972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810" name="CustomShape 34"/>
          <p:cNvSpPr/>
          <p:nvPr/>
        </p:nvSpPr>
        <p:spPr>
          <a:xfrm>
            <a:off x="441972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11" name="CustomShape 35"/>
          <p:cNvSpPr/>
          <p:nvPr/>
        </p:nvSpPr>
        <p:spPr>
          <a:xfrm>
            <a:off x="441972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812" name="CustomShape 36"/>
          <p:cNvSpPr/>
          <p:nvPr/>
        </p:nvSpPr>
        <p:spPr>
          <a:xfrm>
            <a:off x="571500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13" name="CustomShape 37"/>
          <p:cNvSpPr/>
          <p:nvPr/>
        </p:nvSpPr>
        <p:spPr>
          <a:xfrm>
            <a:off x="4419720" y="37339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814" name="Line 38"/>
          <p:cNvSpPr/>
          <p:nvPr/>
        </p:nvSpPr>
        <p:spPr>
          <a:xfrm>
            <a:off x="3581280" y="3276360"/>
            <a:ext cx="609480" cy="18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15" name="CustomShape 39"/>
          <p:cNvSpPr/>
          <p:nvPr/>
        </p:nvSpPr>
        <p:spPr>
          <a:xfrm>
            <a:off x="4419720" y="1905120"/>
            <a:ext cx="1676160" cy="18284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</p:spTree>
  </p:cSld>
  <p:timing>
    <p:tnLst>
      <p:par>
        <p:cTn dur="indefinite" id="343" nodeType="tmRoot" restart="never">
          <p:childTnLst>
            <p:seq>
              <p:cTn dur="indefinite" id="344" nodeType="mainSeq">
                <p:childTnLst>
                  <p:par>
                    <p:cTn fill="hold" id="345">
                      <p:stCondLst>
                        <p:cond delay="indefinite"/>
                      </p:stCondLst>
                      <p:childTnLst>
                        <p:par>
                          <p:cTn fill="hold" id="346">
                            <p:stCondLst>
                              <p:cond delay="0"/>
                            </p:stCondLst>
                            <p:childTnLst>
                              <p:par>
                                <p:cTn fill="hold" id="3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Dynamic Memory Allocation</a:t>
            </a:r>
            <a:r>
              <a:rPr b="1" lang="en-US" sz="36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96720" y="1362240"/>
            <a:ext cx="3787920" cy="497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Programmers use </a:t>
            </a:r>
            <a:r>
              <a:rPr b="1" i="1" lang="en-US" sz="2400">
                <a:solidFill>
                  <a:srgbClr val="990000"/>
                </a:solidFill>
                <a:latin typeface="Calibri"/>
              </a:rPr>
              <a:t>dynamic memory allocators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(such as 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) to acquire VM at run time. 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For data structures whose size is only known at runtime.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Dynamic memory allocators manage an area of process virtual memory known as the </a:t>
            </a:r>
            <a:r>
              <a:rPr b="1" i="1" lang="en-US" sz="2400">
                <a:solidFill>
                  <a:srgbClr val="990000"/>
                </a:solidFill>
                <a:latin typeface="Calibri"/>
              </a:rPr>
              <a:t>heap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. 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4189320" y="3733920"/>
            <a:ext cx="3200040" cy="60912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</p:sp>
      <p:sp>
        <p:nvSpPr>
          <p:cNvPr id="86" name="CustomShape 4"/>
          <p:cNvSpPr/>
          <p:nvPr/>
        </p:nvSpPr>
        <p:spPr>
          <a:xfrm>
            <a:off x="4189320" y="4343400"/>
            <a:ext cx="3200040" cy="6537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Heap (via </a:t>
            </a:r>
            <a:r>
              <a:rPr b="1" lang="en-IN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-IN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4189320" y="5743440"/>
            <a:ext cx="3200040" cy="396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Program text (</a:t>
            </a:r>
            <a:r>
              <a:rPr b="1" lang="en-IN">
                <a:solidFill>
                  <a:srgbClr val="000000"/>
                </a:solidFill>
                <a:latin typeface="Courier New"/>
              </a:rPr>
              <a:t>.text</a:t>
            </a:r>
            <a:r>
              <a:rPr b="1" lang="en-IN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4189320" y="5362560"/>
            <a:ext cx="3200040" cy="396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Initialized data (</a:t>
            </a:r>
            <a:r>
              <a:rPr b="1" lang="en-IN">
                <a:solidFill>
                  <a:srgbClr val="000000"/>
                </a:solidFill>
                <a:latin typeface="Courier New"/>
              </a:rPr>
              <a:t>.data</a:t>
            </a:r>
            <a:r>
              <a:rPr b="1" lang="en-IN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4189320" y="4981680"/>
            <a:ext cx="3200040" cy="396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Uninitialized data (.</a:t>
            </a:r>
            <a:r>
              <a:rPr b="1" lang="en-IN">
                <a:solidFill>
                  <a:srgbClr val="000000"/>
                </a:solidFill>
                <a:latin typeface="Courier New"/>
              </a:rPr>
              <a:t>bss</a:t>
            </a:r>
            <a:r>
              <a:rPr b="1" lang="en-IN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90" name="CustomShape 8"/>
          <p:cNvSpPr/>
          <p:nvPr/>
        </p:nvSpPr>
        <p:spPr>
          <a:xfrm>
            <a:off x="4189320" y="3413880"/>
            <a:ext cx="3200040" cy="3344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User stack</a:t>
            </a:r>
            <a:endParaRPr/>
          </a:p>
        </p:txBody>
      </p:sp>
      <p:sp>
        <p:nvSpPr>
          <p:cNvPr id="91" name="CustomShape 9"/>
          <p:cNvSpPr/>
          <p:nvPr/>
        </p:nvSpPr>
        <p:spPr>
          <a:xfrm>
            <a:off x="4189320" y="6124680"/>
            <a:ext cx="3200040" cy="39636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</p:sp>
      <p:sp>
        <p:nvSpPr>
          <p:cNvPr id="92" name="CustomShape 10"/>
          <p:cNvSpPr/>
          <p:nvPr/>
        </p:nvSpPr>
        <p:spPr>
          <a:xfrm>
            <a:off x="3866400" y="6339600"/>
            <a:ext cx="338040" cy="3625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93" name="CustomShape 11"/>
          <p:cNvSpPr/>
          <p:nvPr/>
        </p:nvSpPr>
        <p:spPr>
          <a:xfrm>
            <a:off x="7657200" y="4025880"/>
            <a:ext cx="1651680" cy="6915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lang="en-IN" sz="2000">
                <a:latin typeface="Calibri"/>
              </a:rPr>
              <a:t>Top of heap</a:t>
            </a:r>
            <a:endParaRPr/>
          </a:p>
          <a:p>
            <a:pPr>
              <a:lnSpc>
                <a:spcPct val="98000"/>
              </a:lnSpc>
            </a:pPr>
            <a:r>
              <a:rPr b="1" lang="en-IN" sz="2000">
                <a:latin typeface="Calibri"/>
              </a:rPr>
              <a:t> </a:t>
            </a:r>
            <a:r>
              <a:rPr b="1" lang="en-IN" sz="2000">
                <a:latin typeface="Calibri"/>
              </a:rPr>
              <a:t>(</a:t>
            </a:r>
            <a:r>
              <a:rPr b="1" lang="en-IN" sz="2000">
                <a:latin typeface="Courier New"/>
              </a:rPr>
              <a:t>brk </a:t>
            </a:r>
            <a:r>
              <a:rPr b="1" lang="en-IN" sz="2000">
                <a:latin typeface="Calibri"/>
              </a:rPr>
              <a:t>ptr)</a:t>
            </a:r>
            <a:endParaRPr/>
          </a:p>
        </p:txBody>
      </p:sp>
      <p:sp>
        <p:nvSpPr>
          <p:cNvPr id="94" name="Line 12"/>
          <p:cNvSpPr/>
          <p:nvPr/>
        </p:nvSpPr>
        <p:spPr>
          <a:xfrm flipH="1">
            <a:off x="7396920" y="4395600"/>
            <a:ext cx="384120" cy="1440"/>
          </a:xfrm>
          <a:prstGeom prst="line">
            <a:avLst/>
          </a:prstGeom>
          <a:ln w="25560">
            <a:solidFill>
              <a:srgbClr val="000066"/>
            </a:solidFill>
            <a:miter/>
            <a:tailEnd len="med" type="triangle" w="med"/>
          </a:ln>
        </p:spPr>
      </p:sp>
      <p:sp>
        <p:nvSpPr>
          <p:cNvPr id="95" name="CustomShape 13"/>
          <p:cNvSpPr/>
          <p:nvPr/>
        </p:nvSpPr>
        <p:spPr>
          <a:xfrm>
            <a:off x="6248520" y="3755520"/>
            <a:ext cx="533160" cy="4348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808080"/>
          </a:solidFill>
        </p:spPr>
      </p:sp>
      <p:sp>
        <p:nvSpPr>
          <p:cNvPr id="96" name="CustomShape 14"/>
          <p:cNvSpPr/>
          <p:nvPr/>
        </p:nvSpPr>
        <p:spPr>
          <a:xfrm>
            <a:off x="4952880" y="3908160"/>
            <a:ext cx="533160" cy="4348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808080"/>
          </a:solidFill>
        </p:spPr>
      </p:sp>
      <p:sp>
        <p:nvSpPr>
          <p:cNvPr id="97" name="CustomShape 15"/>
          <p:cNvSpPr/>
          <p:nvPr/>
        </p:nvSpPr>
        <p:spPr>
          <a:xfrm>
            <a:off x="4189320" y="1362240"/>
            <a:ext cx="3504960" cy="456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Application</a:t>
            </a:r>
            <a:endParaRPr/>
          </a:p>
        </p:txBody>
      </p:sp>
      <p:sp>
        <p:nvSpPr>
          <p:cNvPr id="98" name="CustomShape 16"/>
          <p:cNvSpPr/>
          <p:nvPr/>
        </p:nvSpPr>
        <p:spPr>
          <a:xfrm>
            <a:off x="4189320" y="1819440"/>
            <a:ext cx="3504960" cy="4568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Dynamic Memory Allocator</a:t>
            </a:r>
            <a:endParaRPr/>
          </a:p>
        </p:txBody>
      </p:sp>
      <p:sp>
        <p:nvSpPr>
          <p:cNvPr id="99" name="CustomShape 17"/>
          <p:cNvSpPr/>
          <p:nvPr/>
        </p:nvSpPr>
        <p:spPr>
          <a:xfrm>
            <a:off x="4189320" y="2276640"/>
            <a:ext cx="3504960" cy="456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Heap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CustomShape 1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817" name="CustomShape 2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18" name="CustomShape 3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19" name="TextShape 4"/>
          <p:cNvSpPr txBox="1"/>
          <p:nvPr/>
        </p:nvSpPr>
        <p:spPr>
          <a:xfrm>
            <a:off x="380880" y="569880"/>
            <a:ext cx="838152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Constant Time Coalescing (Case 4)</a:t>
            </a:r>
            <a:endParaRPr/>
          </a:p>
        </p:txBody>
      </p:sp>
      <p:sp>
        <p:nvSpPr>
          <p:cNvPr id="820" name="CustomShap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21" name="CustomShap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822" name="CustomShap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23" name="CustomShap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824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25" name="CustomShap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826" name="CustomShap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27" name="CustomShap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</p:sp>
      <p:sp>
        <p:nvSpPr>
          <p:cNvPr id="828" name="CustomShap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29" name="CustomShap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</a:t>
            </a:r>
            <a:endParaRPr/>
          </a:p>
        </p:txBody>
      </p:sp>
      <p:sp>
        <p:nvSpPr>
          <p:cNvPr id="830" name="CustomShap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31" name="CustomShap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832" name="CustomShap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833" name="CustomShap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34" name="CustomShap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35" name="CustomShap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36" name="CustomShap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837" name="CustomShap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38" name="CustomShap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839" name="CustomShape 24"/>
          <p:cNvSpPr/>
          <p:nvPr/>
        </p:nvSpPr>
        <p:spPr>
          <a:xfrm>
            <a:off x="441972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n+m1+m2</a:t>
            </a:r>
            <a:endParaRPr/>
          </a:p>
        </p:txBody>
      </p:sp>
      <p:sp>
        <p:nvSpPr>
          <p:cNvPr id="840" name="CustomShape 25"/>
          <p:cNvSpPr/>
          <p:nvPr/>
        </p:nvSpPr>
        <p:spPr>
          <a:xfrm>
            <a:off x="571500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41" name="CustomShape 26"/>
          <p:cNvSpPr/>
          <p:nvPr/>
        </p:nvSpPr>
        <p:spPr>
          <a:xfrm>
            <a:off x="4419720" y="2209680"/>
            <a:ext cx="1676160" cy="21333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42" name="CustomShape 27"/>
          <p:cNvSpPr/>
          <p:nvPr/>
        </p:nvSpPr>
        <p:spPr>
          <a:xfrm>
            <a:off x="441972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843" name="CustomShape 28"/>
          <p:cNvSpPr/>
          <p:nvPr/>
        </p:nvSpPr>
        <p:spPr>
          <a:xfrm>
            <a:off x="4419720" y="43434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n+m1+m2</a:t>
            </a:r>
            <a:endParaRPr/>
          </a:p>
        </p:txBody>
      </p:sp>
      <p:sp>
        <p:nvSpPr>
          <p:cNvPr id="844" name="CustomShape 29"/>
          <p:cNvSpPr/>
          <p:nvPr/>
        </p:nvSpPr>
        <p:spPr>
          <a:xfrm>
            <a:off x="5715000" y="43434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45" name="Line 30"/>
          <p:cNvSpPr/>
          <p:nvPr/>
        </p:nvSpPr>
        <p:spPr>
          <a:xfrm>
            <a:off x="3581280" y="3276360"/>
            <a:ext cx="609480" cy="18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46" name="CustomShape 31"/>
          <p:cNvSpPr/>
          <p:nvPr/>
        </p:nvSpPr>
        <p:spPr>
          <a:xfrm>
            <a:off x="4419720" y="1905120"/>
            <a:ext cx="1676160" cy="27428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</p:spTree>
  </p:cSld>
  <p:timing>
    <p:tnLst>
      <p:par>
        <p:cTn dur="indefinite" id="377" nodeType="tmRoot" restart="never">
          <p:childTnLst>
            <p:seq>
              <p:cTn dur="indefinite" id="378" nodeType="mainSeq">
                <p:childTnLst>
                  <p:par>
                    <p:cTn fill="hold" id="379">
                      <p:stCondLst>
                        <p:cond delay="indefinite"/>
                      </p:stCondLst>
                      <p:childTnLst>
                        <p:par>
                          <p:cTn fill="hold" id="380">
                            <p:stCondLst>
                              <p:cond delay="0"/>
                            </p:stCondLst>
                            <p:childTnLst>
                              <p:par>
                                <p:cTn fill="hold" id="3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Disadvantages of Boundary Tags</a:t>
            </a:r>
            <a:endParaRPr/>
          </a:p>
        </p:txBody>
      </p:sp>
      <p:sp>
        <p:nvSpPr>
          <p:cNvPr id="848" name="TextShape 2"/>
          <p:cNvSpPr txBox="1"/>
          <p:nvPr/>
        </p:nvSpPr>
        <p:spPr>
          <a:xfrm>
            <a:off x="396720" y="1352520"/>
            <a:ext cx="7895880" cy="497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Internal fragmentation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Can it be optimized?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Which blocks need the footer tag?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What does that mean?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Shape 1"/>
          <p:cNvSpPr txBox="1"/>
          <p:nvPr/>
        </p:nvSpPr>
        <p:spPr>
          <a:xfrm>
            <a:off x="380880" y="493560"/>
            <a:ext cx="838152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Summary of Key Allocator Policies</a:t>
            </a:r>
            <a:endParaRPr/>
          </a:p>
        </p:txBody>
      </p:sp>
      <p:sp>
        <p:nvSpPr>
          <p:cNvPr id="850" name="TextShape 2"/>
          <p:cNvSpPr txBox="1"/>
          <p:nvPr/>
        </p:nvSpPr>
        <p:spPr>
          <a:xfrm>
            <a:off x="379440" y="1143000"/>
            <a:ext cx="8307000" cy="5497200"/>
          </a:xfrm>
          <a:prstGeom prst="rect">
            <a:avLst/>
          </a:prstGeom>
        </p:spPr>
        <p:txBody>
          <a:bodyPr/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Placement policy: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First-fit, next-fit, best-fit, etc.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Trades off lower throughput for less fragmentation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 lvl="1">
              <a:lnSpc>
                <a:spcPct val="95000"/>
              </a:lnSpc>
              <a:buSzPct val="110000"/>
              <a:buFont charset="2" typeface="Wingdings"/>
              <a:buChar char=""/>
            </a:pPr>
            <a:r>
              <a:rPr b="1" i="1" lang="en-US" sz="2000">
                <a:solidFill>
                  <a:srgbClr val="c00000"/>
                </a:solidFill>
                <a:latin typeface="Calibri"/>
              </a:rPr>
              <a:t>Interesting observation</a:t>
            </a:r>
            <a:r>
              <a:rPr b="1" lang="en-US" sz="2000">
                <a:solidFill>
                  <a:srgbClr val="c00000"/>
                </a:solidFill>
                <a:latin typeface="Calibri"/>
              </a:rPr>
              <a:t>: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segregated free lists (next lecture) approximate a best fit placement policy without having to search entire free list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Splitting policy: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When do we go ahead and split free blocks?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How much internal fragmentation are we willing to tolerate?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Coalescing policy: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b="1" i="1" lang="en-US" sz="2000">
                <a:solidFill>
                  <a:srgbClr val="c00000"/>
                </a:solidFill>
                <a:latin typeface="Calibri"/>
              </a:rPr>
              <a:t>Immediate coalescing: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coalesce each time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free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is called 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b="1" i="1" lang="en-US" sz="2000">
                <a:solidFill>
                  <a:srgbClr val="c00000"/>
                </a:solidFill>
                <a:latin typeface="Calibri"/>
              </a:rPr>
              <a:t>Deferred coalescing: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try to improve performance of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free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by deferring coalescing until needed. Examples: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Coalesce as you scan the free list for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Coalesce when the amount of external fragmentation reaches some threshold</a:t>
            </a:r>
            <a:endParaRPr/>
          </a:p>
        </p:txBody>
      </p:sp>
    </p:spTree>
  </p:cSld>
  <p:timing>
    <p:tnLst>
      <p:par>
        <p:cTn dur="indefinite" id="395" nodeType="tmRoot" restart="never">
          <p:childTnLst>
            <p:seq>
              <p:cTn id="39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extShape 1"/>
          <p:cNvSpPr txBox="1"/>
          <p:nvPr/>
        </p:nvSpPr>
        <p:spPr>
          <a:xfrm>
            <a:off x="440640" y="458640"/>
            <a:ext cx="675612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Implicit Lists: Summary</a:t>
            </a:r>
            <a:endParaRPr/>
          </a:p>
        </p:txBody>
      </p:sp>
      <p:sp>
        <p:nvSpPr>
          <p:cNvPr id="852" name="TextShape 2"/>
          <p:cNvSpPr txBox="1"/>
          <p:nvPr/>
        </p:nvSpPr>
        <p:spPr>
          <a:xfrm>
            <a:off x="440280" y="1160640"/>
            <a:ext cx="8307000" cy="5392440"/>
          </a:xfrm>
          <a:prstGeom prst="rect">
            <a:avLst/>
          </a:prstGeom>
        </p:spPr>
        <p:txBody>
          <a:bodyPr/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Implementation: very simple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Allocate cost: </a:t>
            </a:r>
            <a:endParaRPr/>
          </a:p>
          <a:p>
            <a:pPr lvl="1">
              <a:lnSpc>
                <a:spcPct val="83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linear time worst case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Free cost: </a:t>
            </a:r>
            <a:endParaRPr/>
          </a:p>
          <a:p>
            <a:pPr lvl="1">
              <a:lnSpc>
                <a:spcPct val="83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constant time worst case</a:t>
            </a:r>
            <a:endParaRPr/>
          </a:p>
          <a:p>
            <a:pPr lvl="1">
              <a:lnSpc>
                <a:spcPct val="88000"/>
              </a:lnSpc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even with coalescing</a:t>
            </a: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Memory usage: </a:t>
            </a:r>
            <a:endParaRPr/>
          </a:p>
          <a:p>
            <a:pPr lvl="1">
              <a:lnSpc>
                <a:spcPct val="83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will depend on placement policy</a:t>
            </a:r>
            <a:endParaRPr/>
          </a:p>
          <a:p>
            <a:pPr lvl="1">
              <a:lnSpc>
                <a:spcPct val="88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First-fit, next-fit or best-fit</a:t>
            </a:r>
            <a:endParaRPr/>
          </a:p>
          <a:p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Not used in practice for 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malloc/free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because of linear-time allocation</a:t>
            </a:r>
            <a:endParaRPr/>
          </a:p>
          <a:p>
            <a:pPr lvl="1">
              <a:lnSpc>
                <a:spcPct val="88000"/>
              </a:lnSpc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used in many special purpose applications</a:t>
            </a:r>
            <a:endParaRPr/>
          </a:p>
          <a:p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However, the concepts of splitting and boundary tag coalescing are general to </a:t>
            </a:r>
            <a:r>
              <a:rPr b="1" i="1" lang="en-US" sz="2400">
                <a:solidFill>
                  <a:srgbClr val="c00000"/>
                </a:solidFill>
                <a:latin typeface="Calibri"/>
              </a:rPr>
              <a:t>all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 allocators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Dynamic Memory Allocation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96720" y="1671480"/>
            <a:ext cx="7895880" cy="4347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Allocator maintains heap as collection of variable sized </a:t>
            </a:r>
            <a:r>
              <a:rPr b="1" i="1" lang="en-US" sz="2400">
                <a:solidFill>
                  <a:srgbClr val="990000"/>
                </a:solidFill>
                <a:latin typeface="Calibri"/>
              </a:rPr>
              <a:t>blocks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which are either </a:t>
            </a:r>
            <a:r>
              <a:rPr b="1" i="1" lang="en-US" sz="2400">
                <a:solidFill>
                  <a:srgbClr val="990000"/>
                </a:solidFill>
                <a:latin typeface="Calibri"/>
              </a:rPr>
              <a:t>allocated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 or </a:t>
            </a:r>
            <a:r>
              <a:rPr b="1" i="1" lang="en-US" sz="2400">
                <a:solidFill>
                  <a:srgbClr val="990000"/>
                </a:solidFill>
                <a:latin typeface="Calibri"/>
              </a:rPr>
              <a:t>free</a:t>
            </a: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Types of allocators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b="1" i="1" lang="en-US" sz="2000">
                <a:solidFill>
                  <a:srgbClr val="990000"/>
                </a:solidFill>
                <a:latin typeface="Calibri"/>
              </a:rPr>
              <a:t>Explicit allocator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: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application allocates and frees space 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E.g.,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free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in C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b="1" i="1" lang="en-US" sz="2000">
                <a:solidFill>
                  <a:srgbClr val="990000"/>
                </a:solidFill>
                <a:latin typeface="Calibri"/>
              </a:rPr>
              <a:t>Implicit allocator: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application allocates, but does not free space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E.g. garbage collection in Java, ML, and Lisp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Will discuss simple explicit memory allocation today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4080" y="417600"/>
            <a:ext cx="594324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3600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-US" sz="3600">
                <a:solidFill>
                  <a:srgbClr val="000000"/>
                </a:solidFill>
                <a:latin typeface="Calibri"/>
              </a:rPr>
              <a:t> Package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42800" y="1126440"/>
            <a:ext cx="8624520" cy="5486040"/>
          </a:xfrm>
          <a:prstGeom prst="rect">
            <a:avLst/>
          </a:prstGeom>
        </p:spPr>
        <p:txBody>
          <a:bodyPr/>
          <a:p>
            <a:pPr>
              <a:lnSpc>
                <a:spcPct val="94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#include &lt;stdlib.h&gt;</a:t>
            </a:r>
            <a:endParaRPr/>
          </a:p>
          <a:p>
            <a:pPr>
              <a:lnSpc>
                <a:spcPct val="94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void *malloc(size_t size)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Successful: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Returns a pointer to a memory block of at least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size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bytes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(typically) aligned to 8-byte boundary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If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size == 0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returns NULL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Unsuccessful: returns NULL (0) and sets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errno</a:t>
            </a:r>
            <a:endParaRPr/>
          </a:p>
          <a:p>
            <a:pPr>
              <a:lnSpc>
                <a:spcPct val="94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void free(void *p)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Returns the block pointed at by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p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to pool of available memory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p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must come from a previous call to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or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realloc</a:t>
            </a:r>
            <a:endParaRPr/>
          </a:p>
          <a:p>
            <a:pPr>
              <a:lnSpc>
                <a:spcPct val="94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Other functions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calloc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Version of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that initializes allocated block to zero. 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realloc: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Changes the size of a previously allocated block.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sbrk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Used internally by allocators to grow or shrink the heap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48" st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10" st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64" st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80" st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49" st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08" st="4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71" st="5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07880" y="398880"/>
            <a:ext cx="594324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-US" sz="3600">
                <a:solidFill>
                  <a:srgbClr val="000000"/>
                </a:solidFill>
                <a:latin typeface="Calibri"/>
              </a:rPr>
              <a:t> Example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33520" y="1375920"/>
            <a:ext cx="8076960" cy="42087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/>
          </a:ln>
        </p:spPr>
        <p:txBody>
          <a:bodyPr bIns="46800" lIns="90000" rIns="90000" tIns="46800"/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void foo(int n, int m) {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int i, *p;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/* Allocate a block of n ints */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p = (int *) malloc(n * sizeof(int));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if (p == NULL) {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perror("malloc");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exit(0);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/* Initialize allocated block */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for (i=0; i&lt;n; i++) 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p[i] = i;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99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990000"/>
                </a:solidFill>
                <a:latin typeface="Courier New"/>
              </a:rPr>
              <a:t>/* Return p to the heap */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990000"/>
                </a:solidFill>
                <a:latin typeface="Courier New"/>
              </a:rPr>
              <a:t>    </a:t>
            </a:r>
            <a:r>
              <a:rPr b="1" lang="en-IN" sz="1600">
                <a:solidFill>
                  <a:srgbClr val="000000"/>
                </a:solidFill>
                <a:latin typeface="Courier New"/>
              </a:rPr>
              <a:t>free(p); </a:t>
            </a:r>
            <a:endParaRPr/>
          </a:p>
          <a:p>
            <a:pPr>
              <a:lnSpc>
                <a:spcPct val="94000"/>
              </a:lnSpc>
            </a:pPr>
            <a:r>
              <a:rPr b="1" lang="en-IN" sz="16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Assumptions Made in This Lecture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Memory is word addressed (each word can hold a pointer)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003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09" name="CustomShape 4"/>
          <p:cNvSpPr/>
          <p:nvPr/>
        </p:nvSpPr>
        <p:spPr>
          <a:xfrm>
            <a:off x="160488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10" name="CustomShape 5"/>
          <p:cNvSpPr/>
          <p:nvPr/>
        </p:nvSpPr>
        <p:spPr>
          <a:xfrm>
            <a:off x="190980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11" name="CustomShape 6"/>
          <p:cNvSpPr/>
          <p:nvPr/>
        </p:nvSpPr>
        <p:spPr>
          <a:xfrm>
            <a:off x="22147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12" name="CustomShape 7"/>
          <p:cNvSpPr/>
          <p:nvPr/>
        </p:nvSpPr>
        <p:spPr>
          <a:xfrm>
            <a:off x="25192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13" name="CustomShape 8"/>
          <p:cNvSpPr/>
          <p:nvPr/>
        </p:nvSpPr>
        <p:spPr>
          <a:xfrm>
            <a:off x="282420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14" name="CustomShape 9"/>
          <p:cNvSpPr/>
          <p:nvPr/>
        </p:nvSpPr>
        <p:spPr>
          <a:xfrm>
            <a:off x="31291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15" name="CustomShape 10"/>
          <p:cNvSpPr/>
          <p:nvPr/>
        </p:nvSpPr>
        <p:spPr>
          <a:xfrm>
            <a:off x="343368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16" name="CustomShape 11"/>
          <p:cNvSpPr/>
          <p:nvPr/>
        </p:nvSpPr>
        <p:spPr>
          <a:xfrm>
            <a:off x="373860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17" name="CustomShape 12"/>
          <p:cNvSpPr/>
          <p:nvPr/>
        </p:nvSpPr>
        <p:spPr>
          <a:xfrm>
            <a:off x="40435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18" name="CustomShape 13"/>
          <p:cNvSpPr/>
          <p:nvPr/>
        </p:nvSpPr>
        <p:spPr>
          <a:xfrm>
            <a:off x="43480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19" name="CustomShape 14"/>
          <p:cNvSpPr/>
          <p:nvPr/>
        </p:nvSpPr>
        <p:spPr>
          <a:xfrm>
            <a:off x="465300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20" name="CustomShape 15"/>
          <p:cNvSpPr/>
          <p:nvPr/>
        </p:nvSpPr>
        <p:spPr>
          <a:xfrm>
            <a:off x="495792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21" name="CustomShape 16"/>
          <p:cNvSpPr/>
          <p:nvPr/>
        </p:nvSpPr>
        <p:spPr>
          <a:xfrm>
            <a:off x="526248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22" name="CustomShape 17"/>
          <p:cNvSpPr/>
          <p:nvPr/>
        </p:nvSpPr>
        <p:spPr>
          <a:xfrm>
            <a:off x="556740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23" name="CustomShape 18"/>
          <p:cNvSpPr/>
          <p:nvPr/>
        </p:nvSpPr>
        <p:spPr>
          <a:xfrm>
            <a:off x="58723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24" name="CustomShape 19"/>
          <p:cNvSpPr/>
          <p:nvPr/>
        </p:nvSpPr>
        <p:spPr>
          <a:xfrm>
            <a:off x="61768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25" name="CustomShape 20"/>
          <p:cNvSpPr/>
          <p:nvPr/>
        </p:nvSpPr>
        <p:spPr>
          <a:xfrm>
            <a:off x="648180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26" name="CustomShape 21"/>
          <p:cNvSpPr/>
          <p:nvPr/>
        </p:nvSpPr>
        <p:spPr>
          <a:xfrm>
            <a:off x="678672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27" name="CustomShape 22"/>
          <p:cNvSpPr/>
          <p:nvPr/>
        </p:nvSpPr>
        <p:spPr>
          <a:xfrm>
            <a:off x="70912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28" name="CustomShape 23"/>
          <p:cNvSpPr/>
          <p:nvPr/>
        </p:nvSpPr>
        <p:spPr>
          <a:xfrm>
            <a:off x="963000" y="3548880"/>
            <a:ext cx="1930680" cy="5706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Allocated block</a:t>
            </a:r>
            <a:endParaRPr/>
          </a:p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(4 words)</a:t>
            </a:r>
            <a:endParaRPr/>
          </a:p>
        </p:txBody>
      </p:sp>
      <p:sp>
        <p:nvSpPr>
          <p:cNvPr id="129" name="CustomShape 24"/>
          <p:cNvSpPr/>
          <p:nvPr/>
        </p:nvSpPr>
        <p:spPr>
          <a:xfrm>
            <a:off x="4134960" y="3548880"/>
            <a:ext cx="1359360" cy="5706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Free block</a:t>
            </a:r>
            <a:endParaRPr/>
          </a:p>
          <a:p>
            <a:pPr algn="ctr"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(3 words)</a:t>
            </a:r>
            <a:endParaRPr/>
          </a:p>
        </p:txBody>
      </p:sp>
      <p:sp>
        <p:nvSpPr>
          <p:cNvPr id="130" name="CustomShape 25"/>
          <p:cNvSpPr/>
          <p:nvPr/>
        </p:nvSpPr>
        <p:spPr>
          <a:xfrm>
            <a:off x="6532200" y="382284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</p:sp>
      <p:sp>
        <p:nvSpPr>
          <p:cNvPr id="131" name="CustomShape 26"/>
          <p:cNvSpPr/>
          <p:nvPr/>
        </p:nvSpPr>
        <p:spPr>
          <a:xfrm>
            <a:off x="6532200" y="42037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</p:sp>
      <p:sp>
        <p:nvSpPr>
          <p:cNvPr id="132" name="CustomShape 27"/>
          <p:cNvSpPr/>
          <p:nvPr/>
        </p:nvSpPr>
        <p:spPr>
          <a:xfrm>
            <a:off x="6773040" y="3822840"/>
            <a:ext cx="132264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Free word</a:t>
            </a:r>
            <a:endParaRPr/>
          </a:p>
        </p:txBody>
      </p:sp>
      <p:sp>
        <p:nvSpPr>
          <p:cNvPr id="133" name="CustomShape 28"/>
          <p:cNvSpPr/>
          <p:nvPr/>
        </p:nvSpPr>
        <p:spPr>
          <a:xfrm>
            <a:off x="6698880" y="4203720"/>
            <a:ext cx="1894320" cy="3322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8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Allocated word</a:t>
            </a:r>
            <a:endParaRPr/>
          </a:p>
        </p:txBody>
      </p:sp>
      <p:sp>
        <p:nvSpPr>
          <p:cNvPr id="134" name="CustomShape 29"/>
          <p:cNvSpPr/>
          <p:nvPr/>
        </p:nvSpPr>
        <p:spPr>
          <a:xfrm>
            <a:off x="1324800" y="3429000"/>
            <a:ext cx="182520" cy="1188360"/>
          </a:xfrm>
          <a:prstGeom prst="rect">
            <a:avLst>
              <a:gd fmla="val 33333" name="adj1"/>
              <a:gd fmla="val 50901" name="adj2"/>
            </a:avLst>
          </a:prstGeom>
          <a:ln w="28440">
            <a:solidFill>
              <a:srgbClr val="000000"/>
            </a:solidFill>
            <a:miter/>
          </a:ln>
        </p:spPr>
      </p:sp>
      <p:sp>
        <p:nvSpPr>
          <p:cNvPr id="135" name="CustomShape 30"/>
          <p:cNvSpPr/>
          <p:nvPr/>
        </p:nvSpPr>
        <p:spPr>
          <a:xfrm>
            <a:off x="4374000" y="3426840"/>
            <a:ext cx="182520" cy="868320"/>
          </a:xfrm>
          <a:prstGeom prst="rect">
            <a:avLst>
              <a:gd fmla="val 33333" name="adj1"/>
              <a:gd fmla="val 50901" name="adj2"/>
            </a:avLst>
          </a:prstGeom>
          <a:ln w="28440">
            <a:solidFill>
              <a:srgbClr val="000000"/>
            </a:solidFill>
            <a:miter/>
          </a:ln>
        </p:spPr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493560"/>
            <a:ext cx="646380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Allocation Example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2992320" y="16146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38" name="CustomShape 3"/>
          <p:cNvSpPr/>
          <p:nvPr/>
        </p:nvSpPr>
        <p:spPr>
          <a:xfrm>
            <a:off x="3297240" y="16146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39" name="CustomShape 4"/>
          <p:cNvSpPr/>
          <p:nvPr/>
        </p:nvSpPr>
        <p:spPr>
          <a:xfrm>
            <a:off x="3602160" y="16146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40" name="CustomShape 5"/>
          <p:cNvSpPr/>
          <p:nvPr/>
        </p:nvSpPr>
        <p:spPr>
          <a:xfrm>
            <a:off x="3906720" y="16146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41" name="CustomShape 6"/>
          <p:cNvSpPr/>
          <p:nvPr/>
        </p:nvSpPr>
        <p:spPr>
          <a:xfrm>
            <a:off x="42116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42" name="CustomShape 7"/>
          <p:cNvSpPr/>
          <p:nvPr/>
        </p:nvSpPr>
        <p:spPr>
          <a:xfrm>
            <a:off x="451656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43" name="CustomShape 8"/>
          <p:cNvSpPr/>
          <p:nvPr/>
        </p:nvSpPr>
        <p:spPr>
          <a:xfrm>
            <a:off x="482112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44" name="CustomShape 9"/>
          <p:cNvSpPr/>
          <p:nvPr/>
        </p:nvSpPr>
        <p:spPr>
          <a:xfrm>
            <a:off x="51260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45" name="CustomShape 10"/>
          <p:cNvSpPr/>
          <p:nvPr/>
        </p:nvSpPr>
        <p:spPr>
          <a:xfrm>
            <a:off x="543096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46" name="CustomShape 11"/>
          <p:cNvSpPr/>
          <p:nvPr/>
        </p:nvSpPr>
        <p:spPr>
          <a:xfrm>
            <a:off x="573552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47" name="CustomShape 12"/>
          <p:cNvSpPr/>
          <p:nvPr/>
        </p:nvSpPr>
        <p:spPr>
          <a:xfrm>
            <a:off x="60404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48" name="CustomShape 13"/>
          <p:cNvSpPr/>
          <p:nvPr/>
        </p:nvSpPr>
        <p:spPr>
          <a:xfrm>
            <a:off x="634536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49" name="CustomShape 14"/>
          <p:cNvSpPr/>
          <p:nvPr/>
        </p:nvSpPr>
        <p:spPr>
          <a:xfrm>
            <a:off x="664992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50" name="CustomShape 15"/>
          <p:cNvSpPr/>
          <p:nvPr/>
        </p:nvSpPr>
        <p:spPr>
          <a:xfrm>
            <a:off x="69548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51" name="CustomShape 16"/>
          <p:cNvSpPr/>
          <p:nvPr/>
        </p:nvSpPr>
        <p:spPr>
          <a:xfrm>
            <a:off x="725976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52" name="CustomShape 17"/>
          <p:cNvSpPr/>
          <p:nvPr/>
        </p:nvSpPr>
        <p:spPr>
          <a:xfrm>
            <a:off x="756432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53" name="CustomShape 18"/>
          <p:cNvSpPr/>
          <p:nvPr/>
        </p:nvSpPr>
        <p:spPr>
          <a:xfrm>
            <a:off x="7869240" y="16146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54" name="CustomShape 19"/>
          <p:cNvSpPr/>
          <p:nvPr/>
        </p:nvSpPr>
        <p:spPr>
          <a:xfrm>
            <a:off x="538560" y="1582560"/>
            <a:ext cx="2101320" cy="351720"/>
          </a:xfrm>
          <a:prstGeom prst="rect">
            <a:avLst/>
          </a:prstGeom>
          <a:solidFill>
            <a:srgbClr val="f6f5bd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p1 = malloc(4)</a:t>
            </a:r>
            <a:endParaRPr/>
          </a:p>
        </p:txBody>
      </p:sp>
      <p:sp>
        <p:nvSpPr>
          <p:cNvPr id="155" name="CustomShape 20"/>
          <p:cNvSpPr/>
          <p:nvPr/>
        </p:nvSpPr>
        <p:spPr>
          <a:xfrm>
            <a:off x="2992320" y="25020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56" name="CustomShape 21"/>
          <p:cNvSpPr/>
          <p:nvPr/>
        </p:nvSpPr>
        <p:spPr>
          <a:xfrm>
            <a:off x="3297240" y="25020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57" name="CustomShape 22"/>
          <p:cNvSpPr/>
          <p:nvPr/>
        </p:nvSpPr>
        <p:spPr>
          <a:xfrm>
            <a:off x="3602160" y="25020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58" name="CustomShape 23"/>
          <p:cNvSpPr/>
          <p:nvPr/>
        </p:nvSpPr>
        <p:spPr>
          <a:xfrm>
            <a:off x="3906720" y="25020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59" name="CustomShape 24"/>
          <p:cNvSpPr/>
          <p:nvPr/>
        </p:nvSpPr>
        <p:spPr>
          <a:xfrm>
            <a:off x="4211640" y="25020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60" name="CustomShape 25"/>
          <p:cNvSpPr/>
          <p:nvPr/>
        </p:nvSpPr>
        <p:spPr>
          <a:xfrm>
            <a:off x="4516560" y="25020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61" name="CustomShape 26"/>
          <p:cNvSpPr/>
          <p:nvPr/>
        </p:nvSpPr>
        <p:spPr>
          <a:xfrm>
            <a:off x="4821120" y="25020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62" name="CustomShape 27"/>
          <p:cNvSpPr/>
          <p:nvPr/>
        </p:nvSpPr>
        <p:spPr>
          <a:xfrm>
            <a:off x="5126040" y="25020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63" name="CustomShape 28"/>
          <p:cNvSpPr/>
          <p:nvPr/>
        </p:nvSpPr>
        <p:spPr>
          <a:xfrm>
            <a:off x="5430960" y="25020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64" name="CustomShape 29"/>
          <p:cNvSpPr/>
          <p:nvPr/>
        </p:nvSpPr>
        <p:spPr>
          <a:xfrm>
            <a:off x="573552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65" name="CustomShape 30"/>
          <p:cNvSpPr/>
          <p:nvPr/>
        </p:nvSpPr>
        <p:spPr>
          <a:xfrm>
            <a:off x="604044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66" name="CustomShape 31"/>
          <p:cNvSpPr/>
          <p:nvPr/>
        </p:nvSpPr>
        <p:spPr>
          <a:xfrm>
            <a:off x="634536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67" name="CustomShape 32"/>
          <p:cNvSpPr/>
          <p:nvPr/>
        </p:nvSpPr>
        <p:spPr>
          <a:xfrm>
            <a:off x="664992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68" name="CustomShape 33"/>
          <p:cNvSpPr/>
          <p:nvPr/>
        </p:nvSpPr>
        <p:spPr>
          <a:xfrm>
            <a:off x="695484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69" name="CustomShape 34"/>
          <p:cNvSpPr/>
          <p:nvPr/>
        </p:nvSpPr>
        <p:spPr>
          <a:xfrm>
            <a:off x="725976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70" name="CustomShape 35"/>
          <p:cNvSpPr/>
          <p:nvPr/>
        </p:nvSpPr>
        <p:spPr>
          <a:xfrm>
            <a:off x="756432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71" name="CustomShape 36"/>
          <p:cNvSpPr/>
          <p:nvPr/>
        </p:nvSpPr>
        <p:spPr>
          <a:xfrm>
            <a:off x="7869240" y="25020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72" name="CustomShape 37"/>
          <p:cNvSpPr/>
          <p:nvPr/>
        </p:nvSpPr>
        <p:spPr>
          <a:xfrm>
            <a:off x="538560" y="2470320"/>
            <a:ext cx="2101320" cy="351720"/>
          </a:xfrm>
          <a:prstGeom prst="rect">
            <a:avLst/>
          </a:prstGeom>
          <a:solidFill>
            <a:srgbClr val="d6d6f5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p2 = malloc(5)</a:t>
            </a:r>
            <a:endParaRPr/>
          </a:p>
        </p:txBody>
      </p:sp>
      <p:sp>
        <p:nvSpPr>
          <p:cNvPr id="173" name="CustomShape 38"/>
          <p:cNvSpPr/>
          <p:nvPr/>
        </p:nvSpPr>
        <p:spPr>
          <a:xfrm>
            <a:off x="2992320" y="33894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74" name="CustomShape 39"/>
          <p:cNvSpPr/>
          <p:nvPr/>
        </p:nvSpPr>
        <p:spPr>
          <a:xfrm>
            <a:off x="3297240" y="33894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75" name="CustomShape 40"/>
          <p:cNvSpPr/>
          <p:nvPr/>
        </p:nvSpPr>
        <p:spPr>
          <a:xfrm>
            <a:off x="3602160" y="33894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76" name="CustomShape 41"/>
          <p:cNvSpPr/>
          <p:nvPr/>
        </p:nvSpPr>
        <p:spPr>
          <a:xfrm>
            <a:off x="3906720" y="33894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77" name="CustomShape 42"/>
          <p:cNvSpPr/>
          <p:nvPr/>
        </p:nvSpPr>
        <p:spPr>
          <a:xfrm>
            <a:off x="4211640" y="33894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78" name="CustomShape 43"/>
          <p:cNvSpPr/>
          <p:nvPr/>
        </p:nvSpPr>
        <p:spPr>
          <a:xfrm>
            <a:off x="4516560" y="33894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79" name="CustomShape 44"/>
          <p:cNvSpPr/>
          <p:nvPr/>
        </p:nvSpPr>
        <p:spPr>
          <a:xfrm>
            <a:off x="4821120" y="33894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80" name="CustomShape 45"/>
          <p:cNvSpPr/>
          <p:nvPr/>
        </p:nvSpPr>
        <p:spPr>
          <a:xfrm>
            <a:off x="5126040" y="33894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81" name="CustomShape 46"/>
          <p:cNvSpPr/>
          <p:nvPr/>
        </p:nvSpPr>
        <p:spPr>
          <a:xfrm>
            <a:off x="5430960" y="3389400"/>
            <a:ext cx="304560" cy="3045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182" name="CustomShape 47"/>
          <p:cNvSpPr/>
          <p:nvPr/>
        </p:nvSpPr>
        <p:spPr>
          <a:xfrm>
            <a:off x="573552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183" name="CustomShape 48"/>
          <p:cNvSpPr/>
          <p:nvPr/>
        </p:nvSpPr>
        <p:spPr>
          <a:xfrm>
            <a:off x="604044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184" name="CustomShape 49"/>
          <p:cNvSpPr/>
          <p:nvPr/>
        </p:nvSpPr>
        <p:spPr>
          <a:xfrm>
            <a:off x="634536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185" name="CustomShape 50"/>
          <p:cNvSpPr/>
          <p:nvPr/>
        </p:nvSpPr>
        <p:spPr>
          <a:xfrm>
            <a:off x="664992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186" name="CustomShape 51"/>
          <p:cNvSpPr/>
          <p:nvPr/>
        </p:nvSpPr>
        <p:spPr>
          <a:xfrm>
            <a:off x="695484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187" name="CustomShape 52"/>
          <p:cNvSpPr/>
          <p:nvPr/>
        </p:nvSpPr>
        <p:spPr>
          <a:xfrm>
            <a:off x="7259760" y="33894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188" name="CustomShape 53"/>
          <p:cNvSpPr/>
          <p:nvPr/>
        </p:nvSpPr>
        <p:spPr>
          <a:xfrm>
            <a:off x="7564320" y="33894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89" name="CustomShape 54"/>
          <p:cNvSpPr/>
          <p:nvPr/>
        </p:nvSpPr>
        <p:spPr>
          <a:xfrm>
            <a:off x="7869240" y="33894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90" name="CustomShape 55"/>
          <p:cNvSpPr/>
          <p:nvPr/>
        </p:nvSpPr>
        <p:spPr>
          <a:xfrm>
            <a:off x="538560" y="3357720"/>
            <a:ext cx="2101320" cy="351720"/>
          </a:xfrm>
          <a:prstGeom prst="rect">
            <a:avLst/>
          </a:prstGeom>
          <a:solidFill>
            <a:srgbClr val="f1c7c7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p3 = malloc(6)</a:t>
            </a:r>
            <a:endParaRPr/>
          </a:p>
        </p:txBody>
      </p:sp>
      <p:sp>
        <p:nvSpPr>
          <p:cNvPr id="191" name="CustomShape 56"/>
          <p:cNvSpPr/>
          <p:nvPr/>
        </p:nvSpPr>
        <p:spPr>
          <a:xfrm>
            <a:off x="2992320" y="4276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92" name="CustomShape 57"/>
          <p:cNvSpPr/>
          <p:nvPr/>
        </p:nvSpPr>
        <p:spPr>
          <a:xfrm>
            <a:off x="3297240" y="4276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93" name="CustomShape 58"/>
          <p:cNvSpPr/>
          <p:nvPr/>
        </p:nvSpPr>
        <p:spPr>
          <a:xfrm>
            <a:off x="3602160" y="4276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94" name="CustomShape 59"/>
          <p:cNvSpPr/>
          <p:nvPr/>
        </p:nvSpPr>
        <p:spPr>
          <a:xfrm>
            <a:off x="3906720" y="42768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195" name="CustomShape 60"/>
          <p:cNvSpPr/>
          <p:nvPr/>
        </p:nvSpPr>
        <p:spPr>
          <a:xfrm>
            <a:off x="421164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96" name="CustomShape 61"/>
          <p:cNvSpPr/>
          <p:nvPr/>
        </p:nvSpPr>
        <p:spPr>
          <a:xfrm>
            <a:off x="451656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97" name="CustomShape 62"/>
          <p:cNvSpPr/>
          <p:nvPr/>
        </p:nvSpPr>
        <p:spPr>
          <a:xfrm>
            <a:off x="482112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98" name="CustomShape 63"/>
          <p:cNvSpPr/>
          <p:nvPr/>
        </p:nvSpPr>
        <p:spPr>
          <a:xfrm>
            <a:off x="512604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99" name="CustomShape 64"/>
          <p:cNvSpPr/>
          <p:nvPr/>
        </p:nvSpPr>
        <p:spPr>
          <a:xfrm>
            <a:off x="543096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00" name="CustomShape 65"/>
          <p:cNvSpPr/>
          <p:nvPr/>
        </p:nvSpPr>
        <p:spPr>
          <a:xfrm>
            <a:off x="573552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01" name="CustomShape 66"/>
          <p:cNvSpPr/>
          <p:nvPr/>
        </p:nvSpPr>
        <p:spPr>
          <a:xfrm>
            <a:off x="604044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02" name="CustomShape 67"/>
          <p:cNvSpPr/>
          <p:nvPr/>
        </p:nvSpPr>
        <p:spPr>
          <a:xfrm>
            <a:off x="634536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03" name="CustomShape 68"/>
          <p:cNvSpPr/>
          <p:nvPr/>
        </p:nvSpPr>
        <p:spPr>
          <a:xfrm>
            <a:off x="664992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04" name="CustomShape 69"/>
          <p:cNvSpPr/>
          <p:nvPr/>
        </p:nvSpPr>
        <p:spPr>
          <a:xfrm>
            <a:off x="695484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05" name="CustomShape 70"/>
          <p:cNvSpPr/>
          <p:nvPr/>
        </p:nvSpPr>
        <p:spPr>
          <a:xfrm>
            <a:off x="7259760" y="42768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06" name="CustomShape 71"/>
          <p:cNvSpPr/>
          <p:nvPr/>
        </p:nvSpPr>
        <p:spPr>
          <a:xfrm>
            <a:off x="756432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07" name="CustomShape 72"/>
          <p:cNvSpPr/>
          <p:nvPr/>
        </p:nvSpPr>
        <p:spPr>
          <a:xfrm>
            <a:off x="7869240" y="42768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08" name="CustomShape 73"/>
          <p:cNvSpPr/>
          <p:nvPr/>
        </p:nvSpPr>
        <p:spPr>
          <a:xfrm>
            <a:off x="536400" y="4245120"/>
            <a:ext cx="1278360" cy="351720"/>
          </a:xfrm>
          <a:prstGeom prst="rect">
            <a:avLst/>
          </a:prstGeom>
          <a:solidFill>
            <a:srgbClr val="d6d6f5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free(p2)</a:t>
            </a:r>
            <a:endParaRPr/>
          </a:p>
        </p:txBody>
      </p:sp>
      <p:sp>
        <p:nvSpPr>
          <p:cNvPr id="209" name="CustomShape 74"/>
          <p:cNvSpPr/>
          <p:nvPr/>
        </p:nvSpPr>
        <p:spPr>
          <a:xfrm>
            <a:off x="2992320" y="51642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10" name="CustomShape 75"/>
          <p:cNvSpPr/>
          <p:nvPr/>
        </p:nvSpPr>
        <p:spPr>
          <a:xfrm>
            <a:off x="3297240" y="51642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11" name="CustomShape 76"/>
          <p:cNvSpPr/>
          <p:nvPr/>
        </p:nvSpPr>
        <p:spPr>
          <a:xfrm>
            <a:off x="3602160" y="51642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12" name="CustomShape 77"/>
          <p:cNvSpPr/>
          <p:nvPr/>
        </p:nvSpPr>
        <p:spPr>
          <a:xfrm>
            <a:off x="3906720" y="5164200"/>
            <a:ext cx="304560" cy="3045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13" name="CustomShape 78"/>
          <p:cNvSpPr/>
          <p:nvPr/>
        </p:nvSpPr>
        <p:spPr>
          <a:xfrm>
            <a:off x="4211640" y="51642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</p:sp>
      <p:sp>
        <p:nvSpPr>
          <p:cNvPr id="214" name="CustomShape 79"/>
          <p:cNvSpPr/>
          <p:nvPr/>
        </p:nvSpPr>
        <p:spPr>
          <a:xfrm>
            <a:off x="4516560" y="5164200"/>
            <a:ext cx="3045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</p:sp>
      <p:sp>
        <p:nvSpPr>
          <p:cNvPr id="215" name="CustomShape 80"/>
          <p:cNvSpPr/>
          <p:nvPr/>
        </p:nvSpPr>
        <p:spPr>
          <a:xfrm>
            <a:off x="482112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16" name="CustomShape 81"/>
          <p:cNvSpPr/>
          <p:nvPr/>
        </p:nvSpPr>
        <p:spPr>
          <a:xfrm>
            <a:off x="512604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17" name="CustomShape 82"/>
          <p:cNvSpPr/>
          <p:nvPr/>
        </p:nvSpPr>
        <p:spPr>
          <a:xfrm>
            <a:off x="543096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18" name="CustomShape 83"/>
          <p:cNvSpPr/>
          <p:nvPr/>
        </p:nvSpPr>
        <p:spPr>
          <a:xfrm>
            <a:off x="573552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19" name="CustomShape 84"/>
          <p:cNvSpPr/>
          <p:nvPr/>
        </p:nvSpPr>
        <p:spPr>
          <a:xfrm>
            <a:off x="604044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20" name="CustomShape 85"/>
          <p:cNvSpPr/>
          <p:nvPr/>
        </p:nvSpPr>
        <p:spPr>
          <a:xfrm>
            <a:off x="634536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21" name="CustomShape 86"/>
          <p:cNvSpPr/>
          <p:nvPr/>
        </p:nvSpPr>
        <p:spPr>
          <a:xfrm>
            <a:off x="664992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22" name="CustomShape 87"/>
          <p:cNvSpPr/>
          <p:nvPr/>
        </p:nvSpPr>
        <p:spPr>
          <a:xfrm>
            <a:off x="695484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23" name="CustomShape 88"/>
          <p:cNvSpPr/>
          <p:nvPr/>
        </p:nvSpPr>
        <p:spPr>
          <a:xfrm>
            <a:off x="7259760" y="5164200"/>
            <a:ext cx="30456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224" name="CustomShape 89"/>
          <p:cNvSpPr/>
          <p:nvPr/>
        </p:nvSpPr>
        <p:spPr>
          <a:xfrm>
            <a:off x="756432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25" name="CustomShape 90"/>
          <p:cNvSpPr/>
          <p:nvPr/>
        </p:nvSpPr>
        <p:spPr>
          <a:xfrm>
            <a:off x="7869240" y="5164200"/>
            <a:ext cx="304560" cy="304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26" name="CustomShape 91"/>
          <p:cNvSpPr/>
          <p:nvPr/>
        </p:nvSpPr>
        <p:spPr>
          <a:xfrm>
            <a:off x="538560" y="5132520"/>
            <a:ext cx="2101320" cy="351720"/>
          </a:xfrm>
          <a:prstGeom prst="rect">
            <a:avLst/>
          </a:prstGeom>
          <a:solidFill>
            <a:srgbClr val="d5f1cf"/>
          </a:solidFill>
        </p:spPr>
        <p:txBody>
          <a:bodyPr bIns="46800" lIns="90000" rIns="90000" tIns="46800" wrap="none"/>
          <a:p>
            <a:pPr>
              <a:lnSpc>
                <a:spcPct val="94000"/>
              </a:lnSpc>
            </a:pPr>
            <a:r>
              <a:rPr b="1" lang="en-IN">
                <a:solidFill>
                  <a:srgbClr val="000000"/>
                </a:solidFill>
                <a:latin typeface="Courier New"/>
              </a:rPr>
              <a:t>p4 = malloc(2)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dur="indefinite" id="32" nodeType="mainSeq">
                <p:childTnLst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43080" y="380880"/>
            <a:ext cx="5524200" cy="572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Constraints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372960" y="1143000"/>
            <a:ext cx="8542080" cy="5562360"/>
          </a:xfrm>
          <a:prstGeom prst="rect">
            <a:avLst/>
          </a:prstGeom>
        </p:spPr>
        <p:txBody>
          <a:bodyPr/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Applications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Can issue arbitrary sequence of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free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requests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free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request must be to a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’d  block</a:t>
            </a:r>
            <a:endParaRPr/>
          </a:p>
          <a:p>
            <a:pPr>
              <a:lnSpc>
                <a:spcPct val="83000"/>
              </a:lnSpc>
            </a:pPr>
            <a:endParaRPr/>
          </a:p>
          <a:p>
            <a:pPr>
              <a:lnSpc>
                <a:spcPct val="83000"/>
              </a:lnSpc>
              <a:buSzPct val="60000"/>
              <a:buFont charset="2" typeface="Wingdings 2"/>
              <a:buChar char="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Allocators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Can’t control number or size of allocated blocks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Must respond immediately to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requests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i.e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., can’t reorder or buffer requests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Must allocate blocks from free memory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i.e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., can only place allocated blocks in free memory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Must align blocks so they satisfy all alignment requirements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8 byte alignment for GNU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libc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) on Linux boxes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Can manipulate and modify only free memory</a:t>
            </a:r>
            <a:endParaRPr/>
          </a:p>
          <a:p>
            <a:pPr lvl="1">
              <a:lnSpc>
                <a:spcPct val="100000"/>
              </a:lnSpc>
              <a:buSzPct val="110000"/>
              <a:buFont charset="2" typeface="Wingdings"/>
              <a:buChar char="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Can’t move the allocated blocks once they are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’d</a:t>
            </a:r>
            <a:endParaRPr/>
          </a:p>
          <a:p>
            <a:pPr lvl="1">
              <a:buSzPct val="110000"/>
              <a:buFont charset="2" typeface="Wingdings"/>
              <a:buChar char=""/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i.e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., compaction is not allowed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