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as Varghese" initials="VV" lastIdx="1" clrIdx="0">
    <p:extLst>
      <p:ext uri="{19B8F6BF-5375-455C-9EA6-DF929625EA0E}">
        <p15:presenceInfo xmlns:p15="http://schemas.microsoft.com/office/powerpoint/2012/main" userId="6848bb4c4a422a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E3E8"/>
    <a:srgbClr val="A288F4"/>
    <a:srgbClr val="E29E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6" autoAdjust="0"/>
    <p:restoredTop sz="77162" autoAdjust="0"/>
  </p:normalViewPr>
  <p:slideViewPr>
    <p:cSldViewPr snapToGrid="0">
      <p:cViewPr varScale="1">
        <p:scale>
          <a:sx n="75" d="100"/>
          <a:sy n="75" d="100"/>
        </p:scale>
        <p:origin x="53"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6T09:15:01.098" idx="1">
    <p:pos x="10" y="10"/>
    <p:text>Further read: https://github.com/etcd-io/etcd/blob/master/Documentation/op-guide/hardware.md#example-hardware-configurations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19-10-2020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19-10-2020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19-10-2020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etcd.io/doc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558800" y="2445250"/>
            <a:ext cx="10564920" cy="2465798"/>
          </a:xfrm>
        </p:spPr>
        <p:txBody>
          <a:bodyPr>
            <a:normAutofit fontScale="90000"/>
          </a:bodyPr>
          <a:lstStyle/>
          <a:p>
            <a:br>
              <a:rPr lang="en-US" dirty="0">
                <a:solidFill>
                  <a:schemeClr val="bg1"/>
                </a:solidFill>
              </a:rPr>
            </a:br>
            <a:r>
              <a:rPr lang="en-US" dirty="0">
                <a:solidFill>
                  <a:schemeClr val="bg1"/>
                </a:solidFill>
              </a:rPr>
              <a:t>    Kubernetes Certified Administrator</a:t>
            </a:r>
            <a:br>
              <a:rPr lang="en-US" dirty="0">
                <a:solidFill>
                  <a:schemeClr val="bg1"/>
                </a:solidFill>
              </a:rPr>
            </a:br>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err="1">
                <a:solidFill>
                  <a:schemeClr val="bg1"/>
                </a:solidFill>
                <a:latin typeface="+mn-lt"/>
              </a:rPr>
              <a:t>kube</a:t>
            </a:r>
            <a:r>
              <a:rPr lang="en-US" sz="4600" dirty="0">
                <a:solidFill>
                  <a:schemeClr val="bg1"/>
                </a:solidFill>
                <a:latin typeface="+mn-lt"/>
              </a:rPr>
              <a:t>-scheduler</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10520680" cy="3554819"/>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Watches for newly created Pods with NO assigned node</a:t>
            </a:r>
          </a:p>
          <a:p>
            <a:pPr marL="800100" lvl="1" indent="-342900">
              <a:buFont typeface="Arial" panose="020B0604020202020204" pitchFamily="34" charset="0"/>
              <a:buChar char="•"/>
            </a:pPr>
            <a:r>
              <a:rPr lang="en-US" sz="2500" b="1" dirty="0">
                <a:solidFill>
                  <a:schemeClr val="bg1"/>
                </a:solidFill>
              </a:rPr>
              <a:t>Identifies a node for them to run on.</a:t>
            </a:r>
          </a:p>
          <a:p>
            <a:pPr marL="342900" indent="-342900">
              <a:buFont typeface="Arial" panose="020B0604020202020204" pitchFamily="34" charset="0"/>
              <a:buChar char="•"/>
            </a:pPr>
            <a:r>
              <a:rPr lang="en-US" sz="2500" b="1" dirty="0">
                <a:solidFill>
                  <a:schemeClr val="bg1"/>
                </a:solidFill>
              </a:rPr>
              <a:t>Factors taken into account for scheduling decisions include:</a:t>
            </a:r>
          </a:p>
          <a:p>
            <a:pPr marL="800100" lvl="1" indent="-342900">
              <a:buFont typeface="Arial" panose="020B0604020202020204" pitchFamily="34" charset="0"/>
              <a:buChar char="•"/>
            </a:pPr>
            <a:r>
              <a:rPr lang="en-US" sz="2500" b="1" dirty="0">
                <a:solidFill>
                  <a:schemeClr val="bg1"/>
                </a:solidFill>
              </a:rPr>
              <a:t>Individual and collective resource requirements</a:t>
            </a:r>
          </a:p>
          <a:p>
            <a:pPr marL="800100" lvl="1" indent="-342900">
              <a:buFont typeface="Arial" panose="020B0604020202020204" pitchFamily="34" charset="0"/>
              <a:buChar char="•"/>
            </a:pPr>
            <a:r>
              <a:rPr lang="en-US" sz="2500" b="1" dirty="0">
                <a:solidFill>
                  <a:schemeClr val="bg1"/>
                </a:solidFill>
              </a:rPr>
              <a:t>Hardware/software/policy constraints</a:t>
            </a:r>
          </a:p>
          <a:p>
            <a:pPr marL="800100" lvl="1" indent="-342900">
              <a:buFont typeface="Arial" panose="020B0604020202020204" pitchFamily="34" charset="0"/>
              <a:buChar char="•"/>
            </a:pPr>
            <a:r>
              <a:rPr lang="en-US" sz="2500" b="1" dirty="0">
                <a:solidFill>
                  <a:schemeClr val="bg1"/>
                </a:solidFill>
              </a:rPr>
              <a:t>Affinity and anti-affinity specifications</a:t>
            </a:r>
          </a:p>
          <a:p>
            <a:pPr marL="800100" lvl="1" indent="-342900">
              <a:buFont typeface="Arial" panose="020B0604020202020204" pitchFamily="34" charset="0"/>
              <a:buChar char="•"/>
            </a:pPr>
            <a:r>
              <a:rPr lang="en-US" sz="2500" b="1" dirty="0">
                <a:solidFill>
                  <a:schemeClr val="bg1"/>
                </a:solidFill>
              </a:rPr>
              <a:t>Data locality</a:t>
            </a:r>
          </a:p>
          <a:p>
            <a:pPr marL="800100" lvl="1" indent="-342900">
              <a:buFont typeface="Arial" panose="020B0604020202020204" pitchFamily="34" charset="0"/>
              <a:buChar char="•"/>
            </a:pPr>
            <a:r>
              <a:rPr lang="en-US" sz="2500" b="1" dirty="0">
                <a:solidFill>
                  <a:schemeClr val="bg1"/>
                </a:solidFill>
              </a:rPr>
              <a:t>Inter-workload interference</a:t>
            </a:r>
          </a:p>
          <a:p>
            <a:pPr marL="800100" lvl="1" indent="-342900">
              <a:buFont typeface="Arial" panose="020B0604020202020204" pitchFamily="34" charset="0"/>
              <a:buChar char="•"/>
            </a:pPr>
            <a:r>
              <a:rPr lang="en-US" sz="2500" b="1" dirty="0">
                <a:solidFill>
                  <a:schemeClr val="bg1"/>
                </a:solidFill>
              </a:rPr>
              <a:t>Deadlines.</a:t>
            </a:r>
          </a:p>
        </p:txBody>
      </p:sp>
    </p:spTree>
    <p:extLst>
      <p:ext uri="{BB962C8B-B14F-4D97-AF65-F5344CB8AC3E}">
        <p14:creationId xmlns:p14="http://schemas.microsoft.com/office/powerpoint/2010/main" val="8217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22997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32366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9925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95466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3043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75059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8560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0838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6412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9829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err="1">
                <a:solidFill>
                  <a:schemeClr val="bg1"/>
                </a:solidFill>
                <a:latin typeface="+mn-lt"/>
              </a:rPr>
              <a:t>kube</a:t>
            </a:r>
            <a:r>
              <a:rPr lang="en-US" sz="4600" dirty="0">
                <a:solidFill>
                  <a:schemeClr val="bg1"/>
                </a:solidFill>
                <a:latin typeface="+mn-lt"/>
              </a:rPr>
              <a:t>-controller-manager</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731520" y="1411228"/>
            <a:ext cx="10932160" cy="5478423"/>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Component that runs controller processes.</a:t>
            </a:r>
          </a:p>
          <a:p>
            <a:pPr marL="342900" indent="-342900">
              <a:buFont typeface="Arial" panose="020B0604020202020204" pitchFamily="34" charset="0"/>
              <a:buChar char="•"/>
            </a:pPr>
            <a:r>
              <a:rPr lang="en-US" sz="2500" b="1" dirty="0">
                <a:solidFill>
                  <a:schemeClr val="bg1"/>
                </a:solidFill>
              </a:rPr>
              <a:t>Logically, each controller is a separate process</a:t>
            </a:r>
          </a:p>
          <a:p>
            <a:pPr marL="342900" indent="-342900">
              <a:buFont typeface="Arial" panose="020B0604020202020204" pitchFamily="34" charset="0"/>
              <a:buChar char="•"/>
            </a:pPr>
            <a:r>
              <a:rPr lang="en-US" sz="2500" b="1" dirty="0">
                <a:solidFill>
                  <a:schemeClr val="bg1"/>
                </a:solidFill>
              </a:rPr>
              <a:t>All compiled into a single binary and run in a single process</a:t>
            </a:r>
          </a:p>
          <a:p>
            <a:pPr marL="342900" indent="-342900">
              <a:buFont typeface="Arial" panose="020B0604020202020204" pitchFamily="34" charset="0"/>
              <a:buChar char="•"/>
            </a:pPr>
            <a:r>
              <a:rPr lang="en-US" sz="2500" b="1" dirty="0">
                <a:solidFill>
                  <a:schemeClr val="bg1"/>
                </a:solidFill>
              </a:rPr>
              <a:t>Control loops watch the state of your cluster</a:t>
            </a:r>
          </a:p>
          <a:p>
            <a:pPr marL="342900" indent="-342900">
              <a:buFont typeface="Arial" panose="020B0604020202020204" pitchFamily="34" charset="0"/>
              <a:buChar char="•"/>
            </a:pPr>
            <a:r>
              <a:rPr lang="en-US" sz="2500" b="1" dirty="0">
                <a:solidFill>
                  <a:schemeClr val="bg1"/>
                </a:solidFill>
              </a:rPr>
              <a:t>Make or request changes where </a:t>
            </a:r>
            <a:r>
              <a:rPr lang="en-US" sz="2500" b="1" dirty="0" err="1">
                <a:solidFill>
                  <a:schemeClr val="bg1"/>
                </a:solidFill>
              </a:rPr>
              <a:t>neededTracks</a:t>
            </a:r>
            <a:r>
              <a:rPr lang="en-US" sz="2500" b="1" dirty="0">
                <a:solidFill>
                  <a:schemeClr val="bg1"/>
                </a:solidFill>
              </a:rPr>
              <a:t> at least one Kubernetes resource type. </a:t>
            </a:r>
          </a:p>
          <a:p>
            <a:pPr marL="342900" indent="-342900">
              <a:buFont typeface="Arial" panose="020B0604020202020204" pitchFamily="34" charset="0"/>
              <a:buChar char="•"/>
            </a:pPr>
            <a:r>
              <a:rPr lang="en-US" sz="2500" b="1" dirty="0">
                <a:solidFill>
                  <a:schemeClr val="bg1"/>
                </a:solidFill>
              </a:rPr>
              <a:t>Objects tracked have spec field that represents the desired state. </a:t>
            </a:r>
          </a:p>
          <a:p>
            <a:pPr marL="342900" indent="-342900">
              <a:buFont typeface="Arial" panose="020B0604020202020204" pitchFamily="34" charset="0"/>
              <a:buChar char="•"/>
            </a:pPr>
            <a:r>
              <a:rPr lang="en-US" sz="2500" b="1" dirty="0">
                <a:solidFill>
                  <a:schemeClr val="bg1"/>
                </a:solidFill>
              </a:rPr>
              <a:t>Controller(s) for that resource are </a:t>
            </a:r>
          </a:p>
          <a:p>
            <a:pPr marL="800100" lvl="1" indent="-342900">
              <a:buFont typeface="Arial" panose="020B0604020202020204" pitchFamily="34" charset="0"/>
              <a:buChar char="•"/>
            </a:pPr>
            <a:r>
              <a:rPr lang="en-US" sz="2500" b="1" dirty="0">
                <a:solidFill>
                  <a:schemeClr val="bg1"/>
                </a:solidFill>
              </a:rPr>
              <a:t>responsible for making the current = desired state.</a:t>
            </a:r>
          </a:p>
          <a:p>
            <a:pPr marL="342900" indent="-342900">
              <a:buFont typeface="Arial" panose="020B0604020202020204" pitchFamily="34" charset="0"/>
              <a:buChar char="•"/>
            </a:pPr>
            <a:r>
              <a:rPr lang="en-US" sz="2500" b="1" dirty="0">
                <a:solidFill>
                  <a:schemeClr val="bg1"/>
                </a:solidFill>
              </a:rPr>
              <a:t>When the Controller notices Current State &lt;&gt; Desired State</a:t>
            </a:r>
          </a:p>
          <a:p>
            <a:pPr marL="342900" indent="-342900">
              <a:buFont typeface="Arial" panose="020B0604020202020204" pitchFamily="34" charset="0"/>
              <a:buChar char="•"/>
            </a:pPr>
            <a:r>
              <a:rPr lang="en-US" sz="2500" b="1" dirty="0">
                <a:solidFill>
                  <a:schemeClr val="bg1"/>
                </a:solidFill>
              </a:rPr>
              <a:t>Generally controller will send messages to the API server that have useful side effects.</a:t>
            </a:r>
          </a:p>
          <a:p>
            <a:pPr marL="342900" indent="-342900">
              <a:buFont typeface="Arial" panose="020B0604020202020204" pitchFamily="34" charset="0"/>
              <a:buChar char="•"/>
            </a:pPr>
            <a:r>
              <a:rPr lang="en-US" sz="2500" b="1" dirty="0" err="1">
                <a:solidFill>
                  <a:schemeClr val="bg1"/>
                </a:solidFill>
              </a:rPr>
              <a:t>Rarelly</a:t>
            </a:r>
            <a:r>
              <a:rPr lang="en-US" sz="2500" b="1" dirty="0">
                <a:solidFill>
                  <a:schemeClr val="bg1"/>
                </a:solidFill>
              </a:rPr>
              <a:t> controller might carry the action out itself</a:t>
            </a:r>
          </a:p>
          <a:p>
            <a:endParaRPr lang="en-US" sz="2500" b="1" dirty="0">
              <a:solidFill>
                <a:schemeClr val="bg1"/>
              </a:solidFill>
            </a:endParaRPr>
          </a:p>
        </p:txBody>
      </p:sp>
    </p:spTree>
    <p:extLst>
      <p:ext uri="{BB962C8B-B14F-4D97-AF65-F5344CB8AC3E}">
        <p14:creationId xmlns:p14="http://schemas.microsoft.com/office/powerpoint/2010/main" val="357434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85594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32074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926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5774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97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96216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95367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43328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99043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15198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Control via API server</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609600" y="1341120"/>
            <a:ext cx="10942320" cy="5093702"/>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e.g. Job controller example Kubernetes built-in controller. </a:t>
            </a:r>
          </a:p>
          <a:p>
            <a:pPr marL="342900" indent="-342900">
              <a:buFont typeface="Arial" panose="020B0604020202020204" pitchFamily="34" charset="0"/>
              <a:buChar char="•"/>
            </a:pPr>
            <a:r>
              <a:rPr lang="en-US" sz="2500" b="1" dirty="0">
                <a:solidFill>
                  <a:schemeClr val="bg1"/>
                </a:solidFill>
              </a:rPr>
              <a:t>Job: Kubernetes resource that runs one or more Pod</a:t>
            </a:r>
          </a:p>
          <a:p>
            <a:pPr marL="342900" indent="-342900">
              <a:buFont typeface="Arial" panose="020B0604020202020204" pitchFamily="34" charset="0"/>
              <a:buChar char="•"/>
            </a:pPr>
            <a:r>
              <a:rPr lang="en-US" sz="2500" b="1" dirty="0">
                <a:solidFill>
                  <a:schemeClr val="bg1"/>
                </a:solidFill>
              </a:rPr>
              <a:t>Once scheduled, Pod objects become part of the desired state for a </a:t>
            </a:r>
            <a:r>
              <a:rPr lang="en-US" sz="2500" b="1" dirty="0" err="1">
                <a:solidFill>
                  <a:schemeClr val="bg1"/>
                </a:solidFill>
              </a:rPr>
              <a:t>kubelet</a:t>
            </a:r>
            <a:r>
              <a:rPr lang="en-US" sz="2500" b="1" dirty="0">
                <a:solidFill>
                  <a:schemeClr val="bg1"/>
                </a:solidFill>
              </a:rPr>
              <a:t>.</a:t>
            </a:r>
          </a:p>
          <a:p>
            <a:pPr marL="342900" indent="-342900">
              <a:buFont typeface="Arial" panose="020B0604020202020204" pitchFamily="34" charset="0"/>
              <a:buChar char="•"/>
            </a:pPr>
            <a:r>
              <a:rPr lang="en-US" sz="2500" b="1" dirty="0">
                <a:solidFill>
                  <a:schemeClr val="bg1"/>
                </a:solidFill>
              </a:rPr>
              <a:t>When the Job controller sees a new task </a:t>
            </a:r>
          </a:p>
          <a:p>
            <a:pPr marL="800100" lvl="1" indent="-342900">
              <a:buFont typeface="Arial" panose="020B0604020202020204" pitchFamily="34" charset="0"/>
              <a:buChar char="•"/>
            </a:pPr>
            <a:r>
              <a:rPr lang="en-US" sz="2500" b="1" dirty="0">
                <a:solidFill>
                  <a:schemeClr val="bg1"/>
                </a:solidFill>
              </a:rPr>
              <a:t>it ensures right number of Pods are running</a:t>
            </a:r>
          </a:p>
          <a:p>
            <a:pPr marL="342900" indent="-342900">
              <a:buFont typeface="Arial" panose="020B0604020202020204" pitchFamily="34" charset="0"/>
              <a:buChar char="•"/>
            </a:pPr>
            <a:r>
              <a:rPr lang="en-US" sz="2500" b="1" dirty="0">
                <a:solidFill>
                  <a:schemeClr val="bg1"/>
                </a:solidFill>
              </a:rPr>
              <a:t>The Job controller does not run any Pods or containers itself. </a:t>
            </a:r>
          </a:p>
          <a:p>
            <a:pPr marL="800100" lvl="1" indent="-342900">
              <a:buFont typeface="Arial" panose="020B0604020202020204" pitchFamily="34" charset="0"/>
              <a:buChar char="•"/>
            </a:pPr>
            <a:r>
              <a:rPr lang="en-US" sz="2500" b="1" dirty="0">
                <a:solidFill>
                  <a:schemeClr val="bg1"/>
                </a:solidFill>
              </a:rPr>
              <a:t>Instead, tells the API server to create or remove Pods. </a:t>
            </a:r>
          </a:p>
          <a:p>
            <a:pPr marL="342900" indent="-342900">
              <a:buFont typeface="Arial" panose="020B0604020202020204" pitchFamily="34" charset="0"/>
              <a:buChar char="•"/>
            </a:pPr>
            <a:r>
              <a:rPr lang="en-US" sz="2500" b="1" dirty="0">
                <a:solidFill>
                  <a:schemeClr val="bg1"/>
                </a:solidFill>
              </a:rPr>
              <a:t>After you create a new Job, </a:t>
            </a:r>
          </a:p>
          <a:p>
            <a:pPr marL="800100" lvl="1" indent="-342900">
              <a:buFont typeface="Arial" panose="020B0604020202020204" pitchFamily="34" charset="0"/>
              <a:buChar char="•"/>
            </a:pPr>
            <a:r>
              <a:rPr lang="en-US" sz="2500" b="1" dirty="0">
                <a:solidFill>
                  <a:schemeClr val="bg1"/>
                </a:solidFill>
              </a:rPr>
              <a:t>desired state is for that Job to be completed. </a:t>
            </a:r>
          </a:p>
          <a:p>
            <a:pPr marL="342900" indent="-342900">
              <a:buFont typeface="Arial" panose="020B0604020202020204" pitchFamily="34" charset="0"/>
              <a:buChar char="•"/>
            </a:pPr>
            <a:r>
              <a:rPr lang="en-US" sz="2500" b="1" dirty="0">
                <a:solidFill>
                  <a:schemeClr val="bg1"/>
                </a:solidFill>
              </a:rPr>
              <a:t>Controllers also update the objects that configure them. </a:t>
            </a:r>
          </a:p>
          <a:p>
            <a:pPr marL="342900" indent="-342900">
              <a:buFont typeface="Arial" panose="020B0604020202020204" pitchFamily="34" charset="0"/>
              <a:buChar char="•"/>
            </a:pPr>
            <a:r>
              <a:rPr lang="en-US" sz="2500" b="1" dirty="0">
                <a:solidFill>
                  <a:schemeClr val="bg1"/>
                </a:solidFill>
              </a:rPr>
              <a:t>For example: once the work is done for a Job, </a:t>
            </a:r>
          </a:p>
          <a:p>
            <a:pPr marL="800100" lvl="1" indent="-342900">
              <a:buFont typeface="Arial" panose="020B0604020202020204" pitchFamily="34" charset="0"/>
              <a:buChar char="•"/>
            </a:pPr>
            <a:r>
              <a:rPr lang="en-US" sz="2500" b="1" dirty="0">
                <a:solidFill>
                  <a:schemeClr val="bg1"/>
                </a:solidFill>
              </a:rPr>
              <a:t>Job controller updates that Job object to mark it Finished.</a:t>
            </a:r>
          </a:p>
          <a:p>
            <a:pPr marL="800100" lvl="1" indent="-342900">
              <a:buFont typeface="Arial" panose="020B0604020202020204" pitchFamily="34" charset="0"/>
              <a:buChar char="•"/>
            </a:pPr>
            <a:r>
              <a:rPr lang="en-US" sz="2500" b="1" dirty="0">
                <a:solidFill>
                  <a:schemeClr val="bg1"/>
                </a:solidFill>
              </a:rPr>
              <a:t>(like how some thermostats turn a light off )</a:t>
            </a:r>
          </a:p>
        </p:txBody>
      </p:sp>
    </p:spTree>
    <p:extLst>
      <p:ext uri="{BB962C8B-B14F-4D97-AF65-F5344CB8AC3E}">
        <p14:creationId xmlns:p14="http://schemas.microsoft.com/office/powerpoint/2010/main" val="13294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7508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273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18497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9702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03928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Control via Direct control</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675640" y="1008629"/>
            <a:ext cx="10840720" cy="4324261"/>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Some controllers need to make changes to things outside of your cluster.</a:t>
            </a:r>
          </a:p>
          <a:p>
            <a:pPr marL="342900" indent="-342900">
              <a:buFont typeface="Arial" panose="020B0604020202020204" pitchFamily="34" charset="0"/>
              <a:buChar char="•"/>
            </a:pPr>
            <a:r>
              <a:rPr lang="en-US" sz="2500" b="1" dirty="0">
                <a:solidFill>
                  <a:schemeClr val="bg1"/>
                </a:solidFill>
              </a:rPr>
              <a:t>For example, </a:t>
            </a:r>
          </a:p>
          <a:p>
            <a:pPr marL="800100" lvl="1" indent="-342900">
              <a:buFont typeface="Arial" panose="020B0604020202020204" pitchFamily="34" charset="0"/>
              <a:buChar char="•"/>
            </a:pPr>
            <a:r>
              <a:rPr lang="en-US" sz="2500" b="1" dirty="0">
                <a:solidFill>
                  <a:schemeClr val="bg1"/>
                </a:solidFill>
              </a:rPr>
              <a:t>if you use a control loop to ensure Node count in your cluster, </a:t>
            </a:r>
          </a:p>
          <a:p>
            <a:pPr marL="1257300" lvl="2" indent="-342900">
              <a:buFont typeface="Arial" panose="020B0604020202020204" pitchFamily="34" charset="0"/>
              <a:buChar char="•"/>
            </a:pPr>
            <a:r>
              <a:rPr lang="en-US" sz="2500" b="1" dirty="0">
                <a:solidFill>
                  <a:schemeClr val="bg1"/>
                </a:solidFill>
              </a:rPr>
              <a:t>Such controllers needs something outside the current cluster to set up new Nodes when needed.</a:t>
            </a:r>
          </a:p>
          <a:p>
            <a:pPr marL="800100" lvl="1" indent="-342900">
              <a:buFont typeface="Arial" panose="020B0604020202020204" pitchFamily="34" charset="0"/>
              <a:buChar char="•"/>
            </a:pPr>
            <a:r>
              <a:rPr lang="en-US" sz="2500" b="1" dirty="0">
                <a:solidFill>
                  <a:schemeClr val="bg1"/>
                </a:solidFill>
              </a:rPr>
              <a:t>Controllers that interact with external state </a:t>
            </a:r>
          </a:p>
          <a:p>
            <a:pPr marL="1257300" lvl="2" indent="-342900">
              <a:buFont typeface="Arial" panose="020B0604020202020204" pitchFamily="34" charset="0"/>
              <a:buChar char="•"/>
            </a:pPr>
            <a:r>
              <a:rPr lang="en-US" sz="2500" b="1" dirty="0">
                <a:solidFill>
                  <a:schemeClr val="bg1"/>
                </a:solidFill>
              </a:rPr>
              <a:t>find their desired state from the API server, </a:t>
            </a:r>
          </a:p>
          <a:p>
            <a:pPr marL="1257300" lvl="2" indent="-342900">
              <a:buFont typeface="Arial" panose="020B0604020202020204" pitchFamily="34" charset="0"/>
              <a:buChar char="•"/>
            </a:pPr>
            <a:r>
              <a:rPr lang="en-US" sz="2500" b="1" dirty="0">
                <a:solidFill>
                  <a:schemeClr val="bg1"/>
                </a:solidFill>
              </a:rPr>
              <a:t>then communicate directly with an external system </a:t>
            </a:r>
          </a:p>
          <a:p>
            <a:pPr marL="342900" indent="-342900">
              <a:buFont typeface="Arial" panose="020B0604020202020204" pitchFamily="34" charset="0"/>
              <a:buChar char="•"/>
            </a:pPr>
            <a:r>
              <a:rPr lang="en-US" sz="2500" b="1" dirty="0">
                <a:solidFill>
                  <a:schemeClr val="bg1"/>
                </a:solidFill>
              </a:rPr>
              <a:t>Further read.</a:t>
            </a:r>
          </a:p>
          <a:p>
            <a:pPr marL="342900" indent="-342900">
              <a:buFont typeface="Arial" panose="020B0604020202020204" pitchFamily="34" charset="0"/>
              <a:buChar char="•"/>
            </a:pPr>
            <a:r>
              <a:rPr lang="en-US" sz="2500" b="1" dirty="0">
                <a:solidFill>
                  <a:schemeClr val="bg1"/>
                </a:solidFill>
              </a:rPr>
              <a:t>https://kubernetes.io/docs/tasks/administer-cluster/cluster-management/#cluster-autoscaling</a:t>
            </a:r>
          </a:p>
        </p:txBody>
      </p:sp>
    </p:spTree>
    <p:extLst>
      <p:ext uri="{BB962C8B-B14F-4D97-AF65-F5344CB8AC3E}">
        <p14:creationId xmlns:p14="http://schemas.microsoft.com/office/powerpoint/2010/main" val="26816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Controller Design</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548640" y="1411228"/>
            <a:ext cx="11125200" cy="5093702"/>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Most commonly</a:t>
            </a:r>
          </a:p>
          <a:p>
            <a:pPr marL="800100" lvl="1" indent="-342900">
              <a:buFont typeface="Arial" panose="020B0604020202020204" pitchFamily="34" charset="0"/>
              <a:buChar char="•"/>
            </a:pPr>
            <a:r>
              <a:rPr lang="en-US" sz="2500" b="1" dirty="0">
                <a:solidFill>
                  <a:schemeClr val="bg1"/>
                </a:solidFill>
              </a:rPr>
              <a:t>a control loop (controller) uses a resource as its desired state</a:t>
            </a:r>
          </a:p>
          <a:p>
            <a:pPr marL="800100" lvl="1" indent="-342900">
              <a:buFont typeface="Arial" panose="020B0604020202020204" pitchFamily="34" charset="0"/>
              <a:buChar char="•"/>
            </a:pPr>
            <a:r>
              <a:rPr lang="en-US" sz="2500" b="1">
                <a:solidFill>
                  <a:schemeClr val="bg1"/>
                </a:solidFill>
              </a:rPr>
              <a:t>Have </a:t>
            </a:r>
            <a:r>
              <a:rPr lang="en-US" sz="2500" b="1" dirty="0">
                <a:solidFill>
                  <a:schemeClr val="bg1"/>
                </a:solidFill>
              </a:rPr>
              <a:t>different kind of resource </a:t>
            </a:r>
          </a:p>
          <a:p>
            <a:pPr marL="342900" indent="-342900">
              <a:buFont typeface="Arial" panose="020B0604020202020204" pitchFamily="34" charset="0"/>
              <a:buChar char="•"/>
            </a:pPr>
            <a:r>
              <a:rPr lang="en-US" sz="2500" b="1" dirty="0">
                <a:solidFill>
                  <a:schemeClr val="bg1"/>
                </a:solidFill>
              </a:rPr>
              <a:t>					that it manages to make that desired state happen. </a:t>
            </a:r>
          </a:p>
          <a:p>
            <a:pPr marL="342900" indent="-342900">
              <a:buFont typeface="Arial" panose="020B0604020202020204" pitchFamily="34" charset="0"/>
              <a:buChar char="•"/>
            </a:pPr>
            <a:r>
              <a:rPr lang="en-US" sz="2500" b="1" dirty="0">
                <a:solidFill>
                  <a:schemeClr val="bg1"/>
                </a:solidFill>
              </a:rPr>
              <a:t>				For example, a controller for Jobs tracks Job objects (to discover new work) and Pod objects (to run the Jobs, and then to see when the work is finished). In this case something else creates the Jobs, whereas the Job controller creates Pods.</a:t>
            </a:r>
          </a:p>
          <a:p>
            <a:pPr marL="342900" indent="-342900">
              <a:buFont typeface="Arial" panose="020B0604020202020204" pitchFamily="34" charset="0"/>
              <a:buChar char="•"/>
            </a:pPr>
            <a:endParaRPr lang="en-US" sz="2500" b="1" dirty="0">
              <a:solidFill>
                <a:schemeClr val="bg1"/>
              </a:solidFill>
            </a:endParaRPr>
          </a:p>
          <a:p>
            <a:pPr marL="342900" indent="-342900">
              <a:buFont typeface="Arial" panose="020B0604020202020204" pitchFamily="34" charset="0"/>
              <a:buChar char="•"/>
            </a:pPr>
            <a:r>
              <a:rPr lang="en-US" sz="2500" b="1" dirty="0">
                <a:solidFill>
                  <a:schemeClr val="bg1"/>
                </a:solidFill>
              </a:rPr>
              <a:t>				It's useful to have simple controllers rather than one, monolithic set of control loops that are interlinked. Controllers can fail, so Kubernetes is designed to allow for that.</a:t>
            </a:r>
          </a:p>
        </p:txBody>
      </p:sp>
    </p:spTree>
    <p:extLst>
      <p:ext uri="{BB962C8B-B14F-4D97-AF65-F5344CB8AC3E}">
        <p14:creationId xmlns:p14="http://schemas.microsoft.com/office/powerpoint/2010/main" val="192278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59319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12516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26904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24610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7542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5326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984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5674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50359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99823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872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5681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0317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20920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74899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8005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Architecture - High level overview</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2123658"/>
          </a:xfrm>
          <a:prstGeom prst="rect">
            <a:avLst/>
          </a:prstGeom>
          <a:noFill/>
        </p:spPr>
        <p:txBody>
          <a:bodyPr wrap="square" rtlCol="0">
            <a:spAutoFit/>
          </a:bodyPr>
          <a:lstStyle/>
          <a:p>
            <a:pPr marL="342900" indent="-342900">
              <a:buFont typeface="Arial" panose="020B0604020202020204" pitchFamily="34" charset="0"/>
              <a:buChar char="•"/>
            </a:pPr>
            <a:r>
              <a:rPr lang="en-US" sz="2200" b="1" dirty="0">
                <a:solidFill>
                  <a:schemeClr val="bg1"/>
                </a:solidFill>
              </a:rPr>
              <a:t>A Kubernetes cluster </a:t>
            </a:r>
          </a:p>
          <a:p>
            <a:pPr marL="800100" lvl="1" indent="-342900">
              <a:buFont typeface="Arial" panose="020B0604020202020204" pitchFamily="34" charset="0"/>
              <a:buChar char="•"/>
            </a:pPr>
            <a:r>
              <a:rPr lang="en-US" sz="2200" b="1" dirty="0">
                <a:solidFill>
                  <a:schemeClr val="bg1"/>
                </a:solidFill>
              </a:rPr>
              <a:t>consists of a Nodes</a:t>
            </a:r>
          </a:p>
          <a:p>
            <a:pPr marL="1257300" lvl="2" indent="-342900">
              <a:buFont typeface="Arial" panose="020B0604020202020204" pitchFamily="34" charset="0"/>
              <a:buChar char="•"/>
            </a:pPr>
            <a:r>
              <a:rPr lang="en-US" sz="2200" b="1" dirty="0">
                <a:solidFill>
                  <a:schemeClr val="bg1"/>
                </a:solidFill>
              </a:rPr>
              <a:t>One or more Master node</a:t>
            </a:r>
          </a:p>
          <a:p>
            <a:pPr marL="1714500" lvl="3" indent="-342900">
              <a:buFont typeface="Arial" panose="020B0604020202020204" pitchFamily="34" charset="0"/>
              <a:buChar char="•"/>
            </a:pPr>
            <a:r>
              <a:rPr lang="en-US" sz="2200" b="1" dirty="0">
                <a:solidFill>
                  <a:schemeClr val="bg1"/>
                </a:solidFill>
              </a:rPr>
              <a:t>Manages the worker nodes and the Pods </a:t>
            </a:r>
          </a:p>
          <a:p>
            <a:pPr marL="1257300" lvl="2" indent="-342900">
              <a:buFont typeface="Arial" panose="020B0604020202020204" pitchFamily="34" charset="0"/>
              <a:buChar char="•"/>
            </a:pPr>
            <a:r>
              <a:rPr lang="en-US" sz="2200" b="1" dirty="0">
                <a:solidFill>
                  <a:schemeClr val="bg1"/>
                </a:solidFill>
              </a:rPr>
              <a:t>One or more worker nodes</a:t>
            </a:r>
          </a:p>
          <a:p>
            <a:pPr marL="1714500" lvl="3" indent="-342900">
              <a:buFont typeface="Arial" panose="020B0604020202020204" pitchFamily="34" charset="0"/>
              <a:buChar char="•"/>
            </a:pPr>
            <a:r>
              <a:rPr lang="en-US" sz="2200" b="1" dirty="0">
                <a:solidFill>
                  <a:schemeClr val="bg1"/>
                </a:solidFill>
              </a:rPr>
              <a:t>Host the Pods </a:t>
            </a:r>
          </a:p>
        </p:txBody>
      </p:sp>
    </p:spTree>
    <p:extLst>
      <p:ext uri="{BB962C8B-B14F-4D97-AF65-F5344CB8AC3E}">
        <p14:creationId xmlns:p14="http://schemas.microsoft.com/office/powerpoint/2010/main" val="14583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69374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775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8866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129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40131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2372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1178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05049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4963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42057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Control Node</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939540"/>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Production control plane usually runs </a:t>
            </a:r>
          </a:p>
          <a:p>
            <a:pPr marL="800100" lvl="1" indent="-342900">
              <a:buFont typeface="Arial" panose="020B0604020202020204" pitchFamily="34" charset="0"/>
              <a:buChar char="•"/>
            </a:pPr>
            <a:r>
              <a:rPr lang="en-US" sz="2500" b="1" dirty="0">
                <a:solidFill>
                  <a:schemeClr val="bg1"/>
                </a:solidFill>
              </a:rPr>
              <a:t>on multiple computers</a:t>
            </a:r>
          </a:p>
          <a:p>
            <a:pPr marL="800100" lvl="1" indent="-342900">
              <a:buFont typeface="Arial" panose="020B0604020202020204" pitchFamily="34" charset="0"/>
              <a:buChar char="•"/>
            </a:pPr>
            <a:r>
              <a:rPr lang="en-US" sz="2500" b="1" dirty="0">
                <a:solidFill>
                  <a:schemeClr val="bg1"/>
                </a:solidFill>
              </a:rPr>
              <a:t>providing </a:t>
            </a:r>
          </a:p>
          <a:p>
            <a:pPr marL="1257300" lvl="2" indent="-342900">
              <a:buFont typeface="Arial" panose="020B0604020202020204" pitchFamily="34" charset="0"/>
              <a:buChar char="•"/>
            </a:pPr>
            <a:r>
              <a:rPr lang="en-US" sz="2500" b="1" dirty="0">
                <a:solidFill>
                  <a:schemeClr val="bg1"/>
                </a:solidFill>
              </a:rPr>
              <a:t>Fault-tolerance </a:t>
            </a:r>
          </a:p>
          <a:p>
            <a:pPr marL="1257300" lvl="2" indent="-342900">
              <a:buFont typeface="Arial" panose="020B0604020202020204" pitchFamily="34" charset="0"/>
              <a:buChar char="•"/>
            </a:pPr>
            <a:r>
              <a:rPr lang="en-US" sz="2500" b="1" dirty="0">
                <a:solidFill>
                  <a:schemeClr val="bg1"/>
                </a:solidFill>
              </a:rPr>
              <a:t>High availability.</a:t>
            </a:r>
          </a:p>
          <a:p>
            <a:pPr marL="1257300" lvl="2" indent="-342900">
              <a:buFont typeface="Arial" panose="020B0604020202020204" pitchFamily="34" charset="0"/>
              <a:buChar char="•"/>
            </a:pPr>
            <a:r>
              <a:rPr lang="en-US" sz="2500" b="1" dirty="0">
                <a:solidFill>
                  <a:schemeClr val="bg1"/>
                </a:solidFill>
              </a:rPr>
              <a:t>Make global decisions about the cluster </a:t>
            </a:r>
          </a:p>
          <a:p>
            <a:pPr marL="1714500" lvl="3" indent="-342900">
              <a:buFont typeface="Arial" panose="020B0604020202020204" pitchFamily="34" charset="0"/>
              <a:buChar char="•"/>
            </a:pPr>
            <a:r>
              <a:rPr lang="en-US" sz="2500" b="1" dirty="0">
                <a:solidFill>
                  <a:schemeClr val="bg1"/>
                </a:solidFill>
              </a:rPr>
              <a:t>example, scheduling</a:t>
            </a:r>
          </a:p>
          <a:p>
            <a:pPr marL="1257300" lvl="2" indent="-342900">
              <a:buFont typeface="Arial" panose="020B0604020202020204" pitchFamily="34" charset="0"/>
              <a:buChar char="•"/>
            </a:pPr>
            <a:r>
              <a:rPr lang="en-US" sz="2500" b="1" dirty="0">
                <a:solidFill>
                  <a:schemeClr val="bg1"/>
                </a:solidFill>
              </a:rPr>
              <a:t>Detect and respond to cluster events </a:t>
            </a:r>
          </a:p>
          <a:p>
            <a:pPr marL="1714500" lvl="3" indent="-342900">
              <a:buFont typeface="Arial" panose="020B0604020202020204" pitchFamily="34" charset="0"/>
              <a:buChar char="•"/>
            </a:pPr>
            <a:r>
              <a:rPr lang="en-US" sz="2500" b="1" dirty="0">
                <a:solidFill>
                  <a:schemeClr val="bg1"/>
                </a:solidFill>
              </a:rPr>
              <a:t>example, start new pod when a deployment's replicas field is unsatisfied.</a:t>
            </a:r>
          </a:p>
        </p:txBody>
      </p:sp>
    </p:spTree>
    <p:extLst>
      <p:ext uri="{BB962C8B-B14F-4D97-AF65-F5344CB8AC3E}">
        <p14:creationId xmlns:p14="http://schemas.microsoft.com/office/powerpoint/2010/main" val="20141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53539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96212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2955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3156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792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8496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7171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5159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55903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83396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Control Node</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2785378"/>
          </a:xfrm>
          <a:prstGeom prst="rect">
            <a:avLst/>
          </a:prstGeom>
          <a:noFill/>
        </p:spPr>
        <p:txBody>
          <a:bodyPr wrap="square" rtlCol="0">
            <a:spAutoFit/>
          </a:bodyPr>
          <a:lstStyle/>
          <a:p>
            <a:pPr marL="342900" indent="-342900">
              <a:buFont typeface="Arial" panose="020B0604020202020204" pitchFamily="34" charset="0"/>
              <a:buChar char="•"/>
            </a:pPr>
            <a:r>
              <a:rPr lang="en-IN" sz="2500" b="1" dirty="0">
                <a:solidFill>
                  <a:schemeClr val="bg1"/>
                </a:solidFill>
              </a:rPr>
              <a:t>Components</a:t>
            </a:r>
          </a:p>
          <a:p>
            <a:pPr marL="800100" lvl="1" indent="-342900">
              <a:buFont typeface="Arial" panose="020B0604020202020204" pitchFamily="34" charset="0"/>
              <a:buChar char="•"/>
            </a:pPr>
            <a:r>
              <a:rPr lang="en-IN" sz="2500" b="1" dirty="0" err="1">
                <a:solidFill>
                  <a:schemeClr val="bg1"/>
                </a:solidFill>
              </a:rPr>
              <a:t>kube-apiserver</a:t>
            </a:r>
            <a:endParaRPr lang="en-IN" sz="2500" b="1" dirty="0">
              <a:solidFill>
                <a:schemeClr val="bg1"/>
              </a:solidFill>
            </a:endParaRPr>
          </a:p>
          <a:p>
            <a:pPr marL="800100" lvl="1" indent="-342900">
              <a:buFont typeface="Arial" panose="020B0604020202020204" pitchFamily="34" charset="0"/>
              <a:buChar char="•"/>
            </a:pPr>
            <a:r>
              <a:rPr lang="en-IN" sz="2500" b="1" dirty="0" err="1">
                <a:solidFill>
                  <a:schemeClr val="bg1"/>
                </a:solidFill>
              </a:rPr>
              <a:t>etcd</a:t>
            </a:r>
            <a:r>
              <a:rPr lang="en-IN" sz="2500" b="1" dirty="0">
                <a:solidFill>
                  <a:schemeClr val="bg1"/>
                </a:solidFill>
              </a:rPr>
              <a:t> </a:t>
            </a:r>
          </a:p>
          <a:p>
            <a:pPr marL="800100" lvl="1" indent="-342900">
              <a:buFont typeface="Arial" panose="020B0604020202020204" pitchFamily="34" charset="0"/>
              <a:buChar char="•"/>
            </a:pPr>
            <a:r>
              <a:rPr lang="en-IN" sz="2500" b="1" dirty="0" err="1">
                <a:solidFill>
                  <a:schemeClr val="bg1"/>
                </a:solidFill>
              </a:rPr>
              <a:t>kube</a:t>
            </a:r>
            <a:r>
              <a:rPr lang="en-IN" sz="2500" b="1" dirty="0">
                <a:solidFill>
                  <a:schemeClr val="bg1"/>
                </a:solidFill>
              </a:rPr>
              <a:t>-scheduler</a:t>
            </a:r>
          </a:p>
          <a:p>
            <a:pPr marL="800100" lvl="1" indent="-342900">
              <a:buFont typeface="Arial" panose="020B0604020202020204" pitchFamily="34" charset="0"/>
              <a:buChar char="•"/>
            </a:pPr>
            <a:r>
              <a:rPr lang="en-IN" sz="2500" b="1" dirty="0" err="1">
                <a:solidFill>
                  <a:schemeClr val="bg1"/>
                </a:solidFill>
              </a:rPr>
              <a:t>kube</a:t>
            </a:r>
            <a:r>
              <a:rPr lang="en-IN" sz="2500" b="1" dirty="0">
                <a:solidFill>
                  <a:schemeClr val="bg1"/>
                </a:solidFill>
              </a:rPr>
              <a:t>-controller-manager</a:t>
            </a:r>
          </a:p>
          <a:p>
            <a:pPr marL="342900" indent="-342900">
              <a:buFont typeface="Arial" panose="020B0604020202020204" pitchFamily="34" charset="0"/>
              <a:buChar char="•"/>
            </a:pPr>
            <a:r>
              <a:rPr lang="en-IN" sz="2500" b="1" dirty="0">
                <a:solidFill>
                  <a:schemeClr val="bg1"/>
                </a:solidFill>
              </a:rPr>
              <a:t>			</a:t>
            </a:r>
          </a:p>
          <a:p>
            <a:pPr marL="800100" lvl="1" indent="-342900">
              <a:buFont typeface="Arial" panose="020B0604020202020204" pitchFamily="34" charset="0"/>
              <a:buChar char="•"/>
            </a:pPr>
            <a:r>
              <a:rPr lang="en-IN" sz="2500" b="1" dirty="0">
                <a:solidFill>
                  <a:schemeClr val="bg1"/>
                </a:solidFill>
              </a:rPr>
              <a:t>cloud-controller-manager</a:t>
            </a:r>
            <a:endParaRPr lang="en-US" sz="2500" b="1" dirty="0">
              <a:solidFill>
                <a:schemeClr val="bg1"/>
              </a:solidFill>
            </a:endParaRPr>
          </a:p>
        </p:txBody>
      </p:sp>
    </p:spTree>
    <p:extLst>
      <p:ext uri="{BB962C8B-B14F-4D97-AF65-F5344CB8AC3E}">
        <p14:creationId xmlns:p14="http://schemas.microsoft.com/office/powerpoint/2010/main" val="150389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2288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85979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2133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1529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83818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51751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10948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11168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874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9957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err="1">
                <a:solidFill>
                  <a:schemeClr val="bg1"/>
                </a:solidFill>
                <a:latin typeface="+mn-lt"/>
              </a:rPr>
              <a:t>kube-apiserver</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2785378"/>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Component of the Kubernetes control plane </a:t>
            </a:r>
          </a:p>
          <a:p>
            <a:pPr marL="342900" indent="-342900">
              <a:buFont typeface="Arial" panose="020B0604020202020204" pitchFamily="34" charset="0"/>
              <a:buChar char="•"/>
            </a:pPr>
            <a:r>
              <a:rPr lang="en-US" sz="2500" b="1" dirty="0">
                <a:solidFill>
                  <a:schemeClr val="bg1"/>
                </a:solidFill>
              </a:rPr>
              <a:t>Exposes the Kubernetes API. </a:t>
            </a:r>
          </a:p>
          <a:p>
            <a:pPr marL="342900" indent="-342900">
              <a:buFont typeface="Arial" panose="020B0604020202020204" pitchFamily="34" charset="0"/>
              <a:buChar char="•"/>
            </a:pPr>
            <a:r>
              <a:rPr lang="en-US" sz="2500" b="1" dirty="0">
                <a:solidFill>
                  <a:schemeClr val="bg1"/>
                </a:solidFill>
              </a:rPr>
              <a:t>Front end for the Kubernetes control plane.</a:t>
            </a:r>
          </a:p>
          <a:p>
            <a:pPr marL="342900" indent="-342900">
              <a:buFont typeface="Arial" panose="020B0604020202020204" pitchFamily="34" charset="0"/>
              <a:buChar char="•"/>
            </a:pPr>
            <a:r>
              <a:rPr lang="en-US" sz="2500" b="1" dirty="0">
                <a:solidFill>
                  <a:schemeClr val="bg1"/>
                </a:solidFill>
              </a:rPr>
              <a:t>The main implementation of a Kubernetes API server. </a:t>
            </a:r>
          </a:p>
          <a:p>
            <a:pPr marL="800100" lvl="1" indent="-342900">
              <a:buFont typeface="Arial" panose="020B0604020202020204" pitchFamily="34" charset="0"/>
              <a:buChar char="•"/>
            </a:pPr>
            <a:r>
              <a:rPr lang="en-US" sz="2500" b="1" dirty="0" err="1">
                <a:solidFill>
                  <a:schemeClr val="bg1"/>
                </a:solidFill>
              </a:rPr>
              <a:t>kube-apiserver</a:t>
            </a:r>
            <a:r>
              <a:rPr lang="en-US" sz="2500" b="1" dirty="0">
                <a:solidFill>
                  <a:schemeClr val="bg1"/>
                </a:solidFill>
              </a:rPr>
              <a:t> is designed to scale horizontally—</a:t>
            </a:r>
          </a:p>
          <a:p>
            <a:pPr marL="1257300" lvl="2" indent="-342900">
              <a:buFont typeface="Arial" panose="020B0604020202020204" pitchFamily="34" charset="0"/>
              <a:buChar char="•"/>
            </a:pPr>
            <a:r>
              <a:rPr lang="en-US" sz="2500" b="1" dirty="0">
                <a:solidFill>
                  <a:schemeClr val="bg1"/>
                </a:solidFill>
              </a:rPr>
              <a:t>scales by deploying more instances </a:t>
            </a:r>
          </a:p>
          <a:p>
            <a:pPr marL="1714500" lvl="3" indent="-342900">
              <a:buFont typeface="Arial" panose="020B0604020202020204" pitchFamily="34" charset="0"/>
              <a:buChar char="•"/>
            </a:pPr>
            <a:r>
              <a:rPr lang="en-US" sz="2500" b="1" dirty="0">
                <a:solidFill>
                  <a:schemeClr val="bg1"/>
                </a:solidFill>
              </a:rPr>
              <a:t>balance traffic between those instances.</a:t>
            </a:r>
            <a:endParaRPr lang="en-IN" sz="2500" b="1" dirty="0">
              <a:solidFill>
                <a:schemeClr val="bg1"/>
              </a:solidFill>
            </a:endParaRPr>
          </a:p>
        </p:txBody>
      </p:sp>
    </p:spTree>
    <p:extLst>
      <p:ext uri="{BB962C8B-B14F-4D97-AF65-F5344CB8AC3E}">
        <p14:creationId xmlns:p14="http://schemas.microsoft.com/office/powerpoint/2010/main" val="4764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4212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7947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902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1567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38240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564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69745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30903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5039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9350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err="1">
                <a:solidFill>
                  <a:schemeClr val="bg1"/>
                </a:solidFill>
                <a:latin typeface="+mn-lt"/>
              </a:rPr>
              <a:t>etcd</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399" y="1411228"/>
            <a:ext cx="9872709" cy="4324261"/>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Consistent and highly-available key value store </a:t>
            </a:r>
          </a:p>
          <a:p>
            <a:pPr marL="342900" indent="-342900">
              <a:buFont typeface="Arial" panose="020B0604020202020204" pitchFamily="34" charset="0"/>
              <a:buChar char="•"/>
            </a:pPr>
            <a:r>
              <a:rPr lang="en-US" sz="2500" b="1" dirty="0">
                <a:solidFill>
                  <a:schemeClr val="bg1"/>
                </a:solidFill>
              </a:rPr>
              <a:t>Kubernetes' backing store for all cluster data.</a:t>
            </a:r>
          </a:p>
          <a:p>
            <a:pPr marL="342900" indent="-342900">
              <a:buFont typeface="Arial" panose="020B0604020202020204" pitchFamily="34" charset="0"/>
              <a:buChar char="•"/>
            </a:pPr>
            <a:r>
              <a:rPr lang="en-US" sz="2500" b="1" dirty="0">
                <a:solidFill>
                  <a:schemeClr val="bg1"/>
                </a:solidFill>
              </a:rPr>
              <a:t>Should have a back up plan for those data.</a:t>
            </a:r>
          </a:p>
          <a:p>
            <a:pPr marL="342900" indent="-342900">
              <a:buFont typeface="Arial" panose="020B0604020202020204" pitchFamily="34" charset="0"/>
              <a:buChar char="•"/>
            </a:pPr>
            <a:r>
              <a:rPr lang="en-US" sz="2500" b="1" dirty="0">
                <a:solidFill>
                  <a:schemeClr val="bg1"/>
                </a:solidFill>
              </a:rPr>
              <a:t>Detailed info. on </a:t>
            </a:r>
            <a:r>
              <a:rPr lang="en-US" sz="2500" b="1" dirty="0" err="1">
                <a:solidFill>
                  <a:schemeClr val="bg1"/>
                </a:solidFill>
              </a:rPr>
              <a:t>etcd</a:t>
            </a:r>
            <a:r>
              <a:rPr lang="en-US" sz="2500" b="1" dirty="0">
                <a:solidFill>
                  <a:schemeClr val="bg1"/>
                </a:solidFill>
              </a:rPr>
              <a:t>:</a:t>
            </a:r>
          </a:p>
          <a:p>
            <a:pPr marL="800100" lvl="1" indent="-342900">
              <a:buFont typeface="Arial" panose="020B0604020202020204" pitchFamily="34" charset="0"/>
              <a:buChar char="•"/>
            </a:pPr>
            <a:r>
              <a:rPr lang="en-US" sz="2500" b="1" dirty="0">
                <a:solidFill>
                  <a:schemeClr val="bg1"/>
                </a:solidFill>
                <a:hlinkClick r:id="rId2"/>
              </a:rPr>
              <a:t>https://etcd.io/docs/</a:t>
            </a:r>
            <a:endParaRPr lang="en-US" sz="2500" b="1" dirty="0">
              <a:solidFill>
                <a:schemeClr val="bg1"/>
              </a:solidFill>
            </a:endParaRPr>
          </a:p>
          <a:p>
            <a:pPr marL="342900" indent="-342900">
              <a:buFont typeface="Arial" panose="020B0604020202020204" pitchFamily="34" charset="0"/>
              <a:buChar char="•"/>
            </a:pPr>
            <a:r>
              <a:rPr lang="en-US" sz="2500" b="1" dirty="0">
                <a:solidFill>
                  <a:schemeClr val="bg1"/>
                </a:solidFill>
              </a:rPr>
              <a:t>leader-based distributed system</a:t>
            </a:r>
          </a:p>
          <a:p>
            <a:pPr marL="342900" indent="-342900">
              <a:buFont typeface="Arial" panose="020B0604020202020204" pitchFamily="34" charset="0"/>
              <a:buChar char="•"/>
            </a:pPr>
            <a:r>
              <a:rPr lang="en-US" sz="2500" b="1" dirty="0">
                <a:solidFill>
                  <a:schemeClr val="bg1"/>
                </a:solidFill>
              </a:rPr>
              <a:t>leader periodically send heartbeats to followers - keep the cluster stable</a:t>
            </a:r>
          </a:p>
          <a:p>
            <a:pPr marL="342900" indent="-342900">
              <a:buFont typeface="Arial" panose="020B0604020202020204" pitchFamily="34" charset="0"/>
              <a:buChar char="•"/>
            </a:pPr>
            <a:r>
              <a:rPr lang="en-US" sz="2500" b="1" dirty="0">
                <a:solidFill>
                  <a:schemeClr val="bg1"/>
                </a:solidFill>
              </a:rPr>
              <a:t>Ensure that no resource starvation occurs.</a:t>
            </a:r>
          </a:p>
          <a:p>
            <a:pPr marL="342900" indent="-342900">
              <a:buFont typeface="Arial" panose="020B0604020202020204" pitchFamily="34" charset="0"/>
              <a:buChar char="•"/>
            </a:pPr>
            <a:r>
              <a:rPr lang="en-US" sz="2500" b="1" dirty="0">
                <a:solidFill>
                  <a:schemeClr val="bg1"/>
                </a:solidFill>
              </a:rPr>
              <a:t>Performance and stability of the cluster is sensitive to network and disk IO.</a:t>
            </a:r>
          </a:p>
        </p:txBody>
      </p:sp>
    </p:spTree>
    <p:extLst>
      <p:ext uri="{BB962C8B-B14F-4D97-AF65-F5344CB8AC3E}">
        <p14:creationId xmlns:p14="http://schemas.microsoft.com/office/powerpoint/2010/main" val="2601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3384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93881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01696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05501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55258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75033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7924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76199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43120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28211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err="1">
                <a:solidFill>
                  <a:schemeClr val="bg1"/>
                </a:solidFill>
                <a:latin typeface="+mn-lt"/>
              </a:rPr>
              <a:t>etcd</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399" y="1376040"/>
            <a:ext cx="10014751" cy="4324261"/>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Any resource starvation can lead to heartbeat timeout, </a:t>
            </a:r>
          </a:p>
          <a:p>
            <a:pPr marL="342900" indent="-342900">
              <a:buFont typeface="Arial" panose="020B0604020202020204" pitchFamily="34" charset="0"/>
              <a:buChar char="•"/>
            </a:pPr>
            <a:r>
              <a:rPr lang="en-US" sz="2500" b="1" dirty="0">
                <a:solidFill>
                  <a:schemeClr val="bg1"/>
                </a:solidFill>
              </a:rPr>
              <a:t>causing instability of the cluster. </a:t>
            </a:r>
          </a:p>
          <a:p>
            <a:pPr marL="342900" indent="-342900">
              <a:buFont typeface="Arial" panose="020B0604020202020204" pitchFamily="34" charset="0"/>
              <a:buChar char="•"/>
            </a:pPr>
            <a:r>
              <a:rPr lang="en-US" sz="2500" b="1" dirty="0">
                <a:solidFill>
                  <a:schemeClr val="bg1"/>
                </a:solidFill>
              </a:rPr>
              <a:t>An unstable </a:t>
            </a:r>
            <a:r>
              <a:rPr lang="en-US" sz="2500" b="1" dirty="0" err="1">
                <a:solidFill>
                  <a:schemeClr val="bg1"/>
                </a:solidFill>
              </a:rPr>
              <a:t>etcd</a:t>
            </a:r>
            <a:r>
              <a:rPr lang="en-US" sz="2500" b="1" dirty="0">
                <a:solidFill>
                  <a:schemeClr val="bg1"/>
                </a:solidFill>
              </a:rPr>
              <a:t> indicates that no leader is elected. </a:t>
            </a:r>
          </a:p>
          <a:p>
            <a:pPr marL="342900" indent="-342900">
              <a:buFont typeface="Arial" panose="020B0604020202020204" pitchFamily="34" charset="0"/>
              <a:buChar char="•"/>
            </a:pPr>
            <a:r>
              <a:rPr lang="en-US" sz="2500" b="1" dirty="0">
                <a:solidFill>
                  <a:schemeClr val="bg1"/>
                </a:solidFill>
              </a:rPr>
              <a:t>If </a:t>
            </a:r>
            <a:r>
              <a:rPr lang="en-US" sz="2500" b="1" dirty="0" err="1">
                <a:solidFill>
                  <a:schemeClr val="bg1"/>
                </a:solidFill>
              </a:rPr>
              <a:t>etcd</a:t>
            </a:r>
            <a:r>
              <a:rPr lang="en-US" sz="2500" b="1" dirty="0">
                <a:solidFill>
                  <a:schemeClr val="bg1"/>
                </a:solidFill>
              </a:rPr>
              <a:t> is unstable </a:t>
            </a:r>
          </a:p>
          <a:p>
            <a:pPr marL="800100" lvl="1" indent="-342900">
              <a:buFont typeface="Arial" panose="020B0604020202020204" pitchFamily="34" charset="0"/>
              <a:buChar char="•"/>
            </a:pPr>
            <a:r>
              <a:rPr lang="en-US" sz="2500" b="1" dirty="0">
                <a:solidFill>
                  <a:schemeClr val="bg1"/>
                </a:solidFill>
              </a:rPr>
              <a:t>a cluster cannot make any changes to its current state</a:t>
            </a:r>
          </a:p>
          <a:p>
            <a:pPr marL="800100" lvl="1" indent="-342900">
              <a:buFont typeface="Arial" panose="020B0604020202020204" pitchFamily="34" charset="0"/>
              <a:buChar char="•"/>
            </a:pPr>
            <a:r>
              <a:rPr lang="en-US" sz="2500" b="1" dirty="0">
                <a:solidFill>
                  <a:schemeClr val="bg1"/>
                </a:solidFill>
              </a:rPr>
              <a:t>no new pods can be scheduled.</a:t>
            </a:r>
          </a:p>
          <a:p>
            <a:pPr marL="342900" indent="-342900">
              <a:buFont typeface="Arial" panose="020B0604020202020204" pitchFamily="34" charset="0"/>
              <a:buChar char="•"/>
            </a:pPr>
            <a:r>
              <a:rPr lang="en-US" sz="2500" b="1" dirty="0">
                <a:solidFill>
                  <a:schemeClr val="bg1"/>
                </a:solidFill>
              </a:rPr>
              <a:t>Keeping stable </a:t>
            </a:r>
            <a:r>
              <a:rPr lang="en-US" sz="2500" b="1" dirty="0" err="1">
                <a:solidFill>
                  <a:schemeClr val="bg1"/>
                </a:solidFill>
              </a:rPr>
              <a:t>etcd</a:t>
            </a:r>
            <a:r>
              <a:rPr lang="en-US" sz="2500" b="1" dirty="0">
                <a:solidFill>
                  <a:schemeClr val="bg1"/>
                </a:solidFill>
              </a:rPr>
              <a:t> is critical to the stability of Kubernetes clusters. </a:t>
            </a:r>
          </a:p>
          <a:p>
            <a:pPr marL="342900" indent="-342900">
              <a:buFont typeface="Arial" panose="020B0604020202020204" pitchFamily="34" charset="0"/>
              <a:buChar char="•"/>
            </a:pPr>
            <a:r>
              <a:rPr lang="en-US" sz="2500" b="1" dirty="0">
                <a:solidFill>
                  <a:schemeClr val="bg1"/>
                </a:solidFill>
              </a:rPr>
              <a:t>Run </a:t>
            </a:r>
            <a:r>
              <a:rPr lang="en-US" sz="2500" b="1" dirty="0" err="1">
                <a:solidFill>
                  <a:schemeClr val="bg1"/>
                </a:solidFill>
              </a:rPr>
              <a:t>etcd</a:t>
            </a:r>
            <a:r>
              <a:rPr lang="en-US" sz="2500" b="1" dirty="0">
                <a:solidFill>
                  <a:schemeClr val="bg1"/>
                </a:solidFill>
              </a:rPr>
              <a:t> clusters on dedicated machines</a:t>
            </a:r>
          </a:p>
          <a:p>
            <a:pPr marL="342900" indent="-342900">
              <a:buFont typeface="Arial" panose="020B0604020202020204" pitchFamily="34" charset="0"/>
              <a:buChar char="•"/>
            </a:pPr>
            <a:r>
              <a:rPr lang="en-US" sz="2500" b="1" dirty="0">
                <a:solidFill>
                  <a:schemeClr val="bg1"/>
                </a:solidFill>
              </a:rPr>
              <a:t>Minimum recommended </a:t>
            </a:r>
          </a:p>
          <a:p>
            <a:pPr marL="800100" lvl="1" indent="-342900">
              <a:buFont typeface="Arial" panose="020B0604020202020204" pitchFamily="34" charset="0"/>
              <a:buChar char="•"/>
            </a:pPr>
            <a:r>
              <a:rPr lang="en-US" sz="2500" b="1" dirty="0">
                <a:solidFill>
                  <a:schemeClr val="bg1"/>
                </a:solidFill>
              </a:rPr>
              <a:t>Version of </a:t>
            </a:r>
            <a:r>
              <a:rPr lang="en-US" sz="2500" b="1" dirty="0" err="1">
                <a:solidFill>
                  <a:schemeClr val="bg1"/>
                </a:solidFill>
              </a:rPr>
              <a:t>etcd</a:t>
            </a:r>
            <a:r>
              <a:rPr lang="en-US" sz="2500" b="1" dirty="0">
                <a:solidFill>
                  <a:schemeClr val="bg1"/>
                </a:solidFill>
              </a:rPr>
              <a:t> to run in production is 3.2.10+.</a:t>
            </a:r>
          </a:p>
          <a:p>
            <a:pPr marL="800100" lvl="1" indent="-342900">
              <a:buFont typeface="Arial" panose="020B0604020202020204" pitchFamily="34" charset="0"/>
              <a:buChar char="•"/>
            </a:pPr>
            <a:r>
              <a:rPr lang="en-US" sz="2500" b="1" dirty="0">
                <a:solidFill>
                  <a:schemeClr val="bg1"/>
                </a:solidFill>
              </a:rPr>
              <a:t>Advanced hardware configuration is required. </a:t>
            </a:r>
          </a:p>
        </p:txBody>
      </p:sp>
    </p:spTree>
    <p:extLst>
      <p:ext uri="{BB962C8B-B14F-4D97-AF65-F5344CB8AC3E}">
        <p14:creationId xmlns:p14="http://schemas.microsoft.com/office/powerpoint/2010/main" val="8251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4628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862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9563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5357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259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65779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33479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7306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39670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42880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10310674" cy="628650"/>
          </a:xfrm>
        </p:spPr>
        <p:txBody>
          <a:bodyPr>
            <a:noAutofit/>
          </a:bodyPr>
          <a:lstStyle/>
          <a:p>
            <a:r>
              <a:rPr lang="en-US" sz="4600" dirty="0">
                <a:solidFill>
                  <a:schemeClr val="bg1"/>
                </a:solidFill>
                <a:latin typeface="+mn-lt"/>
              </a:rPr>
              <a:t>ETCD - Preferred system requirement</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10310674" cy="5093702"/>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Heavily loaded </a:t>
            </a:r>
            <a:r>
              <a:rPr lang="en-US" sz="2500" b="1" dirty="0" err="1">
                <a:solidFill>
                  <a:schemeClr val="bg1"/>
                </a:solidFill>
              </a:rPr>
              <a:t>etcd</a:t>
            </a:r>
            <a:r>
              <a:rPr lang="en-US" sz="2500" b="1" dirty="0">
                <a:solidFill>
                  <a:schemeClr val="bg1"/>
                </a:solidFill>
              </a:rPr>
              <a:t> deployments, </a:t>
            </a:r>
          </a:p>
          <a:p>
            <a:pPr marL="342900" indent="-342900">
              <a:buFont typeface="Arial" panose="020B0604020202020204" pitchFamily="34" charset="0"/>
              <a:buChar char="•"/>
            </a:pPr>
            <a:r>
              <a:rPr lang="en-US" sz="2500" b="1" dirty="0">
                <a:solidFill>
                  <a:schemeClr val="bg1"/>
                </a:solidFill>
              </a:rPr>
              <a:t>serving tens of thousands of requests per second, </a:t>
            </a:r>
          </a:p>
          <a:p>
            <a:pPr marL="342900" indent="-342900">
              <a:buFont typeface="Arial" panose="020B0604020202020204" pitchFamily="34" charset="0"/>
              <a:buChar char="•"/>
            </a:pPr>
            <a:r>
              <a:rPr lang="en-US" sz="2500" b="1" dirty="0">
                <a:solidFill>
                  <a:schemeClr val="bg1"/>
                </a:solidFill>
              </a:rPr>
              <a:t>tend to be CPU bound since </a:t>
            </a:r>
            <a:r>
              <a:rPr lang="en-US" sz="2500" b="1" dirty="0" err="1">
                <a:solidFill>
                  <a:schemeClr val="bg1"/>
                </a:solidFill>
              </a:rPr>
              <a:t>etcd</a:t>
            </a:r>
            <a:r>
              <a:rPr lang="en-US" sz="2500" b="1" dirty="0">
                <a:solidFill>
                  <a:schemeClr val="bg1"/>
                </a:solidFill>
              </a:rPr>
              <a:t> can serve requests from memory.</a:t>
            </a:r>
          </a:p>
          <a:p>
            <a:pPr marL="800100" lvl="1" indent="-342900">
              <a:buFont typeface="Arial" panose="020B0604020202020204" pitchFamily="34" charset="0"/>
              <a:buChar char="•"/>
            </a:pPr>
            <a:r>
              <a:rPr lang="en-US" sz="2500" b="1" dirty="0">
                <a:solidFill>
                  <a:schemeClr val="bg1"/>
                </a:solidFill>
              </a:rPr>
              <a:t>High CPU capacity</a:t>
            </a:r>
          </a:p>
          <a:p>
            <a:pPr marL="1257300" lvl="2" indent="-342900">
              <a:buFont typeface="Arial" panose="020B0604020202020204" pitchFamily="34" charset="0"/>
              <a:buChar char="•"/>
            </a:pPr>
            <a:r>
              <a:rPr lang="en-US" sz="2500" b="1" dirty="0">
                <a:solidFill>
                  <a:schemeClr val="bg1"/>
                </a:solidFill>
              </a:rPr>
              <a:t>8 to 16 dedicated cores.</a:t>
            </a:r>
          </a:p>
          <a:p>
            <a:pPr marL="800100" lvl="1" indent="-342900">
              <a:buFont typeface="Arial" panose="020B0604020202020204" pitchFamily="34" charset="0"/>
              <a:buChar char="•"/>
            </a:pPr>
            <a:r>
              <a:rPr lang="en-US" sz="2500" b="1" dirty="0">
                <a:solidFill>
                  <a:schemeClr val="bg1"/>
                </a:solidFill>
              </a:rPr>
              <a:t>Small Deployment</a:t>
            </a:r>
          </a:p>
          <a:p>
            <a:pPr marL="1257300" lvl="2" indent="-342900">
              <a:buFont typeface="Arial" panose="020B0604020202020204" pitchFamily="34" charset="0"/>
              <a:buChar char="•"/>
            </a:pPr>
            <a:r>
              <a:rPr lang="en-US" sz="2500" b="1" dirty="0">
                <a:solidFill>
                  <a:schemeClr val="bg1"/>
                </a:solidFill>
              </a:rPr>
              <a:t>8GB memory</a:t>
            </a:r>
          </a:p>
          <a:p>
            <a:pPr marL="1257300" lvl="2" indent="-342900">
              <a:buFont typeface="Arial" panose="020B0604020202020204" pitchFamily="34" charset="0"/>
              <a:buChar char="•"/>
            </a:pPr>
            <a:r>
              <a:rPr lang="en-US" sz="2500" b="1" dirty="0">
                <a:solidFill>
                  <a:schemeClr val="bg1"/>
                </a:solidFill>
              </a:rPr>
              <a:t>1GbE network</a:t>
            </a:r>
          </a:p>
          <a:p>
            <a:pPr marL="800100" lvl="1" indent="-342900">
              <a:buFont typeface="Arial" panose="020B0604020202020204" pitchFamily="34" charset="0"/>
              <a:buChar char="•"/>
            </a:pPr>
            <a:r>
              <a:rPr lang="en-US" sz="2500" b="1" dirty="0">
                <a:solidFill>
                  <a:schemeClr val="bg1"/>
                </a:solidFill>
              </a:rPr>
              <a:t>Large Deployment</a:t>
            </a:r>
          </a:p>
          <a:p>
            <a:pPr marL="1257300" lvl="2" indent="-342900">
              <a:buFont typeface="Arial" panose="020B0604020202020204" pitchFamily="34" charset="0"/>
              <a:buChar char="•"/>
            </a:pPr>
            <a:r>
              <a:rPr lang="en-US" sz="2500" b="1" dirty="0">
                <a:solidFill>
                  <a:schemeClr val="bg1"/>
                </a:solidFill>
              </a:rPr>
              <a:t>16GB to 64GB</a:t>
            </a:r>
          </a:p>
          <a:p>
            <a:pPr marL="1257300" lvl="2" indent="-342900">
              <a:buFont typeface="Arial" panose="020B0604020202020204" pitchFamily="34" charset="0"/>
              <a:buChar char="•"/>
            </a:pPr>
            <a:r>
              <a:rPr lang="en-US" sz="2500" b="1" dirty="0">
                <a:solidFill>
                  <a:schemeClr val="bg1"/>
                </a:solidFill>
              </a:rPr>
              <a:t>10GbE network</a:t>
            </a:r>
          </a:p>
          <a:p>
            <a:pPr marL="800100" lvl="1" indent="-342900">
              <a:buFont typeface="Arial" panose="020B0604020202020204" pitchFamily="34" charset="0"/>
              <a:buChar char="•"/>
            </a:pPr>
            <a:r>
              <a:rPr lang="en-US" sz="2500" b="1" dirty="0">
                <a:solidFill>
                  <a:schemeClr val="bg1"/>
                </a:solidFill>
              </a:rPr>
              <a:t>Fast disk of about 7200 RPM</a:t>
            </a:r>
          </a:p>
          <a:p>
            <a:pPr marL="800100" lvl="1" indent="-342900">
              <a:buFont typeface="Arial" panose="020B0604020202020204" pitchFamily="34" charset="0"/>
              <a:buChar char="•"/>
            </a:pPr>
            <a:r>
              <a:rPr lang="en-US" sz="2500" b="1" dirty="0">
                <a:solidFill>
                  <a:schemeClr val="bg1"/>
                </a:solidFill>
              </a:rPr>
              <a:t>Further read: </a:t>
            </a:r>
          </a:p>
        </p:txBody>
      </p:sp>
    </p:spTree>
    <p:extLst>
      <p:ext uri="{BB962C8B-B14F-4D97-AF65-F5344CB8AC3E}">
        <p14:creationId xmlns:p14="http://schemas.microsoft.com/office/powerpoint/2010/main" val="111298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97927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48407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21186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6114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7828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293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10172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75807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362235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248052" y="379979"/>
            <a:ext cx="9372600" cy="628650"/>
          </a:xfrm>
        </p:spPr>
        <p:txBody>
          <a:bodyPr>
            <a:noAutofit/>
          </a:bodyPr>
          <a:lstStyle/>
          <a:p>
            <a:r>
              <a:rPr lang="en-US" sz="4600" dirty="0">
                <a:solidFill>
                  <a:schemeClr val="bg1"/>
                </a:solidFill>
                <a:latin typeface="+mn-lt"/>
              </a:rPr>
              <a:t>Agenda</a:t>
            </a:r>
            <a:endParaRPr lang="en-IN" sz="4600" dirty="0">
              <a:solidFill>
                <a:schemeClr val="bg1"/>
              </a:solidFill>
              <a:latin typeface="+mn-lt"/>
            </a:endParaRPr>
          </a:p>
        </p:txBody>
      </p:sp>
      <p:sp>
        <p:nvSpPr>
          <p:cNvPr id="6" name="TextBox 5">
            <a:extLst>
              <a:ext uri="{FF2B5EF4-FFF2-40B4-BE49-F238E27FC236}">
                <a16:creationId xmlns:a16="http://schemas.microsoft.com/office/drawing/2014/main" id="{05600D98-A807-41E6-BBF5-EC82425C3235}"/>
              </a:ext>
            </a:extLst>
          </p:cNvPr>
          <p:cNvSpPr txBox="1"/>
          <p:nvPr/>
        </p:nvSpPr>
        <p:spPr>
          <a:xfrm>
            <a:off x="1295400" y="1411228"/>
            <a:ext cx="7837714" cy="3554819"/>
          </a:xfrm>
          <a:prstGeom prst="rect">
            <a:avLst/>
          </a:prstGeom>
          <a:noFill/>
        </p:spPr>
        <p:txBody>
          <a:bodyPr wrap="square" rtlCol="0">
            <a:spAutoFit/>
          </a:bodyPr>
          <a:lstStyle/>
          <a:p>
            <a:r>
              <a:rPr lang="en-IN" sz="2500" b="1" dirty="0">
                <a:solidFill>
                  <a:schemeClr val="bg1"/>
                </a:solidFill>
              </a:rPr>
              <a:t>Cluster Architecture, Installation &amp; Configuration</a:t>
            </a:r>
          </a:p>
          <a:p>
            <a:endParaRPr lang="en-IN" sz="2500" b="1" dirty="0">
              <a:solidFill>
                <a:schemeClr val="bg1"/>
              </a:solidFill>
            </a:endParaRPr>
          </a:p>
          <a:p>
            <a:r>
              <a:rPr lang="en-IN" sz="2500" b="1" dirty="0">
                <a:solidFill>
                  <a:schemeClr val="bg1"/>
                </a:solidFill>
              </a:rPr>
              <a:t>Workloads &amp; Scheduling</a:t>
            </a:r>
            <a:endParaRPr lang="en-US" sz="2500" b="1" dirty="0">
              <a:solidFill>
                <a:schemeClr val="bg1"/>
              </a:solidFill>
            </a:endParaRPr>
          </a:p>
          <a:p>
            <a:endParaRPr lang="en-IN" sz="2500" b="1" dirty="0">
              <a:solidFill>
                <a:schemeClr val="bg1"/>
              </a:solidFill>
            </a:endParaRPr>
          </a:p>
          <a:p>
            <a:r>
              <a:rPr lang="en-IN" sz="2500" b="1" dirty="0">
                <a:solidFill>
                  <a:schemeClr val="bg1"/>
                </a:solidFill>
              </a:rPr>
              <a:t>Services &amp; Networking</a:t>
            </a:r>
          </a:p>
          <a:p>
            <a:endParaRPr lang="en-IN" sz="2500" b="1" dirty="0">
              <a:solidFill>
                <a:schemeClr val="bg1"/>
              </a:solidFill>
            </a:endParaRPr>
          </a:p>
          <a:p>
            <a:r>
              <a:rPr lang="en-IN" sz="2500" b="1" dirty="0">
                <a:solidFill>
                  <a:schemeClr val="bg1"/>
                </a:solidFill>
              </a:rPr>
              <a:t>Storage</a:t>
            </a:r>
          </a:p>
          <a:p>
            <a:endParaRPr lang="en-IN" sz="2500" b="1" dirty="0">
              <a:solidFill>
                <a:schemeClr val="bg1"/>
              </a:solidFill>
            </a:endParaRPr>
          </a:p>
          <a:p>
            <a:r>
              <a:rPr lang="en-IN" sz="2500" b="1" dirty="0">
                <a:solidFill>
                  <a:schemeClr val="bg1"/>
                </a:solidFill>
              </a:rPr>
              <a:t>Troubleshooting</a:t>
            </a:r>
            <a:endParaRPr lang="en-US" sz="2500" b="1" dirty="0">
              <a:solidFill>
                <a:schemeClr val="bg1"/>
              </a:solidFill>
            </a:endParaRPr>
          </a:p>
        </p:txBody>
      </p:sp>
    </p:spTree>
    <p:extLst>
      <p:ext uri="{BB962C8B-B14F-4D97-AF65-F5344CB8AC3E}">
        <p14:creationId xmlns:p14="http://schemas.microsoft.com/office/powerpoint/2010/main" val="16200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30852</TotalTime>
  <Words>2540</Words>
  <Application>Microsoft Office PowerPoint</Application>
  <PresentationFormat>Widescreen</PresentationFormat>
  <Paragraphs>1234</Paragraphs>
  <Slides>124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124</vt:i4>
      </vt:variant>
    </vt:vector>
  </HeadingPairs>
  <TitlesOfParts>
    <vt:vector size="128" baseType="lpstr">
      <vt:lpstr>Arial</vt:lpstr>
      <vt:lpstr>Calibri</vt:lpstr>
      <vt:lpstr>Calibri Light</vt:lpstr>
      <vt:lpstr>Office Theme</vt:lpstr>
      <vt:lpstr>     Kubernetes Certified Administrator  </vt:lpstr>
      <vt:lpstr>Agenda</vt:lpstr>
      <vt:lpstr>Architecture - High level overview</vt:lpstr>
      <vt:lpstr>Control Node</vt:lpstr>
      <vt:lpstr>Control Node</vt:lpstr>
      <vt:lpstr>kube-apiserver</vt:lpstr>
      <vt:lpstr>etcd</vt:lpstr>
      <vt:lpstr>etcd</vt:lpstr>
      <vt:lpstr>ETCD - Preferred system requirement</vt:lpstr>
      <vt:lpstr>kube-scheduler</vt:lpstr>
      <vt:lpstr>kube-controller-manager</vt:lpstr>
      <vt:lpstr>Control via API server</vt:lpstr>
      <vt:lpstr>Control via Direct control</vt:lpstr>
      <vt:lpstr>Controller Design</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535</cp:revision>
  <dcterms:created xsi:type="dcterms:W3CDTF">2019-09-14T09:29:44Z</dcterms:created>
  <dcterms:modified xsi:type="dcterms:W3CDTF">2020-10-26T04:09:57Z</dcterms:modified>
</cp:coreProperties>
</file>