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4" r:id="rId66"/>
    <p:sldId id="322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>
      <p:cViewPr varScale="1">
        <p:scale>
          <a:sx n="77" d="100"/>
          <a:sy n="77" d="100"/>
        </p:scale>
        <p:origin x="165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2090" y="363727"/>
            <a:ext cx="12580619" cy="991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675" y="3570122"/>
            <a:ext cx="12109450" cy="345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609" y="2504439"/>
            <a:ext cx="12133580" cy="551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48400" y="9300947"/>
            <a:ext cx="495300" cy="31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las_varghese@yahoo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install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presentations/Null-References-The-Billion-Dollar-Mistake-Tony-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3924300"/>
            <a:ext cx="82124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90" dirty="0"/>
              <a:t>Java </a:t>
            </a:r>
            <a:r>
              <a:rPr sz="7200" spc="1195" dirty="0"/>
              <a:t>8</a:t>
            </a:r>
            <a:r>
              <a:rPr sz="7200" spc="1120" dirty="0"/>
              <a:t> </a:t>
            </a:r>
            <a:r>
              <a:rPr sz="7200" spc="670" dirty="0"/>
              <a:t>Training</a:t>
            </a:r>
            <a:endParaRPr sz="7200"/>
          </a:p>
        </p:txBody>
      </p:sp>
      <p:sp>
        <p:nvSpPr>
          <p:cNvPr id="4" name="object 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600" y="5133340"/>
            <a:ext cx="6941820" cy="205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 marR="1144905" indent="-263525" algn="ctr">
              <a:lnSpc>
                <a:spcPct val="129600"/>
              </a:lnSpc>
              <a:spcBef>
                <a:spcPts val="100"/>
              </a:spcBef>
            </a:pP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Vilas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Varghese 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Corporate</a:t>
            </a:r>
            <a:r>
              <a:rPr sz="3600" spc="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50" dirty="0">
                <a:solidFill>
                  <a:srgbClr val="FFFFFF"/>
                </a:solidFill>
                <a:latin typeface="Verdana"/>
                <a:cs typeface="Verdana"/>
              </a:rPr>
              <a:t>Trainer</a:t>
            </a:r>
            <a:endParaRPr sz="3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vilas_varghese@yahoo.com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38912"/>
            <a:ext cx="12260580" cy="87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50" spc="-15" dirty="0"/>
              <a:t>Let’s </a:t>
            </a:r>
            <a:r>
              <a:rPr sz="5550" spc="360" dirty="0"/>
              <a:t>write </a:t>
            </a:r>
            <a:r>
              <a:rPr sz="5550" spc="484" dirty="0"/>
              <a:t>a </a:t>
            </a:r>
            <a:r>
              <a:rPr sz="5550" spc="275" dirty="0"/>
              <a:t>simple</a:t>
            </a:r>
            <a:r>
              <a:rPr sz="5550" spc="415" dirty="0"/>
              <a:t> </a:t>
            </a:r>
            <a:r>
              <a:rPr sz="5550" spc="509" dirty="0"/>
              <a:t>Calculator</a:t>
            </a:r>
            <a:endParaRPr sz="5550"/>
          </a:p>
        </p:txBody>
      </p:sp>
      <p:sp>
        <p:nvSpPr>
          <p:cNvPr id="3" name="object 3"/>
          <p:cNvSpPr/>
          <p:nvPr/>
        </p:nvSpPr>
        <p:spPr>
          <a:xfrm>
            <a:off x="6100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4470400"/>
            <a:ext cx="10591800" cy="171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30" dirty="0">
                <a:solidFill>
                  <a:srgbClr val="FFFFFF"/>
                </a:solidFill>
                <a:latin typeface="Verdana"/>
                <a:cs typeface="Verdana"/>
              </a:rPr>
              <a:t>Calculator</a:t>
            </a:r>
            <a:r>
              <a:rPr sz="3600" spc="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200" dirty="0">
                <a:solidFill>
                  <a:srgbClr val="FFFFFF"/>
                </a:solidFill>
                <a:latin typeface="Verdana"/>
                <a:cs typeface="Verdana"/>
              </a:rPr>
              <a:t>&gt;&gt; </a:t>
            </a:r>
            <a:r>
              <a:rPr lang="en-IN" sz="3600" spc="-1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3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BasicCalculator</a:t>
            </a:r>
            <a:r>
              <a:rPr sz="3600" spc="5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200" dirty="0">
                <a:solidFill>
                  <a:srgbClr val="FFFFFF"/>
                </a:solidFill>
                <a:latin typeface="Verdana"/>
                <a:cs typeface="Verdana"/>
              </a:rPr>
              <a:t>&gt;&gt; </a:t>
            </a:r>
            <a:r>
              <a:rPr lang="en-IN" sz="3600" spc="-1200" dirty="0">
                <a:solidFill>
                  <a:srgbClr val="FFFFFF"/>
                </a:solidFill>
                <a:latin typeface="Verdana"/>
                <a:cs typeface="Verdana"/>
              </a:rPr>
              <a:t>                                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Implementation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10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700" y="304800"/>
            <a:ext cx="76917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25" dirty="0"/>
              <a:t>Static</a:t>
            </a:r>
            <a:r>
              <a:rPr sz="7200" spc="985" dirty="0"/>
              <a:t> </a:t>
            </a:r>
            <a:r>
              <a:rPr sz="7200" spc="490" dirty="0"/>
              <a:t>methods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347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6176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3990340"/>
            <a:ext cx="939165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375" dirty="0">
                <a:solidFill>
                  <a:srgbClr val="FFFFFF"/>
                </a:solidFill>
                <a:latin typeface="Verdana"/>
                <a:cs typeface="Verdana"/>
              </a:rPr>
              <a:t>Allow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designer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355" dirty="0">
                <a:solidFill>
                  <a:srgbClr val="FFFFFF"/>
                </a:solidFill>
                <a:latin typeface="Verdana"/>
                <a:cs typeface="Verdana"/>
              </a:rPr>
              <a:t>define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static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inside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600" spc="9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44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defining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static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utility</a:t>
            </a:r>
            <a:r>
              <a:rPr sz="3600" spc="101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methods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11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117779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25" dirty="0"/>
              <a:t>Static </a:t>
            </a:r>
            <a:r>
              <a:rPr sz="7200" spc="555" dirty="0"/>
              <a:t>method</a:t>
            </a:r>
            <a:r>
              <a:rPr sz="7200" spc="1820" dirty="0"/>
              <a:t> </a:t>
            </a:r>
            <a:r>
              <a:rPr sz="7200" spc="254" dirty="0"/>
              <a:t>example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2565400" y="3365500"/>
            <a:ext cx="7874000" cy="246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12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5050" spc="355" dirty="0"/>
              <a:t>Interfaces </a:t>
            </a:r>
            <a:r>
              <a:rPr sz="5050" spc="430" dirty="0"/>
              <a:t>can </a:t>
            </a:r>
            <a:r>
              <a:rPr sz="5050" spc="345" dirty="0"/>
              <a:t>now</a:t>
            </a:r>
            <a:r>
              <a:rPr sz="5050" spc="1385" dirty="0"/>
              <a:t> </a:t>
            </a:r>
            <a:r>
              <a:rPr sz="5050" spc="50" dirty="0"/>
              <a:t>have</a:t>
            </a:r>
            <a:endParaRPr sz="5050"/>
          </a:p>
          <a:p>
            <a:pPr marL="6350" marR="5080" algn="ctr">
              <a:lnSpc>
                <a:spcPct val="105600"/>
              </a:lnSpc>
            </a:pPr>
            <a:r>
              <a:rPr sz="5050" spc="320" dirty="0"/>
              <a:t>static </a:t>
            </a:r>
            <a:r>
              <a:rPr sz="5050" spc="575" dirty="0"/>
              <a:t>and </a:t>
            </a:r>
            <a:r>
              <a:rPr sz="5050" spc="350" dirty="0"/>
              <a:t>default(instance)  </a:t>
            </a:r>
            <a:r>
              <a:rPr sz="5050" spc="335" dirty="0"/>
              <a:t>methods</a:t>
            </a:r>
            <a:endParaRPr sz="5050"/>
          </a:p>
        </p:txBody>
      </p:sp>
      <p:sp>
        <p:nvSpPr>
          <p:cNvPr id="3" name="object 3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13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700" y="304800"/>
            <a:ext cx="94722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5" dirty="0"/>
              <a:t>Why </a:t>
            </a:r>
            <a:r>
              <a:rPr sz="7200" spc="80" dirty="0"/>
              <a:t>we </a:t>
            </a:r>
            <a:r>
              <a:rPr sz="7200" spc="635" dirty="0"/>
              <a:t>need</a:t>
            </a:r>
            <a:r>
              <a:rPr sz="7200" spc="810" dirty="0"/>
              <a:t> </a:t>
            </a:r>
            <a:r>
              <a:rPr sz="7200" spc="125" dirty="0"/>
              <a:t>this?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4470400"/>
            <a:ext cx="815467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Ability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evolve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3600" spc="1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Remain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source</a:t>
            </a:r>
            <a:r>
              <a:rPr sz="3600" spc="7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15" dirty="0">
                <a:solidFill>
                  <a:srgbClr val="FFFFFF"/>
                </a:solidFill>
                <a:latin typeface="Verdana"/>
                <a:cs typeface="Verdana"/>
              </a:rPr>
              <a:t>compatible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14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22" rIns="0" bIns="0" rtlCol="0">
            <a:spAutoFit/>
          </a:bodyPr>
          <a:lstStyle/>
          <a:p>
            <a:pPr marL="2359025" marR="5080" indent="1638300">
              <a:lnSpc>
                <a:spcPct val="106500"/>
              </a:lnSpc>
              <a:spcBef>
                <a:spcPts val="95"/>
              </a:spcBef>
            </a:pPr>
            <a:r>
              <a:rPr sz="7200" spc="165" dirty="0"/>
              <a:t>Demo </a:t>
            </a:r>
            <a:r>
              <a:rPr sz="7200" spc="-2395" dirty="0"/>
              <a:t>&gt;&gt;  </a:t>
            </a:r>
            <a:r>
              <a:rPr sz="7200" spc="630" dirty="0"/>
              <a:t>Evolving</a:t>
            </a:r>
            <a:r>
              <a:rPr sz="7200" spc="465" dirty="0"/>
              <a:t> </a:t>
            </a:r>
            <a:r>
              <a:rPr sz="7200" spc="325" dirty="0"/>
              <a:t>API’s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15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800" y="304800"/>
            <a:ext cx="83826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395" dirty="0"/>
              <a:t>Default</a:t>
            </a:r>
            <a:r>
              <a:rPr sz="7200" spc="985" dirty="0"/>
              <a:t> </a:t>
            </a:r>
            <a:r>
              <a:rPr sz="7200" spc="425" dirty="0"/>
              <a:t>Methods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432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075939"/>
            <a:ext cx="10786110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95120">
              <a:lnSpc>
                <a:spcPct val="125000"/>
              </a:lnSpc>
              <a:spcBef>
                <a:spcPts val="100"/>
              </a:spcBef>
            </a:pP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Interfaces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600" spc="110" dirty="0">
                <a:solidFill>
                  <a:srgbClr val="FFFFFF"/>
                </a:solidFill>
                <a:latin typeface="Verdana"/>
                <a:cs typeface="Verdana"/>
              </a:rPr>
              <a:t>supply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non-abstract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methods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Enables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interfaces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evolve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315" dirty="0">
                <a:solidFill>
                  <a:srgbClr val="FFFFFF"/>
                </a:solidFill>
                <a:latin typeface="Verdana"/>
                <a:cs typeface="Verdana"/>
              </a:rPr>
              <a:t>Eliminate need </a:t>
            </a:r>
            <a:r>
              <a:rPr sz="3600" spc="44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companion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utility 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classes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16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391159"/>
            <a:ext cx="12299315" cy="958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100" spc="330" dirty="0">
                <a:solidFill>
                  <a:srgbClr val="FFFFFF"/>
                </a:solidFill>
                <a:latin typeface="Verdana"/>
                <a:cs typeface="Verdana"/>
              </a:rPr>
              <a:t>Example </a:t>
            </a:r>
            <a:r>
              <a:rPr sz="6100" spc="894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6100" spc="555" dirty="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r>
              <a:rPr sz="6100" spc="1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100" spc="484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endParaRPr sz="61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700" y="4114800"/>
            <a:ext cx="12014200" cy="337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42894" y="2514015"/>
            <a:ext cx="6138545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2763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5"/>
              </a:spcBef>
            </a:pPr>
            <a:r>
              <a:rPr sz="3200" spc="130" dirty="0">
                <a:solidFill>
                  <a:srgbClr val="282A2F"/>
                </a:solidFill>
                <a:latin typeface="Verdana"/>
                <a:cs typeface="Verdana"/>
              </a:rPr>
              <a:t>Iterable’s </a:t>
            </a:r>
            <a:r>
              <a:rPr sz="3200" spc="285" dirty="0">
                <a:solidFill>
                  <a:srgbClr val="282A2F"/>
                </a:solidFill>
                <a:latin typeface="Verdana"/>
                <a:cs typeface="Verdana"/>
              </a:rPr>
              <a:t>forEach</a:t>
            </a:r>
            <a:r>
              <a:rPr sz="3200" spc="730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245" dirty="0">
                <a:solidFill>
                  <a:srgbClr val="282A2F"/>
                </a:solidFill>
                <a:latin typeface="Verdana"/>
                <a:cs typeface="Verdana"/>
              </a:rPr>
              <a:t>method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17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0" y="304800"/>
            <a:ext cx="103714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40" dirty="0"/>
              <a:t>Multiple</a:t>
            </a:r>
            <a:r>
              <a:rPr sz="7200" spc="975" dirty="0"/>
              <a:t> </a:t>
            </a:r>
            <a:r>
              <a:rPr sz="7200" spc="540" dirty="0"/>
              <a:t>inheritance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575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27200" rIns="0" bIns="0" rtlCol="0">
            <a:spAutoFit/>
          </a:bodyPr>
          <a:lstStyle/>
          <a:p>
            <a:pPr marL="745490" marR="5080">
              <a:lnSpc>
                <a:spcPct val="125000"/>
              </a:lnSpc>
              <a:spcBef>
                <a:spcPts val="100"/>
              </a:spcBef>
            </a:pPr>
            <a:r>
              <a:rPr spc="100" dirty="0"/>
              <a:t>With </a:t>
            </a:r>
            <a:r>
              <a:rPr spc="235" dirty="0"/>
              <a:t>interfaces </a:t>
            </a:r>
            <a:r>
              <a:rPr spc="165" dirty="0"/>
              <a:t>having </a:t>
            </a:r>
            <a:r>
              <a:rPr spc="110" dirty="0"/>
              <a:t>the </a:t>
            </a:r>
            <a:r>
              <a:rPr spc="265" dirty="0"/>
              <a:t>capability </a:t>
            </a:r>
            <a:r>
              <a:rPr spc="229" dirty="0"/>
              <a:t>to  </a:t>
            </a:r>
            <a:r>
              <a:rPr spc="355" dirty="0"/>
              <a:t>define </a:t>
            </a:r>
            <a:r>
              <a:rPr spc="170" dirty="0"/>
              <a:t>methods, </a:t>
            </a:r>
            <a:r>
              <a:rPr spc="35" dirty="0"/>
              <a:t>we </a:t>
            </a:r>
            <a:r>
              <a:rPr spc="40" dirty="0"/>
              <a:t>have </a:t>
            </a:r>
            <a:r>
              <a:rPr spc="175" dirty="0"/>
              <a:t>behaviour </a:t>
            </a:r>
            <a:r>
              <a:rPr spc="285" dirty="0"/>
              <a:t>level  </a:t>
            </a:r>
            <a:r>
              <a:rPr spc="235" dirty="0"/>
              <a:t>multiple</a:t>
            </a:r>
            <a:r>
              <a:rPr spc="520" dirty="0"/>
              <a:t> </a:t>
            </a:r>
            <a:r>
              <a:rPr spc="240" dirty="0"/>
              <a:t>interfaces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18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334263"/>
            <a:ext cx="12369165" cy="1057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750" spc="545" dirty="0"/>
              <a:t>Interface </a:t>
            </a:r>
            <a:r>
              <a:rPr sz="6750" spc="484" dirty="0"/>
              <a:t>Class</a:t>
            </a:r>
            <a:r>
              <a:rPr sz="6750" spc="1435" dirty="0"/>
              <a:t> </a:t>
            </a:r>
            <a:r>
              <a:rPr sz="6750" spc="240" dirty="0"/>
              <a:t>Hierarchy</a:t>
            </a:r>
            <a:endParaRPr sz="6750"/>
          </a:p>
        </p:txBody>
      </p:sp>
      <p:sp>
        <p:nvSpPr>
          <p:cNvPr id="3" name="object 3"/>
          <p:cNvSpPr/>
          <p:nvPr/>
        </p:nvSpPr>
        <p:spPr>
          <a:xfrm>
            <a:off x="2565400" y="1739900"/>
            <a:ext cx="7581900" cy="593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19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0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00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8400" y="4381500"/>
            <a:ext cx="6884034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Decide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3600" spc="10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punctual?</a:t>
            </a:r>
            <a:endParaRPr sz="3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Decide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600" spc="7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 err="1">
                <a:solidFill>
                  <a:srgbClr val="FFFFFF"/>
                </a:solidFill>
                <a:latin typeface="Verdana"/>
                <a:cs typeface="Verdana"/>
              </a:rPr>
              <a:t>communicat</a:t>
            </a:r>
            <a:r>
              <a:rPr lang="en-IN" sz="3600" spc="24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245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2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1300" y="152400"/>
            <a:ext cx="81629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95" dirty="0"/>
              <a:t>Rules.. </a:t>
            </a:r>
            <a:r>
              <a:rPr sz="7200" spc="720" dirty="0"/>
              <a:t>Can</a:t>
            </a:r>
            <a:r>
              <a:rPr sz="7200" spc="1735" dirty="0"/>
              <a:t> </a:t>
            </a:r>
            <a:r>
              <a:rPr sz="7200" spc="-70" dirty="0"/>
              <a:t>we?</a:t>
            </a:r>
            <a:endParaRPr sz="7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391159"/>
            <a:ext cx="12303760" cy="958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100" spc="385" dirty="0"/>
              <a:t>Multiple </a:t>
            </a:r>
            <a:r>
              <a:rPr sz="6100" spc="495" dirty="0"/>
              <a:t>Interface</a:t>
            </a:r>
            <a:r>
              <a:rPr sz="6100" spc="1370" dirty="0"/>
              <a:t> </a:t>
            </a:r>
            <a:r>
              <a:rPr sz="6100" spc="220" dirty="0"/>
              <a:t>Hierarchy</a:t>
            </a:r>
            <a:endParaRPr sz="6100"/>
          </a:p>
        </p:txBody>
      </p:sp>
      <p:sp>
        <p:nvSpPr>
          <p:cNvPr id="3" name="object 3"/>
          <p:cNvSpPr/>
          <p:nvPr/>
        </p:nvSpPr>
        <p:spPr>
          <a:xfrm>
            <a:off x="762000" y="2311400"/>
            <a:ext cx="1148080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20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304800"/>
            <a:ext cx="91941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65" dirty="0"/>
              <a:t>Diamond</a:t>
            </a:r>
            <a:r>
              <a:rPr sz="7200" spc="965" dirty="0"/>
              <a:t> </a:t>
            </a:r>
            <a:r>
              <a:rPr sz="7200" spc="380" dirty="0"/>
              <a:t>problem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2806700" y="1943100"/>
            <a:ext cx="7391400" cy="693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21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920" rIns="0" bIns="0" rtlCol="0">
            <a:spAutoFit/>
          </a:bodyPr>
          <a:lstStyle/>
          <a:p>
            <a:pPr marL="911225" marR="5080" indent="2679700">
              <a:lnSpc>
                <a:spcPct val="107000"/>
              </a:lnSpc>
              <a:spcBef>
                <a:spcPts val="95"/>
              </a:spcBef>
            </a:pPr>
            <a:r>
              <a:rPr sz="6700" spc="330" dirty="0"/>
              <a:t>Section </a:t>
            </a:r>
            <a:r>
              <a:rPr sz="6700" spc="-80" dirty="0"/>
              <a:t>02  </a:t>
            </a:r>
            <a:r>
              <a:rPr sz="6700" spc="720" dirty="0"/>
              <a:t>Functional</a:t>
            </a:r>
            <a:r>
              <a:rPr sz="6700" spc="894" dirty="0"/>
              <a:t> </a:t>
            </a:r>
            <a:r>
              <a:rPr sz="6700" spc="540" dirty="0"/>
              <a:t>Paradigm</a:t>
            </a:r>
            <a:endParaRPr sz="6700"/>
          </a:p>
        </p:txBody>
      </p:sp>
      <p:sp>
        <p:nvSpPr>
          <p:cNvPr id="3" name="object 3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22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301243"/>
            <a:ext cx="12280900" cy="1111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100" spc="610" dirty="0"/>
              <a:t>Programming</a:t>
            </a:r>
            <a:r>
              <a:rPr sz="7100" spc="1000" dirty="0"/>
              <a:t> </a:t>
            </a:r>
            <a:r>
              <a:rPr sz="7100" spc="555" dirty="0"/>
              <a:t>paradigm</a:t>
            </a:r>
            <a:endParaRPr sz="7100"/>
          </a:p>
        </p:txBody>
      </p:sp>
      <p:sp>
        <p:nvSpPr>
          <p:cNvPr id="3" name="object 3"/>
          <p:cNvSpPr/>
          <p:nvPr/>
        </p:nvSpPr>
        <p:spPr>
          <a:xfrm>
            <a:off x="610045" y="3090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4918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2733039"/>
            <a:ext cx="11505565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programming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paradigm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330" dirty="0">
                <a:solidFill>
                  <a:srgbClr val="FFFFFF"/>
                </a:solidFill>
                <a:latin typeface="Verdana"/>
                <a:cs typeface="Verdana"/>
              </a:rPr>
              <a:t>fundamental  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style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r>
              <a:rPr sz="3600" spc="8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programming.</a:t>
            </a:r>
            <a:endParaRPr sz="3600">
              <a:latin typeface="Verdana"/>
              <a:cs typeface="Verdana"/>
            </a:endParaRPr>
          </a:p>
          <a:p>
            <a:pPr marL="584200" marR="204470">
              <a:lnSpc>
                <a:spcPct val="125000"/>
              </a:lnSpc>
              <a:spcBef>
                <a:spcPts val="3600"/>
              </a:spcBef>
            </a:pP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Imperative,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declarative,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functional, 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object-oriented,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procedural,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logical,</a:t>
            </a:r>
            <a:r>
              <a:rPr sz="3600" spc="10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70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3600">
              <a:latin typeface="Verdana"/>
              <a:cs typeface="Verdana"/>
            </a:endParaRPr>
          </a:p>
          <a:p>
            <a:pPr marL="12700" marR="590550">
              <a:lnSpc>
                <a:spcPct val="125000"/>
              </a:lnSpc>
              <a:spcBef>
                <a:spcPts val="3600"/>
              </a:spcBef>
            </a:pP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programming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language </a:t>
            </a: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600" spc="459" dirty="0">
                <a:solidFill>
                  <a:srgbClr val="FFFFFF"/>
                </a:solidFill>
                <a:latin typeface="Verdana"/>
                <a:cs typeface="Verdana"/>
              </a:rPr>
              <a:t>follow </a:t>
            </a:r>
            <a:r>
              <a:rPr sz="3600" spc="330" dirty="0">
                <a:solidFill>
                  <a:srgbClr val="FFFFFF"/>
                </a:solidFill>
                <a:latin typeface="Verdana"/>
                <a:cs typeface="Verdana"/>
              </a:rPr>
              <a:t>one 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3600" spc="6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paradigms.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23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501395"/>
            <a:ext cx="1228153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280" dirty="0"/>
              <a:t>Imperative </a:t>
            </a:r>
            <a:r>
              <a:rPr sz="4750" spc="35" dirty="0"/>
              <a:t>vs </a:t>
            </a:r>
            <a:r>
              <a:rPr sz="4750" spc="509" dirty="0"/>
              <a:t>Functional</a:t>
            </a:r>
            <a:r>
              <a:rPr sz="4750" spc="10" dirty="0"/>
              <a:t> </a:t>
            </a:r>
            <a:r>
              <a:rPr sz="4750" spc="385" dirty="0"/>
              <a:t>Paradigm</a:t>
            </a:r>
            <a:endParaRPr sz="4750"/>
          </a:p>
        </p:txBody>
      </p:sp>
      <p:sp>
        <p:nvSpPr>
          <p:cNvPr id="3" name="object 3"/>
          <p:cNvSpPr/>
          <p:nvPr/>
        </p:nvSpPr>
        <p:spPr>
          <a:xfrm>
            <a:off x="610045" y="2474802"/>
            <a:ext cx="182913" cy="16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87090"/>
            <a:ext cx="182913" cy="16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5500" y="2305304"/>
            <a:ext cx="11798935" cy="6024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95"/>
              </a:spcBef>
            </a:pP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Imperative </a:t>
            </a:r>
            <a:r>
              <a:rPr sz="2450" spc="18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2450" spc="5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80" dirty="0">
                <a:solidFill>
                  <a:srgbClr val="FFFFFF"/>
                </a:solidFill>
                <a:latin typeface="Verdana"/>
                <a:cs typeface="Verdana"/>
              </a:rPr>
              <a:t>paradigm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Char char="-"/>
              <a:tabLst>
                <a:tab pos="355600" algn="l"/>
              </a:tabLst>
            </a:pP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Computation: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Uses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statements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change </a:t>
            </a:r>
            <a:r>
              <a:rPr sz="2450" spc="21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program’s</a:t>
            </a:r>
            <a:r>
              <a:rPr sz="2450" spc="9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40" dirty="0">
                <a:solidFill>
                  <a:srgbClr val="FFFFFF"/>
                </a:solidFill>
                <a:latin typeface="Verdana"/>
                <a:cs typeface="Verdana"/>
              </a:rPr>
              <a:t>state.</a:t>
            </a:r>
            <a:endParaRPr sz="2450">
              <a:latin typeface="Verdana"/>
              <a:cs typeface="Verdana"/>
            </a:endParaRPr>
          </a:p>
          <a:p>
            <a:pPr marL="12700" marR="1367155">
              <a:lnSpc>
                <a:spcPct val="125899"/>
              </a:lnSpc>
              <a:spcBef>
                <a:spcPts val="2400"/>
              </a:spcBef>
              <a:buChar char="-"/>
              <a:tabLst>
                <a:tab pos="355600" algn="l"/>
              </a:tabLst>
            </a:pPr>
            <a:r>
              <a:rPr sz="2450" spc="135" dirty="0">
                <a:solidFill>
                  <a:srgbClr val="FFFFFF"/>
                </a:solidFill>
                <a:latin typeface="Verdana"/>
                <a:cs typeface="Verdana"/>
              </a:rPr>
              <a:t>Program: </a:t>
            </a:r>
            <a:r>
              <a:rPr sz="2450" spc="155" dirty="0">
                <a:solidFill>
                  <a:srgbClr val="FFFFFF"/>
                </a:solidFill>
                <a:latin typeface="Verdana"/>
                <a:cs typeface="Verdana"/>
              </a:rPr>
              <a:t>Consists </a:t>
            </a:r>
            <a:r>
              <a:rPr sz="2450" spc="35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2450" spc="35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450" spc="204" dirty="0">
                <a:solidFill>
                  <a:srgbClr val="FFFFFF"/>
                </a:solidFill>
                <a:latin typeface="Verdana"/>
                <a:cs typeface="Verdana"/>
              </a:rPr>
              <a:t>commands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2450" spc="270" dirty="0">
                <a:solidFill>
                  <a:srgbClr val="FFFFFF"/>
                </a:solidFill>
                <a:latin typeface="Verdana"/>
                <a:cs typeface="Verdana"/>
              </a:rPr>
              <a:t>tell </a:t>
            </a:r>
            <a:r>
              <a:rPr sz="2450" spc="21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450" spc="165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how </a:t>
            </a:r>
            <a:r>
              <a:rPr sz="2450" spc="23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450" spc="220" dirty="0">
                <a:solidFill>
                  <a:srgbClr val="FFFFFF"/>
                </a:solidFill>
                <a:latin typeface="Verdana"/>
                <a:cs typeface="Verdana"/>
              </a:rPr>
              <a:t>should </a:t>
            </a:r>
            <a:r>
              <a:rPr sz="2450" spc="120" dirty="0">
                <a:solidFill>
                  <a:srgbClr val="FFFFFF"/>
                </a:solidFill>
                <a:latin typeface="Verdana"/>
                <a:cs typeface="Verdana"/>
              </a:rPr>
              <a:t>achieve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50" spc="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result.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Verdana"/>
              <a:buChar char="-"/>
            </a:pPr>
            <a:endParaRPr sz="2600">
              <a:latin typeface="Verdana"/>
              <a:cs typeface="Verdana"/>
            </a:endParaRPr>
          </a:p>
          <a:p>
            <a:pPr marL="177800">
              <a:lnSpc>
                <a:spcPct val="100000"/>
              </a:lnSpc>
            </a:pPr>
            <a:r>
              <a:rPr sz="2450" spc="260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2450" spc="18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2450" spc="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80" dirty="0">
                <a:solidFill>
                  <a:srgbClr val="FFFFFF"/>
                </a:solidFill>
                <a:latin typeface="Verdana"/>
                <a:cs typeface="Verdana"/>
              </a:rPr>
              <a:t>paradigm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Char char="-"/>
              <a:tabLst>
                <a:tab pos="355600" algn="l"/>
              </a:tabLst>
            </a:pP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Computation: </a:t>
            </a:r>
            <a:r>
              <a:rPr sz="2450" spc="195" dirty="0">
                <a:solidFill>
                  <a:srgbClr val="FFFFFF"/>
                </a:solidFill>
                <a:latin typeface="Verdana"/>
                <a:cs typeface="Verdana"/>
              </a:rPr>
              <a:t>Evaluation </a:t>
            </a:r>
            <a:r>
              <a:rPr sz="2450" spc="3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50" spc="7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expressions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Verdana"/>
              <a:buChar char="-"/>
            </a:pPr>
            <a:endParaRPr sz="260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Char char="-"/>
              <a:tabLst>
                <a:tab pos="355600" algn="l"/>
              </a:tabLst>
            </a:pP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Expression: </a:t>
            </a:r>
            <a:r>
              <a:rPr sz="2450" spc="250" dirty="0">
                <a:solidFill>
                  <a:srgbClr val="FFFFFF"/>
                </a:solidFill>
                <a:latin typeface="Verdana"/>
                <a:cs typeface="Verdana"/>
              </a:rPr>
              <a:t>Formed 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2450" spc="220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2450" spc="1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450" spc="160" dirty="0">
                <a:solidFill>
                  <a:srgbClr val="FFFFFF"/>
                </a:solidFill>
                <a:latin typeface="Verdana"/>
                <a:cs typeface="Verdana"/>
              </a:rPr>
              <a:t>combine </a:t>
            </a:r>
            <a:r>
              <a:rPr sz="2450" spc="120" dirty="0">
                <a:solidFill>
                  <a:srgbClr val="FFFFFF"/>
                </a:solidFill>
                <a:latin typeface="Verdana"/>
                <a:cs typeface="Verdana"/>
              </a:rPr>
              <a:t>basic</a:t>
            </a:r>
            <a:r>
              <a:rPr sz="2450" spc="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2450">
              <a:latin typeface="Verdana"/>
              <a:cs typeface="Verdana"/>
            </a:endParaRPr>
          </a:p>
          <a:p>
            <a:pPr marL="12700" marR="444500">
              <a:lnSpc>
                <a:spcPct val="125899"/>
              </a:lnSpc>
              <a:spcBef>
                <a:spcPts val="2500"/>
              </a:spcBef>
              <a:buChar char="-"/>
              <a:tabLst>
                <a:tab pos="355600" algn="l"/>
              </a:tabLst>
            </a:pPr>
            <a:r>
              <a:rPr sz="2450" spc="120" dirty="0">
                <a:solidFill>
                  <a:srgbClr val="FFFFFF"/>
                </a:solidFill>
                <a:latin typeface="Verdana"/>
                <a:cs typeface="Verdana"/>
              </a:rPr>
              <a:t>Focusses </a:t>
            </a:r>
            <a:r>
              <a:rPr sz="2450" spc="28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450" spc="165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2450" spc="220" dirty="0">
                <a:solidFill>
                  <a:srgbClr val="FFFFFF"/>
                </a:solidFill>
                <a:latin typeface="Verdana"/>
                <a:cs typeface="Verdana"/>
              </a:rPr>
              <a:t>should </a:t>
            </a:r>
            <a:r>
              <a:rPr sz="2450" spc="160" dirty="0">
                <a:solidFill>
                  <a:srgbClr val="FFFFFF"/>
                </a:solidFill>
                <a:latin typeface="Verdana"/>
                <a:cs typeface="Verdana"/>
              </a:rPr>
              <a:t>accomplish </a:t>
            </a:r>
            <a:r>
              <a:rPr sz="2450" spc="120" dirty="0">
                <a:solidFill>
                  <a:srgbClr val="FFFFFF"/>
                </a:solidFill>
                <a:latin typeface="Verdana"/>
                <a:cs typeface="Verdana"/>
              </a:rPr>
              <a:t>rather </a:t>
            </a:r>
            <a:r>
              <a:rPr sz="2450" spc="155" dirty="0">
                <a:solidFill>
                  <a:srgbClr val="FFFFFF"/>
                </a:solidFill>
                <a:latin typeface="Verdana"/>
                <a:cs typeface="Verdana"/>
              </a:rPr>
              <a:t>than 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7300" y="9313647"/>
            <a:ext cx="326390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24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6471" y="8816495"/>
            <a:ext cx="546227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75"/>
              </a:spcBef>
            </a:pP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Examples </a:t>
            </a:r>
            <a:r>
              <a:rPr sz="3200" spc="375" dirty="0">
                <a:solidFill>
                  <a:srgbClr val="282A2F"/>
                </a:solidFill>
                <a:latin typeface="Verdana"/>
                <a:cs typeface="Verdana"/>
              </a:rPr>
              <a:t>on </a:t>
            </a:r>
            <a:r>
              <a:rPr sz="3200" spc="170" dirty="0">
                <a:solidFill>
                  <a:srgbClr val="282A2F"/>
                </a:solidFill>
                <a:latin typeface="Verdana"/>
                <a:cs typeface="Verdana"/>
              </a:rPr>
              <a:t>next</a:t>
            </a:r>
            <a:r>
              <a:rPr sz="3200" spc="82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100" dirty="0">
                <a:solidFill>
                  <a:srgbClr val="282A2F"/>
                </a:solidFill>
                <a:latin typeface="Verdana"/>
                <a:cs typeface="Verdana"/>
              </a:rPr>
              <a:t>page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491744"/>
            <a:ext cx="11964035" cy="837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300" spc="590" dirty="0"/>
              <a:t>Canonical </a:t>
            </a:r>
            <a:r>
              <a:rPr sz="5300" spc="210" dirty="0"/>
              <a:t>example</a:t>
            </a:r>
            <a:r>
              <a:rPr sz="5300" spc="850" dirty="0"/>
              <a:t> </a:t>
            </a:r>
            <a:r>
              <a:rPr sz="5300" spc="-1680" dirty="0"/>
              <a:t>— </a:t>
            </a:r>
            <a:r>
              <a:rPr sz="5300" spc="520" dirty="0"/>
              <a:t>Factorial</a:t>
            </a:r>
            <a:endParaRPr sz="5300"/>
          </a:p>
        </p:txBody>
      </p:sp>
      <p:sp>
        <p:nvSpPr>
          <p:cNvPr id="3" name="object 3"/>
          <p:cNvSpPr txBox="1"/>
          <p:nvPr/>
        </p:nvSpPr>
        <p:spPr>
          <a:xfrm>
            <a:off x="317500" y="2209800"/>
            <a:ext cx="57277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45" dirty="0">
                <a:solidFill>
                  <a:srgbClr val="FFFFFF"/>
                </a:solidFill>
                <a:latin typeface="Verdana"/>
                <a:cs typeface="Verdana"/>
              </a:rPr>
              <a:t>Imperative </a:t>
            </a:r>
            <a:r>
              <a:rPr sz="4200" spc="210" dirty="0">
                <a:solidFill>
                  <a:srgbClr val="FFFFFF"/>
                </a:solidFill>
                <a:latin typeface="Verdana"/>
                <a:cs typeface="Verdana"/>
              </a:rPr>
              <a:t>style</a:t>
            </a:r>
            <a:r>
              <a:rPr sz="4200" spc="91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00" spc="-1400" dirty="0">
                <a:solidFill>
                  <a:srgbClr val="FFFFFF"/>
                </a:solidFill>
                <a:latin typeface="Verdana"/>
                <a:cs typeface="Verdana"/>
              </a:rPr>
              <a:t>&gt;&gt;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400" y="5486400"/>
            <a:ext cx="58019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450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4200" spc="210" dirty="0">
                <a:solidFill>
                  <a:srgbClr val="FFFFFF"/>
                </a:solidFill>
                <a:latin typeface="Verdana"/>
                <a:cs typeface="Verdana"/>
              </a:rPr>
              <a:t>style</a:t>
            </a:r>
            <a:r>
              <a:rPr sz="4200" spc="7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00" spc="-1405" dirty="0">
                <a:solidFill>
                  <a:srgbClr val="FFFFFF"/>
                </a:solidFill>
                <a:latin typeface="Verdana"/>
                <a:cs typeface="Verdana"/>
              </a:rPr>
              <a:t>&gt;&gt;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0" y="7975600"/>
            <a:ext cx="23425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60" dirty="0">
                <a:solidFill>
                  <a:srgbClr val="FFFFFF"/>
                </a:solidFill>
                <a:latin typeface="Verdana"/>
                <a:cs typeface="Verdana"/>
              </a:rPr>
              <a:t>Scala</a:t>
            </a:r>
            <a:r>
              <a:rPr sz="4200" spc="5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00" spc="-1400" dirty="0">
                <a:solidFill>
                  <a:srgbClr val="FFFFFF"/>
                </a:solidFill>
                <a:latin typeface="Verdana"/>
                <a:cs typeface="Verdana"/>
              </a:rPr>
              <a:t>&gt;&gt;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8400" y="7531100"/>
            <a:ext cx="5905500" cy="161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8400" y="1574800"/>
            <a:ext cx="5892800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5700" y="5016500"/>
            <a:ext cx="5905500" cy="185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343408"/>
            <a:ext cx="12281535" cy="1046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700" spc="720" dirty="0"/>
              <a:t>Functional</a:t>
            </a:r>
            <a:r>
              <a:rPr sz="6700" spc="915" dirty="0"/>
              <a:t> </a:t>
            </a:r>
            <a:r>
              <a:rPr sz="6700" spc="555" dirty="0"/>
              <a:t>Programming</a:t>
            </a:r>
            <a:endParaRPr sz="6700"/>
          </a:p>
        </p:txBody>
      </p:sp>
      <p:sp>
        <p:nvSpPr>
          <p:cNvPr id="3" name="object 3"/>
          <p:cNvSpPr/>
          <p:nvPr/>
        </p:nvSpPr>
        <p:spPr>
          <a:xfrm>
            <a:off x="610045" y="2861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6976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5490" marR="5080">
              <a:lnSpc>
                <a:spcPct val="125000"/>
              </a:lnSpc>
              <a:spcBef>
                <a:spcPts val="100"/>
              </a:spcBef>
            </a:pPr>
            <a:r>
              <a:rPr spc="385" dirty="0"/>
              <a:t>Functional </a:t>
            </a:r>
            <a:r>
              <a:rPr spc="265" dirty="0"/>
              <a:t>programming </a:t>
            </a:r>
            <a:r>
              <a:rPr spc="95" dirty="0"/>
              <a:t>was </a:t>
            </a:r>
            <a:r>
              <a:rPr spc="270" dirty="0"/>
              <a:t>invented </a:t>
            </a:r>
            <a:r>
              <a:rPr spc="395" dirty="0"/>
              <a:t>in  </a:t>
            </a:r>
            <a:r>
              <a:rPr spc="-145" dirty="0"/>
              <a:t>1957</a:t>
            </a:r>
          </a:p>
          <a:p>
            <a:pPr marL="1316990" marR="735965">
              <a:lnSpc>
                <a:spcPct val="208300"/>
              </a:lnSpc>
            </a:pPr>
            <a:r>
              <a:rPr spc="210" dirty="0"/>
              <a:t>Before </a:t>
            </a:r>
            <a:r>
              <a:rPr spc="125" dirty="0"/>
              <a:t>Object </a:t>
            </a:r>
            <a:r>
              <a:rPr spc="240" dirty="0"/>
              <a:t>Oriented </a:t>
            </a:r>
            <a:r>
              <a:rPr spc="265" dirty="0"/>
              <a:t>programming  </a:t>
            </a:r>
            <a:r>
              <a:rPr spc="210" dirty="0"/>
              <a:t>Before </a:t>
            </a:r>
            <a:r>
              <a:rPr spc="270" dirty="0"/>
              <a:t>structured</a:t>
            </a:r>
            <a:r>
              <a:rPr spc="810" dirty="0"/>
              <a:t> </a:t>
            </a:r>
            <a:r>
              <a:rPr spc="265" dirty="0"/>
              <a:t>programming</a:t>
            </a:r>
          </a:p>
          <a:p>
            <a:pPr marL="745490" marR="1682114">
              <a:lnSpc>
                <a:spcPct val="125000"/>
              </a:lnSpc>
              <a:spcBef>
                <a:spcPts val="3600"/>
              </a:spcBef>
            </a:pPr>
            <a:r>
              <a:rPr spc="200" dirty="0"/>
              <a:t>Memory </a:t>
            </a:r>
            <a:r>
              <a:rPr spc="95" dirty="0"/>
              <a:t>was </a:t>
            </a:r>
            <a:r>
              <a:rPr spc="330" dirty="0"/>
              <a:t>too </a:t>
            </a:r>
            <a:r>
              <a:rPr spc="125" dirty="0"/>
              <a:t>expensive </a:t>
            </a:r>
            <a:r>
              <a:rPr spc="229" dirty="0"/>
              <a:t>to </a:t>
            </a:r>
            <a:r>
              <a:rPr spc="225" dirty="0"/>
              <a:t>make  </a:t>
            </a:r>
            <a:r>
              <a:rPr spc="390" dirty="0"/>
              <a:t>functional </a:t>
            </a:r>
            <a:r>
              <a:rPr spc="265" dirty="0"/>
              <a:t>programming</a:t>
            </a:r>
            <a:r>
              <a:rPr spc="630" dirty="0"/>
              <a:t> </a:t>
            </a:r>
            <a:r>
              <a:rPr spc="290" dirty="0"/>
              <a:t>practical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26</a:t>
            </a:fld>
            <a:endParaRPr spc="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334263"/>
            <a:ext cx="12347575" cy="1057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750" spc="740" dirty="0"/>
              <a:t>Functional</a:t>
            </a:r>
            <a:r>
              <a:rPr sz="6750" spc="935" dirty="0"/>
              <a:t> </a:t>
            </a:r>
            <a:r>
              <a:rPr sz="6750" spc="515" dirty="0"/>
              <a:t>programming</a:t>
            </a:r>
            <a:endParaRPr sz="6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27</a:t>
            </a:fld>
            <a:endParaRPr spc="500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3647440"/>
            <a:ext cx="12121515" cy="322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89125">
              <a:lnSpc>
                <a:spcPct val="125000"/>
              </a:lnSpc>
              <a:spcBef>
                <a:spcPts val="100"/>
              </a:spcBef>
            </a:pPr>
            <a:r>
              <a:rPr sz="3600" spc="360" dirty="0">
                <a:solidFill>
                  <a:srgbClr val="FFFFFF"/>
                </a:solidFill>
                <a:latin typeface="Verdana"/>
                <a:cs typeface="Verdana"/>
              </a:rPr>
              <a:t>“Functional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programming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170" dirty="0">
                <a:solidFill>
                  <a:srgbClr val="FFFFFF"/>
                </a:solidFill>
                <a:latin typeface="Verdana"/>
                <a:cs typeface="Verdana"/>
              </a:rPr>
              <a:t>so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called  </a:t>
            </a:r>
            <a:r>
              <a:rPr sz="3600" spc="125" dirty="0">
                <a:solidFill>
                  <a:srgbClr val="FFFFFF"/>
                </a:solidFill>
                <a:latin typeface="Verdana"/>
                <a:cs typeface="Verdana"/>
              </a:rPr>
              <a:t>because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3600" spc="215" dirty="0">
                <a:solidFill>
                  <a:srgbClr val="FFFFFF"/>
                </a:solidFill>
                <a:latin typeface="Verdana"/>
                <a:cs typeface="Verdana"/>
              </a:rPr>
              <a:t>consists 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entirely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functions.”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Verdana"/>
              <a:cs typeface="Verdana"/>
            </a:endParaRPr>
          </a:p>
          <a:p>
            <a:pPr marL="2736215">
              <a:lnSpc>
                <a:spcPct val="100000"/>
              </a:lnSpc>
            </a:pP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2400" spc="165" dirty="0">
                <a:solidFill>
                  <a:srgbClr val="FFFFFF"/>
                </a:solidFill>
                <a:latin typeface="Verdana"/>
                <a:cs typeface="Verdana"/>
              </a:rPr>
              <a:t>John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Hughes, </a:t>
            </a:r>
            <a:r>
              <a:rPr sz="2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Why </a:t>
            </a:r>
            <a:r>
              <a:rPr sz="2400" u="sng" spc="25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Functional </a:t>
            </a:r>
            <a:r>
              <a:rPr sz="2400" u="sng" spc="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Programming</a:t>
            </a:r>
            <a:r>
              <a:rPr sz="2400" u="sng" spc="4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2400" u="sng" spc="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Matters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800" y="304800"/>
            <a:ext cx="101758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5" dirty="0"/>
              <a:t>What </a:t>
            </a:r>
            <a:r>
              <a:rPr sz="7200" spc="370" dirty="0"/>
              <a:t>is </a:t>
            </a:r>
            <a:r>
              <a:rPr sz="7200" spc="640" dirty="0"/>
              <a:t>a</a:t>
            </a:r>
            <a:r>
              <a:rPr sz="7200" spc="105" dirty="0"/>
              <a:t> </a:t>
            </a:r>
            <a:r>
              <a:rPr sz="7200" spc="635" dirty="0"/>
              <a:t>function?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575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8400" y="4218940"/>
            <a:ext cx="1128331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side </a:t>
            </a: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effect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free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computation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always 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result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3600" spc="125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passed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35" dirty="0">
                <a:solidFill>
                  <a:srgbClr val="FFFFFF"/>
                </a:solidFill>
                <a:latin typeface="Verdana"/>
                <a:cs typeface="Verdana"/>
              </a:rPr>
              <a:t>argument.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28</a:t>
            </a:fld>
            <a:endParaRPr spc="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1103883"/>
            <a:ext cx="10110470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35300" marR="5080" indent="-3022600">
              <a:lnSpc>
                <a:spcPct val="107600"/>
              </a:lnSpc>
              <a:spcBef>
                <a:spcPts val="95"/>
              </a:spcBef>
            </a:pPr>
            <a:r>
              <a:rPr sz="3950" spc="-90" dirty="0"/>
              <a:t>Why </a:t>
            </a:r>
            <a:r>
              <a:rPr sz="3950" spc="370" dirty="0"/>
              <a:t>should </a:t>
            </a:r>
            <a:r>
              <a:rPr sz="3950" spc="50" dirty="0"/>
              <a:t>we </a:t>
            </a:r>
            <a:r>
              <a:rPr sz="3950" spc="165" dirty="0"/>
              <a:t>embrace </a:t>
            </a:r>
            <a:r>
              <a:rPr sz="3950" spc="430" dirty="0"/>
              <a:t>functional  </a:t>
            </a:r>
            <a:r>
              <a:rPr sz="3950" spc="245" dirty="0"/>
              <a:t>programming?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610045" y="4457865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600865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743865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4229100"/>
            <a:ext cx="8639175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programs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3600" spc="9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simpler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side</a:t>
            </a:r>
            <a:r>
              <a:rPr sz="3600" spc="84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effects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Fewer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concurrency</a:t>
            </a:r>
            <a:r>
              <a:rPr sz="3600" spc="8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00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29</a:t>
            </a:fld>
            <a:endParaRPr spc="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900" y="482600"/>
            <a:ext cx="39312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25" dirty="0"/>
              <a:t>A</a:t>
            </a:r>
            <a:r>
              <a:rPr sz="7200" spc="495" dirty="0"/>
              <a:t>g</a:t>
            </a:r>
            <a:r>
              <a:rPr sz="7200" spc="250" dirty="0"/>
              <a:t>e</a:t>
            </a:r>
            <a:r>
              <a:rPr sz="7200" spc="720" dirty="0"/>
              <a:t>n</a:t>
            </a:r>
            <a:r>
              <a:rPr sz="7200" spc="880" dirty="0"/>
              <a:t>da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320800" y="266110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0800" y="357296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0800" y="448482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0800" y="539668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0800" y="630854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0800" y="722040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0800" y="813226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65300" y="2466339"/>
            <a:ext cx="7882890" cy="5938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240" dirty="0">
                <a:solidFill>
                  <a:srgbClr val="FFFFFF"/>
                </a:solidFill>
                <a:latin typeface="Verdana"/>
                <a:cs typeface="Verdana"/>
              </a:rPr>
              <a:t>Interface </a:t>
            </a:r>
            <a:r>
              <a:rPr sz="2850" spc="200" dirty="0">
                <a:solidFill>
                  <a:srgbClr val="FFFFFF"/>
                </a:solidFill>
                <a:latin typeface="Verdana"/>
                <a:cs typeface="Verdana"/>
              </a:rPr>
              <a:t>static </a:t>
            </a:r>
            <a:r>
              <a:rPr sz="2850" spc="35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850" spc="270" dirty="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r>
              <a:rPr sz="2850" spc="89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215" dirty="0">
                <a:solidFill>
                  <a:srgbClr val="FFFFFF"/>
                </a:solidFill>
                <a:latin typeface="Verdana"/>
                <a:cs typeface="Verdana"/>
              </a:rPr>
              <a:t>methods</a:t>
            </a:r>
            <a:endParaRPr sz="2850">
              <a:latin typeface="Verdana"/>
              <a:cs typeface="Verdana"/>
            </a:endParaRPr>
          </a:p>
          <a:p>
            <a:pPr marL="12700" marR="3445510">
              <a:lnSpc>
                <a:spcPct val="210500"/>
              </a:lnSpc>
            </a:pPr>
            <a:r>
              <a:rPr sz="2850" spc="325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2850" spc="229" dirty="0">
                <a:solidFill>
                  <a:srgbClr val="FFFFFF"/>
                </a:solidFill>
                <a:latin typeface="Verdana"/>
                <a:cs typeface="Verdana"/>
              </a:rPr>
              <a:t>paradigm  </a:t>
            </a:r>
            <a:r>
              <a:rPr sz="2850" spc="204" dirty="0">
                <a:solidFill>
                  <a:srgbClr val="FFFFFF"/>
                </a:solidFill>
                <a:latin typeface="Verdana"/>
                <a:cs typeface="Verdana"/>
              </a:rPr>
              <a:t>Lambda </a:t>
            </a:r>
            <a:r>
              <a:rPr sz="2850" spc="130" dirty="0">
                <a:solidFill>
                  <a:srgbClr val="FFFFFF"/>
                </a:solidFill>
                <a:latin typeface="Verdana"/>
                <a:cs typeface="Verdana"/>
              </a:rPr>
              <a:t>expressions  </a:t>
            </a:r>
            <a:r>
              <a:rPr sz="2850" spc="50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2850" spc="360" dirty="0">
                <a:solidFill>
                  <a:srgbClr val="FFFFFF"/>
                </a:solidFill>
                <a:latin typeface="Verdana"/>
                <a:cs typeface="Verdana"/>
              </a:rPr>
              <a:t>API  </a:t>
            </a:r>
            <a:r>
              <a:rPr sz="2850" spc="275" dirty="0">
                <a:solidFill>
                  <a:srgbClr val="FFFFFF"/>
                </a:solidFill>
                <a:latin typeface="Verdana"/>
                <a:cs typeface="Verdana"/>
              </a:rPr>
              <a:t>Collectors</a:t>
            </a:r>
            <a:endParaRPr sz="2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50" spc="229" dirty="0">
                <a:solidFill>
                  <a:srgbClr val="FFFFFF"/>
                </a:solidFill>
                <a:latin typeface="Verdana"/>
                <a:cs typeface="Verdana"/>
              </a:rPr>
              <a:t>Optional</a:t>
            </a:r>
            <a:endParaRPr sz="2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850" spc="3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850" spc="34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850" spc="25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2850" spc="-5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360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3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304800"/>
            <a:ext cx="115220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775" dirty="0"/>
              <a:t>Functional</a:t>
            </a:r>
            <a:r>
              <a:rPr sz="7200" spc="994" dirty="0"/>
              <a:t> </a:t>
            </a:r>
            <a:r>
              <a:rPr sz="7200" spc="365" dirty="0"/>
              <a:t>Languages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450054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3388330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4326606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5264882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6203158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045" y="7141434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045" y="8079710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6800" y="2249423"/>
            <a:ext cx="3752215" cy="6120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spc="235" dirty="0">
                <a:solidFill>
                  <a:srgbClr val="FFFFFF"/>
                </a:solidFill>
                <a:latin typeface="Verdana"/>
                <a:cs typeface="Verdana"/>
              </a:rPr>
              <a:t>Haskell</a:t>
            </a:r>
            <a:endParaRPr sz="2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spc="135" dirty="0">
                <a:solidFill>
                  <a:srgbClr val="FFFFFF"/>
                </a:solidFill>
                <a:latin typeface="Verdana"/>
                <a:cs typeface="Verdana"/>
              </a:rPr>
              <a:t>ML</a:t>
            </a:r>
            <a:endParaRPr sz="2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950" spc="325" dirty="0">
                <a:solidFill>
                  <a:srgbClr val="FFFFFF"/>
                </a:solidFill>
                <a:latin typeface="Verdana"/>
                <a:cs typeface="Verdana"/>
              </a:rPr>
              <a:t>Erlang</a:t>
            </a:r>
            <a:endParaRPr sz="2950">
              <a:latin typeface="Verdana"/>
              <a:cs typeface="Verdana"/>
            </a:endParaRPr>
          </a:p>
          <a:p>
            <a:pPr marL="12700" marR="322580">
              <a:lnSpc>
                <a:spcPct val="209000"/>
              </a:lnSpc>
            </a:pPr>
            <a:r>
              <a:rPr sz="2950" spc="565" dirty="0">
                <a:solidFill>
                  <a:srgbClr val="FFFFFF"/>
                </a:solidFill>
                <a:latin typeface="Verdana"/>
                <a:cs typeface="Verdana"/>
              </a:rPr>
              <a:t>F# </a:t>
            </a:r>
            <a:r>
              <a:rPr sz="2950" spc="465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2950" spc="135" dirty="0">
                <a:solidFill>
                  <a:srgbClr val="FFFFFF"/>
                </a:solidFill>
                <a:latin typeface="Verdana"/>
                <a:cs typeface="Verdana"/>
              </a:rPr>
              <a:t>(Hybrid)  </a:t>
            </a:r>
            <a:r>
              <a:rPr sz="2950" spc="130" dirty="0">
                <a:solidFill>
                  <a:srgbClr val="FFFFFF"/>
                </a:solidFill>
                <a:latin typeface="Verdana"/>
                <a:cs typeface="Verdana"/>
              </a:rPr>
              <a:t>Scala </a:t>
            </a:r>
            <a:r>
              <a:rPr sz="2950" spc="465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2950" spc="130" dirty="0">
                <a:solidFill>
                  <a:srgbClr val="FFFFFF"/>
                </a:solidFill>
                <a:latin typeface="Verdana"/>
                <a:cs typeface="Verdana"/>
              </a:rPr>
              <a:t>(Hybrid)  </a:t>
            </a:r>
            <a:r>
              <a:rPr sz="2950" spc="285" dirty="0">
                <a:solidFill>
                  <a:srgbClr val="FFFFFF"/>
                </a:solidFill>
                <a:latin typeface="Verdana"/>
                <a:cs typeface="Verdana"/>
              </a:rPr>
              <a:t>Clojure</a:t>
            </a:r>
            <a:endParaRPr sz="2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spc="140" dirty="0">
                <a:solidFill>
                  <a:srgbClr val="FFFFFF"/>
                </a:solidFill>
                <a:latin typeface="Verdana"/>
                <a:cs typeface="Verdana"/>
              </a:rPr>
              <a:t>Java </a:t>
            </a:r>
            <a:r>
              <a:rPr sz="2950" spc="520" dirty="0">
                <a:solidFill>
                  <a:srgbClr val="FFFFFF"/>
                </a:solidFill>
                <a:latin typeface="Verdana"/>
                <a:cs typeface="Verdana"/>
              </a:rPr>
              <a:t>8 </a:t>
            </a:r>
            <a:r>
              <a:rPr sz="2950" spc="46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950" spc="5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135" dirty="0">
                <a:solidFill>
                  <a:srgbClr val="FFFFFF"/>
                </a:solidFill>
                <a:latin typeface="Verdana"/>
                <a:cs typeface="Verdana"/>
              </a:rPr>
              <a:t>(Hybrid)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30</a:t>
            </a:fld>
            <a:endParaRPr spc="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530859"/>
            <a:ext cx="12293600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00" spc="-55" dirty="0"/>
              <a:t>Key </a:t>
            </a:r>
            <a:r>
              <a:rPr sz="4300" spc="475" dirty="0"/>
              <a:t>Functional </a:t>
            </a:r>
            <a:r>
              <a:rPr sz="4300" spc="370" dirty="0"/>
              <a:t>Programming</a:t>
            </a:r>
            <a:r>
              <a:rPr sz="4300" spc="10" dirty="0"/>
              <a:t> </a:t>
            </a:r>
            <a:r>
              <a:rPr sz="4300" spc="290" dirty="0"/>
              <a:t>Concepts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610045" y="2342951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2958139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3941628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4556816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5172003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545" y="5787191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045" y="6402379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1545" y="7017567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045" y="7632755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1545" y="8247943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1700" y="2204211"/>
            <a:ext cx="11536680" cy="6227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19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1950">
              <a:latin typeface="Verdana"/>
              <a:cs typeface="Verdana"/>
            </a:endParaRPr>
          </a:p>
          <a:p>
            <a:pPr marL="584200" marR="5080">
              <a:lnSpc>
                <a:spcPct val="123900"/>
              </a:lnSpc>
              <a:spcBef>
                <a:spcPts val="1900"/>
              </a:spcBef>
            </a:pPr>
            <a:r>
              <a:rPr sz="1950" spc="1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950" spc="150" dirty="0">
                <a:solidFill>
                  <a:srgbClr val="FFFFFF"/>
                </a:solidFill>
                <a:latin typeface="Verdana"/>
                <a:cs typeface="Verdana"/>
              </a:rPr>
              <a:t>side </a:t>
            </a:r>
            <a:r>
              <a:rPr sz="1950" spc="160" dirty="0">
                <a:solidFill>
                  <a:srgbClr val="FFFFFF"/>
                </a:solidFill>
                <a:latin typeface="Verdana"/>
                <a:cs typeface="Verdana"/>
              </a:rPr>
              <a:t>effect free </a:t>
            </a:r>
            <a:r>
              <a:rPr sz="1950" spc="135" dirty="0">
                <a:solidFill>
                  <a:srgbClr val="FFFFFF"/>
                </a:solidFill>
                <a:latin typeface="Verdana"/>
                <a:cs typeface="Verdana"/>
              </a:rPr>
              <a:t>computation </a:t>
            </a:r>
            <a:r>
              <a:rPr sz="1950" spc="6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950" spc="85" dirty="0">
                <a:solidFill>
                  <a:srgbClr val="FFFFFF"/>
                </a:solidFill>
                <a:latin typeface="Verdana"/>
                <a:cs typeface="Verdana"/>
              </a:rPr>
              <a:t>always </a:t>
            </a:r>
            <a:r>
              <a:rPr sz="1950" spc="105" dirty="0">
                <a:solidFill>
                  <a:srgbClr val="FFFFFF"/>
                </a:solidFill>
                <a:latin typeface="Verdana"/>
                <a:cs typeface="Verdana"/>
              </a:rPr>
              <a:t>result </a:t>
            </a:r>
            <a:r>
              <a:rPr sz="1950" spc="21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950" spc="55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1950" spc="105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1950" spc="60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950" spc="80" dirty="0">
                <a:solidFill>
                  <a:srgbClr val="FFFFFF"/>
                </a:solidFill>
                <a:latin typeface="Verdana"/>
                <a:cs typeface="Verdana"/>
              </a:rPr>
              <a:t>passed  </a:t>
            </a:r>
            <a:r>
              <a:rPr sz="1950" spc="11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950" spc="55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1950" spc="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70" dirty="0">
                <a:solidFill>
                  <a:srgbClr val="FFFFFF"/>
                </a:solidFill>
                <a:latin typeface="Verdana"/>
                <a:cs typeface="Verdana"/>
              </a:rPr>
              <a:t>argument.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50" spc="55" dirty="0">
                <a:solidFill>
                  <a:srgbClr val="FFFFFF"/>
                </a:solidFill>
                <a:latin typeface="Verdana"/>
                <a:cs typeface="Verdana"/>
              </a:rPr>
              <a:t>Higher </a:t>
            </a:r>
            <a:r>
              <a:rPr sz="1950" spc="190" dirty="0">
                <a:solidFill>
                  <a:srgbClr val="FFFFFF"/>
                </a:solidFill>
                <a:latin typeface="Verdana"/>
                <a:cs typeface="Verdana"/>
              </a:rPr>
              <a:t>order</a:t>
            </a:r>
            <a:r>
              <a:rPr sz="1950" spc="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950" spc="6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950" spc="100" dirty="0">
                <a:solidFill>
                  <a:srgbClr val="FFFFFF"/>
                </a:solidFill>
                <a:latin typeface="Verdana"/>
                <a:cs typeface="Verdana"/>
              </a:rPr>
              <a:t>takes </a:t>
            </a: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950" spc="7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9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100" dirty="0">
                <a:solidFill>
                  <a:srgbClr val="FFFFFF"/>
                </a:solidFill>
                <a:latin typeface="Verdana"/>
                <a:cs typeface="Verdana"/>
              </a:rPr>
              <a:t>argument </a:t>
            </a:r>
            <a:r>
              <a:rPr sz="1950" spc="21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950" spc="140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950" spc="145" dirty="0">
                <a:solidFill>
                  <a:srgbClr val="FFFFFF"/>
                </a:solidFill>
                <a:latin typeface="Verdana"/>
                <a:cs typeface="Verdana"/>
              </a:rPr>
              <a:t>functions.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50" spc="155" dirty="0">
                <a:solidFill>
                  <a:srgbClr val="FFFFFF"/>
                </a:solidFill>
                <a:latin typeface="Verdana"/>
                <a:cs typeface="Verdana"/>
              </a:rPr>
              <a:t>Referential</a:t>
            </a:r>
            <a:r>
              <a:rPr sz="1950" spc="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110" dirty="0">
                <a:solidFill>
                  <a:srgbClr val="FFFFFF"/>
                </a:solidFill>
                <a:latin typeface="Verdana"/>
                <a:cs typeface="Verdana"/>
              </a:rPr>
              <a:t>transparency</a:t>
            </a:r>
            <a:endParaRPr sz="1950">
              <a:latin typeface="Verdana"/>
              <a:cs typeface="Verdana"/>
            </a:endParaRPr>
          </a:p>
          <a:p>
            <a:pPr marL="12700" marR="4545330" indent="571500">
              <a:lnSpc>
                <a:spcPct val="205100"/>
              </a:lnSpc>
              <a:spcBef>
                <a:spcPts val="100"/>
              </a:spcBef>
            </a:pPr>
            <a:r>
              <a:rPr sz="1950" spc="155" dirty="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sz="1950" spc="114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950" spc="120" dirty="0">
                <a:solidFill>
                  <a:srgbClr val="FFFFFF"/>
                </a:solidFill>
                <a:latin typeface="Verdana"/>
                <a:cs typeface="Verdana"/>
              </a:rPr>
              <a:t>to replace </a:t>
            </a: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950" spc="110" dirty="0">
                <a:solidFill>
                  <a:srgbClr val="FFFFFF"/>
                </a:solidFill>
                <a:latin typeface="Verdana"/>
                <a:cs typeface="Verdana"/>
              </a:rPr>
              <a:t>with its </a:t>
            </a:r>
            <a:r>
              <a:rPr sz="1950" spc="105" dirty="0">
                <a:solidFill>
                  <a:srgbClr val="FFFFFF"/>
                </a:solidFill>
                <a:latin typeface="Verdana"/>
                <a:cs typeface="Verdana"/>
              </a:rPr>
              <a:t>value  </a:t>
            </a:r>
            <a:r>
              <a:rPr sz="1950" spc="150" dirty="0">
                <a:solidFill>
                  <a:srgbClr val="FFFFFF"/>
                </a:solidFill>
                <a:latin typeface="Verdana"/>
                <a:cs typeface="Verdana"/>
              </a:rPr>
              <a:t>Recursion</a:t>
            </a:r>
            <a:endParaRPr sz="1950">
              <a:latin typeface="Verdana"/>
              <a:cs typeface="Verdana"/>
            </a:endParaRPr>
          </a:p>
          <a:p>
            <a:pPr marL="12700" marR="8094345" indent="571500">
              <a:lnSpc>
                <a:spcPct val="205100"/>
              </a:lnSpc>
              <a:spcBef>
                <a:spcPts val="100"/>
              </a:spcBef>
            </a:pP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950" spc="180" dirty="0">
                <a:solidFill>
                  <a:srgbClr val="FFFFFF"/>
                </a:solidFill>
                <a:latin typeface="Verdana"/>
                <a:cs typeface="Verdana"/>
              </a:rPr>
              <a:t>calls itself  </a:t>
            </a:r>
            <a:r>
              <a:rPr sz="1950" spc="110" dirty="0">
                <a:solidFill>
                  <a:srgbClr val="FFFFFF"/>
                </a:solidFill>
                <a:latin typeface="Verdana"/>
                <a:cs typeface="Verdana"/>
              </a:rPr>
              <a:t>Lazy</a:t>
            </a:r>
            <a:r>
              <a:rPr sz="1950" spc="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135" dirty="0">
                <a:solidFill>
                  <a:srgbClr val="FFFFFF"/>
                </a:solidFill>
                <a:latin typeface="Verdana"/>
                <a:cs typeface="Verdana"/>
              </a:rPr>
              <a:t>evaluation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950" spc="9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950" spc="130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950" spc="114" dirty="0">
                <a:solidFill>
                  <a:srgbClr val="FFFFFF"/>
                </a:solidFill>
                <a:latin typeface="Verdana"/>
                <a:cs typeface="Verdana"/>
              </a:rPr>
              <a:t>evaluated </a:t>
            </a:r>
            <a:r>
              <a:rPr sz="1950" spc="195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1950" spc="8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13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31</a:t>
            </a:fld>
            <a:endParaRPr spc="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22" rIns="0" bIns="0" rtlCol="0">
            <a:spAutoFit/>
          </a:bodyPr>
          <a:lstStyle/>
          <a:p>
            <a:pPr marL="3895725" marR="5080" indent="-914400">
              <a:lnSpc>
                <a:spcPct val="106500"/>
              </a:lnSpc>
              <a:spcBef>
                <a:spcPts val="95"/>
              </a:spcBef>
            </a:pPr>
            <a:r>
              <a:rPr sz="7200" spc="265" dirty="0"/>
              <a:t>SECTION </a:t>
            </a:r>
            <a:r>
              <a:rPr sz="7200" spc="375" dirty="0"/>
              <a:t>03  </a:t>
            </a:r>
            <a:r>
              <a:rPr sz="7200" spc="-180" dirty="0"/>
              <a:t>LAMBDAS</a:t>
            </a:r>
            <a:endParaRPr sz="7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32</a:t>
            </a:fld>
            <a:endParaRPr spc="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900" y="304800"/>
            <a:ext cx="98329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65" dirty="0"/>
              <a:t>Lambda</a:t>
            </a:r>
            <a:r>
              <a:rPr sz="7200" spc="985" dirty="0"/>
              <a:t> </a:t>
            </a:r>
            <a:r>
              <a:rPr sz="7200" spc="335" dirty="0"/>
              <a:t>expression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382103"/>
            <a:ext cx="209811" cy="19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3284819"/>
            <a:ext cx="209811" cy="19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4733635"/>
            <a:ext cx="209811" cy="19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6182451"/>
            <a:ext cx="209811" cy="19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7631267"/>
            <a:ext cx="209811" cy="19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1400" y="2196083"/>
            <a:ext cx="10854690" cy="6244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16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2800" spc="190" dirty="0">
                <a:solidFill>
                  <a:srgbClr val="FFFFFF"/>
                </a:solidFill>
                <a:latin typeface="Verdana"/>
                <a:cs typeface="Verdana"/>
              </a:rPr>
              <a:t>feature </a:t>
            </a:r>
            <a:r>
              <a:rPr sz="2800" spc="285" dirty="0">
                <a:solidFill>
                  <a:srgbClr val="FFFFFF"/>
                </a:solidFill>
                <a:latin typeface="Verdana"/>
                <a:cs typeface="Verdana"/>
              </a:rPr>
              <a:t>introduced </a:t>
            </a:r>
            <a:r>
              <a:rPr sz="2800" spc="31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800" spc="114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2800" spc="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70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28000"/>
              </a:lnSpc>
              <a:spcBef>
                <a:spcPts val="2800"/>
              </a:spcBef>
            </a:pPr>
            <a:r>
              <a:rPr sz="2800" spc="16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800" spc="165" dirty="0">
                <a:solidFill>
                  <a:srgbClr val="FFFFFF"/>
                </a:solidFill>
                <a:latin typeface="Verdana"/>
                <a:cs typeface="Verdana"/>
              </a:rPr>
              <a:t>representation </a:t>
            </a:r>
            <a:r>
              <a:rPr sz="2800" spc="409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800" spc="210" dirty="0">
                <a:solidFill>
                  <a:srgbClr val="FFFFFF"/>
                </a:solidFill>
                <a:latin typeface="Verdana"/>
                <a:cs typeface="Verdana"/>
              </a:rPr>
              <a:t>anonymous </a:t>
            </a:r>
            <a:r>
              <a:rPr sz="2800" spc="3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2800" spc="10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2800" spc="24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be  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passed</a:t>
            </a:r>
            <a:r>
              <a:rPr sz="2800" spc="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29" dirty="0">
                <a:solidFill>
                  <a:srgbClr val="FFFFFF"/>
                </a:solidFill>
                <a:latin typeface="Verdana"/>
                <a:cs typeface="Verdana"/>
              </a:rPr>
              <a:t>around.</a:t>
            </a:r>
            <a:endParaRPr sz="2800">
              <a:latin typeface="Verdana"/>
              <a:cs typeface="Verdana"/>
            </a:endParaRPr>
          </a:p>
          <a:p>
            <a:pPr marL="12700" marR="693420">
              <a:lnSpc>
                <a:spcPct val="128000"/>
              </a:lnSpc>
              <a:spcBef>
                <a:spcPts val="2800"/>
              </a:spcBef>
            </a:pPr>
            <a:r>
              <a:rPr sz="2800" spc="240" dirty="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sz="2800" spc="1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2800" spc="1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pass </a:t>
            </a:r>
            <a:r>
              <a:rPr sz="2800" spc="140" dirty="0">
                <a:solidFill>
                  <a:srgbClr val="FFFFFF"/>
                </a:solidFill>
                <a:latin typeface="Verdana"/>
                <a:cs typeface="Verdana"/>
              </a:rPr>
              <a:t>behaviour </a:t>
            </a:r>
            <a:r>
              <a:rPr sz="2800" spc="120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800" spc="295" dirty="0">
                <a:solidFill>
                  <a:srgbClr val="FFFFFF"/>
                </a:solidFill>
                <a:latin typeface="Verdana"/>
                <a:cs typeface="Verdana"/>
              </a:rPr>
              <a:t>code </a:t>
            </a:r>
            <a:r>
              <a:rPr sz="2800" spc="10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2800" spc="24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be  </a:t>
            </a:r>
            <a:r>
              <a:rPr sz="2800" spc="170" dirty="0">
                <a:solidFill>
                  <a:srgbClr val="FFFFFF"/>
                </a:solidFill>
                <a:latin typeface="Verdana"/>
                <a:cs typeface="Verdana"/>
              </a:rPr>
              <a:t>executed</a:t>
            </a:r>
            <a:r>
              <a:rPr sz="2800" spc="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04" dirty="0">
                <a:solidFill>
                  <a:srgbClr val="FFFFFF"/>
                </a:solidFill>
                <a:latin typeface="Verdana"/>
                <a:cs typeface="Verdana"/>
              </a:rPr>
              <a:t>later</a:t>
            </a:r>
            <a:endParaRPr sz="2800">
              <a:latin typeface="Verdana"/>
              <a:cs typeface="Verdana"/>
            </a:endParaRPr>
          </a:p>
          <a:p>
            <a:pPr marL="12700" marR="377190">
              <a:lnSpc>
                <a:spcPct val="128000"/>
              </a:lnSpc>
              <a:spcBef>
                <a:spcPts val="2800"/>
              </a:spcBef>
            </a:pPr>
            <a:r>
              <a:rPr sz="2800" spc="240" dirty="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sz="2800" spc="1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2800" spc="1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800" spc="160" dirty="0">
                <a:solidFill>
                  <a:srgbClr val="FFFFFF"/>
                </a:solidFill>
                <a:latin typeface="Verdana"/>
                <a:cs typeface="Verdana"/>
              </a:rPr>
              <a:t>encapsulate </a:t>
            </a:r>
            <a:r>
              <a:rPr sz="2800" spc="210" dirty="0">
                <a:solidFill>
                  <a:srgbClr val="FFFFFF"/>
                </a:solidFill>
                <a:latin typeface="Verdana"/>
                <a:cs typeface="Verdana"/>
              </a:rPr>
              <a:t>changing </a:t>
            </a:r>
            <a:r>
              <a:rPr sz="2800" spc="140" dirty="0">
                <a:solidFill>
                  <a:srgbClr val="FFFFFF"/>
                </a:solidFill>
                <a:latin typeface="Verdana"/>
                <a:cs typeface="Verdana"/>
              </a:rPr>
              <a:t>behaviour </a:t>
            </a:r>
            <a:r>
              <a:rPr sz="2800" spc="31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800" spc="25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800" spc="245" dirty="0">
                <a:solidFill>
                  <a:srgbClr val="FFFFFF"/>
                </a:solidFill>
                <a:latin typeface="Verdana"/>
                <a:cs typeface="Verdana"/>
              </a:rPr>
              <a:t>lambda</a:t>
            </a:r>
            <a:r>
              <a:rPr sz="2800" spc="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Verdana"/>
                <a:cs typeface="Verdana"/>
              </a:rPr>
              <a:t>expression</a:t>
            </a:r>
            <a:endParaRPr sz="2800">
              <a:latin typeface="Verdana"/>
              <a:cs typeface="Verdana"/>
            </a:endParaRPr>
          </a:p>
          <a:p>
            <a:pPr marL="12700" marR="162560">
              <a:lnSpc>
                <a:spcPct val="128000"/>
              </a:lnSpc>
              <a:spcBef>
                <a:spcPts val="2800"/>
              </a:spcBef>
            </a:pPr>
            <a:r>
              <a:rPr sz="2800" spc="285" dirty="0">
                <a:solidFill>
                  <a:srgbClr val="FFFFFF"/>
                </a:solidFill>
                <a:latin typeface="Verdana"/>
                <a:cs typeface="Verdana"/>
              </a:rPr>
              <a:t>Earlier 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2800" spc="190" dirty="0">
                <a:solidFill>
                  <a:srgbClr val="FFFFFF"/>
                </a:solidFill>
                <a:latin typeface="Verdana"/>
                <a:cs typeface="Verdana"/>
              </a:rPr>
              <a:t>achieved </a:t>
            </a:r>
            <a:r>
              <a:rPr sz="2800" spc="235" dirty="0">
                <a:solidFill>
                  <a:srgbClr val="FFFFFF"/>
                </a:solidFill>
                <a:latin typeface="Verdana"/>
                <a:cs typeface="Verdana"/>
              </a:rPr>
              <a:t>via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800" spc="9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2800" spc="409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800" spc="210" dirty="0">
                <a:solidFill>
                  <a:srgbClr val="FFFFFF"/>
                </a:solidFill>
                <a:latin typeface="Verdana"/>
                <a:cs typeface="Verdana"/>
              </a:rPr>
              <a:t>anonymous  </a:t>
            </a:r>
            <a:r>
              <a:rPr sz="2800" spc="254" dirty="0">
                <a:solidFill>
                  <a:srgbClr val="FFFFFF"/>
                </a:solidFill>
                <a:latin typeface="Verdana"/>
                <a:cs typeface="Verdana"/>
              </a:rPr>
              <a:t>inner</a:t>
            </a:r>
            <a:r>
              <a:rPr sz="2800" spc="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Verdana"/>
                <a:cs typeface="Verdana"/>
              </a:rPr>
              <a:t>classes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33</a:t>
            </a:fld>
            <a:endParaRPr spc="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675" y="3570122"/>
            <a:ext cx="12109450" cy="1134964"/>
          </a:xfrm>
          <a:prstGeom prst="rect">
            <a:avLst/>
          </a:prstGeom>
        </p:spPr>
        <p:txBody>
          <a:bodyPr vert="horz" wrap="square" lIns="0" tIns="53822" rIns="0" bIns="0" rtlCol="0">
            <a:spAutoFit/>
          </a:bodyPr>
          <a:lstStyle/>
          <a:p>
            <a:pPr marL="3425825" marR="5080" indent="-1587500">
              <a:lnSpc>
                <a:spcPct val="106500"/>
              </a:lnSpc>
              <a:spcBef>
                <a:spcPts val="95"/>
              </a:spcBef>
            </a:pPr>
            <a:r>
              <a:rPr sz="7200" spc="165" dirty="0"/>
              <a:t>Demo </a:t>
            </a:r>
            <a:r>
              <a:rPr sz="7200" spc="-2395" dirty="0"/>
              <a:t>&gt;&gt; </a:t>
            </a:r>
            <a:r>
              <a:rPr lang="en-IN" sz="7200" spc="-2395" dirty="0"/>
              <a:t>                 </a:t>
            </a:r>
            <a:r>
              <a:rPr sz="7200" spc="620" dirty="0"/>
              <a:t>lambda</a:t>
            </a:r>
            <a:endParaRPr sz="72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34</a:t>
            </a:fld>
            <a:endParaRPr spc="50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671FD337-FFBB-4AD9-9379-0E5944EA1097}"/>
              </a:ext>
            </a:extLst>
          </p:cNvPr>
          <p:cNvSpPr txBox="1"/>
          <p:nvPr/>
        </p:nvSpPr>
        <p:spPr>
          <a:xfrm>
            <a:off x="1930401" y="7467600"/>
            <a:ext cx="7239000" cy="627095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335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50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6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r>
              <a:rPr lang="en-IN" sz="3200" spc="-1065" dirty="0">
                <a:solidFill>
                  <a:srgbClr val="282A2F"/>
                </a:solidFill>
                <a:latin typeface="Verdana"/>
                <a:cs typeface="Verdana"/>
              </a:rPr>
              <a:t>                 </a:t>
            </a:r>
            <a:r>
              <a:rPr lang="en-IN" sz="3200" spc="150" dirty="0">
                <a:solidFill>
                  <a:srgbClr val="282A2F"/>
                </a:solidFill>
                <a:latin typeface="Verdana"/>
                <a:cs typeface="Verdana"/>
              </a:rPr>
              <a:t>Example0_Lambda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900" y="304800"/>
            <a:ext cx="98329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65" dirty="0"/>
              <a:t>Lambda</a:t>
            </a:r>
            <a:r>
              <a:rPr sz="7200" spc="985" dirty="0"/>
              <a:t> </a:t>
            </a:r>
            <a:r>
              <a:rPr sz="7200" spc="335" dirty="0"/>
              <a:t>expression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454893" y="4710138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4893" y="6538938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893" y="8367734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6000" y="4345940"/>
            <a:ext cx="10944860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10147300" algn="l"/>
              </a:tabLst>
            </a:pP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5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3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3600" spc="6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600" spc="4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2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4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3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5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3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6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600" spc="2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5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compare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endParaRPr sz="3600">
              <a:latin typeface="Verdana"/>
              <a:cs typeface="Verdana"/>
            </a:endParaRPr>
          </a:p>
          <a:p>
            <a:pPr marL="12700" marR="1271270">
              <a:lnSpc>
                <a:spcPct val="125000"/>
              </a:lnSpc>
              <a:spcBef>
                <a:spcPts val="3600"/>
              </a:spcBef>
            </a:pP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first.length() </a:t>
            </a: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second.length()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110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3600" spc="37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body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11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lambda</a:t>
            </a:r>
            <a:r>
              <a:rPr sz="3600" spc="1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6100" y="2641600"/>
            <a:ext cx="9144000" cy="93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35</a:t>
            </a:fld>
            <a:endParaRPr spc="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300" y="304800"/>
            <a:ext cx="77476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65" dirty="0"/>
              <a:t>Lambda</a:t>
            </a:r>
            <a:r>
              <a:rPr sz="7200" spc="965" dirty="0"/>
              <a:t> </a:t>
            </a:r>
            <a:r>
              <a:rPr sz="7200" spc="295" dirty="0"/>
              <a:t>syntax</a:t>
            </a:r>
            <a:endParaRPr sz="7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36</a:t>
            </a:fld>
            <a:endParaRPr spc="500" dirty="0"/>
          </a:p>
        </p:txBody>
      </p:sp>
      <p:sp>
        <p:nvSpPr>
          <p:cNvPr id="3" name="object 3"/>
          <p:cNvSpPr txBox="1"/>
          <p:nvPr/>
        </p:nvSpPr>
        <p:spPr>
          <a:xfrm>
            <a:off x="597345" y="2755900"/>
            <a:ext cx="11155045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indent="-571500">
              <a:lnSpc>
                <a:spcPct val="100000"/>
              </a:lnSpc>
              <a:spcBef>
                <a:spcPts val="100"/>
              </a:spcBef>
              <a:buChar char="-"/>
              <a:tabLst>
                <a:tab pos="583565" algn="l"/>
                <a:tab pos="584200" algn="l"/>
              </a:tabLst>
            </a:pPr>
            <a:r>
              <a:rPr sz="3600" spc="100" dirty="0">
                <a:solidFill>
                  <a:srgbClr val="FFFFFF"/>
                </a:solidFill>
                <a:latin typeface="Verdana"/>
                <a:cs typeface="Verdana"/>
              </a:rPr>
              <a:t>(String 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a,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String </a:t>
            </a:r>
            <a:r>
              <a:rPr sz="3600" spc="-95" dirty="0">
                <a:solidFill>
                  <a:srgbClr val="FFFFFF"/>
                </a:solidFill>
                <a:latin typeface="Verdana"/>
                <a:cs typeface="Verdana"/>
              </a:rPr>
              <a:t>b)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{return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-70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3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b;}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Verdana"/>
              <a:buChar char="-"/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z="5400" spc="810" baseline="-3858" dirty="0">
                <a:solidFill>
                  <a:srgbClr val="FFFFFF"/>
                </a:solidFill>
                <a:latin typeface="Verdana"/>
                <a:cs typeface="Verdana"/>
              </a:rPr>
              <a:t>-	</a:t>
            </a:r>
            <a:r>
              <a:rPr sz="3600" spc="-65" dirty="0">
                <a:solidFill>
                  <a:srgbClr val="FFFFFF"/>
                </a:solidFill>
                <a:latin typeface="Verdana"/>
                <a:cs typeface="Verdana"/>
              </a:rPr>
              <a:t>(a,b)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-70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3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3565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Verdana"/>
                <a:cs typeface="Verdana"/>
              </a:rPr>
              <a:t>a*a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Verdana"/>
              <a:buChar char="-"/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z="5400" spc="810" baseline="-3858" dirty="0">
                <a:solidFill>
                  <a:srgbClr val="FFFFFF"/>
                </a:solidFill>
                <a:latin typeface="Verdana"/>
                <a:cs typeface="Verdana"/>
              </a:rPr>
              <a:t>-	</a:t>
            </a:r>
            <a:r>
              <a:rPr sz="3600" spc="55" dirty="0">
                <a:solidFill>
                  <a:srgbClr val="FFFFFF"/>
                </a:solidFill>
                <a:latin typeface="Verdana"/>
                <a:cs typeface="Verdana"/>
              </a:rPr>
              <a:t>()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3565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spc="55" dirty="0">
                <a:solidFill>
                  <a:srgbClr val="FFFFFF"/>
                </a:solidFill>
                <a:latin typeface="Verdana"/>
                <a:cs typeface="Verdana"/>
              </a:rPr>
              <a:t>()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{System.out.println(“hello</a:t>
            </a:r>
            <a:r>
              <a:rPr sz="36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world”);}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0" y="304800"/>
            <a:ext cx="79273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45" dirty="0"/>
              <a:t>Type</a:t>
            </a:r>
            <a:r>
              <a:rPr sz="7200" spc="980" dirty="0"/>
              <a:t> </a:t>
            </a:r>
            <a:r>
              <a:rPr sz="7200" spc="640" dirty="0"/>
              <a:t>Inference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596900" y="2104867"/>
            <a:ext cx="12122785" cy="390588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3100" spc="18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100" spc="210" dirty="0">
                <a:solidFill>
                  <a:srgbClr val="FFFFFF"/>
                </a:solidFill>
                <a:latin typeface="Verdana"/>
                <a:cs typeface="Verdana"/>
              </a:rPr>
              <a:t>act </a:t>
            </a:r>
            <a:r>
              <a:rPr sz="3100" spc="46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100" spc="335" dirty="0">
                <a:solidFill>
                  <a:srgbClr val="FFFFFF"/>
                </a:solidFill>
                <a:latin typeface="Verdana"/>
                <a:cs typeface="Verdana"/>
              </a:rPr>
              <a:t>inferring </a:t>
            </a:r>
            <a:r>
              <a:rPr sz="3100" spc="29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100" spc="100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3100" spc="40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3100" spc="204" dirty="0">
                <a:solidFill>
                  <a:srgbClr val="FFFFFF"/>
                </a:solidFill>
                <a:latin typeface="Verdana"/>
                <a:cs typeface="Verdana"/>
              </a:rPr>
              <a:t>context </a:t>
            </a:r>
            <a:r>
              <a:rPr sz="3100" spc="17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100" spc="7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350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3450" u="sng" spc="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Type</a:t>
            </a:r>
            <a:r>
              <a:rPr sz="3450" u="sng" spc="50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450" u="sng" spc="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Inference</a:t>
            </a:r>
            <a:r>
              <a:rPr sz="3100" spc="28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100">
              <a:latin typeface="Verdana"/>
              <a:cs typeface="Verdana"/>
            </a:endParaRPr>
          </a:p>
          <a:p>
            <a:pPr marL="12700" marR="1735455">
              <a:lnSpc>
                <a:spcPct val="129000"/>
              </a:lnSpc>
              <a:spcBef>
                <a:spcPts val="3229"/>
              </a:spcBef>
            </a:pPr>
            <a:r>
              <a:rPr sz="3100" spc="44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100" spc="204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3100" spc="60" dirty="0">
                <a:solidFill>
                  <a:srgbClr val="FFFFFF"/>
                </a:solidFill>
                <a:latin typeface="Verdana"/>
                <a:cs typeface="Verdana"/>
              </a:rPr>
              <a:t>cases, </a:t>
            </a:r>
            <a:r>
              <a:rPr sz="3100" spc="190" dirty="0">
                <a:solidFill>
                  <a:srgbClr val="FFFFFF"/>
                </a:solidFill>
                <a:latin typeface="Verdana"/>
                <a:cs typeface="Verdana"/>
              </a:rPr>
              <a:t>javac </a:t>
            </a:r>
            <a:r>
              <a:rPr sz="3100" spc="434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3100" spc="340" dirty="0">
                <a:solidFill>
                  <a:srgbClr val="FFFFFF"/>
                </a:solidFill>
                <a:latin typeface="Verdana"/>
                <a:cs typeface="Verdana"/>
              </a:rPr>
              <a:t>infer </a:t>
            </a:r>
            <a:r>
              <a:rPr sz="3100" spc="11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100" spc="100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3100" spc="400" dirty="0">
                <a:solidFill>
                  <a:srgbClr val="FFFFFF"/>
                </a:solidFill>
                <a:latin typeface="Verdana"/>
                <a:cs typeface="Verdana"/>
              </a:rPr>
              <a:t>from  </a:t>
            </a:r>
            <a:r>
              <a:rPr sz="3100" spc="145" dirty="0">
                <a:solidFill>
                  <a:srgbClr val="FFFFFF"/>
                </a:solidFill>
                <a:latin typeface="Verdana"/>
                <a:cs typeface="Verdana"/>
              </a:rPr>
              <a:t>context.</a:t>
            </a:r>
            <a:endParaRPr sz="3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100" spc="56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3100" spc="31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3100" spc="100" dirty="0">
                <a:solidFill>
                  <a:srgbClr val="FFFFFF"/>
                </a:solidFill>
                <a:latin typeface="Verdana"/>
                <a:cs typeface="Verdana"/>
              </a:rPr>
              <a:t>can’t </a:t>
            </a:r>
            <a:r>
              <a:rPr sz="3100" spc="210" dirty="0">
                <a:solidFill>
                  <a:srgbClr val="FFFFFF"/>
                </a:solidFill>
                <a:latin typeface="Verdana"/>
                <a:cs typeface="Verdana"/>
              </a:rPr>
              <a:t>resolve </a:t>
            </a:r>
            <a:r>
              <a:rPr sz="3100" spc="175" dirty="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sz="3100" spc="270" dirty="0">
                <a:solidFill>
                  <a:srgbClr val="FFFFFF"/>
                </a:solidFill>
                <a:latin typeface="Verdana"/>
                <a:cs typeface="Verdana"/>
              </a:rPr>
              <a:t>compiler </a:t>
            </a:r>
            <a:r>
              <a:rPr sz="3100" spc="434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3100" spc="195" dirty="0">
                <a:solidFill>
                  <a:srgbClr val="FFFFFF"/>
                </a:solidFill>
                <a:latin typeface="Verdana"/>
                <a:cs typeface="Verdana"/>
              </a:rPr>
              <a:t>throw </a:t>
            </a:r>
            <a:r>
              <a:rPr sz="3100" spc="31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100" spc="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170" dirty="0">
                <a:solidFill>
                  <a:srgbClr val="FFFFFF"/>
                </a:solidFill>
                <a:latin typeface="Verdana"/>
                <a:cs typeface="Verdana"/>
              </a:rPr>
              <a:t>error.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000" y="6667500"/>
            <a:ext cx="12039600" cy="140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96271" y="8375167"/>
            <a:ext cx="6322695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335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50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6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 </a:t>
            </a:r>
            <a:r>
              <a:rPr sz="3200" spc="150" dirty="0">
                <a:solidFill>
                  <a:srgbClr val="282A2F"/>
                </a:solidFill>
                <a:latin typeface="Verdana"/>
                <a:cs typeface="Verdana"/>
              </a:rPr>
              <a:t>Example2_Lambda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37</a:t>
            </a:fld>
            <a:endParaRPr spc="5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304800"/>
            <a:ext cx="100279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395" dirty="0"/>
              <a:t>Lambdas </a:t>
            </a:r>
            <a:r>
              <a:rPr sz="7200" spc="335" dirty="0"/>
              <a:t>are</a:t>
            </a:r>
            <a:r>
              <a:rPr sz="7200" spc="1010" dirty="0"/>
              <a:t> </a:t>
            </a:r>
            <a:r>
              <a:rPr sz="7200" spc="470" dirty="0"/>
              <a:t>Typed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653346"/>
            <a:ext cx="247469" cy="228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696270"/>
            <a:ext cx="247469" cy="228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361494"/>
            <a:ext cx="247469" cy="228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8026718"/>
            <a:ext cx="247469" cy="228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17600" y="3440176"/>
            <a:ext cx="11193145" cy="553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120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3300" spc="484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300" spc="3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300" spc="290" dirty="0">
                <a:solidFill>
                  <a:srgbClr val="FFFFFF"/>
                </a:solidFill>
                <a:latin typeface="Verdana"/>
                <a:cs typeface="Verdana"/>
              </a:rPr>
              <a:t>lambda </a:t>
            </a:r>
            <a:r>
              <a:rPr sz="3300" spc="160" dirty="0">
                <a:solidFill>
                  <a:srgbClr val="FFFFFF"/>
                </a:solidFill>
                <a:latin typeface="Verdana"/>
                <a:cs typeface="Verdana"/>
              </a:rPr>
              <a:t>expression </a:t>
            </a:r>
            <a:r>
              <a:rPr sz="3300" spc="1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300" spc="32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300" spc="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spc="245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3300">
              <a:latin typeface="Verdana"/>
              <a:cs typeface="Verdana"/>
            </a:endParaRPr>
          </a:p>
          <a:p>
            <a:pPr marL="12700" marR="629920">
              <a:lnSpc>
                <a:spcPct val="123700"/>
              </a:lnSpc>
              <a:spcBef>
                <a:spcPts val="3300"/>
              </a:spcBef>
            </a:pPr>
            <a:r>
              <a:rPr sz="3300" spc="16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3300" spc="225" dirty="0">
                <a:solidFill>
                  <a:srgbClr val="FFFFFF"/>
                </a:solidFill>
                <a:latin typeface="Verdana"/>
                <a:cs typeface="Verdana"/>
              </a:rPr>
              <a:t>interfaces </a:t>
            </a:r>
            <a:r>
              <a:rPr sz="3300" spc="19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300" spc="245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3300" spc="180" dirty="0">
                <a:solidFill>
                  <a:srgbClr val="FFFFFF"/>
                </a:solidFill>
                <a:latin typeface="Verdana"/>
                <a:cs typeface="Verdana"/>
              </a:rPr>
              <a:t>abstract </a:t>
            </a:r>
            <a:r>
              <a:rPr sz="3300" spc="260" dirty="0">
                <a:solidFill>
                  <a:srgbClr val="FFFFFF"/>
                </a:solidFill>
                <a:latin typeface="Verdana"/>
                <a:cs typeface="Verdana"/>
              </a:rPr>
              <a:t>method  </a:t>
            </a:r>
            <a:r>
              <a:rPr sz="3300" spc="29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300" spc="-2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3300" spc="6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spc="23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endParaRPr sz="3300">
              <a:latin typeface="Verdana"/>
              <a:cs typeface="Verdana"/>
            </a:endParaRPr>
          </a:p>
          <a:p>
            <a:pPr marL="12700" marR="1899285">
              <a:lnSpc>
                <a:spcPct val="123700"/>
              </a:lnSpc>
              <a:spcBef>
                <a:spcPts val="3304"/>
              </a:spcBef>
            </a:pPr>
            <a:r>
              <a:rPr sz="3300" spc="130" dirty="0">
                <a:solidFill>
                  <a:srgbClr val="FFFFFF"/>
                </a:solidFill>
                <a:latin typeface="Verdana"/>
                <a:cs typeface="Verdana"/>
              </a:rPr>
              <a:t>These </a:t>
            </a:r>
            <a:r>
              <a:rPr sz="3300" spc="225" dirty="0">
                <a:solidFill>
                  <a:srgbClr val="FFFFFF"/>
                </a:solidFill>
                <a:latin typeface="Verdana"/>
                <a:cs typeface="Verdana"/>
              </a:rPr>
              <a:t>interfaces </a:t>
            </a:r>
            <a:r>
              <a:rPr sz="3300" spc="16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3300" spc="360" dirty="0">
                <a:solidFill>
                  <a:srgbClr val="FFFFFF"/>
                </a:solidFill>
                <a:latin typeface="Verdana"/>
                <a:cs typeface="Verdana"/>
              </a:rPr>
              <a:t>called </a:t>
            </a:r>
            <a:r>
              <a:rPr sz="3300" spc="365" dirty="0">
                <a:solidFill>
                  <a:srgbClr val="FFFFFF"/>
                </a:solidFill>
                <a:latin typeface="Verdana"/>
                <a:cs typeface="Verdana"/>
              </a:rPr>
              <a:t>functional  </a:t>
            </a:r>
            <a:r>
              <a:rPr sz="3300" spc="225" dirty="0">
                <a:solidFill>
                  <a:srgbClr val="FFFFFF"/>
                </a:solidFill>
                <a:latin typeface="Verdana"/>
                <a:cs typeface="Verdana"/>
              </a:rPr>
              <a:t>interfaces</a:t>
            </a:r>
            <a:endParaRPr sz="3300">
              <a:latin typeface="Verdana"/>
              <a:cs typeface="Verdana"/>
            </a:endParaRPr>
          </a:p>
          <a:p>
            <a:pPr marL="12700" marR="5080">
              <a:lnSpc>
                <a:spcPct val="123700"/>
              </a:lnSpc>
              <a:spcBef>
                <a:spcPts val="3400"/>
              </a:spcBef>
            </a:pPr>
            <a:r>
              <a:rPr sz="3300" spc="34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300" spc="29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300" spc="10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3300" spc="275" dirty="0">
                <a:solidFill>
                  <a:srgbClr val="FFFFFF"/>
                </a:solidFill>
                <a:latin typeface="Verdana"/>
                <a:cs typeface="Verdana"/>
              </a:rPr>
              <a:t>@FunctionalInterface </a:t>
            </a:r>
            <a:r>
              <a:rPr sz="3300" spc="280" dirty="0">
                <a:solidFill>
                  <a:srgbClr val="FFFFFF"/>
                </a:solidFill>
                <a:latin typeface="Verdana"/>
                <a:cs typeface="Verdana"/>
              </a:rPr>
              <a:t>annotation  </a:t>
            </a:r>
            <a:r>
              <a:rPr sz="3300" spc="2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300" spc="305" dirty="0">
                <a:solidFill>
                  <a:srgbClr val="FFFFFF"/>
                </a:solidFill>
                <a:latin typeface="Verdana"/>
                <a:cs typeface="Verdana"/>
              </a:rPr>
              <a:t>mark </a:t>
            </a:r>
            <a:r>
              <a:rPr sz="3300" spc="254" dirty="0">
                <a:solidFill>
                  <a:srgbClr val="FFFFFF"/>
                </a:solidFill>
                <a:latin typeface="Verdana"/>
                <a:cs typeface="Verdana"/>
              </a:rPr>
              <a:t>your </a:t>
            </a:r>
            <a:r>
              <a:rPr sz="3300" spc="245" dirty="0">
                <a:solidFill>
                  <a:srgbClr val="FFFFFF"/>
                </a:solidFill>
                <a:latin typeface="Verdana"/>
                <a:cs typeface="Verdana"/>
              </a:rPr>
              <a:t>interface </a:t>
            </a:r>
            <a:r>
              <a:rPr sz="3300" spc="3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300" spc="360" dirty="0">
                <a:solidFill>
                  <a:srgbClr val="FFFFFF"/>
                </a:solidFill>
                <a:latin typeface="Verdana"/>
                <a:cs typeface="Verdana"/>
              </a:rPr>
              <a:t>functional</a:t>
            </a:r>
            <a:r>
              <a:rPr sz="3300" spc="1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spc="245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4200" y="2019300"/>
            <a:ext cx="12153900" cy="87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38</a:t>
            </a:fld>
            <a:endParaRPr spc="5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411480"/>
            <a:ext cx="12346940" cy="903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750" spc="305" dirty="0"/>
              <a:t>Example</a:t>
            </a:r>
            <a:r>
              <a:rPr sz="5750" spc="840" dirty="0"/>
              <a:t> </a:t>
            </a:r>
            <a:r>
              <a:rPr sz="5750" spc="459" dirty="0"/>
              <a:t>@FuntionalInterface</a:t>
            </a:r>
            <a:endParaRPr sz="5750"/>
          </a:p>
        </p:txBody>
      </p:sp>
      <p:sp>
        <p:nvSpPr>
          <p:cNvPr id="3" name="object 3"/>
          <p:cNvSpPr/>
          <p:nvPr/>
        </p:nvSpPr>
        <p:spPr>
          <a:xfrm>
            <a:off x="1955800" y="1917700"/>
            <a:ext cx="10033000" cy="356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11616" y="6225692"/>
            <a:ext cx="10320020" cy="630301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7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6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r>
              <a:rPr lang="en-IN" sz="3200" spc="-1065" dirty="0">
                <a:solidFill>
                  <a:srgbClr val="282A2F"/>
                </a:solidFill>
                <a:latin typeface="Verdana"/>
                <a:cs typeface="Verdana"/>
              </a:rPr>
              <a:t>                          </a:t>
            </a:r>
            <a:r>
              <a:rPr lang="en-IN" sz="3200" spc="215" dirty="0">
                <a:solidFill>
                  <a:srgbClr val="282A2F"/>
                </a:solidFill>
                <a:latin typeface="Verdana"/>
                <a:cs typeface="Verdana"/>
              </a:rPr>
              <a:t>Next slide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39</a:t>
            </a:fld>
            <a:endParaRPr spc="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304800"/>
            <a:ext cx="60985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55" dirty="0"/>
              <a:t>P</a:t>
            </a:r>
            <a:r>
              <a:rPr sz="7200" spc="565" dirty="0"/>
              <a:t>r</a:t>
            </a:r>
            <a:r>
              <a:rPr sz="7200" spc="95" dirty="0"/>
              <a:t>e</a:t>
            </a:r>
            <a:r>
              <a:rPr sz="7200" spc="565" dirty="0"/>
              <a:t>r</a:t>
            </a:r>
            <a:r>
              <a:rPr sz="7200" spc="170" dirty="0"/>
              <a:t>e</a:t>
            </a:r>
            <a:r>
              <a:rPr sz="7200" spc="160" dirty="0"/>
              <a:t>q</a:t>
            </a:r>
            <a:r>
              <a:rPr sz="7200" spc="390" dirty="0"/>
              <a:t>u</a:t>
            </a:r>
            <a:r>
              <a:rPr sz="7200" spc="860" dirty="0"/>
              <a:t>i</a:t>
            </a:r>
            <a:r>
              <a:rPr sz="7200" spc="490" dirty="0"/>
              <a:t>s</a:t>
            </a:r>
            <a:r>
              <a:rPr sz="7200" spc="335" dirty="0"/>
              <a:t>i</a:t>
            </a:r>
            <a:r>
              <a:rPr sz="7200" spc="370" dirty="0"/>
              <a:t>t</a:t>
            </a:r>
            <a:r>
              <a:rPr sz="7200" spc="170" dirty="0"/>
              <a:t>e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356437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3168221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4462605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5274390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545" y="6086173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545" y="6897958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045" y="8192341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3300" y="2185416"/>
            <a:ext cx="11159490" cy="5332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50" dirty="0">
                <a:solidFill>
                  <a:srgbClr val="FFFFFF"/>
                </a:solidFill>
                <a:latin typeface="Verdana"/>
                <a:cs typeface="Verdana"/>
              </a:rPr>
              <a:t>Oracle </a:t>
            </a:r>
            <a:r>
              <a:rPr sz="2600" spc="95" dirty="0">
                <a:solidFill>
                  <a:srgbClr val="FFFFFF"/>
                </a:solidFill>
                <a:latin typeface="Verdana"/>
                <a:cs typeface="Verdana"/>
              </a:rPr>
              <a:t>Java </a:t>
            </a:r>
            <a:r>
              <a:rPr sz="2600" spc="425" dirty="0">
                <a:solidFill>
                  <a:srgbClr val="FFFFFF"/>
                </a:solidFill>
                <a:latin typeface="Verdana"/>
                <a:cs typeface="Verdana"/>
              </a:rPr>
              <a:t>8 </a:t>
            </a:r>
            <a:r>
              <a:rPr sz="2600" spc="240" dirty="0">
                <a:solidFill>
                  <a:srgbClr val="FFFFFF"/>
                </a:solidFill>
                <a:latin typeface="Verdana"/>
                <a:cs typeface="Verdana"/>
              </a:rPr>
              <a:t>installed </a:t>
            </a:r>
            <a:r>
              <a:rPr sz="2600" spc="300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600" spc="185" dirty="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sz="2600" spc="101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6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endParaRPr sz="2600" dirty="0">
              <a:latin typeface="Verdana"/>
              <a:cs typeface="Verdana"/>
            </a:endParaRPr>
          </a:p>
          <a:p>
            <a:pPr marL="584200" marR="1423670">
              <a:lnSpc>
                <a:spcPct val="121800"/>
              </a:lnSpc>
              <a:spcBef>
                <a:spcPts val="2600"/>
              </a:spcBef>
            </a:pPr>
            <a:r>
              <a:rPr lang="en-IN" sz="2600" u="sng" spc="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https://www.oracle.com/in/java/technologies/javase/javase-jdk8-downloads.html</a:t>
            </a:r>
            <a:endParaRPr sz="2600" u="sng" spc="195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2600" spc="150" dirty="0">
                <a:solidFill>
                  <a:srgbClr val="FFFFFF"/>
                </a:solidFill>
                <a:latin typeface="Verdana"/>
                <a:cs typeface="Verdana"/>
              </a:rPr>
              <a:t>Exact </a:t>
            </a:r>
            <a:r>
              <a:rPr sz="2600" spc="145" dirty="0">
                <a:solidFill>
                  <a:srgbClr val="FFFFFF"/>
                </a:solidFill>
                <a:latin typeface="Verdana"/>
                <a:cs typeface="Verdana"/>
              </a:rPr>
              <a:t>Version </a:t>
            </a:r>
            <a:r>
              <a:rPr sz="2600" spc="-245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2600" spc="95" dirty="0">
                <a:solidFill>
                  <a:srgbClr val="FFFFFF"/>
                </a:solidFill>
                <a:latin typeface="Verdana"/>
                <a:cs typeface="Verdana"/>
              </a:rPr>
              <a:t>Java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90" dirty="0">
                <a:solidFill>
                  <a:srgbClr val="FFFFFF"/>
                </a:solidFill>
                <a:latin typeface="Verdana"/>
                <a:cs typeface="Verdana"/>
              </a:rPr>
              <a:t>8u</a:t>
            </a:r>
            <a:r>
              <a:rPr lang="en-IN" sz="2600" spc="190" dirty="0">
                <a:solidFill>
                  <a:srgbClr val="FFFFFF"/>
                </a:solidFill>
                <a:latin typeface="Verdana"/>
                <a:cs typeface="Verdana"/>
              </a:rPr>
              <a:t>281</a:t>
            </a:r>
            <a:endParaRPr sz="2600" dirty="0">
              <a:latin typeface="Verdana"/>
              <a:cs typeface="Verdana"/>
            </a:endParaRPr>
          </a:p>
          <a:p>
            <a:pPr marL="584200" marR="5080" indent="-571500">
              <a:lnSpc>
                <a:spcPct val="205100"/>
              </a:lnSpc>
            </a:pPr>
            <a:r>
              <a:rPr sz="2600" spc="185" dirty="0">
                <a:solidFill>
                  <a:srgbClr val="FFFFFF"/>
                </a:solidFill>
                <a:latin typeface="Verdana"/>
                <a:cs typeface="Verdana"/>
              </a:rPr>
              <a:t>Eclipse</a:t>
            </a:r>
            <a:endParaRPr sz="2600" dirty="0">
              <a:latin typeface="Verdana"/>
              <a:cs typeface="Verdana"/>
            </a:endParaRPr>
          </a:p>
          <a:p>
            <a:pPr marL="584200" marR="5080">
              <a:lnSpc>
                <a:spcPct val="121800"/>
              </a:lnSpc>
              <a:spcBef>
                <a:spcPts val="2600"/>
              </a:spcBef>
            </a:pPr>
            <a:r>
              <a:rPr lang="en-IN" sz="2600" u="sng" spc="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3"/>
              </a:rPr>
              <a:t>https://www.eclipse.org/downloads/packages/installer</a:t>
            </a:r>
            <a:endParaRPr sz="2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600" spc="450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endParaRPr lang="en-IN" sz="2600" spc="45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584200" marR="5080">
              <a:lnSpc>
                <a:spcPct val="121800"/>
              </a:lnSpc>
              <a:spcBef>
                <a:spcPts val="2600"/>
              </a:spcBef>
            </a:pPr>
            <a:r>
              <a:rPr lang="en-IN" sz="2600" u="sng" spc="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https://git-scm.com/downloads</a:t>
            </a:r>
            <a:endParaRPr sz="2600" u="sng" spc="15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4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420623"/>
            <a:ext cx="12346940" cy="892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650" spc="680" dirty="0"/>
              <a:t>Invalid</a:t>
            </a:r>
            <a:r>
              <a:rPr sz="5650" spc="819" dirty="0"/>
              <a:t> </a:t>
            </a:r>
            <a:r>
              <a:rPr sz="5650" spc="480" dirty="0"/>
              <a:t>@FunctionalInterface</a:t>
            </a:r>
            <a:endParaRPr sz="5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40</a:t>
            </a:fld>
            <a:endParaRPr spc="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2248F0-FC73-4536-B61B-342014EA6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52600"/>
            <a:ext cx="10515600" cy="156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D1DA81-A239-42ED-AF51-F607317BD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50" y="3505200"/>
            <a:ext cx="10515599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38AE75-49DE-49AB-B049-F6ED463B2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5011167"/>
            <a:ext cx="10515598" cy="2057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74EA3D-709C-4677-B30A-FE3C30EAC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7620000"/>
            <a:ext cx="10515598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495808"/>
            <a:ext cx="1229360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610" dirty="0"/>
              <a:t>Look </a:t>
            </a:r>
            <a:r>
              <a:rPr sz="4900" spc="200" dirty="0"/>
              <a:t>at </a:t>
            </a:r>
            <a:r>
              <a:rPr sz="4900" spc="340" dirty="0"/>
              <a:t>few</a:t>
            </a:r>
            <a:r>
              <a:rPr sz="4900" spc="1245" dirty="0"/>
              <a:t> </a:t>
            </a:r>
            <a:r>
              <a:rPr sz="4900" spc="395" dirty="0"/>
              <a:t>@FunctionalInterface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279845" y="2103368"/>
            <a:ext cx="250159" cy="23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845" y="3798565"/>
            <a:ext cx="250159" cy="23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9845" y="5569960"/>
            <a:ext cx="250159" cy="23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0100" y="1761439"/>
            <a:ext cx="11235055" cy="412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sz="3350" spc="185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3350" spc="484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350" spc="10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350" spc="225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350" spc="20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350" spc="180" dirty="0">
                <a:solidFill>
                  <a:srgbClr val="FFFFFF"/>
                </a:solidFill>
                <a:latin typeface="Verdana"/>
                <a:cs typeface="Verdana"/>
              </a:rPr>
              <a:t>don’t </a:t>
            </a:r>
            <a:r>
              <a:rPr sz="3350" spc="35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3350" spc="2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350" spc="215" dirty="0">
                <a:solidFill>
                  <a:srgbClr val="FFFFFF"/>
                </a:solidFill>
                <a:latin typeface="Verdana"/>
                <a:cs typeface="Verdana"/>
              </a:rPr>
              <a:t>write </a:t>
            </a:r>
            <a:r>
              <a:rPr sz="3350" spc="245" dirty="0">
                <a:solidFill>
                  <a:srgbClr val="FFFFFF"/>
                </a:solidFill>
                <a:latin typeface="Verdana"/>
                <a:cs typeface="Verdana"/>
              </a:rPr>
              <a:t>your  </a:t>
            </a:r>
            <a:r>
              <a:rPr sz="3350" spc="280" dirty="0">
                <a:solidFill>
                  <a:srgbClr val="FFFFFF"/>
                </a:solidFill>
                <a:latin typeface="Verdana"/>
                <a:cs typeface="Verdana"/>
              </a:rPr>
              <a:t>own</a:t>
            </a:r>
            <a:r>
              <a:rPr sz="3350" spc="4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270" dirty="0">
                <a:solidFill>
                  <a:srgbClr val="FFFFFF"/>
                </a:solidFill>
                <a:latin typeface="Verdana"/>
                <a:cs typeface="Verdana"/>
              </a:rPr>
              <a:t>@FunctionalInterface</a:t>
            </a:r>
            <a:endParaRPr sz="3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350" spc="34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350" spc="28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350" spc="175" dirty="0">
                <a:solidFill>
                  <a:srgbClr val="FFFFFF"/>
                </a:solidFill>
                <a:latin typeface="Verdana"/>
                <a:cs typeface="Verdana"/>
              </a:rPr>
              <a:t>leverage </a:t>
            </a:r>
            <a:r>
              <a:rPr sz="3350" spc="220" dirty="0">
                <a:solidFill>
                  <a:srgbClr val="FFFFFF"/>
                </a:solidFill>
                <a:latin typeface="Verdana"/>
                <a:cs typeface="Verdana"/>
              </a:rPr>
              <a:t>interfaces </a:t>
            </a:r>
            <a:r>
              <a:rPr sz="3350" spc="370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r>
              <a:rPr sz="3350" spc="1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36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endParaRPr sz="3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3700" u="sng" spc="2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java.util.function</a:t>
            </a:r>
            <a:r>
              <a:rPr sz="3700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185" dirty="0">
                <a:solidFill>
                  <a:srgbClr val="FFFFFF"/>
                </a:solidFill>
                <a:latin typeface="Verdana"/>
                <a:cs typeface="Verdana"/>
              </a:rPr>
              <a:t>package</a:t>
            </a:r>
            <a:endParaRPr sz="3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350" spc="30" dirty="0">
                <a:solidFill>
                  <a:srgbClr val="FFFFFF"/>
                </a:solidFill>
                <a:latin typeface="Verdana"/>
                <a:cs typeface="Verdana"/>
              </a:rPr>
              <a:t>Some </a:t>
            </a:r>
            <a:r>
              <a:rPr sz="3350" spc="155" dirty="0">
                <a:solidFill>
                  <a:srgbClr val="FFFFFF"/>
                </a:solidFill>
                <a:latin typeface="Verdana"/>
                <a:cs typeface="Verdana"/>
              </a:rPr>
              <a:t>shown</a:t>
            </a:r>
            <a:r>
              <a:rPr sz="33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75" dirty="0">
                <a:solidFill>
                  <a:srgbClr val="FFFFFF"/>
                </a:solidFill>
                <a:latin typeface="Verdana"/>
                <a:cs typeface="Verdana"/>
              </a:rPr>
              <a:t>below: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7800" y="6003646"/>
            <a:ext cx="1264920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41</a:t>
            </a:fld>
            <a:endParaRPr spc="500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5482EBA8-C75E-47E6-A52B-3E8544EED07F}"/>
              </a:ext>
            </a:extLst>
          </p:cNvPr>
          <p:cNvSpPr txBox="1"/>
          <p:nvPr/>
        </p:nvSpPr>
        <p:spPr>
          <a:xfrm>
            <a:off x="1583690" y="8670646"/>
            <a:ext cx="10320020" cy="630301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7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6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r>
              <a:rPr lang="en-IN" sz="3200" spc="-1065" dirty="0">
                <a:solidFill>
                  <a:srgbClr val="282A2F"/>
                </a:solidFill>
                <a:latin typeface="Verdana"/>
                <a:cs typeface="Verdana"/>
              </a:rPr>
              <a:t>         </a:t>
            </a:r>
            <a:r>
              <a:rPr lang="en-IN" sz="3200" spc="215" dirty="0">
                <a:solidFill>
                  <a:srgbClr val="282A2F"/>
                </a:solidFill>
                <a:latin typeface="Verdana"/>
                <a:cs typeface="Verdana"/>
              </a:rPr>
              <a:t>Example3_Functionalnterfaces.java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0" marR="1407795" algn="ctr">
              <a:lnSpc>
                <a:spcPct val="105600"/>
              </a:lnSpc>
              <a:spcBef>
                <a:spcPts val="100"/>
              </a:spcBef>
            </a:pPr>
            <a:r>
              <a:rPr sz="5050" spc="170" dirty="0"/>
              <a:t>Test </a:t>
            </a:r>
            <a:r>
              <a:rPr sz="5050" spc="370" dirty="0"/>
              <a:t>your </a:t>
            </a:r>
            <a:r>
              <a:rPr sz="5050" spc="425" dirty="0"/>
              <a:t>lambda  </a:t>
            </a:r>
            <a:r>
              <a:rPr sz="5050" spc="465" dirty="0"/>
              <a:t>knowledge</a:t>
            </a:r>
            <a:endParaRPr sz="5050"/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5050" spc="-1685" dirty="0"/>
              <a:t>&gt;&gt;</a:t>
            </a:r>
            <a:r>
              <a:rPr sz="5050" spc="-1610" dirty="0"/>
              <a:t> </a:t>
            </a:r>
            <a:r>
              <a:rPr sz="5050" spc="245" dirty="0"/>
              <a:t>Exercise1_Lambda.java</a:t>
            </a:r>
            <a:endParaRPr sz="505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42</a:t>
            </a:fld>
            <a:endParaRPr spc="5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506983"/>
            <a:ext cx="12195175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600" spc="50" dirty="0"/>
              <a:t>Where </a:t>
            </a:r>
            <a:r>
              <a:rPr sz="4600" spc="400" dirty="0"/>
              <a:t>can </a:t>
            </a:r>
            <a:r>
              <a:rPr sz="4600" spc="805" dirty="0"/>
              <a:t>I </a:t>
            </a:r>
            <a:r>
              <a:rPr sz="4600" spc="140" dirty="0"/>
              <a:t>use </a:t>
            </a:r>
            <a:r>
              <a:rPr sz="4600" spc="400" dirty="0"/>
              <a:t>lambda</a:t>
            </a:r>
            <a:r>
              <a:rPr sz="4600" spc="260" dirty="0"/>
              <a:t> </a:t>
            </a:r>
            <a:r>
              <a:rPr sz="4600" spc="175" dirty="0"/>
              <a:t>expression?</a:t>
            </a:r>
            <a:endParaRPr sz="4600"/>
          </a:p>
        </p:txBody>
      </p:sp>
      <p:sp>
        <p:nvSpPr>
          <p:cNvPr id="3" name="object 3"/>
          <p:cNvSpPr/>
          <p:nvPr/>
        </p:nvSpPr>
        <p:spPr>
          <a:xfrm>
            <a:off x="610045" y="3140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969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2783839"/>
            <a:ext cx="1120584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lambdas </a:t>
            </a:r>
            <a:r>
              <a:rPr sz="3600" spc="110" dirty="0">
                <a:solidFill>
                  <a:srgbClr val="FFFFFF"/>
                </a:solidFill>
                <a:latin typeface="Verdana"/>
                <a:cs typeface="Verdana"/>
              </a:rPr>
              <a:t>wherever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an 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interface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3600" spc="10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endParaRPr sz="3600">
              <a:latin typeface="Verdana"/>
              <a:cs typeface="Verdana"/>
            </a:endParaRPr>
          </a:p>
          <a:p>
            <a:pPr marL="12700" marR="1001394">
              <a:lnSpc>
                <a:spcPct val="125000"/>
              </a:lnSpc>
              <a:spcBef>
                <a:spcPts val="3600"/>
              </a:spcBef>
              <a:tabLst>
                <a:tab pos="7071995" algn="l"/>
              </a:tabLst>
            </a:pP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Some 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examples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callbacks,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comparisons, 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filtering,</a:t>
            </a: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transformation,	</a:t>
            </a:r>
            <a:r>
              <a:rPr sz="3600" spc="155" dirty="0">
                <a:solidFill>
                  <a:srgbClr val="FFFFFF"/>
                </a:solidFill>
                <a:latin typeface="Verdana"/>
                <a:cs typeface="Verdana"/>
              </a:rPr>
              <a:t>actions,etc.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540" y="7495692"/>
            <a:ext cx="12703810" cy="1315720"/>
          </a:xfrm>
          <a:custGeom>
            <a:avLst/>
            <a:gdLst/>
            <a:ahLst/>
            <a:cxnLst/>
            <a:rect l="l" t="t" r="r" b="b"/>
            <a:pathLst>
              <a:path w="12703810" h="1315720">
                <a:moveTo>
                  <a:pt x="0" y="0"/>
                </a:moveTo>
                <a:lnTo>
                  <a:pt x="12703764" y="0"/>
                </a:lnTo>
                <a:lnTo>
                  <a:pt x="12703764" y="1315412"/>
                </a:lnTo>
                <a:lnTo>
                  <a:pt x="0" y="1315412"/>
                </a:lnTo>
                <a:lnTo>
                  <a:pt x="0" y="0"/>
                </a:lnTo>
                <a:close/>
              </a:path>
            </a:pathLst>
          </a:custGeom>
          <a:solidFill>
            <a:srgbClr val="FADD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2100" y="7498080"/>
            <a:ext cx="124129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76900" marR="5080" indent="-5664200">
              <a:lnSpc>
                <a:spcPct val="125000"/>
              </a:lnSpc>
              <a:spcBef>
                <a:spcPts val="100"/>
              </a:spcBef>
            </a:pPr>
            <a:r>
              <a:rPr sz="3200" spc="95" dirty="0">
                <a:solidFill>
                  <a:srgbClr val="282A2F"/>
                </a:solidFill>
                <a:latin typeface="Verdana"/>
                <a:cs typeface="Verdana"/>
              </a:rPr>
              <a:t>Spring </a:t>
            </a:r>
            <a:r>
              <a:rPr sz="3200" spc="135" dirty="0">
                <a:solidFill>
                  <a:srgbClr val="282A2F"/>
                </a:solidFill>
                <a:latin typeface="Verdana"/>
                <a:cs typeface="Verdana"/>
              </a:rPr>
              <a:t>templates 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are </a:t>
            </a:r>
            <a:r>
              <a:rPr sz="3200" spc="114" dirty="0">
                <a:solidFill>
                  <a:srgbClr val="282A2F"/>
                </a:solidFill>
                <a:latin typeface="Verdana"/>
                <a:cs typeface="Verdana"/>
              </a:rPr>
              <a:t>example </a:t>
            </a:r>
            <a:r>
              <a:rPr sz="3200" spc="75" dirty="0">
                <a:solidFill>
                  <a:srgbClr val="282A2F"/>
                </a:solidFill>
                <a:latin typeface="Verdana"/>
                <a:cs typeface="Verdana"/>
              </a:rPr>
              <a:t>where </a:t>
            </a:r>
            <a:r>
              <a:rPr sz="3200" spc="275" dirty="0">
                <a:solidFill>
                  <a:srgbClr val="282A2F"/>
                </a:solidFill>
                <a:latin typeface="Verdana"/>
                <a:cs typeface="Verdana"/>
              </a:rPr>
              <a:t>lambda </a:t>
            </a:r>
            <a:r>
              <a:rPr sz="3200" spc="415" dirty="0">
                <a:solidFill>
                  <a:srgbClr val="282A2F"/>
                </a:solidFill>
                <a:latin typeface="Verdana"/>
                <a:cs typeface="Verdana"/>
              </a:rPr>
              <a:t>could </a:t>
            </a:r>
            <a:r>
              <a:rPr sz="3200" spc="-30" dirty="0">
                <a:solidFill>
                  <a:srgbClr val="282A2F"/>
                </a:solidFill>
                <a:latin typeface="Verdana"/>
                <a:cs typeface="Verdana"/>
              </a:rPr>
              <a:t>be  </a:t>
            </a:r>
            <a:r>
              <a:rPr sz="3200" spc="220" dirty="0">
                <a:solidFill>
                  <a:srgbClr val="282A2F"/>
                </a:solidFill>
                <a:latin typeface="Verdana"/>
                <a:cs typeface="Verdana"/>
              </a:rPr>
              <a:t>used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43</a:t>
            </a:fld>
            <a:endParaRPr spc="5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530859"/>
            <a:ext cx="12223750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00" spc="195" dirty="0"/>
              <a:t>Using </a:t>
            </a:r>
            <a:r>
              <a:rPr sz="4300" spc="520" dirty="0"/>
              <a:t>local </a:t>
            </a:r>
            <a:r>
              <a:rPr sz="4300" spc="250" dirty="0"/>
              <a:t>variables </a:t>
            </a:r>
            <a:r>
              <a:rPr sz="4300" spc="-1420" dirty="0"/>
              <a:t>&gt;&gt; </a:t>
            </a:r>
            <a:r>
              <a:rPr sz="4300" spc="385" dirty="0"/>
              <a:t>Effective</a:t>
            </a:r>
            <a:r>
              <a:rPr sz="4300" spc="1525" dirty="0"/>
              <a:t> </a:t>
            </a:r>
            <a:r>
              <a:rPr sz="4300" spc="560" dirty="0"/>
              <a:t>final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635000" y="3670300"/>
            <a:ext cx="12039600" cy="287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44</a:t>
            </a:fld>
            <a:endParaRPr spc="5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800" y="4267200"/>
            <a:ext cx="98488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75" dirty="0"/>
              <a:t>Method</a:t>
            </a:r>
            <a:r>
              <a:rPr sz="7200" spc="1000" dirty="0"/>
              <a:t> </a:t>
            </a:r>
            <a:r>
              <a:rPr sz="7200" spc="440" dirty="0"/>
              <a:t>References</a:t>
            </a:r>
            <a:endParaRPr sz="7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45</a:t>
            </a:fld>
            <a:endParaRPr spc="5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500" y="304800"/>
            <a:ext cx="91173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75" dirty="0"/>
              <a:t>Method</a:t>
            </a:r>
            <a:r>
              <a:rPr sz="7200" spc="1005" dirty="0"/>
              <a:t> </a:t>
            </a:r>
            <a:r>
              <a:rPr sz="7200" spc="480" dirty="0"/>
              <a:t>reference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29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122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4500" rIns="0" bIns="0" rtlCol="0">
            <a:spAutoFit/>
          </a:bodyPr>
          <a:lstStyle/>
          <a:p>
            <a:pPr marL="745490" marR="5080">
              <a:lnSpc>
                <a:spcPct val="125000"/>
              </a:lnSpc>
              <a:spcBef>
                <a:spcPts val="100"/>
              </a:spcBef>
            </a:pPr>
            <a:r>
              <a:rPr spc="120" dirty="0"/>
              <a:t>Lets </a:t>
            </a:r>
            <a:r>
              <a:rPr spc="220" dirty="0"/>
              <a:t>you </a:t>
            </a:r>
            <a:r>
              <a:rPr spc="165" dirty="0"/>
              <a:t>create </a:t>
            </a:r>
            <a:r>
              <a:rPr spc="305" dirty="0"/>
              <a:t>lambda </a:t>
            </a:r>
            <a:r>
              <a:rPr spc="165" dirty="0"/>
              <a:t>expression </a:t>
            </a:r>
            <a:r>
              <a:rPr spc="434" dirty="0"/>
              <a:t>from  </a:t>
            </a:r>
            <a:r>
              <a:rPr spc="210" dirty="0"/>
              <a:t>existing </a:t>
            </a:r>
            <a:r>
              <a:rPr spc="275" dirty="0"/>
              <a:t>method</a:t>
            </a:r>
            <a:r>
              <a:rPr spc="825" dirty="0"/>
              <a:t> </a:t>
            </a:r>
            <a:r>
              <a:rPr spc="245" dirty="0"/>
              <a:t>implementation</a:t>
            </a:r>
          </a:p>
          <a:p>
            <a:pPr marL="745490" marR="585470">
              <a:lnSpc>
                <a:spcPct val="125000"/>
              </a:lnSpc>
              <a:spcBef>
                <a:spcPts val="3600"/>
              </a:spcBef>
            </a:pPr>
            <a:r>
              <a:rPr spc="170" dirty="0"/>
              <a:t>Shorthand </a:t>
            </a:r>
            <a:r>
              <a:rPr spc="440" dirty="0"/>
              <a:t>for </a:t>
            </a:r>
            <a:r>
              <a:rPr spc="260" dirty="0"/>
              <a:t>lambdas </a:t>
            </a:r>
            <a:r>
              <a:rPr spc="380" dirty="0"/>
              <a:t>calling </a:t>
            </a:r>
            <a:r>
              <a:rPr spc="345" dirty="0"/>
              <a:t>only </a:t>
            </a:r>
            <a:r>
              <a:rPr spc="320" dirty="0"/>
              <a:t>a  </a:t>
            </a:r>
            <a:r>
              <a:rPr spc="280" dirty="0"/>
              <a:t>specific</a:t>
            </a:r>
            <a:r>
              <a:rPr spc="515" dirty="0"/>
              <a:t> </a:t>
            </a:r>
            <a:r>
              <a:rPr spc="275" dirty="0"/>
              <a:t>method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46</a:t>
            </a:fld>
            <a:endParaRPr spc="500" dirty="0"/>
          </a:p>
        </p:txBody>
      </p:sp>
      <p:sp>
        <p:nvSpPr>
          <p:cNvPr id="6" name="object 6"/>
          <p:cNvSpPr txBox="1"/>
          <p:nvPr/>
        </p:nvSpPr>
        <p:spPr>
          <a:xfrm>
            <a:off x="3031998" y="7063892"/>
            <a:ext cx="5823585" cy="13157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4604" rIns="0" bIns="0" rtlCol="0">
            <a:spAutoFit/>
          </a:bodyPr>
          <a:lstStyle/>
          <a:p>
            <a:pPr marL="1400175" marR="153670" indent="-1244600">
              <a:lnSpc>
                <a:spcPct val="125000"/>
              </a:lnSpc>
              <a:spcBef>
                <a:spcPts val="114"/>
              </a:spcBef>
            </a:pPr>
            <a:r>
              <a:rPr sz="3200" spc="125" dirty="0">
                <a:solidFill>
                  <a:srgbClr val="282A2F"/>
                </a:solidFill>
                <a:latin typeface="Verdana"/>
                <a:cs typeface="Verdana"/>
              </a:rPr>
              <a:t>String </a:t>
            </a:r>
            <a:r>
              <a:rPr sz="3200" spc="185" dirty="0">
                <a:solidFill>
                  <a:srgbClr val="282A2F"/>
                </a:solidFill>
                <a:latin typeface="Verdana"/>
                <a:cs typeface="Verdana"/>
              </a:rPr>
              <a:t>str </a:t>
            </a:r>
            <a:r>
              <a:rPr sz="3200" spc="-295" dirty="0">
                <a:solidFill>
                  <a:srgbClr val="282A2F"/>
                </a:solidFill>
                <a:latin typeface="Verdana"/>
                <a:cs typeface="Verdana"/>
              </a:rPr>
              <a:t>-&gt; </a:t>
            </a:r>
            <a:r>
              <a:rPr sz="3200" spc="100" dirty="0">
                <a:solidFill>
                  <a:srgbClr val="282A2F"/>
                </a:solidFill>
                <a:latin typeface="Verdana"/>
                <a:cs typeface="Verdana"/>
              </a:rPr>
              <a:t>str.length()  </a:t>
            </a: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String::length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3611879"/>
            <a:ext cx="9366250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616200">
              <a:lnSpc>
                <a:spcPct val="106500"/>
              </a:lnSpc>
              <a:spcBef>
                <a:spcPts val="95"/>
              </a:spcBef>
            </a:pPr>
            <a:r>
              <a:rPr sz="7200" spc="165" dirty="0"/>
              <a:t>Demo </a:t>
            </a:r>
            <a:r>
              <a:rPr sz="7200" spc="-2395" dirty="0"/>
              <a:t>&gt;&gt;  </a:t>
            </a:r>
            <a:r>
              <a:rPr sz="7200" spc="475" dirty="0"/>
              <a:t>Method</a:t>
            </a:r>
            <a:r>
              <a:rPr sz="7200" spc="985" dirty="0"/>
              <a:t> </a:t>
            </a:r>
            <a:r>
              <a:rPr sz="7200" spc="484" dirty="0"/>
              <a:t>Reference</a:t>
            </a:r>
            <a:endParaRPr sz="7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47</a:t>
            </a:fld>
            <a:endParaRPr spc="500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1295B00D-2825-45D9-ADD9-A58CCC439580}"/>
              </a:ext>
            </a:extLst>
          </p:cNvPr>
          <p:cNvSpPr txBox="1"/>
          <p:nvPr/>
        </p:nvSpPr>
        <p:spPr>
          <a:xfrm>
            <a:off x="2006600" y="7140359"/>
            <a:ext cx="6934200" cy="561499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4604" rIns="0" bIns="0" rtlCol="0">
            <a:spAutoFit/>
          </a:bodyPr>
          <a:lstStyle/>
          <a:p>
            <a:pPr marL="1400175" marR="153670" indent="-1244600">
              <a:lnSpc>
                <a:spcPct val="125000"/>
              </a:lnSpc>
              <a:spcBef>
                <a:spcPts val="114"/>
              </a:spcBef>
            </a:pPr>
            <a:r>
              <a:rPr lang="en-IN" sz="3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Example4_MethodReferences</a:t>
            </a:r>
            <a:endParaRPr sz="32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8534" y="7645400"/>
            <a:ext cx="11527790" cy="1349375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4572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600"/>
              </a:spcBef>
            </a:pPr>
            <a:r>
              <a:rPr sz="3200" spc="185" dirty="0">
                <a:solidFill>
                  <a:srgbClr val="282A2F"/>
                </a:solidFill>
                <a:latin typeface="Verdana"/>
                <a:cs typeface="Verdana"/>
              </a:rPr>
              <a:t>Exercise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r>
              <a:rPr sz="3200" spc="-100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282A2F"/>
                </a:solidFill>
                <a:latin typeface="Verdana"/>
                <a:cs typeface="Verdana"/>
              </a:rPr>
              <a:t>Let’s </a:t>
            </a:r>
            <a:r>
              <a:rPr sz="3200" spc="140" dirty="0">
                <a:solidFill>
                  <a:srgbClr val="282A2F"/>
                </a:solidFill>
                <a:latin typeface="Verdana"/>
                <a:cs typeface="Verdana"/>
              </a:rPr>
              <a:t>apply </a:t>
            </a:r>
            <a:r>
              <a:rPr sz="3200" spc="65" dirty="0">
                <a:solidFill>
                  <a:srgbClr val="282A2F"/>
                </a:solidFill>
                <a:latin typeface="Verdana"/>
                <a:cs typeface="Verdana"/>
              </a:rPr>
              <a:t>what </a:t>
            </a:r>
            <a:r>
              <a:rPr sz="3200" spc="35" dirty="0">
                <a:solidFill>
                  <a:srgbClr val="282A2F"/>
                </a:solidFill>
                <a:latin typeface="Verdana"/>
                <a:cs typeface="Verdana"/>
              </a:rPr>
              <a:t>we have </a:t>
            </a:r>
            <a:r>
              <a:rPr sz="3200" spc="235" dirty="0">
                <a:solidFill>
                  <a:srgbClr val="282A2F"/>
                </a:solidFill>
                <a:latin typeface="Verdana"/>
                <a:cs typeface="Verdana"/>
              </a:rPr>
              <a:t>learnt </a:t>
            </a:r>
            <a:r>
              <a:rPr sz="3200" spc="150" dirty="0">
                <a:solidFill>
                  <a:srgbClr val="282A2F"/>
                </a:solidFill>
                <a:latin typeface="Verdana"/>
                <a:cs typeface="Verdana"/>
              </a:rPr>
              <a:t>so</a:t>
            </a:r>
            <a:r>
              <a:rPr sz="3200" spc="-40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300" dirty="0">
                <a:solidFill>
                  <a:srgbClr val="282A2F"/>
                </a:solidFill>
                <a:latin typeface="Verdana"/>
                <a:cs typeface="Verdana"/>
              </a:rPr>
              <a:t>far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6300" y="520700"/>
            <a:ext cx="8915400" cy="692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48</a:t>
            </a:fld>
            <a:endParaRPr spc="5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749" rIns="0" bIns="0" rtlCol="0">
            <a:spAutoFit/>
          </a:bodyPr>
          <a:lstStyle/>
          <a:p>
            <a:pPr marL="885825" marR="5080" indent="2184400">
              <a:lnSpc>
                <a:spcPct val="106200"/>
              </a:lnSpc>
              <a:spcBef>
                <a:spcPts val="95"/>
              </a:spcBef>
            </a:pPr>
            <a:r>
              <a:rPr sz="6750" spc="260" dirty="0"/>
              <a:t>SECTION </a:t>
            </a:r>
            <a:r>
              <a:rPr sz="6750" spc="1135" dirty="0"/>
              <a:t>04  </a:t>
            </a:r>
            <a:r>
              <a:rPr sz="6750" spc="240" dirty="0"/>
              <a:t>STREAM</a:t>
            </a:r>
            <a:r>
              <a:rPr sz="6750" spc="915" dirty="0"/>
              <a:t> </a:t>
            </a:r>
            <a:r>
              <a:rPr sz="6750" spc="305" dirty="0"/>
              <a:t>PROCESSING</a:t>
            </a:r>
            <a:endParaRPr sz="675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49</a:t>
            </a:fld>
            <a:endParaRPr spc="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22" rIns="0" bIns="0" rtlCol="0">
            <a:spAutoFit/>
          </a:bodyPr>
          <a:lstStyle/>
          <a:p>
            <a:pPr marL="4162425" marR="5080" indent="-1917700">
              <a:lnSpc>
                <a:spcPct val="106500"/>
              </a:lnSpc>
              <a:spcBef>
                <a:spcPts val="95"/>
              </a:spcBef>
            </a:pPr>
            <a:r>
              <a:rPr sz="7200" spc="-175" dirty="0"/>
              <a:t>Why </a:t>
            </a:r>
            <a:r>
              <a:rPr sz="7200" spc="465" dirty="0"/>
              <a:t>languages  </a:t>
            </a:r>
            <a:r>
              <a:rPr sz="7200" spc="335" dirty="0"/>
              <a:t>evolve?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5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304800"/>
            <a:ext cx="93783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90" dirty="0"/>
              <a:t>Stream</a:t>
            </a:r>
            <a:r>
              <a:rPr sz="7200" spc="990" dirty="0"/>
              <a:t> </a:t>
            </a:r>
            <a:r>
              <a:rPr sz="7200" spc="465" dirty="0"/>
              <a:t>Processing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775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604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418840"/>
            <a:ext cx="948055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Why </a:t>
            </a: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3600" spc="315" dirty="0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processing  </a:t>
            </a:r>
            <a:r>
              <a:rPr sz="3600" spc="215" dirty="0">
                <a:solidFill>
                  <a:srgbClr val="FFFFFF"/>
                </a:solidFill>
                <a:latin typeface="Verdana"/>
                <a:cs typeface="Verdana"/>
              </a:rPr>
              <a:t>abstraction?</a:t>
            </a:r>
            <a:endParaRPr sz="3600">
              <a:latin typeface="Verdana"/>
              <a:cs typeface="Verdana"/>
            </a:endParaRPr>
          </a:p>
          <a:p>
            <a:pPr marL="12700" marR="4030345">
              <a:lnSpc>
                <a:spcPct val="208300"/>
              </a:lnSpc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3600" spc="25" dirty="0">
                <a:solidFill>
                  <a:srgbClr val="FFFFFF"/>
                </a:solidFill>
                <a:latin typeface="Verdana"/>
                <a:cs typeface="Verdana"/>
              </a:rPr>
              <a:t>vs </a:t>
            </a:r>
            <a:r>
              <a:rPr sz="3600" spc="400" dirty="0">
                <a:solidFill>
                  <a:srgbClr val="FFFFFF"/>
                </a:solidFill>
                <a:latin typeface="Verdana"/>
                <a:cs typeface="Verdana"/>
              </a:rPr>
              <a:t>Collection  </a:t>
            </a:r>
            <a:r>
              <a:rPr sz="3600" spc="15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Stream</a:t>
            </a:r>
            <a:r>
              <a:rPr sz="3600" spc="6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50</a:t>
            </a:fld>
            <a:endParaRPr spc="5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600" y="304800"/>
            <a:ext cx="24422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80" dirty="0"/>
              <a:t>W</a:t>
            </a:r>
            <a:r>
              <a:rPr sz="7200" spc="-265" dirty="0"/>
              <a:t>h</a:t>
            </a:r>
            <a:r>
              <a:rPr sz="7200" spc="160" dirty="0"/>
              <a:t>y</a:t>
            </a:r>
            <a:r>
              <a:rPr sz="7200" spc="-375" dirty="0"/>
              <a:t>?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775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918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556000"/>
            <a:ext cx="8761730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330" dirty="0">
                <a:solidFill>
                  <a:srgbClr val="FFFFFF"/>
                </a:solidFill>
                <a:latin typeface="Verdana"/>
                <a:cs typeface="Verdana"/>
              </a:rPr>
              <a:t>too </a:t>
            </a:r>
            <a:r>
              <a:rPr sz="3600" spc="345" dirty="0">
                <a:solidFill>
                  <a:srgbClr val="FFFFFF"/>
                </a:solidFill>
                <a:latin typeface="Verdana"/>
                <a:cs typeface="Verdana"/>
              </a:rPr>
              <a:t>low</a:t>
            </a:r>
            <a:r>
              <a:rPr sz="3600" spc="9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level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125" dirty="0">
                <a:solidFill>
                  <a:srgbClr val="FFFFFF"/>
                </a:solidFill>
                <a:latin typeface="Verdana"/>
                <a:cs typeface="Verdana"/>
              </a:rPr>
              <a:t>Developers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needed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higher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level 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declarative data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3600" spc="7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Processing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600" spc="10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parallel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51</a:t>
            </a:fld>
            <a:endParaRPr spc="5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420623"/>
            <a:ext cx="12374245" cy="892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650" spc="145" dirty="0"/>
              <a:t>Data </a:t>
            </a:r>
            <a:r>
              <a:rPr sz="5650" spc="335" dirty="0"/>
              <a:t>processing </a:t>
            </a:r>
            <a:r>
              <a:rPr sz="5650" spc="330" dirty="0"/>
              <a:t>before </a:t>
            </a:r>
            <a:r>
              <a:rPr sz="5650" spc="250" dirty="0"/>
              <a:t>Java</a:t>
            </a:r>
            <a:r>
              <a:rPr sz="5650" spc="265" dirty="0"/>
              <a:t> </a:t>
            </a:r>
            <a:r>
              <a:rPr sz="5650" spc="969" dirty="0"/>
              <a:t>8</a:t>
            </a:r>
            <a:endParaRPr sz="5650"/>
          </a:p>
        </p:txBody>
      </p:sp>
      <p:sp>
        <p:nvSpPr>
          <p:cNvPr id="3" name="object 3"/>
          <p:cNvSpPr/>
          <p:nvPr/>
        </p:nvSpPr>
        <p:spPr>
          <a:xfrm>
            <a:off x="381000" y="2197100"/>
            <a:ext cx="125603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6713" y="7813192"/>
            <a:ext cx="582295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75"/>
              </a:spcBef>
            </a:pPr>
            <a:r>
              <a:rPr sz="3200" spc="10" dirty="0">
                <a:solidFill>
                  <a:srgbClr val="282A2F"/>
                </a:solidFill>
                <a:latin typeface="Verdana"/>
                <a:cs typeface="Verdana"/>
              </a:rPr>
              <a:t>What </a:t>
            </a:r>
            <a:r>
              <a:rPr sz="3200" spc="240" dirty="0">
                <a:solidFill>
                  <a:srgbClr val="282A2F"/>
                </a:solidFill>
                <a:latin typeface="Verdana"/>
                <a:cs typeface="Verdana"/>
              </a:rPr>
              <a:t>does 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this </a:t>
            </a:r>
            <a:r>
              <a:rPr sz="3200" spc="330" dirty="0">
                <a:solidFill>
                  <a:srgbClr val="282A2F"/>
                </a:solidFill>
                <a:latin typeface="Verdana"/>
                <a:cs typeface="Verdana"/>
              </a:rPr>
              <a:t>code</a:t>
            </a:r>
            <a:r>
              <a:rPr sz="3200" spc="29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229" dirty="0">
                <a:solidFill>
                  <a:srgbClr val="282A2F"/>
                </a:solidFill>
                <a:latin typeface="Verdana"/>
                <a:cs typeface="Verdana"/>
              </a:rPr>
              <a:t>do?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52</a:t>
            </a:fld>
            <a:endParaRPr spc="5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61695"/>
            <a:ext cx="12249150" cy="102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50" spc="145" dirty="0"/>
              <a:t>Data </a:t>
            </a:r>
            <a:r>
              <a:rPr sz="6550" spc="360" dirty="0"/>
              <a:t>processing </a:t>
            </a:r>
            <a:r>
              <a:rPr sz="6550" spc="720" dirty="0"/>
              <a:t>in </a:t>
            </a:r>
            <a:r>
              <a:rPr sz="6550" spc="265" dirty="0"/>
              <a:t>Java</a:t>
            </a:r>
            <a:r>
              <a:rPr sz="6550" spc="2555" dirty="0"/>
              <a:t> </a:t>
            </a:r>
            <a:r>
              <a:rPr sz="6550" spc="1090" dirty="0"/>
              <a:t>8</a:t>
            </a:r>
            <a:endParaRPr sz="6550"/>
          </a:p>
        </p:txBody>
      </p:sp>
      <p:sp>
        <p:nvSpPr>
          <p:cNvPr id="3" name="object 3"/>
          <p:cNvSpPr/>
          <p:nvPr/>
        </p:nvSpPr>
        <p:spPr>
          <a:xfrm>
            <a:off x="838200" y="2971800"/>
            <a:ext cx="11938000" cy="321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57042" y="7753553"/>
            <a:ext cx="589407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27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45"/>
              </a:spcBef>
            </a:pPr>
            <a:r>
              <a:rPr sz="3200" spc="80" dirty="0">
                <a:solidFill>
                  <a:srgbClr val="282A2F"/>
                </a:solidFill>
                <a:latin typeface="Verdana"/>
                <a:cs typeface="Verdana"/>
              </a:rPr>
              <a:t>Isn’t 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this </a:t>
            </a:r>
            <a:r>
              <a:rPr sz="3200" spc="330" dirty="0">
                <a:solidFill>
                  <a:srgbClr val="282A2F"/>
                </a:solidFill>
                <a:latin typeface="Verdana"/>
                <a:cs typeface="Verdana"/>
              </a:rPr>
              <a:t>code</a:t>
            </a:r>
            <a:r>
              <a:rPr sz="3200" spc="111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210" dirty="0">
                <a:solidFill>
                  <a:srgbClr val="282A2F"/>
                </a:solidFill>
                <a:latin typeface="Verdana"/>
                <a:cs typeface="Verdana"/>
              </a:rPr>
              <a:t>beautiful?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53</a:t>
            </a:fld>
            <a:endParaRPr spc="5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306831"/>
            <a:ext cx="12301220" cy="1090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950" spc="580" dirty="0"/>
              <a:t>Understanding </a:t>
            </a:r>
            <a:r>
              <a:rPr sz="6950" spc="229" dirty="0"/>
              <a:t>the</a:t>
            </a:r>
            <a:r>
              <a:rPr sz="6950" spc="1405" dirty="0"/>
              <a:t> </a:t>
            </a:r>
            <a:r>
              <a:rPr sz="6950" spc="750" dirty="0"/>
              <a:t>code</a:t>
            </a:r>
            <a:endParaRPr sz="6950"/>
          </a:p>
        </p:txBody>
      </p:sp>
      <p:sp>
        <p:nvSpPr>
          <p:cNvPr id="3" name="object 3"/>
          <p:cNvSpPr/>
          <p:nvPr/>
        </p:nvSpPr>
        <p:spPr>
          <a:xfrm>
            <a:off x="381000" y="2959100"/>
            <a:ext cx="12560300" cy="337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54</a:t>
            </a:fld>
            <a:endParaRPr spc="5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363727"/>
            <a:ext cx="12285345" cy="991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300" spc="-125" dirty="0"/>
              <a:t>Why </a:t>
            </a:r>
            <a:r>
              <a:rPr sz="6300" spc="275" dirty="0"/>
              <a:t>Java </a:t>
            </a:r>
            <a:r>
              <a:rPr sz="6300" spc="1075" dirty="0"/>
              <a:t>8 </a:t>
            </a:r>
            <a:r>
              <a:rPr sz="6300" spc="680" dirty="0"/>
              <a:t>code </a:t>
            </a:r>
            <a:r>
              <a:rPr sz="6300" spc="340" dirty="0"/>
              <a:t>is</a:t>
            </a:r>
            <a:r>
              <a:rPr sz="6300" spc="650" dirty="0"/>
              <a:t> </a:t>
            </a:r>
            <a:r>
              <a:rPr sz="6300" spc="150" dirty="0"/>
              <a:t>better?</a:t>
            </a:r>
            <a:endParaRPr sz="6300"/>
          </a:p>
        </p:txBody>
      </p:sp>
      <p:sp>
        <p:nvSpPr>
          <p:cNvPr id="3" name="object 3"/>
          <p:cNvSpPr/>
          <p:nvPr/>
        </p:nvSpPr>
        <p:spPr>
          <a:xfrm>
            <a:off x="610045" y="2975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118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7547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8400" y="2755900"/>
            <a:ext cx="10964545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FFFFFF"/>
                </a:solidFill>
                <a:latin typeface="Verdana"/>
                <a:cs typeface="Verdana"/>
              </a:rPr>
              <a:t>Developer’s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intent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600" spc="12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clear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Declarative </a:t>
            </a:r>
            <a:r>
              <a:rPr sz="3600" spc="-1200" dirty="0">
                <a:solidFill>
                  <a:srgbClr val="FFFFFF"/>
                </a:solidFill>
                <a:latin typeface="Verdana"/>
                <a:cs typeface="Verdana"/>
              </a:rPr>
              <a:t>&gt;&gt;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208300"/>
              </a:lnSpc>
            </a:pP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Reusable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chainable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higher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level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construct  </a:t>
            </a:r>
            <a:r>
              <a:rPr sz="3600" spc="350" dirty="0">
                <a:solidFill>
                  <a:srgbClr val="FFFFFF"/>
                </a:solidFill>
                <a:latin typeface="Verdana"/>
                <a:cs typeface="Verdana"/>
              </a:rPr>
              <a:t>Unified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language </a:t>
            </a:r>
            <a:r>
              <a:rPr sz="3600" spc="44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3600" spc="10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boilerplate 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code.!!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Yay</a:t>
            </a:r>
            <a:r>
              <a:rPr sz="3600" spc="12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40" dirty="0">
                <a:solidFill>
                  <a:srgbClr val="FFFFFF"/>
                </a:solidFill>
                <a:latin typeface="Verdana"/>
                <a:cs typeface="Verdana"/>
              </a:rPr>
              <a:t>:)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55</a:t>
            </a:fld>
            <a:endParaRPr spc="5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600" y="304800"/>
            <a:ext cx="34544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85" dirty="0"/>
              <a:t>Stream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090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5604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2733039"/>
            <a:ext cx="11387455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1975">
              <a:lnSpc>
                <a:spcPct val="125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elements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source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supporting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processing  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source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3600" spc="8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endParaRPr sz="3600">
              <a:latin typeface="Verdana"/>
              <a:cs typeface="Verdana"/>
            </a:endParaRPr>
          </a:p>
          <a:p>
            <a:pPr marL="584200" marR="5080">
              <a:lnSpc>
                <a:spcPct val="125000"/>
              </a:lnSpc>
              <a:spcBef>
                <a:spcPts val="3600"/>
              </a:spcBef>
            </a:pP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processing 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filter, 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map,  </a:t>
            </a:r>
            <a:r>
              <a:rPr sz="3600" spc="70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56</a:t>
            </a:fld>
            <a:endParaRPr spc="5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8845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805" dirty="0"/>
              <a:t>Collection </a:t>
            </a:r>
            <a:r>
              <a:rPr sz="7200" spc="50" dirty="0"/>
              <a:t>vs</a:t>
            </a:r>
            <a:r>
              <a:rPr sz="7200" spc="1210" dirty="0"/>
              <a:t> </a:t>
            </a:r>
            <a:r>
              <a:rPr sz="7200" spc="90" dirty="0"/>
              <a:t>Stream</a:t>
            </a:r>
            <a:endParaRPr sz="7200"/>
          </a:p>
        </p:txBody>
      </p:sp>
      <p:grpSp>
        <p:nvGrpSpPr>
          <p:cNvPr id="3" name="object 3"/>
          <p:cNvGrpSpPr/>
          <p:nvPr/>
        </p:nvGrpSpPr>
        <p:grpSpPr>
          <a:xfrm>
            <a:off x="88900" y="2095500"/>
            <a:ext cx="12827000" cy="1095375"/>
            <a:chOff x="88900" y="2095500"/>
            <a:chExt cx="12827000" cy="1095375"/>
          </a:xfrm>
        </p:grpSpPr>
        <p:sp>
          <p:nvSpPr>
            <p:cNvPr id="4" name="object 4"/>
            <p:cNvSpPr/>
            <p:nvPr/>
          </p:nvSpPr>
          <p:spPr>
            <a:xfrm>
              <a:off x="88900" y="2095499"/>
              <a:ext cx="12827000" cy="1095375"/>
            </a:xfrm>
            <a:custGeom>
              <a:avLst/>
              <a:gdLst/>
              <a:ahLst/>
              <a:cxnLst/>
              <a:rect l="l" t="t" r="r" b="b"/>
              <a:pathLst>
                <a:path w="12827000" h="1095375">
                  <a:moveTo>
                    <a:pt x="12827000" y="0"/>
                  </a:moveTo>
                  <a:lnTo>
                    <a:pt x="6413500" y="0"/>
                  </a:lnTo>
                  <a:lnTo>
                    <a:pt x="0" y="0"/>
                  </a:lnTo>
                  <a:lnTo>
                    <a:pt x="0" y="1094994"/>
                  </a:lnTo>
                  <a:lnTo>
                    <a:pt x="6413500" y="1094994"/>
                  </a:lnTo>
                  <a:lnTo>
                    <a:pt x="12827000" y="1094994"/>
                  </a:lnTo>
                  <a:lnTo>
                    <a:pt x="12827000" y="0"/>
                  </a:lnTo>
                  <a:close/>
                </a:path>
              </a:pathLst>
            </a:custGeom>
            <a:solidFill>
              <a:srgbClr val="879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35200" y="2463800"/>
              <a:ext cx="2108200" cy="41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29700" y="2463800"/>
              <a:ext cx="1358900" cy="431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00100" y="3530600"/>
            <a:ext cx="50165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705600" y="3289300"/>
            <a:ext cx="6019800" cy="927100"/>
            <a:chOff x="6705600" y="3289300"/>
            <a:chExt cx="6019800" cy="927100"/>
          </a:xfrm>
        </p:grpSpPr>
        <p:sp>
          <p:nvSpPr>
            <p:cNvPr id="9" name="object 9"/>
            <p:cNvSpPr/>
            <p:nvPr/>
          </p:nvSpPr>
          <p:spPr>
            <a:xfrm>
              <a:off x="6705600" y="3289300"/>
              <a:ext cx="6019800" cy="609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64400" y="3771900"/>
              <a:ext cx="4864100" cy="444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8900" y="4285488"/>
            <a:ext cx="12827000" cy="1095375"/>
            <a:chOff x="88900" y="4285488"/>
            <a:chExt cx="12827000" cy="1095375"/>
          </a:xfrm>
        </p:grpSpPr>
        <p:sp>
          <p:nvSpPr>
            <p:cNvPr id="12" name="object 12"/>
            <p:cNvSpPr/>
            <p:nvPr/>
          </p:nvSpPr>
          <p:spPr>
            <a:xfrm>
              <a:off x="88900" y="4285487"/>
              <a:ext cx="12827000" cy="1095375"/>
            </a:xfrm>
            <a:custGeom>
              <a:avLst/>
              <a:gdLst/>
              <a:ahLst/>
              <a:cxnLst/>
              <a:rect l="l" t="t" r="r" b="b"/>
              <a:pathLst>
                <a:path w="12827000" h="1095375">
                  <a:moveTo>
                    <a:pt x="12827000" y="0"/>
                  </a:moveTo>
                  <a:lnTo>
                    <a:pt x="6413500" y="0"/>
                  </a:lnTo>
                  <a:lnTo>
                    <a:pt x="0" y="0"/>
                  </a:lnTo>
                  <a:lnTo>
                    <a:pt x="0" y="1094994"/>
                  </a:lnTo>
                  <a:lnTo>
                    <a:pt x="6413500" y="1094994"/>
                  </a:lnTo>
                  <a:lnTo>
                    <a:pt x="12827000" y="1094994"/>
                  </a:lnTo>
                  <a:lnTo>
                    <a:pt x="12827000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9400" y="4622800"/>
              <a:ext cx="3517900" cy="609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15300" y="4622800"/>
              <a:ext cx="3213100" cy="609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685800" y="5702300"/>
            <a:ext cx="5219700" cy="469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88900" y="5448300"/>
            <a:ext cx="12827000" cy="2122170"/>
            <a:chOff x="88900" y="5448300"/>
            <a:chExt cx="12827000" cy="2122170"/>
          </a:xfrm>
        </p:grpSpPr>
        <p:sp>
          <p:nvSpPr>
            <p:cNvPr id="17" name="object 17"/>
            <p:cNvSpPr/>
            <p:nvPr/>
          </p:nvSpPr>
          <p:spPr>
            <a:xfrm>
              <a:off x="88900" y="6475475"/>
              <a:ext cx="12827000" cy="1095375"/>
            </a:xfrm>
            <a:custGeom>
              <a:avLst/>
              <a:gdLst/>
              <a:ahLst/>
              <a:cxnLst/>
              <a:rect l="l" t="t" r="r" b="b"/>
              <a:pathLst>
                <a:path w="12827000" h="1095375">
                  <a:moveTo>
                    <a:pt x="12827000" y="0"/>
                  </a:moveTo>
                  <a:lnTo>
                    <a:pt x="6413500" y="0"/>
                  </a:lnTo>
                  <a:lnTo>
                    <a:pt x="0" y="0"/>
                  </a:lnTo>
                  <a:lnTo>
                    <a:pt x="0" y="1094994"/>
                  </a:lnTo>
                  <a:lnTo>
                    <a:pt x="6413500" y="1094994"/>
                  </a:lnTo>
                  <a:lnTo>
                    <a:pt x="12827000" y="1094994"/>
                  </a:lnTo>
                  <a:lnTo>
                    <a:pt x="12827000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61200" y="5448300"/>
              <a:ext cx="5283200" cy="635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69200" y="5956300"/>
              <a:ext cx="4267200" cy="520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5500" y="6604000"/>
              <a:ext cx="4940300" cy="419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4000" y="7086600"/>
              <a:ext cx="6083300" cy="4191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13700" y="6845300"/>
              <a:ext cx="3416300" cy="4191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241300" y="7696200"/>
            <a:ext cx="6121400" cy="4191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5000" y="8178800"/>
            <a:ext cx="2781300" cy="482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6718300" y="7696200"/>
            <a:ext cx="5981700" cy="901700"/>
            <a:chOff x="6718300" y="7696200"/>
            <a:chExt cx="5981700" cy="901700"/>
          </a:xfrm>
        </p:grpSpPr>
        <p:sp>
          <p:nvSpPr>
            <p:cNvPr id="26" name="object 26"/>
            <p:cNvSpPr/>
            <p:nvPr/>
          </p:nvSpPr>
          <p:spPr>
            <a:xfrm>
              <a:off x="6718300" y="7696200"/>
              <a:ext cx="5981700" cy="5842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94800" y="8255000"/>
              <a:ext cx="1028700" cy="3429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2550" y="2089150"/>
          <a:ext cx="12827000" cy="6569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4995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00"/>
                        </a:spcBef>
                      </a:pPr>
                      <a:r>
                        <a:rPr sz="2600" spc="2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8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0"/>
                        </a:spcBef>
                      </a:pPr>
                      <a:r>
                        <a:rPr sz="26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Stream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8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99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75"/>
                        </a:spcBef>
                      </a:pPr>
                      <a:r>
                        <a:rPr sz="2600" spc="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Read </a:t>
                      </a:r>
                      <a:r>
                        <a:rPr sz="2600" spc="3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and </a:t>
                      </a:r>
                      <a:r>
                        <a:rPr sz="2600" spc="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write</a:t>
                      </a:r>
                      <a:r>
                        <a:rPr sz="2600" spc="6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operation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51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0" marR="244475" indent="-571500">
                        <a:lnSpc>
                          <a:spcPct val="121800"/>
                        </a:lnSpc>
                        <a:spcBef>
                          <a:spcPts val="295"/>
                        </a:spcBef>
                      </a:pPr>
                      <a:r>
                        <a:rPr sz="2600" spc="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Only </a:t>
                      </a:r>
                      <a:r>
                        <a:rPr sz="2600" spc="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read </a:t>
                      </a:r>
                      <a:r>
                        <a:rPr sz="2600" spc="1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operations. </a:t>
                      </a:r>
                      <a:r>
                        <a:rPr sz="2600" spc="2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You </a:t>
                      </a:r>
                      <a:r>
                        <a:rPr sz="2600" spc="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can’t  </a:t>
                      </a:r>
                      <a:r>
                        <a:rPr sz="2600" spc="3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add </a:t>
                      </a:r>
                      <a:r>
                        <a:rPr sz="2600" spc="2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or </a:t>
                      </a:r>
                      <a:r>
                        <a:rPr sz="2600" spc="1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remove</a:t>
                      </a:r>
                      <a:r>
                        <a:rPr sz="2600" spc="4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elements.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994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2600" spc="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Eagerly</a:t>
                      </a:r>
                      <a:r>
                        <a:rPr sz="2600" spc="3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evaluated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2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2600" spc="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Lazily</a:t>
                      </a:r>
                      <a:r>
                        <a:rPr sz="2600" spc="3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evaluated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2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993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2600" spc="25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Collections </a:t>
                      </a:r>
                      <a:r>
                        <a:rPr sz="2600" spc="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are </a:t>
                      </a:r>
                      <a:r>
                        <a:rPr sz="2600" spc="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about</a:t>
                      </a:r>
                      <a:r>
                        <a:rPr sz="2600" spc="7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data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0" marR="619760" indent="-508000">
                        <a:lnSpc>
                          <a:spcPct val="121800"/>
                        </a:lnSpc>
                        <a:spcBef>
                          <a:spcPts val="250"/>
                        </a:spcBef>
                      </a:pPr>
                      <a:r>
                        <a:rPr sz="260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Streams </a:t>
                      </a:r>
                      <a:r>
                        <a:rPr sz="2600" spc="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are </a:t>
                      </a:r>
                      <a:r>
                        <a:rPr sz="2600" spc="3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for </a:t>
                      </a:r>
                      <a:r>
                        <a:rPr sz="2600" spc="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performing  </a:t>
                      </a:r>
                      <a:r>
                        <a:rPr sz="260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computations </a:t>
                      </a:r>
                      <a:r>
                        <a:rPr sz="2600" spc="3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on</a:t>
                      </a:r>
                      <a:r>
                        <a:rPr sz="2600" spc="5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data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4994">
                <a:tc>
                  <a:txBody>
                    <a:bodyPr/>
                    <a:lstStyle/>
                    <a:p>
                      <a:pPr marL="228600" marR="223520" indent="571500">
                        <a:lnSpc>
                          <a:spcPct val="121800"/>
                        </a:lnSpc>
                        <a:spcBef>
                          <a:spcPts val="330"/>
                        </a:spcBef>
                      </a:pPr>
                      <a:r>
                        <a:rPr sz="2600" spc="25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Client </a:t>
                      </a:r>
                      <a:r>
                        <a:rPr sz="2600" spc="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has </a:t>
                      </a:r>
                      <a:r>
                        <a:rPr sz="260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to </a:t>
                      </a:r>
                      <a:r>
                        <a:rPr sz="2600" spc="1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iterate </a:t>
                      </a:r>
                      <a:r>
                        <a:rPr sz="2600" spc="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over  </a:t>
                      </a:r>
                      <a:r>
                        <a:rPr sz="2600" spc="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 </a:t>
                      </a:r>
                      <a:r>
                        <a:rPr sz="2600" spc="-86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&gt;&gt; </a:t>
                      </a:r>
                      <a:r>
                        <a:rPr sz="2600" spc="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External</a:t>
                      </a:r>
                      <a:r>
                        <a:rPr sz="2600" spc="4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iteration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10"/>
                        </a:spcBef>
                      </a:pPr>
                      <a:r>
                        <a:rPr sz="2600" spc="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internal</a:t>
                      </a:r>
                      <a:r>
                        <a:rPr sz="2600" spc="3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iteration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9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4994">
                <a:tc>
                  <a:txBody>
                    <a:bodyPr/>
                    <a:lstStyle/>
                    <a:p>
                      <a:pPr marL="1866900" marR="200660" indent="-1651000">
                        <a:lnSpc>
                          <a:spcPct val="121800"/>
                        </a:lnSpc>
                        <a:spcBef>
                          <a:spcPts val="309"/>
                        </a:spcBef>
                      </a:pPr>
                      <a:r>
                        <a:rPr sz="2600" spc="2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You </a:t>
                      </a:r>
                      <a:r>
                        <a:rPr sz="2600" spc="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can </a:t>
                      </a:r>
                      <a:r>
                        <a:rPr sz="2600" spc="1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iterate </a:t>
                      </a:r>
                      <a:r>
                        <a:rPr sz="2600" spc="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over </a:t>
                      </a:r>
                      <a:r>
                        <a:rPr sz="2600" spc="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  </a:t>
                      </a:r>
                      <a:r>
                        <a:rPr sz="2600" spc="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multiple</a:t>
                      </a:r>
                      <a:r>
                        <a:rPr sz="2600" spc="3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1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times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55900" marR="261620" indent="-2476500">
                        <a:lnSpc>
                          <a:spcPct val="121800"/>
                        </a:lnSpc>
                        <a:spcBef>
                          <a:spcPts val="309"/>
                        </a:spcBef>
                      </a:pPr>
                      <a:r>
                        <a:rPr sz="2600" spc="2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You </a:t>
                      </a:r>
                      <a:r>
                        <a:rPr sz="2600" spc="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can </a:t>
                      </a:r>
                      <a:r>
                        <a:rPr sz="2600" spc="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only </a:t>
                      </a:r>
                      <a:r>
                        <a:rPr sz="2600" spc="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process </a:t>
                      </a:r>
                      <a:r>
                        <a:rPr sz="2600" spc="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 </a:t>
                      </a:r>
                      <a:r>
                        <a:rPr sz="2600" spc="11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stream  </a:t>
                      </a:r>
                      <a:r>
                        <a:rPr sz="2600" spc="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once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57</a:t>
            </a:fld>
            <a:endParaRPr spc="5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4600" y="152400"/>
            <a:ext cx="57423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85" dirty="0"/>
              <a:t>Stream</a:t>
            </a:r>
            <a:r>
              <a:rPr sz="7200" spc="475" dirty="0"/>
              <a:t> </a:t>
            </a:r>
            <a:r>
              <a:rPr sz="7200" spc="875" dirty="0"/>
              <a:t>API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969452" y="1360272"/>
            <a:ext cx="9372600" cy="825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58</a:t>
            </a:fld>
            <a:endParaRPr spc="5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304800"/>
            <a:ext cx="93522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85" dirty="0"/>
              <a:t>Stream</a:t>
            </a:r>
            <a:r>
              <a:rPr sz="7200" spc="980" dirty="0"/>
              <a:t> </a:t>
            </a:r>
            <a:r>
              <a:rPr sz="7200" spc="480" dirty="0"/>
              <a:t>operations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861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7662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5490" marR="5080">
              <a:lnSpc>
                <a:spcPct val="125000"/>
              </a:lnSpc>
              <a:spcBef>
                <a:spcPts val="100"/>
              </a:spcBef>
            </a:pPr>
            <a:r>
              <a:rPr spc="295" dirty="0"/>
              <a:t>Intermediate </a:t>
            </a:r>
            <a:r>
              <a:rPr spc="240" dirty="0"/>
              <a:t>operations </a:t>
            </a:r>
            <a:r>
              <a:rPr spc="-1200" dirty="0"/>
              <a:t>&gt;&gt; </a:t>
            </a:r>
            <a:r>
              <a:rPr spc="170" dirty="0"/>
              <a:t>which </a:t>
            </a:r>
            <a:r>
              <a:rPr spc="165" dirty="0"/>
              <a:t>results </a:t>
            </a:r>
            <a:r>
              <a:rPr spc="395" dirty="0"/>
              <a:t>in  </a:t>
            </a:r>
            <a:r>
              <a:rPr spc="215" dirty="0"/>
              <a:t>another</a:t>
            </a:r>
            <a:r>
              <a:rPr spc="520" dirty="0"/>
              <a:t> </a:t>
            </a:r>
            <a:r>
              <a:rPr spc="160" dirty="0"/>
              <a:t>stream</a:t>
            </a:r>
          </a:p>
          <a:p>
            <a:pPr marL="732790">
              <a:lnSpc>
                <a:spcPct val="100000"/>
              </a:lnSpc>
            </a:pPr>
            <a:endParaRPr sz="3850"/>
          </a:p>
          <a:p>
            <a:pPr marL="1316990">
              <a:lnSpc>
                <a:spcPct val="100000"/>
              </a:lnSpc>
            </a:pPr>
            <a:r>
              <a:rPr spc="-10" dirty="0"/>
              <a:t>map, </a:t>
            </a:r>
            <a:r>
              <a:rPr spc="200" dirty="0"/>
              <a:t>filter, </a:t>
            </a:r>
            <a:r>
              <a:rPr spc="55" dirty="0"/>
              <a:t>sort, </a:t>
            </a:r>
            <a:r>
              <a:rPr spc="225" dirty="0"/>
              <a:t>distinct,</a:t>
            </a:r>
            <a:r>
              <a:rPr spc="570" dirty="0"/>
              <a:t> </a:t>
            </a:r>
            <a:r>
              <a:rPr spc="175" dirty="0"/>
              <a:t>etc</a:t>
            </a:r>
          </a:p>
          <a:p>
            <a:pPr marL="745490" marR="896619">
              <a:lnSpc>
                <a:spcPct val="125000"/>
              </a:lnSpc>
              <a:spcBef>
                <a:spcPts val="3600"/>
              </a:spcBef>
            </a:pPr>
            <a:r>
              <a:rPr spc="310" dirty="0"/>
              <a:t>Terminal </a:t>
            </a:r>
            <a:r>
              <a:rPr spc="240" dirty="0"/>
              <a:t>operations </a:t>
            </a:r>
            <a:r>
              <a:rPr spc="-1200" dirty="0"/>
              <a:t>&gt;&gt; </a:t>
            </a:r>
            <a:r>
              <a:rPr spc="170" dirty="0"/>
              <a:t>which </a:t>
            </a:r>
            <a:r>
              <a:rPr spc="295" dirty="0"/>
              <a:t>produce </a:t>
            </a:r>
            <a:r>
              <a:rPr spc="320" dirty="0"/>
              <a:t>a  </a:t>
            </a:r>
            <a:r>
              <a:rPr spc="265" dirty="0"/>
              <a:t>non-stream</a:t>
            </a:r>
            <a:r>
              <a:rPr spc="515" dirty="0"/>
              <a:t> </a:t>
            </a:r>
            <a:r>
              <a:rPr spc="200" dirty="0"/>
              <a:t>result</a:t>
            </a:r>
          </a:p>
          <a:p>
            <a:pPr marL="732790">
              <a:lnSpc>
                <a:spcPct val="100000"/>
              </a:lnSpc>
            </a:pPr>
            <a:endParaRPr sz="3850"/>
          </a:p>
          <a:p>
            <a:pPr marL="1316990">
              <a:lnSpc>
                <a:spcPct val="100000"/>
              </a:lnSpc>
            </a:pPr>
            <a:r>
              <a:rPr spc="240" dirty="0"/>
              <a:t>collect,</a:t>
            </a:r>
            <a:r>
              <a:rPr spc="515" dirty="0"/>
              <a:t> </a:t>
            </a:r>
            <a:r>
              <a:rPr spc="204" dirty="0"/>
              <a:t>foreach,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59</a:t>
            </a:fld>
            <a:endParaRPr spc="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304800"/>
            <a:ext cx="118783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5" dirty="0"/>
              <a:t>Why </a:t>
            </a:r>
            <a:r>
              <a:rPr sz="7200" spc="465" dirty="0"/>
              <a:t>languages</a:t>
            </a:r>
            <a:r>
              <a:rPr sz="7200" spc="-114" dirty="0"/>
              <a:t> </a:t>
            </a:r>
            <a:r>
              <a:rPr sz="7200" spc="335" dirty="0"/>
              <a:t>evolve?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632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3775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2413000"/>
            <a:ext cx="852678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meet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developers</a:t>
            </a:r>
            <a:r>
              <a:rPr sz="3600" spc="1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expectations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remain</a:t>
            </a:r>
            <a:r>
              <a:rPr sz="3600" spc="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relevant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045" y="4918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8400" y="4561840"/>
            <a:ext cx="10363200" cy="13204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keep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up-to-date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lang="en-IN" sz="3600" spc="210" dirty="0">
                <a:solidFill>
                  <a:srgbClr val="FFFFFF"/>
                </a:solidFill>
                <a:latin typeface="Verdana"/>
                <a:cs typeface="Verdana"/>
              </a:rPr>
              <a:t> hardware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advancements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00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045" y="7890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68400" y="6527800"/>
            <a:ext cx="1106043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0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fixes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Better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approaches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certain</a:t>
            </a:r>
            <a:r>
              <a:rPr sz="3600" spc="18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6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800" y="304800"/>
            <a:ext cx="43148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70" dirty="0"/>
              <a:t>filtering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85800" y="2463800"/>
            <a:ext cx="11950700" cy="482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8968" y="8019401"/>
            <a:ext cx="733044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398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5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40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 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Example2_FilterStream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60</a:t>
            </a:fld>
            <a:endParaRPr spc="5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04800"/>
            <a:ext cx="104082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65" dirty="0"/>
              <a:t>Filtering</a:t>
            </a:r>
            <a:r>
              <a:rPr sz="7200" spc="960" dirty="0"/>
              <a:t> </a:t>
            </a:r>
            <a:r>
              <a:rPr sz="7200" spc="480" dirty="0"/>
              <a:t>operations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429370"/>
            <a:ext cx="252849" cy="2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179938"/>
            <a:ext cx="252849" cy="2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5270106"/>
            <a:ext cx="252849" cy="2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7020674"/>
            <a:ext cx="252849" cy="2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8110842"/>
            <a:ext cx="252849" cy="2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00" y="2067153"/>
            <a:ext cx="10416540" cy="6375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9400"/>
              </a:lnSpc>
              <a:spcBef>
                <a:spcPts val="90"/>
              </a:spcBef>
            </a:pPr>
            <a:r>
              <a:rPr sz="3350" spc="480" dirty="0">
                <a:solidFill>
                  <a:srgbClr val="FFFFFF"/>
                </a:solidFill>
                <a:latin typeface="Verdana"/>
                <a:cs typeface="Verdana"/>
              </a:rPr>
              <a:t>Find </a:t>
            </a:r>
            <a:r>
              <a:rPr sz="3350" spc="484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3350" spc="1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350" spc="310" dirty="0">
                <a:solidFill>
                  <a:srgbClr val="FFFFFF"/>
                </a:solidFill>
                <a:latin typeface="Verdana"/>
                <a:cs typeface="Verdana"/>
              </a:rPr>
              <a:t>reading </a:t>
            </a:r>
            <a:r>
              <a:rPr sz="3350" spc="220" dirty="0">
                <a:solidFill>
                  <a:srgbClr val="FFFFFF"/>
                </a:solidFill>
                <a:latin typeface="Verdana"/>
                <a:cs typeface="Verdana"/>
              </a:rPr>
              <a:t>tasks </a:t>
            </a:r>
            <a:r>
              <a:rPr sz="3350" spc="280" dirty="0">
                <a:solidFill>
                  <a:srgbClr val="FFFFFF"/>
                </a:solidFill>
                <a:latin typeface="Verdana"/>
                <a:cs typeface="Verdana"/>
              </a:rPr>
              <a:t>sorted </a:t>
            </a:r>
            <a:r>
              <a:rPr sz="3350" spc="-7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350" spc="225" dirty="0">
                <a:solidFill>
                  <a:srgbClr val="FFFFFF"/>
                </a:solidFill>
                <a:latin typeface="Verdana"/>
                <a:cs typeface="Verdana"/>
              </a:rPr>
              <a:t>their  </a:t>
            </a:r>
            <a:r>
              <a:rPr sz="3350" spc="280" dirty="0">
                <a:solidFill>
                  <a:srgbClr val="FFFFFF"/>
                </a:solidFill>
                <a:latin typeface="Verdana"/>
                <a:cs typeface="Verdana"/>
              </a:rPr>
              <a:t>creation</a:t>
            </a:r>
            <a:r>
              <a:rPr sz="3350" spc="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229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endParaRPr sz="3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350" spc="480" dirty="0">
                <a:solidFill>
                  <a:srgbClr val="FFFFFF"/>
                </a:solidFill>
                <a:latin typeface="Verdana"/>
                <a:cs typeface="Verdana"/>
              </a:rPr>
              <a:t>Find </a:t>
            </a:r>
            <a:r>
              <a:rPr sz="3350" spc="484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3350" spc="330" dirty="0">
                <a:solidFill>
                  <a:srgbClr val="FFFFFF"/>
                </a:solidFill>
                <a:latin typeface="Verdana"/>
                <a:cs typeface="Verdana"/>
              </a:rPr>
              <a:t>distinct </a:t>
            </a:r>
            <a:r>
              <a:rPr sz="3350" spc="220" dirty="0">
                <a:solidFill>
                  <a:srgbClr val="FFFFFF"/>
                </a:solidFill>
                <a:latin typeface="Verdana"/>
                <a:cs typeface="Verdana"/>
              </a:rPr>
              <a:t>tasks </a:t>
            </a:r>
            <a:r>
              <a:rPr sz="3350" spc="409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3350" spc="26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3350" spc="10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130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endParaRPr sz="3350">
              <a:latin typeface="Verdana"/>
              <a:cs typeface="Verdana"/>
            </a:endParaRPr>
          </a:p>
          <a:p>
            <a:pPr marL="12700" marR="386715">
              <a:lnSpc>
                <a:spcPct val="129400"/>
              </a:lnSpc>
              <a:spcBef>
                <a:spcPts val="3400"/>
              </a:spcBef>
            </a:pPr>
            <a:r>
              <a:rPr sz="3350" spc="480" dirty="0">
                <a:solidFill>
                  <a:srgbClr val="FFFFFF"/>
                </a:solidFill>
                <a:latin typeface="Verdana"/>
                <a:cs typeface="Verdana"/>
              </a:rPr>
              <a:t>Find </a:t>
            </a:r>
            <a:r>
              <a:rPr sz="3350" spc="165" dirty="0">
                <a:solidFill>
                  <a:srgbClr val="FFFFFF"/>
                </a:solidFill>
                <a:latin typeface="Verdana"/>
                <a:cs typeface="Verdana"/>
              </a:rPr>
              <a:t>top </a:t>
            </a:r>
            <a:r>
              <a:rPr sz="3350" spc="35" dirty="0">
                <a:solidFill>
                  <a:srgbClr val="FFFFFF"/>
                </a:solidFill>
                <a:latin typeface="Verdana"/>
                <a:cs typeface="Verdana"/>
              </a:rPr>
              <a:t>5 </a:t>
            </a:r>
            <a:r>
              <a:rPr sz="3350" spc="310" dirty="0">
                <a:solidFill>
                  <a:srgbClr val="FFFFFF"/>
                </a:solidFill>
                <a:latin typeface="Verdana"/>
                <a:cs typeface="Verdana"/>
              </a:rPr>
              <a:t>reading </a:t>
            </a:r>
            <a:r>
              <a:rPr sz="3350" spc="220" dirty="0">
                <a:solidFill>
                  <a:srgbClr val="FFFFFF"/>
                </a:solidFill>
                <a:latin typeface="Verdana"/>
                <a:cs typeface="Verdana"/>
              </a:rPr>
              <a:t>tasks </a:t>
            </a:r>
            <a:r>
              <a:rPr sz="3350" spc="280" dirty="0">
                <a:solidFill>
                  <a:srgbClr val="FFFFFF"/>
                </a:solidFill>
                <a:latin typeface="Verdana"/>
                <a:cs typeface="Verdana"/>
              </a:rPr>
              <a:t>sorted </a:t>
            </a:r>
            <a:r>
              <a:rPr sz="3350" spc="-7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350" spc="225" dirty="0">
                <a:solidFill>
                  <a:srgbClr val="FFFFFF"/>
                </a:solidFill>
                <a:latin typeface="Verdana"/>
                <a:cs typeface="Verdana"/>
              </a:rPr>
              <a:t>their  </a:t>
            </a:r>
            <a:r>
              <a:rPr sz="3350" spc="280" dirty="0">
                <a:solidFill>
                  <a:srgbClr val="FFFFFF"/>
                </a:solidFill>
                <a:latin typeface="Verdana"/>
                <a:cs typeface="Verdana"/>
              </a:rPr>
              <a:t>creation</a:t>
            </a:r>
            <a:r>
              <a:rPr sz="3350" spc="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229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endParaRPr sz="3350">
              <a:latin typeface="Verdana"/>
              <a:cs typeface="Verdana"/>
            </a:endParaRPr>
          </a:p>
          <a:p>
            <a:pPr marL="12700" marR="2169795" indent="571500">
              <a:lnSpc>
                <a:spcPct val="213899"/>
              </a:lnSpc>
            </a:pPr>
            <a:r>
              <a:rPr sz="3350" spc="295" dirty="0">
                <a:solidFill>
                  <a:srgbClr val="FFFFFF"/>
                </a:solidFill>
                <a:latin typeface="Verdana"/>
                <a:cs typeface="Verdana"/>
              </a:rPr>
              <a:t>Pagination </a:t>
            </a:r>
            <a:r>
              <a:rPr sz="3350" spc="21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350" spc="90" dirty="0">
                <a:solidFill>
                  <a:srgbClr val="FFFFFF"/>
                </a:solidFill>
                <a:latin typeface="Verdana"/>
                <a:cs typeface="Verdana"/>
              </a:rPr>
              <a:t>Skip </a:t>
            </a:r>
            <a:r>
              <a:rPr sz="3350" spc="409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3350" spc="315" dirty="0">
                <a:solidFill>
                  <a:srgbClr val="FFFFFF"/>
                </a:solidFill>
                <a:latin typeface="Verdana"/>
                <a:cs typeface="Verdana"/>
              </a:rPr>
              <a:t>Limit  </a:t>
            </a:r>
            <a:r>
              <a:rPr sz="3350" spc="320" dirty="0">
                <a:solidFill>
                  <a:srgbClr val="FFFFFF"/>
                </a:solidFill>
                <a:latin typeface="Verdana"/>
                <a:cs typeface="Verdana"/>
              </a:rPr>
              <a:t>Count </a:t>
            </a:r>
            <a:r>
              <a:rPr sz="3350" spc="484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3350" spc="310" dirty="0">
                <a:solidFill>
                  <a:srgbClr val="FFFFFF"/>
                </a:solidFill>
                <a:latin typeface="Verdana"/>
                <a:cs typeface="Verdana"/>
              </a:rPr>
              <a:t>reading</a:t>
            </a:r>
            <a:r>
              <a:rPr sz="3350" spc="6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220" dirty="0">
                <a:solidFill>
                  <a:srgbClr val="FFFFFF"/>
                </a:solidFill>
                <a:latin typeface="Verdana"/>
                <a:cs typeface="Verdana"/>
              </a:rPr>
              <a:t>tasks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61</a:t>
            </a:fld>
            <a:endParaRPr spc="5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200" y="304800"/>
            <a:ext cx="75825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95" dirty="0"/>
              <a:t>map</a:t>
            </a:r>
            <a:r>
              <a:rPr sz="7200" spc="965" dirty="0"/>
              <a:t> </a:t>
            </a:r>
            <a:r>
              <a:rPr sz="7200" spc="545" dirty="0"/>
              <a:t>operation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431800" y="2463800"/>
            <a:ext cx="12141200" cy="482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19283" y="8073542"/>
            <a:ext cx="516636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017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25"/>
              </a:spcBef>
            </a:pPr>
            <a:r>
              <a:rPr sz="3200" spc="95" dirty="0">
                <a:solidFill>
                  <a:srgbClr val="282A2F"/>
                </a:solidFill>
                <a:latin typeface="Verdana"/>
                <a:cs typeface="Verdana"/>
              </a:rPr>
              <a:t>Example3_MapStreams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62</a:t>
            </a:fld>
            <a:endParaRPr spc="5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304800"/>
            <a:ext cx="94919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05" dirty="0"/>
              <a:t>flatmap</a:t>
            </a:r>
            <a:r>
              <a:rPr sz="7200" spc="965" dirty="0"/>
              <a:t> </a:t>
            </a:r>
            <a:r>
              <a:rPr sz="7200" spc="545" dirty="0"/>
              <a:t>operation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409700" y="2895600"/>
            <a:ext cx="10820400" cy="482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63</a:t>
            </a:fld>
            <a:endParaRPr spc="5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0" y="304800"/>
            <a:ext cx="90023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65" dirty="0"/>
              <a:t>reduce</a:t>
            </a:r>
            <a:r>
              <a:rPr sz="7200" spc="990" dirty="0"/>
              <a:t> </a:t>
            </a:r>
            <a:r>
              <a:rPr sz="7200" spc="545" dirty="0"/>
              <a:t>operation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625600" y="3060700"/>
            <a:ext cx="10896600" cy="429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64</a:t>
            </a:fld>
            <a:endParaRPr spc="5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438912"/>
            <a:ext cx="12319635" cy="87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50" spc="400" dirty="0"/>
              <a:t>Working </a:t>
            </a:r>
            <a:r>
              <a:rPr sz="5550" spc="320" dirty="0"/>
              <a:t>with </a:t>
            </a:r>
            <a:r>
              <a:rPr sz="5550" spc="470" dirty="0"/>
              <a:t>numeric</a:t>
            </a:r>
            <a:r>
              <a:rPr sz="5550" spc="1645" dirty="0"/>
              <a:t> </a:t>
            </a:r>
            <a:r>
              <a:rPr sz="5550" spc="200" dirty="0"/>
              <a:t>streams</a:t>
            </a:r>
            <a:endParaRPr sz="5550"/>
          </a:p>
        </p:txBody>
      </p:sp>
      <p:sp>
        <p:nvSpPr>
          <p:cNvPr id="3" name="object 3"/>
          <p:cNvSpPr/>
          <p:nvPr/>
        </p:nvSpPr>
        <p:spPr>
          <a:xfrm>
            <a:off x="610045" y="4118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898900"/>
            <a:ext cx="3464560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IntStream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208300"/>
              </a:lnSpc>
            </a:pP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LongStream  </a:t>
            </a:r>
            <a:r>
              <a:rPr sz="3600" spc="7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1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9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600" spc="5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65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35602" y="1628141"/>
            <a:ext cx="2192020" cy="623247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2953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19"/>
              </a:spcBef>
            </a:pPr>
            <a:r>
              <a:rPr sz="3200" spc="90" dirty="0">
                <a:solidFill>
                  <a:srgbClr val="282A2F"/>
                </a:solidFill>
                <a:latin typeface="Verdana"/>
                <a:cs typeface="Verdana"/>
              </a:rPr>
              <a:t>Output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700" y="688848"/>
            <a:ext cx="12251055" cy="936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50" spc="340" dirty="0"/>
              <a:t>Duplicate </a:t>
            </a:r>
            <a:r>
              <a:rPr sz="5950" spc="370" dirty="0"/>
              <a:t>Elements </a:t>
            </a:r>
            <a:r>
              <a:rPr sz="5950" spc="670" dirty="0"/>
              <a:t>in </a:t>
            </a:r>
            <a:r>
              <a:rPr sz="5950" spc="545" dirty="0"/>
              <a:t>a</a:t>
            </a:r>
            <a:r>
              <a:rPr sz="5950" spc="2075" dirty="0"/>
              <a:t> </a:t>
            </a:r>
            <a:r>
              <a:rPr sz="5950" spc="415" dirty="0"/>
              <a:t>List</a:t>
            </a:r>
            <a:endParaRPr sz="59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83ECC9-F104-4A14-B4F4-E0FEFF40B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2" y="2819400"/>
            <a:ext cx="9346808" cy="1089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3228DB-466C-4F56-9665-9602B788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3564" y="2276440"/>
            <a:ext cx="962025" cy="2998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9CED7-A000-4074-BC1C-ED4E59BDA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92" y="5997576"/>
            <a:ext cx="9346808" cy="1089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168956-2764-4488-810C-B8B6A38AC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2430" y="5367336"/>
            <a:ext cx="952978" cy="3929064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700" y="304800"/>
            <a:ext cx="79451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85" dirty="0"/>
              <a:t>Parallel</a:t>
            </a:r>
            <a:r>
              <a:rPr sz="7200" spc="975" dirty="0"/>
              <a:t> </a:t>
            </a:r>
            <a:r>
              <a:rPr sz="7200" spc="85" dirty="0"/>
              <a:t>Stream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918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8400" y="4561840"/>
            <a:ext cx="102692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600" spc="170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instance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parallel  </a:t>
            </a:r>
            <a:r>
              <a:rPr sz="3600" spc="160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calling 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parallel</a:t>
            </a:r>
            <a:r>
              <a:rPr sz="3600" spc="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67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604C4D7-1680-43AB-9517-CAC750955010}"/>
              </a:ext>
            </a:extLst>
          </p:cNvPr>
          <p:cNvSpPr txBox="1"/>
          <p:nvPr/>
        </p:nvSpPr>
        <p:spPr>
          <a:xfrm>
            <a:off x="2679700" y="7162800"/>
            <a:ext cx="8242300" cy="623247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2953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19"/>
              </a:spcBef>
            </a:pPr>
            <a:r>
              <a:rPr sz="3200" spc="90" dirty="0">
                <a:solidFill>
                  <a:srgbClr val="282A2F"/>
                </a:solidFill>
                <a:latin typeface="Verdana"/>
                <a:cs typeface="Verdana"/>
              </a:rPr>
              <a:t>Output</a:t>
            </a:r>
            <a:r>
              <a:rPr lang="en-IN" sz="3200" spc="90" dirty="0">
                <a:solidFill>
                  <a:srgbClr val="282A2F"/>
                </a:solidFill>
                <a:latin typeface="Verdana"/>
                <a:cs typeface="Verdana"/>
              </a:rPr>
              <a:t>:</a:t>
            </a:r>
            <a:r>
              <a:rPr lang="en-IN" sz="3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ParallelStreamExample</a:t>
            </a:r>
            <a:endParaRPr sz="32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900" y="3611879"/>
            <a:ext cx="6475730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7800">
              <a:lnSpc>
                <a:spcPct val="106500"/>
              </a:lnSpc>
              <a:spcBef>
                <a:spcPts val="95"/>
              </a:spcBef>
            </a:pPr>
            <a:r>
              <a:rPr sz="7200" spc="265" dirty="0"/>
              <a:t>SECTION </a:t>
            </a:r>
            <a:r>
              <a:rPr sz="7200" spc="200" dirty="0"/>
              <a:t>05  </a:t>
            </a:r>
            <a:r>
              <a:rPr sz="7200" spc="665" dirty="0"/>
              <a:t>C</a:t>
            </a:r>
            <a:r>
              <a:rPr sz="7200" spc="-450" dirty="0"/>
              <a:t>O</a:t>
            </a:r>
            <a:r>
              <a:rPr sz="7200" spc="545" dirty="0"/>
              <a:t>LL</a:t>
            </a:r>
            <a:r>
              <a:rPr sz="7200" spc="580" dirty="0"/>
              <a:t>E</a:t>
            </a:r>
            <a:r>
              <a:rPr sz="7200" spc="1000" dirty="0"/>
              <a:t>C</a:t>
            </a:r>
            <a:r>
              <a:rPr sz="7200" spc="890" dirty="0"/>
              <a:t>T</a:t>
            </a:r>
            <a:r>
              <a:rPr sz="7200" spc="-450" dirty="0"/>
              <a:t>O</a:t>
            </a:r>
            <a:r>
              <a:rPr sz="7200" spc="434" dirty="0"/>
              <a:t>R</a:t>
            </a:r>
            <a:r>
              <a:rPr sz="7200" spc="-1345" dirty="0"/>
              <a:t>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68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3700" y="304800"/>
            <a:ext cx="49060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745" dirty="0"/>
              <a:t>Collector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5029771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6172771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7315771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4800600"/>
            <a:ext cx="9472295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Reduce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3600" spc="17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 indent="571500">
              <a:lnSpc>
                <a:spcPct val="100000"/>
              </a:lnSpc>
            </a:pP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collect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reduction</a:t>
            </a:r>
            <a:r>
              <a:rPr sz="3600" spc="1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operation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135" dirty="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collect </a:t>
            </a:r>
            <a:r>
              <a:rPr sz="3600" spc="325" dirty="0">
                <a:solidFill>
                  <a:srgbClr val="FFFFFF"/>
                </a:solidFill>
                <a:latin typeface="Verdana"/>
                <a:cs typeface="Verdana"/>
              </a:rPr>
              <a:t>terminal 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600" y="1943100"/>
            <a:ext cx="12357100" cy="232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69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429768"/>
            <a:ext cx="12261215" cy="881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600" spc="-125" dirty="0"/>
              <a:t>Why </a:t>
            </a:r>
            <a:r>
              <a:rPr sz="5600" spc="355" dirty="0"/>
              <a:t>you </a:t>
            </a:r>
            <a:r>
              <a:rPr sz="5600" spc="525" dirty="0"/>
              <a:t>should </a:t>
            </a:r>
            <a:r>
              <a:rPr sz="5600" spc="480" dirty="0"/>
              <a:t>learn </a:t>
            </a:r>
            <a:r>
              <a:rPr sz="5600" spc="235" dirty="0"/>
              <a:t>Java</a:t>
            </a:r>
            <a:r>
              <a:rPr sz="5600" spc="985" dirty="0"/>
              <a:t> </a:t>
            </a:r>
            <a:r>
              <a:rPr sz="5600" spc="325" dirty="0"/>
              <a:t>8?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610045" y="2326187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2985063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3643939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4302816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545" y="4961691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545" y="5620567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1545" y="6279443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045" y="6938319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1545" y="7597195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1545" y="8256072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27100" y="2173223"/>
            <a:ext cx="7169784" cy="6275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embrace </a:t>
            </a:r>
            <a:r>
              <a:rPr sz="2050" spc="240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2050" spc="175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2050" spc="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75" dirty="0">
                <a:solidFill>
                  <a:srgbClr val="FFFFFF"/>
                </a:solidFill>
                <a:latin typeface="Verdana"/>
                <a:cs typeface="Verdana"/>
              </a:rPr>
              <a:t>paradigm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2050" spc="135" dirty="0">
                <a:solidFill>
                  <a:srgbClr val="FFFFFF"/>
                </a:solidFill>
                <a:latin typeface="Verdana"/>
                <a:cs typeface="Verdana"/>
              </a:rPr>
              <a:t>Lambdas</a:t>
            </a:r>
            <a:endParaRPr sz="2050">
              <a:latin typeface="Verdana"/>
              <a:cs typeface="Verdana"/>
            </a:endParaRPr>
          </a:p>
          <a:p>
            <a:pPr marL="12700" marR="2409190" indent="571500">
              <a:lnSpc>
                <a:spcPct val="211400"/>
              </a:lnSpc>
            </a:pPr>
            <a:r>
              <a:rPr sz="2050" spc="135" dirty="0">
                <a:solidFill>
                  <a:srgbClr val="FFFFFF"/>
                </a:solidFill>
                <a:latin typeface="Verdana"/>
                <a:cs typeface="Verdana"/>
              </a:rPr>
              <a:t>Declarative </a:t>
            </a:r>
            <a:r>
              <a:rPr sz="2050" spc="18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2050" spc="135" dirty="0">
                <a:solidFill>
                  <a:srgbClr val="FFFFFF"/>
                </a:solidFill>
                <a:latin typeface="Verdana"/>
                <a:cs typeface="Verdana"/>
              </a:rPr>
              <a:t>processing  </a:t>
            </a:r>
            <a:r>
              <a:rPr sz="2050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2050" spc="2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50" spc="180" dirty="0">
                <a:solidFill>
                  <a:srgbClr val="FFFFFF"/>
                </a:solidFill>
                <a:latin typeface="Verdana"/>
                <a:cs typeface="Verdana"/>
              </a:rPr>
              <a:t>improved</a:t>
            </a:r>
            <a:r>
              <a:rPr sz="20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10" dirty="0">
                <a:solidFill>
                  <a:srgbClr val="FFFFFF"/>
                </a:solidFill>
                <a:latin typeface="Verdana"/>
                <a:cs typeface="Verdana"/>
              </a:rPr>
              <a:t>API’s</a:t>
            </a:r>
            <a:endParaRPr sz="2050">
              <a:latin typeface="Verdana"/>
              <a:cs typeface="Verdana"/>
            </a:endParaRPr>
          </a:p>
          <a:p>
            <a:pPr marL="584200" marR="3337560">
              <a:lnSpc>
                <a:spcPct val="209300"/>
              </a:lnSpc>
              <a:spcBef>
                <a:spcPts val="55"/>
              </a:spcBef>
            </a:pPr>
            <a:r>
              <a:rPr sz="2050" spc="3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050" spc="26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50" spc="190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2050" spc="270" dirty="0">
                <a:solidFill>
                  <a:srgbClr val="FFFFFF"/>
                </a:solidFill>
                <a:latin typeface="Verdana"/>
                <a:cs typeface="Verdana"/>
              </a:rPr>
              <a:t>API  </a:t>
            </a:r>
            <a:r>
              <a:rPr sz="2050" spc="45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2050" spc="270" dirty="0">
                <a:solidFill>
                  <a:srgbClr val="FFFFFF"/>
                </a:solidFill>
                <a:latin typeface="Verdana"/>
                <a:cs typeface="Verdana"/>
              </a:rPr>
              <a:t>API  </a:t>
            </a:r>
            <a:r>
              <a:rPr sz="2050" spc="204" dirty="0">
                <a:solidFill>
                  <a:srgbClr val="FFFFFF"/>
                </a:solidFill>
                <a:latin typeface="Verdana"/>
                <a:cs typeface="Verdana"/>
              </a:rPr>
              <a:t>Concurrency</a:t>
            </a:r>
            <a:r>
              <a:rPr sz="2050" spc="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95" dirty="0">
                <a:solidFill>
                  <a:srgbClr val="FFFFFF"/>
                </a:solidFill>
                <a:latin typeface="Verdana"/>
                <a:cs typeface="Verdana"/>
              </a:rPr>
              <a:t>utilities</a:t>
            </a:r>
            <a:endParaRPr sz="2050">
              <a:latin typeface="Verdana"/>
              <a:cs typeface="Verdana"/>
            </a:endParaRPr>
          </a:p>
          <a:p>
            <a:pPr marL="584200" marR="1105535" indent="-571500">
              <a:lnSpc>
                <a:spcPct val="211400"/>
              </a:lnSpc>
            </a:pPr>
            <a:r>
              <a:rPr sz="2050" spc="195" dirty="0">
                <a:solidFill>
                  <a:srgbClr val="FFFFFF"/>
                </a:solidFill>
                <a:latin typeface="Verdana"/>
                <a:cs typeface="Verdana"/>
              </a:rPr>
              <a:t>Improved </a:t>
            </a:r>
            <a:r>
              <a:rPr sz="2050" spc="120" dirty="0">
                <a:solidFill>
                  <a:srgbClr val="FFFFFF"/>
                </a:solidFill>
                <a:latin typeface="Verdana"/>
                <a:cs typeface="Verdana"/>
              </a:rPr>
              <a:t>support </a:t>
            </a:r>
            <a:r>
              <a:rPr sz="2050" spc="27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050" spc="210" dirty="0">
                <a:solidFill>
                  <a:srgbClr val="FFFFFF"/>
                </a:solidFill>
                <a:latin typeface="Verdana"/>
                <a:cs typeface="Verdana"/>
              </a:rPr>
              <a:t>clean </a:t>
            </a:r>
            <a:r>
              <a:rPr sz="2050" spc="275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2050" spc="185" dirty="0">
                <a:solidFill>
                  <a:srgbClr val="FFFFFF"/>
                </a:solidFill>
                <a:latin typeface="Verdana"/>
                <a:cs typeface="Verdana"/>
              </a:rPr>
              <a:t>design  </a:t>
            </a:r>
            <a:r>
              <a:rPr sz="2050" spc="175" dirty="0">
                <a:solidFill>
                  <a:srgbClr val="FFFFFF"/>
                </a:solidFill>
                <a:latin typeface="Verdana"/>
                <a:cs typeface="Verdana"/>
              </a:rPr>
              <a:t>Optional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  <a:spcBef>
                <a:spcPts val="5"/>
              </a:spcBef>
            </a:pPr>
            <a:r>
              <a:rPr sz="2050" spc="185" dirty="0">
                <a:solidFill>
                  <a:srgbClr val="FFFFFF"/>
                </a:solidFill>
                <a:latin typeface="Verdana"/>
                <a:cs typeface="Verdana"/>
              </a:rPr>
              <a:t>Interface </a:t>
            </a:r>
            <a:r>
              <a:rPr sz="2050" spc="204" dirty="0">
                <a:solidFill>
                  <a:srgbClr val="FFFFFF"/>
                </a:solidFill>
                <a:latin typeface="Verdana"/>
                <a:cs typeface="Verdana"/>
              </a:rPr>
              <a:t>default </a:t>
            </a:r>
            <a:r>
              <a:rPr sz="2050" spc="2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50" spc="150" dirty="0">
                <a:solidFill>
                  <a:srgbClr val="FFFFFF"/>
                </a:solidFill>
                <a:latin typeface="Verdana"/>
                <a:cs typeface="Verdana"/>
              </a:rPr>
              <a:t>static</a:t>
            </a:r>
            <a:r>
              <a:rPr sz="2050" spc="5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60" dirty="0">
                <a:solidFill>
                  <a:srgbClr val="FFFFFF"/>
                </a:solidFill>
                <a:latin typeface="Verdana"/>
                <a:cs typeface="Verdana"/>
              </a:rPr>
              <a:t>methods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7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0" y="2786379"/>
            <a:ext cx="10006330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33700">
              <a:lnSpc>
                <a:spcPct val="106500"/>
              </a:lnSpc>
              <a:spcBef>
                <a:spcPts val="95"/>
              </a:spcBef>
            </a:pPr>
            <a:r>
              <a:rPr sz="7200" spc="165" dirty="0">
                <a:solidFill>
                  <a:srgbClr val="FFFFFF"/>
                </a:solidFill>
                <a:latin typeface="Verdana"/>
                <a:cs typeface="Verdana"/>
              </a:rPr>
              <a:t>Demo </a:t>
            </a:r>
            <a:r>
              <a:rPr sz="7200" spc="-2395" dirty="0">
                <a:solidFill>
                  <a:srgbClr val="FFFFFF"/>
                </a:solidFill>
                <a:latin typeface="Verdana"/>
                <a:cs typeface="Verdana"/>
              </a:rPr>
              <a:t>&gt;&gt;  </a:t>
            </a:r>
            <a:r>
              <a:rPr sz="7200" spc="405" dirty="0">
                <a:solidFill>
                  <a:srgbClr val="FFFFFF"/>
                </a:solidFill>
                <a:latin typeface="Verdana"/>
                <a:cs typeface="Verdana"/>
              </a:rPr>
              <a:t>Power </a:t>
            </a:r>
            <a:r>
              <a:rPr sz="7200" spc="104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7200" spc="1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200" spc="745" dirty="0">
                <a:solidFill>
                  <a:srgbClr val="FFFFFF"/>
                </a:solidFill>
                <a:latin typeface="Verdana"/>
                <a:cs typeface="Verdana"/>
              </a:rPr>
              <a:t>Collector</a:t>
            </a:r>
            <a:endParaRPr sz="7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70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838" y="6657492"/>
            <a:ext cx="1122680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704850">
              <a:lnSpc>
                <a:spcPct val="100000"/>
              </a:lnSpc>
              <a:spcBef>
                <a:spcPts val="1075"/>
              </a:spcBef>
            </a:pPr>
            <a:r>
              <a:rPr sz="3200" spc="395" dirty="0">
                <a:solidFill>
                  <a:srgbClr val="282A2F"/>
                </a:solidFill>
                <a:latin typeface="Verdana"/>
                <a:cs typeface="Verdana"/>
              </a:rPr>
              <a:t>Group </a:t>
            </a:r>
            <a:r>
              <a:rPr sz="3200" spc="190" dirty="0">
                <a:solidFill>
                  <a:srgbClr val="282A2F"/>
                </a:solidFill>
                <a:latin typeface="Verdana"/>
                <a:cs typeface="Verdana"/>
              </a:rPr>
              <a:t>tasks </a:t>
            </a:r>
            <a:r>
              <a:rPr sz="3200" spc="-90" dirty="0">
                <a:solidFill>
                  <a:srgbClr val="282A2F"/>
                </a:solidFill>
                <a:latin typeface="Verdana"/>
                <a:cs typeface="Verdana"/>
              </a:rPr>
              <a:t>by </a:t>
            </a:r>
            <a:r>
              <a:rPr sz="3200" spc="110" dirty="0">
                <a:solidFill>
                  <a:srgbClr val="282A2F"/>
                </a:solidFill>
                <a:latin typeface="Verdana"/>
                <a:cs typeface="Verdana"/>
              </a:rPr>
              <a:t>Type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r>
              <a:rPr sz="3200" spc="-100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125" dirty="0">
                <a:solidFill>
                  <a:srgbClr val="282A2F"/>
                </a:solidFill>
                <a:latin typeface="Verdana"/>
                <a:cs typeface="Verdana"/>
              </a:rPr>
              <a:t>Java </a:t>
            </a:r>
            <a:r>
              <a:rPr sz="3200" spc="-140" dirty="0">
                <a:solidFill>
                  <a:srgbClr val="282A2F"/>
                </a:solidFill>
                <a:latin typeface="Verdana"/>
                <a:cs typeface="Verdana"/>
              </a:rPr>
              <a:t>7 </a:t>
            </a:r>
            <a:r>
              <a:rPr sz="3200" spc="370" dirty="0">
                <a:solidFill>
                  <a:srgbClr val="282A2F"/>
                </a:solidFill>
                <a:latin typeface="Verdana"/>
                <a:cs typeface="Verdana"/>
              </a:rPr>
              <a:t>and </a:t>
            </a:r>
            <a:r>
              <a:rPr sz="3200" spc="125" dirty="0">
                <a:solidFill>
                  <a:srgbClr val="282A2F"/>
                </a:solidFill>
                <a:latin typeface="Verdana"/>
                <a:cs typeface="Verdana"/>
              </a:rPr>
              <a:t>Java</a:t>
            </a:r>
            <a:r>
              <a:rPr sz="3200" spc="220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530" dirty="0">
                <a:solidFill>
                  <a:srgbClr val="282A2F"/>
                </a:solidFill>
                <a:latin typeface="Verdana"/>
                <a:cs typeface="Verdana"/>
              </a:rPr>
              <a:t>8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438912"/>
            <a:ext cx="12281535" cy="87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50" spc="15" dirty="0"/>
              <a:t>What </a:t>
            </a:r>
            <a:r>
              <a:rPr sz="5550" spc="335" dirty="0"/>
              <a:t>you </a:t>
            </a:r>
            <a:r>
              <a:rPr sz="5550" spc="470" dirty="0"/>
              <a:t>can </a:t>
            </a:r>
            <a:r>
              <a:rPr sz="5550" spc="740" dirty="0"/>
              <a:t>do </a:t>
            </a:r>
            <a:r>
              <a:rPr sz="5550" spc="315" dirty="0"/>
              <a:t>with</a:t>
            </a:r>
            <a:r>
              <a:rPr sz="5550" spc="440" dirty="0"/>
              <a:t> </a:t>
            </a:r>
            <a:r>
              <a:rPr sz="5550" spc="459" dirty="0"/>
              <a:t>collect?</a:t>
            </a:r>
            <a:endParaRPr sz="5550"/>
          </a:p>
        </p:txBody>
      </p:sp>
      <p:sp>
        <p:nvSpPr>
          <p:cNvPr id="3" name="object 3"/>
          <p:cNvSpPr/>
          <p:nvPr/>
        </p:nvSpPr>
        <p:spPr>
          <a:xfrm>
            <a:off x="610045" y="4118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898900"/>
            <a:ext cx="9062085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25" dirty="0">
                <a:solidFill>
                  <a:srgbClr val="FFFFFF"/>
                </a:solidFill>
                <a:latin typeface="Verdana"/>
                <a:cs typeface="Verdana"/>
              </a:rPr>
              <a:t>Reducing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3600" spc="14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endParaRPr sz="3600">
              <a:latin typeface="Verdana"/>
              <a:cs typeface="Verdana"/>
            </a:endParaRPr>
          </a:p>
          <a:p>
            <a:pPr marL="12700" marR="1000760">
              <a:lnSpc>
                <a:spcPct val="208300"/>
              </a:lnSpc>
            </a:pPr>
            <a:r>
              <a:rPr sz="3600" spc="450" dirty="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elements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stream 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Partition 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elements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1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stream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71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0" y="304800"/>
            <a:ext cx="83635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50" dirty="0"/>
              <a:t>Collectors</a:t>
            </a:r>
            <a:r>
              <a:rPr sz="7200" spc="985" dirty="0"/>
              <a:t> </a:t>
            </a:r>
            <a:r>
              <a:rPr sz="7200" spc="505" dirty="0"/>
              <a:t>class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204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5033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6176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7319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847339"/>
            <a:ext cx="11067415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utility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class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static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factory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3600" spc="44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common</a:t>
            </a:r>
            <a:r>
              <a:rPr sz="3600" spc="1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collectors</a:t>
            </a:r>
            <a:endParaRPr sz="3600">
              <a:latin typeface="Verdana"/>
              <a:cs typeface="Verdana"/>
            </a:endParaRPr>
          </a:p>
          <a:p>
            <a:pPr marL="584200" marR="3206750">
              <a:lnSpc>
                <a:spcPct val="208300"/>
              </a:lnSpc>
            </a:pP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collect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400" dirty="0">
                <a:solidFill>
                  <a:srgbClr val="FFFFFF"/>
                </a:solidFill>
                <a:latin typeface="Verdana"/>
                <a:cs typeface="Verdana"/>
              </a:rPr>
              <a:t>Collection 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grouping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partitioning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72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372872"/>
            <a:ext cx="12338685" cy="980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250" spc="575" dirty="0"/>
              <a:t>Reducing </a:t>
            </a:r>
            <a:r>
              <a:rPr sz="6250" spc="409" dirty="0"/>
              <a:t>to </a:t>
            </a:r>
            <a:r>
              <a:rPr sz="6250" spc="565" dirty="0"/>
              <a:t>a </a:t>
            </a:r>
            <a:r>
              <a:rPr sz="6250" spc="459" dirty="0"/>
              <a:t>single</a:t>
            </a:r>
            <a:r>
              <a:rPr sz="6250" spc="2045" dirty="0"/>
              <a:t> </a:t>
            </a:r>
            <a:r>
              <a:rPr sz="6250" spc="365" dirty="0"/>
              <a:t>value</a:t>
            </a:r>
            <a:endParaRPr sz="6250"/>
          </a:p>
        </p:txBody>
      </p:sp>
      <p:sp>
        <p:nvSpPr>
          <p:cNvPr id="3" name="object 3"/>
          <p:cNvSpPr/>
          <p:nvPr/>
        </p:nvSpPr>
        <p:spPr>
          <a:xfrm>
            <a:off x="610045" y="3178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4321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5464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6607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959100"/>
            <a:ext cx="5667375" cy="400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3600" spc="465" dirty="0">
                <a:solidFill>
                  <a:srgbClr val="FFFFFF"/>
                </a:solidFill>
                <a:latin typeface="Verdana"/>
                <a:cs typeface="Verdana"/>
              </a:rPr>
              <a:t>could</a:t>
            </a:r>
            <a:r>
              <a:rPr sz="3600" spc="1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endParaRPr sz="3600">
              <a:latin typeface="Verdana"/>
              <a:cs typeface="Verdana"/>
            </a:endParaRPr>
          </a:p>
          <a:p>
            <a:pPr marL="584200" marR="1266825">
              <a:lnSpc>
                <a:spcPct val="208300"/>
              </a:lnSpc>
            </a:pP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numeric </a:t>
            </a:r>
            <a:r>
              <a:rPr sz="3600" spc="95" dirty="0">
                <a:solidFill>
                  <a:srgbClr val="FFFFFF"/>
                </a:solidFill>
                <a:latin typeface="Verdana"/>
                <a:cs typeface="Verdana"/>
              </a:rPr>
              <a:t>type 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domain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object 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5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collection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73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4490" y="8245423"/>
            <a:ext cx="7467600" cy="630301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7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2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  </a:t>
            </a:r>
            <a:r>
              <a:rPr sz="3200" spc="165" dirty="0">
                <a:solidFill>
                  <a:srgbClr val="282A2F"/>
                </a:solidFill>
                <a:latin typeface="Verdana"/>
                <a:cs typeface="Verdana"/>
              </a:rPr>
              <a:t>Example</a:t>
            </a:r>
            <a:r>
              <a:rPr lang="en-IN" sz="3200" spc="165" dirty="0">
                <a:solidFill>
                  <a:srgbClr val="282A2F"/>
                </a:solidFill>
                <a:latin typeface="Verdana"/>
                <a:cs typeface="Verdana"/>
              </a:rPr>
              <a:t>5</a:t>
            </a:r>
            <a:r>
              <a:rPr sz="3200" spc="165" dirty="0">
                <a:solidFill>
                  <a:srgbClr val="282A2F"/>
                </a:solidFill>
                <a:latin typeface="Verdana"/>
                <a:cs typeface="Verdana"/>
              </a:rPr>
              <a:t>_ReduceValue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0" y="304800"/>
            <a:ext cx="100526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800" dirty="0"/>
              <a:t>Grouping</a:t>
            </a:r>
            <a:r>
              <a:rPr sz="7200" spc="965" dirty="0"/>
              <a:t> </a:t>
            </a:r>
            <a:r>
              <a:rPr sz="7200" spc="355" dirty="0"/>
              <a:t>elements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347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490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4127500"/>
            <a:ext cx="8858250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0" dirty="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elements 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3600" spc="91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15" dirty="0">
                <a:solidFill>
                  <a:srgbClr val="FFFFFF"/>
                </a:solidFill>
                <a:latin typeface="Verdana"/>
                <a:cs typeface="Verdana"/>
              </a:rPr>
              <a:t>key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600" spc="480" dirty="0">
                <a:solidFill>
                  <a:srgbClr val="FFFFFF"/>
                </a:solidFill>
                <a:latin typeface="Verdana"/>
                <a:cs typeface="Verdana"/>
              </a:rPr>
              <a:t>do 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both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level </a:t>
            </a:r>
            <a:r>
              <a:rPr sz="3600" spc="415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multilevel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grouping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74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9005" y="7375042"/>
            <a:ext cx="6809195" cy="623889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017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2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2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 </a:t>
            </a:r>
            <a:r>
              <a:rPr lang="en-IN" sz="3200" spc="70" dirty="0">
                <a:solidFill>
                  <a:srgbClr val="282A2F"/>
                </a:solidFill>
                <a:latin typeface="Verdana"/>
              </a:rPr>
              <a:t>Example6_GroupBy</a:t>
            </a:r>
            <a:endParaRPr sz="3200" spc="70" dirty="0">
              <a:solidFill>
                <a:srgbClr val="282A2F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600" y="304800"/>
            <a:ext cx="6249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35" dirty="0"/>
              <a:t>Partitioning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204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347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176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7319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984500"/>
            <a:ext cx="11316335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2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special </a:t>
            </a:r>
            <a:r>
              <a:rPr sz="3600" spc="155" dirty="0">
                <a:solidFill>
                  <a:srgbClr val="FFFFFF"/>
                </a:solidFill>
                <a:latin typeface="Verdana"/>
                <a:cs typeface="Verdana"/>
              </a:rPr>
              <a:t>case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600" spc="17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grouping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365" dirty="0">
                <a:solidFill>
                  <a:srgbClr val="FFFFFF"/>
                </a:solidFill>
                <a:latin typeface="Verdana"/>
                <a:cs typeface="Verdana"/>
              </a:rPr>
              <a:t>Groups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source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into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at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most two 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partitioned 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predicate</a:t>
            </a:r>
            <a:endParaRPr sz="3600">
              <a:latin typeface="Verdana"/>
              <a:cs typeface="Verdana"/>
            </a:endParaRPr>
          </a:p>
          <a:p>
            <a:pPr marL="584200" marR="1916430" indent="-571500">
              <a:lnSpc>
                <a:spcPct val="208300"/>
              </a:lnSpc>
            </a:pP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Returned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map 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3600" spc="420" dirty="0">
                <a:solidFill>
                  <a:srgbClr val="FFFFFF"/>
                </a:solidFill>
                <a:latin typeface="Verdana"/>
                <a:cs typeface="Verdana"/>
              </a:rPr>
              <a:t>following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syntax  </a:t>
            </a:r>
            <a:r>
              <a:rPr sz="3600" spc="95" dirty="0">
                <a:solidFill>
                  <a:srgbClr val="FFFFFF"/>
                </a:solidFill>
                <a:latin typeface="Verdana"/>
                <a:cs typeface="Verdana"/>
              </a:rPr>
              <a:t>Map&lt;Boolean,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Verdana"/>
                <a:cs typeface="Verdana"/>
              </a:rPr>
              <a:t>List&lt;Task&gt;&gt;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75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9124" y="8264042"/>
            <a:ext cx="9344876" cy="623889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017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2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34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 </a:t>
            </a:r>
            <a:r>
              <a:rPr sz="3200" spc="254" dirty="0">
                <a:solidFill>
                  <a:srgbClr val="282A2F"/>
                </a:solidFill>
                <a:latin typeface="Verdana"/>
                <a:cs typeface="Verdana"/>
              </a:rPr>
              <a:t>Example</a:t>
            </a:r>
            <a:r>
              <a:rPr lang="en-IN" sz="3200" spc="254" dirty="0">
                <a:solidFill>
                  <a:srgbClr val="282A2F"/>
                </a:solidFill>
                <a:latin typeface="Verdana"/>
                <a:cs typeface="Verdana"/>
              </a:rPr>
              <a:t>7_PartitionBy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3611879"/>
            <a:ext cx="6006465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33500">
              <a:lnSpc>
                <a:spcPct val="106500"/>
              </a:lnSpc>
              <a:spcBef>
                <a:spcPts val="95"/>
              </a:spcBef>
            </a:pPr>
            <a:r>
              <a:rPr sz="7200" spc="-100" dirty="0"/>
              <a:t>Sec </a:t>
            </a:r>
            <a:r>
              <a:rPr sz="7200" spc="290" dirty="0"/>
              <a:t>06  </a:t>
            </a:r>
            <a:r>
              <a:rPr sz="7200" spc="-275" dirty="0"/>
              <a:t>O</a:t>
            </a:r>
            <a:r>
              <a:rPr sz="7200" spc="-150" dirty="0"/>
              <a:t>p</a:t>
            </a:r>
            <a:r>
              <a:rPr sz="7200" spc="480" dirty="0"/>
              <a:t>t</a:t>
            </a:r>
            <a:r>
              <a:rPr sz="7200" spc="860" dirty="0"/>
              <a:t>i</a:t>
            </a:r>
            <a:r>
              <a:rPr sz="7200" spc="980" dirty="0"/>
              <a:t>o</a:t>
            </a:r>
            <a:r>
              <a:rPr sz="7200" spc="725" dirty="0"/>
              <a:t>n</a:t>
            </a:r>
            <a:r>
              <a:rPr sz="7200" spc="345" dirty="0"/>
              <a:t>a</a:t>
            </a:r>
            <a:r>
              <a:rPr sz="7200" spc="-585" dirty="0"/>
              <a:t>l&lt;T&gt;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76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3570122"/>
            <a:ext cx="11172825" cy="345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5875" algn="ctr">
              <a:lnSpc>
                <a:spcPct val="106400"/>
              </a:lnSpc>
              <a:spcBef>
                <a:spcPts val="95"/>
              </a:spcBef>
            </a:pPr>
            <a:r>
              <a:rPr dirty="0"/>
              <a:t>How </a:t>
            </a:r>
            <a:r>
              <a:rPr spc="440" dirty="0"/>
              <a:t>many </a:t>
            </a:r>
            <a:r>
              <a:rPr spc="1030" dirty="0"/>
              <a:t>of </a:t>
            </a:r>
            <a:r>
              <a:rPr spc="440" dirty="0"/>
              <a:t>you  </a:t>
            </a:r>
            <a:r>
              <a:rPr spc="85" dirty="0"/>
              <a:t>have </a:t>
            </a:r>
            <a:r>
              <a:rPr spc="465" dirty="0"/>
              <a:t>experienced  </a:t>
            </a:r>
            <a:r>
              <a:rPr spc="520" dirty="0"/>
              <a:t>NullPointerException?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77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304800"/>
            <a:ext cx="61563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750" dirty="0"/>
              <a:t>Null</a:t>
            </a:r>
            <a:r>
              <a:rPr sz="7200" spc="980" dirty="0"/>
              <a:t> </a:t>
            </a:r>
            <a:r>
              <a:rPr sz="7200" spc="295" dirty="0"/>
              <a:t>History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424920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3441428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4457936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5474444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6490952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045" y="8117060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5900" y="2221992"/>
            <a:ext cx="12566015" cy="7163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0">
              <a:lnSpc>
                <a:spcPct val="100000"/>
              </a:lnSpc>
              <a:spcBef>
                <a:spcPts val="100"/>
              </a:spcBef>
            </a:pPr>
            <a:r>
              <a:rPr sz="3200" spc="38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3200" spc="9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3200" spc="285" dirty="0">
                <a:solidFill>
                  <a:srgbClr val="FFFFFF"/>
                </a:solidFill>
                <a:latin typeface="Verdana"/>
                <a:cs typeface="Verdana"/>
              </a:rPr>
              <a:t>designed </a:t>
            </a:r>
            <a:r>
              <a:rPr sz="3200" spc="-9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Sir </a:t>
            </a:r>
            <a:r>
              <a:rPr sz="3200" spc="220" dirty="0">
                <a:solidFill>
                  <a:srgbClr val="FFFFFF"/>
                </a:solidFill>
                <a:latin typeface="Verdana"/>
                <a:cs typeface="Verdana"/>
              </a:rPr>
              <a:t>Tony </a:t>
            </a:r>
            <a:r>
              <a:rPr sz="3200" spc="85" dirty="0">
                <a:solidFill>
                  <a:srgbClr val="FFFFFF"/>
                </a:solidFill>
                <a:latin typeface="Verdana"/>
                <a:cs typeface="Verdana"/>
              </a:rPr>
              <a:t>Hoare </a:t>
            </a:r>
            <a:r>
              <a:rPr sz="3200" spc="35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200" spc="1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1965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Verdana"/>
              <a:cs typeface="Verdana"/>
            </a:endParaRPr>
          </a:p>
          <a:p>
            <a:pPr marL="1473200">
              <a:lnSpc>
                <a:spcPct val="100000"/>
              </a:lnSpc>
            </a:pPr>
            <a:r>
              <a:rPr sz="3200" spc="204" dirty="0">
                <a:solidFill>
                  <a:srgbClr val="FFFFFF"/>
                </a:solidFill>
                <a:latin typeface="Verdana"/>
                <a:cs typeface="Verdana"/>
              </a:rPr>
              <a:t>creator </a:t>
            </a:r>
            <a:r>
              <a:rPr sz="3200" spc="46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200" spc="7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45" dirty="0">
                <a:solidFill>
                  <a:srgbClr val="FFFFFF"/>
                </a:solidFill>
                <a:latin typeface="Verdana"/>
                <a:cs typeface="Verdana"/>
              </a:rPr>
              <a:t>Quicksort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Verdana"/>
              <a:cs typeface="Verdana"/>
            </a:endParaRPr>
          </a:p>
          <a:p>
            <a:pPr marL="901700">
              <a:lnSpc>
                <a:spcPct val="100000"/>
              </a:lnSpc>
              <a:spcBef>
                <a:spcPts val="5"/>
              </a:spcBef>
            </a:pP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He </a:t>
            </a:r>
            <a:r>
              <a:rPr sz="3200" spc="9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3200" spc="265" dirty="0">
                <a:solidFill>
                  <a:srgbClr val="FFFFFF"/>
                </a:solidFill>
                <a:latin typeface="Verdana"/>
                <a:cs typeface="Verdana"/>
              </a:rPr>
              <a:t>designing </a:t>
            </a:r>
            <a:r>
              <a:rPr sz="3200" spc="409" dirty="0">
                <a:solidFill>
                  <a:srgbClr val="FFFFFF"/>
                </a:solidFill>
                <a:latin typeface="Verdana"/>
                <a:cs typeface="Verdana"/>
              </a:rPr>
              <a:t>Algol </a:t>
            </a:r>
            <a:r>
              <a:rPr sz="3200" spc="-26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200" spc="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29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Verdana"/>
              <a:cs typeface="Verdana"/>
            </a:endParaRPr>
          </a:p>
          <a:p>
            <a:pPr marL="901700">
              <a:lnSpc>
                <a:spcPct val="100000"/>
              </a:lnSpc>
            </a:pPr>
            <a:r>
              <a:rPr sz="3200" spc="465" dirty="0">
                <a:solidFill>
                  <a:srgbClr val="FFFFFF"/>
                </a:solidFill>
                <a:latin typeface="Verdana"/>
                <a:cs typeface="Verdana"/>
              </a:rPr>
              <a:t>null </a:t>
            </a:r>
            <a:r>
              <a:rPr sz="3200" spc="9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3200" spc="285" dirty="0">
                <a:solidFill>
                  <a:srgbClr val="FFFFFF"/>
                </a:solidFill>
                <a:latin typeface="Verdana"/>
                <a:cs typeface="Verdana"/>
              </a:rPr>
              <a:t>designed </a:t>
            </a:r>
            <a:r>
              <a:rPr sz="3200" spc="204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200" spc="254" dirty="0">
                <a:solidFill>
                  <a:srgbClr val="FFFFFF"/>
                </a:solidFill>
                <a:latin typeface="Verdana"/>
                <a:cs typeface="Verdana"/>
              </a:rPr>
              <a:t>signify </a:t>
            </a:r>
            <a:r>
              <a:rPr sz="3200" spc="130" dirty="0">
                <a:solidFill>
                  <a:srgbClr val="FFFFFF"/>
                </a:solidFill>
                <a:latin typeface="Verdana"/>
                <a:cs typeface="Verdana"/>
              </a:rPr>
              <a:t>absence </a:t>
            </a:r>
            <a:r>
              <a:rPr sz="3200" spc="46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200" spc="1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85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endParaRPr sz="3200">
              <a:latin typeface="Verdana"/>
              <a:cs typeface="Verdana"/>
            </a:endParaRPr>
          </a:p>
          <a:p>
            <a:pPr marL="901700" marR="122555">
              <a:lnSpc>
                <a:spcPct val="125000"/>
              </a:lnSpc>
              <a:spcBef>
                <a:spcPts val="3200"/>
              </a:spcBef>
            </a:pPr>
            <a:r>
              <a:rPr sz="3200" spc="175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3200" spc="240" dirty="0">
                <a:solidFill>
                  <a:srgbClr val="FFFFFF"/>
                </a:solidFill>
                <a:latin typeface="Verdana"/>
                <a:cs typeface="Verdana"/>
              </a:rPr>
              <a:t>programming </a:t>
            </a:r>
            <a:r>
              <a:rPr sz="3200" spc="210" dirty="0">
                <a:solidFill>
                  <a:srgbClr val="FFFFFF"/>
                </a:solidFill>
                <a:latin typeface="Verdana"/>
                <a:cs typeface="Verdana"/>
              </a:rPr>
              <a:t>languages </a:t>
            </a:r>
            <a:r>
              <a:rPr sz="3200" spc="409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3200" spc="70" dirty="0">
                <a:solidFill>
                  <a:srgbClr val="FFFFFF"/>
                </a:solidFill>
                <a:latin typeface="Verdana"/>
                <a:cs typeface="Verdana"/>
              </a:rPr>
              <a:t>Java, </a:t>
            </a:r>
            <a:r>
              <a:rPr sz="3200" spc="-265" dirty="0">
                <a:solidFill>
                  <a:srgbClr val="FFFFFF"/>
                </a:solidFill>
                <a:latin typeface="Verdana"/>
                <a:cs typeface="Verdana"/>
              </a:rPr>
              <a:t>C++, </a:t>
            </a:r>
            <a:r>
              <a:rPr sz="3200" spc="265" dirty="0">
                <a:solidFill>
                  <a:srgbClr val="FFFFFF"/>
                </a:solidFill>
                <a:latin typeface="Verdana"/>
                <a:cs typeface="Verdana"/>
              </a:rPr>
              <a:t>C#,  </a:t>
            </a:r>
            <a:r>
              <a:rPr sz="3200" spc="70" dirty="0">
                <a:solidFill>
                  <a:srgbClr val="FFFFFF"/>
                </a:solidFill>
                <a:latin typeface="Verdana"/>
                <a:cs typeface="Verdana"/>
              </a:rPr>
              <a:t>Scala, </a:t>
            </a:r>
            <a:r>
              <a:rPr sz="3200" spc="160" dirty="0">
                <a:solidFill>
                  <a:srgbClr val="FFFFFF"/>
                </a:solidFill>
                <a:latin typeface="Verdana"/>
                <a:cs typeface="Verdana"/>
              </a:rPr>
              <a:t>etc </a:t>
            </a:r>
            <a:r>
              <a:rPr sz="3200" spc="45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3200" spc="1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335" dirty="0">
                <a:solidFill>
                  <a:srgbClr val="FFFFFF"/>
                </a:solidFill>
                <a:latin typeface="Verdana"/>
                <a:cs typeface="Verdana"/>
              </a:rPr>
              <a:t>Null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Verdana"/>
              <a:cs typeface="Verdana"/>
            </a:endParaRPr>
          </a:p>
          <a:p>
            <a:pPr marL="901700">
              <a:lnSpc>
                <a:spcPct val="100000"/>
              </a:lnSpc>
            </a:pP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He </a:t>
            </a:r>
            <a:r>
              <a:rPr sz="3200" spc="345" dirty="0">
                <a:solidFill>
                  <a:srgbClr val="FFFFFF"/>
                </a:solidFill>
                <a:latin typeface="Verdana"/>
                <a:cs typeface="Verdana"/>
              </a:rPr>
              <a:t>called </a:t>
            </a:r>
            <a:r>
              <a:rPr sz="3200" spc="31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3200" spc="9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3200" spc="28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200" u="sng" spc="3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Billion </a:t>
            </a:r>
            <a:r>
              <a:rPr sz="3200" u="sng" spc="3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Dollar</a:t>
            </a:r>
            <a:r>
              <a:rPr sz="3200" u="sng" spc="10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200" u="sng" spc="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Mistake</a:t>
            </a:r>
            <a:endParaRPr sz="3200">
              <a:latin typeface="Verdana"/>
              <a:cs typeface="Verdana"/>
            </a:endParaRPr>
          </a:p>
          <a:p>
            <a:pPr marL="5892800" marR="5080" indent="-5880100">
              <a:lnSpc>
                <a:spcPct val="129200"/>
              </a:lnSpc>
              <a:spcBef>
                <a:spcPts val="1360"/>
              </a:spcBef>
            </a:pPr>
            <a:r>
              <a:rPr sz="2000" u="sng" spc="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3"/>
              </a:rPr>
              <a:t>http://www.infoq.com/presentations/Null-References-The-Billion-Dollar-Mistake-Tony- </a:t>
            </a:r>
            <a:r>
              <a:rPr sz="200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u="sng" spc="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Hoare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448055"/>
            <a:ext cx="12285980" cy="859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450" spc="30" dirty="0"/>
              <a:t>What </a:t>
            </a:r>
            <a:r>
              <a:rPr sz="5450" spc="720" dirty="0"/>
              <a:t>could </a:t>
            </a:r>
            <a:r>
              <a:rPr sz="5450" spc="245" dirty="0"/>
              <a:t>possibly </a:t>
            </a:r>
            <a:r>
              <a:rPr sz="5450" spc="540" dirty="0"/>
              <a:t>go</a:t>
            </a:r>
            <a:r>
              <a:rPr sz="5450" spc="220" dirty="0"/>
              <a:t> </a:t>
            </a:r>
            <a:r>
              <a:rPr sz="5450" spc="240" dirty="0"/>
              <a:t>wrong?</a:t>
            </a:r>
            <a:endParaRPr sz="5450"/>
          </a:p>
        </p:txBody>
      </p:sp>
      <p:sp>
        <p:nvSpPr>
          <p:cNvPr id="3" name="object 3"/>
          <p:cNvSpPr/>
          <p:nvPr/>
        </p:nvSpPr>
        <p:spPr>
          <a:xfrm>
            <a:off x="596900" y="3810000"/>
            <a:ext cx="12115800" cy="191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79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148" rIns="0" bIns="0" rtlCol="0">
            <a:spAutoFit/>
          </a:bodyPr>
          <a:lstStyle/>
          <a:p>
            <a:pPr marL="873125" marR="5080" indent="2641600">
              <a:lnSpc>
                <a:spcPct val="105800"/>
              </a:lnSpc>
              <a:spcBef>
                <a:spcPts val="105"/>
              </a:spcBef>
            </a:pPr>
            <a:r>
              <a:rPr sz="6850" spc="330" dirty="0"/>
              <a:t>Section </a:t>
            </a:r>
            <a:r>
              <a:rPr sz="6850" spc="60" dirty="0"/>
              <a:t>01  </a:t>
            </a:r>
            <a:r>
              <a:rPr sz="6850" spc="540" dirty="0"/>
              <a:t>Interface </a:t>
            </a:r>
            <a:r>
              <a:rPr sz="6850" spc="825" dirty="0"/>
              <a:t>API</a:t>
            </a:r>
            <a:r>
              <a:rPr sz="6850" spc="900" dirty="0"/>
              <a:t> </a:t>
            </a:r>
            <a:r>
              <a:rPr sz="6850" spc="270" dirty="0"/>
              <a:t>Design</a:t>
            </a:r>
            <a:endParaRPr sz="6850"/>
          </a:p>
        </p:txBody>
      </p:sp>
      <p:sp>
        <p:nvSpPr>
          <p:cNvPr id="3" name="object 3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8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100" y="304800"/>
            <a:ext cx="109486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75" dirty="0"/>
              <a:t>NullPointerException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73100" y="2832100"/>
            <a:ext cx="10274300" cy="162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500" y="5613400"/>
            <a:ext cx="10414000" cy="163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80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700" y="304800"/>
            <a:ext cx="110102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40" dirty="0"/>
              <a:t>We </a:t>
            </a:r>
            <a:r>
              <a:rPr sz="7200" spc="705" dirty="0"/>
              <a:t>end </a:t>
            </a:r>
            <a:r>
              <a:rPr sz="7200" spc="229" dirty="0"/>
              <a:t>up </a:t>
            </a:r>
            <a:r>
              <a:rPr sz="7200" spc="585" dirty="0"/>
              <a:t>writing</a:t>
            </a:r>
            <a:r>
              <a:rPr sz="7200" spc="930" dirty="0"/>
              <a:t> </a:t>
            </a:r>
            <a:r>
              <a:rPr sz="7200" spc="1260" dirty="0"/>
              <a:t>…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76300" y="2692400"/>
            <a:ext cx="11252200" cy="542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81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3375">
              <a:lnSpc>
                <a:spcPct val="100000"/>
              </a:lnSpc>
              <a:spcBef>
                <a:spcPts val="135"/>
              </a:spcBef>
            </a:pPr>
            <a:r>
              <a:rPr spc="355" dirty="0"/>
              <a:t>Biggest problem </a:t>
            </a:r>
            <a:r>
              <a:rPr spc="390" dirty="0"/>
              <a:t>with</a:t>
            </a:r>
            <a:r>
              <a:rPr spc="2025" dirty="0"/>
              <a:t> </a:t>
            </a:r>
            <a:r>
              <a:rPr spc="685" dirty="0"/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82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4940300"/>
            <a:ext cx="120973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25" dirty="0">
                <a:solidFill>
                  <a:srgbClr val="FFFFFF"/>
                </a:solidFill>
                <a:latin typeface="Verdana"/>
                <a:cs typeface="Verdana"/>
              </a:rPr>
              <a:t>Absence </a:t>
            </a:r>
            <a:r>
              <a:rPr sz="4000" spc="58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4000" spc="225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4000" spc="204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4000" spc="28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4000" spc="225" dirty="0">
                <a:solidFill>
                  <a:srgbClr val="FFFFFF"/>
                </a:solidFill>
                <a:latin typeface="Verdana"/>
                <a:cs typeface="Verdana"/>
              </a:rPr>
              <a:t>visible</a:t>
            </a:r>
            <a:r>
              <a:rPr sz="4000" spc="7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44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4000" spc="1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4000" spc="484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0" y="304800"/>
            <a:ext cx="93027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345" dirty="0"/>
              <a:t>Possible</a:t>
            </a:r>
            <a:r>
              <a:rPr sz="7200" spc="1005" dirty="0"/>
              <a:t> </a:t>
            </a:r>
            <a:r>
              <a:rPr sz="7200" spc="615" dirty="0"/>
              <a:t>solutions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4470400"/>
            <a:ext cx="945515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75" dirty="0">
                <a:solidFill>
                  <a:srgbClr val="FFFFFF"/>
                </a:solidFill>
                <a:latin typeface="Verdana"/>
                <a:cs typeface="Verdana"/>
              </a:rPr>
              <a:t>Null </a:t>
            </a:r>
            <a:r>
              <a:rPr sz="3600" spc="12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Pattern </a:t>
            </a:r>
            <a:r>
              <a:rPr sz="3600" spc="-1220" dirty="0">
                <a:solidFill>
                  <a:srgbClr val="FFFFFF"/>
                </a:solidFill>
                <a:latin typeface="Verdana"/>
                <a:cs typeface="Verdana"/>
              </a:rPr>
              <a:t>&lt;&lt;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Before 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600" spc="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9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Optional </a:t>
            </a:r>
            <a:r>
              <a:rPr sz="3600" spc="-1220" dirty="0">
                <a:solidFill>
                  <a:srgbClr val="FFFFFF"/>
                </a:solidFill>
                <a:latin typeface="Verdana"/>
                <a:cs typeface="Verdana"/>
              </a:rPr>
              <a:t>&lt;&lt; </a:t>
            </a: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600" spc="9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9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83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0" y="304800"/>
            <a:ext cx="4419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45" dirty="0"/>
              <a:t>Optional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441817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3453753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5075289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6087225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545" y="7099161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545" y="8111097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4900" y="2239264"/>
            <a:ext cx="11506200" cy="6172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spc="1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50" spc="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275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31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12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3150" spc="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160" dirty="0">
                <a:solidFill>
                  <a:srgbClr val="FFFFFF"/>
                </a:solidFill>
                <a:latin typeface="Verdana"/>
                <a:cs typeface="Verdana"/>
              </a:rPr>
              <a:t>may</a:t>
            </a:r>
            <a:r>
              <a:rPr sz="31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3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31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160" dirty="0">
                <a:solidFill>
                  <a:srgbClr val="FFFFFF"/>
                </a:solidFill>
                <a:latin typeface="Verdana"/>
                <a:cs typeface="Verdana"/>
              </a:rPr>
              <a:t>may</a:t>
            </a:r>
            <a:r>
              <a:rPr sz="3150" spc="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235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31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295" dirty="0">
                <a:solidFill>
                  <a:srgbClr val="FFFFFF"/>
                </a:solidFill>
                <a:latin typeface="Verdana"/>
                <a:cs typeface="Verdana"/>
              </a:rPr>
              <a:t>contain</a:t>
            </a:r>
            <a:r>
              <a:rPr sz="3150" spc="4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2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185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endParaRPr sz="3150">
              <a:latin typeface="Verdana"/>
              <a:cs typeface="Verdana"/>
            </a:endParaRPr>
          </a:p>
          <a:p>
            <a:pPr marL="12700" marR="814705">
              <a:lnSpc>
                <a:spcPct val="127000"/>
              </a:lnSpc>
              <a:spcBef>
                <a:spcPts val="3200"/>
              </a:spcBef>
            </a:pPr>
            <a:r>
              <a:rPr sz="3150" spc="56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3150" spc="29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150" spc="34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3150" spc="2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3150" spc="250" dirty="0">
                <a:solidFill>
                  <a:srgbClr val="FFFFFF"/>
                </a:solidFill>
                <a:latin typeface="Verdana"/>
                <a:cs typeface="Verdana"/>
              </a:rPr>
              <a:t>Optional </a:t>
            </a:r>
            <a:r>
              <a:rPr sz="3150" spc="170" dirty="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sz="3150" spc="10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150" spc="320" dirty="0">
                <a:solidFill>
                  <a:srgbClr val="FFFFFF"/>
                </a:solidFill>
                <a:latin typeface="Verdana"/>
                <a:cs typeface="Verdana"/>
              </a:rPr>
              <a:t>client  </a:t>
            </a:r>
            <a:r>
              <a:rPr sz="3150" spc="375" dirty="0">
                <a:solidFill>
                  <a:srgbClr val="FFFFFF"/>
                </a:solidFill>
                <a:latin typeface="Verdana"/>
                <a:cs typeface="Verdana"/>
              </a:rPr>
              <a:t>would </a:t>
            </a:r>
            <a:r>
              <a:rPr sz="3150" spc="325" dirty="0">
                <a:solidFill>
                  <a:srgbClr val="FFFFFF"/>
                </a:solidFill>
                <a:latin typeface="Verdana"/>
                <a:cs typeface="Verdana"/>
              </a:rPr>
              <a:t>know </a:t>
            </a:r>
            <a:r>
              <a:rPr sz="3150" spc="12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3150" spc="19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3150" spc="180" dirty="0">
                <a:solidFill>
                  <a:srgbClr val="FFFFFF"/>
                </a:solidFill>
                <a:latin typeface="Verdana"/>
                <a:cs typeface="Verdana"/>
              </a:rPr>
              <a:t>might </a:t>
            </a:r>
            <a:r>
              <a:rPr sz="3150" spc="23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3150" spc="-2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3150" spc="7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125" dirty="0">
                <a:solidFill>
                  <a:srgbClr val="FFFFFF"/>
                </a:solidFill>
                <a:latin typeface="Verdana"/>
                <a:cs typeface="Verdana"/>
              </a:rPr>
              <a:t>present</a:t>
            </a:r>
            <a:endParaRPr sz="3150">
              <a:latin typeface="Verdana"/>
              <a:cs typeface="Verdana"/>
            </a:endParaRPr>
          </a:p>
          <a:p>
            <a:pPr marL="584200" marR="1793875" indent="-571500">
              <a:lnSpc>
                <a:spcPts val="8000"/>
              </a:lnSpc>
              <a:spcBef>
                <a:spcPts val="869"/>
              </a:spcBef>
            </a:pPr>
            <a:r>
              <a:rPr sz="3150" spc="325" dirty="0">
                <a:solidFill>
                  <a:srgbClr val="FFFFFF"/>
                </a:solidFill>
                <a:latin typeface="Verdana"/>
                <a:cs typeface="Verdana"/>
              </a:rPr>
              <a:t>Common </a:t>
            </a:r>
            <a:r>
              <a:rPr sz="3150" spc="235" dirty="0">
                <a:solidFill>
                  <a:srgbClr val="FFFFFF"/>
                </a:solidFill>
                <a:latin typeface="Verdana"/>
                <a:cs typeface="Verdana"/>
              </a:rPr>
              <a:t>concept </a:t>
            </a:r>
            <a:r>
              <a:rPr sz="3150" spc="17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50" spc="350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3150" spc="215" dirty="0">
                <a:solidFill>
                  <a:srgbClr val="FFFFFF"/>
                </a:solidFill>
                <a:latin typeface="Verdana"/>
                <a:cs typeface="Verdana"/>
              </a:rPr>
              <a:t>languages  </a:t>
            </a:r>
            <a:r>
              <a:rPr sz="3150" spc="25" dirty="0">
                <a:solidFill>
                  <a:srgbClr val="FFFFFF"/>
                </a:solidFill>
                <a:latin typeface="Verdana"/>
                <a:cs typeface="Verdana"/>
              </a:rPr>
              <a:t>MayBe, </a:t>
            </a:r>
            <a:r>
              <a:rPr sz="3150" spc="185" dirty="0">
                <a:solidFill>
                  <a:srgbClr val="FFFFFF"/>
                </a:solidFill>
                <a:latin typeface="Verdana"/>
                <a:cs typeface="Verdana"/>
              </a:rPr>
              <a:t>Nothing </a:t>
            </a:r>
            <a:r>
              <a:rPr sz="3150" spc="-1040" dirty="0">
                <a:solidFill>
                  <a:srgbClr val="FFFFFF"/>
                </a:solidFill>
                <a:latin typeface="Verdana"/>
                <a:cs typeface="Verdana"/>
              </a:rPr>
              <a:t>&gt;&gt;</a:t>
            </a:r>
            <a:r>
              <a:rPr sz="3150" spc="-10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240" dirty="0">
                <a:solidFill>
                  <a:srgbClr val="FFFFFF"/>
                </a:solidFill>
                <a:latin typeface="Verdana"/>
                <a:cs typeface="Verdana"/>
              </a:rPr>
              <a:t>Haskell</a:t>
            </a:r>
            <a:endParaRPr sz="3150">
              <a:latin typeface="Verdana"/>
              <a:cs typeface="Verdana"/>
            </a:endParaRPr>
          </a:p>
          <a:p>
            <a:pPr marL="584200" marR="4539615">
              <a:lnSpc>
                <a:spcPts val="7900"/>
              </a:lnSpc>
              <a:spcBef>
                <a:spcPts val="80"/>
              </a:spcBef>
            </a:pPr>
            <a:r>
              <a:rPr sz="3150" spc="135" dirty="0">
                <a:solidFill>
                  <a:srgbClr val="FFFFFF"/>
                </a:solidFill>
                <a:latin typeface="Verdana"/>
                <a:cs typeface="Verdana"/>
              </a:rPr>
              <a:t>Option, </a:t>
            </a:r>
            <a:r>
              <a:rPr sz="3150" spc="-15" dirty="0">
                <a:solidFill>
                  <a:srgbClr val="FFFFFF"/>
                </a:solidFill>
                <a:latin typeface="Verdana"/>
                <a:cs typeface="Verdana"/>
              </a:rPr>
              <a:t>Some, </a:t>
            </a:r>
            <a:r>
              <a:rPr sz="3150" spc="220" dirty="0">
                <a:solidFill>
                  <a:srgbClr val="FFFFFF"/>
                </a:solidFill>
                <a:latin typeface="Verdana"/>
                <a:cs typeface="Verdana"/>
              </a:rPr>
              <a:t>None </a:t>
            </a:r>
            <a:r>
              <a:rPr sz="3150" spc="-1045" dirty="0">
                <a:solidFill>
                  <a:srgbClr val="FFFFFF"/>
                </a:solidFill>
                <a:latin typeface="Verdana"/>
                <a:cs typeface="Verdana"/>
              </a:rPr>
              <a:t>&gt;&gt; </a:t>
            </a:r>
            <a:r>
              <a:rPr sz="3150" spc="130" dirty="0">
                <a:solidFill>
                  <a:srgbClr val="FFFFFF"/>
                </a:solidFill>
                <a:latin typeface="Verdana"/>
                <a:cs typeface="Verdana"/>
              </a:rPr>
              <a:t>Scala  </a:t>
            </a:r>
            <a:r>
              <a:rPr sz="3150" spc="35" dirty="0">
                <a:solidFill>
                  <a:srgbClr val="FFFFFF"/>
                </a:solidFill>
                <a:latin typeface="Verdana"/>
                <a:cs typeface="Verdana"/>
              </a:rPr>
              <a:t>Optional&lt;T&gt; </a:t>
            </a:r>
            <a:r>
              <a:rPr sz="3150" spc="-1045" dirty="0">
                <a:solidFill>
                  <a:srgbClr val="FFFFFF"/>
                </a:solidFill>
                <a:latin typeface="Verdana"/>
                <a:cs typeface="Verdana"/>
              </a:rPr>
              <a:t>&gt;&gt; </a:t>
            </a:r>
            <a:r>
              <a:rPr sz="3150" spc="135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1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53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84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900" y="3856532"/>
            <a:ext cx="10297795" cy="2768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67100">
              <a:lnSpc>
                <a:spcPct val="106300"/>
              </a:lnSpc>
              <a:spcBef>
                <a:spcPts val="95"/>
              </a:spcBef>
            </a:pPr>
            <a:r>
              <a:rPr sz="5800" spc="155" dirty="0"/>
              <a:t>Demo </a:t>
            </a:r>
            <a:r>
              <a:rPr sz="5800" spc="-1914" dirty="0"/>
              <a:t>&gt;&gt; </a:t>
            </a:r>
            <a:r>
              <a:rPr sz="5800" spc="459" dirty="0"/>
              <a:t>Optional</a:t>
            </a:r>
            <a:r>
              <a:rPr sz="5800" spc="295" dirty="0"/>
              <a:t> </a:t>
            </a:r>
            <a:r>
              <a:rPr lang="en-IN" sz="5800" spc="295" dirty="0"/>
              <a:t>ch05.</a:t>
            </a:r>
            <a:r>
              <a:rPr sz="5800" spc="425" dirty="0" err="1"/>
              <a:t>TaskRepository</a:t>
            </a:r>
            <a:endParaRPr sz="5800" dirty="0"/>
          </a:p>
        </p:txBody>
      </p:sp>
      <p:sp>
        <p:nvSpPr>
          <p:cNvPr id="3" name="object 3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85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800" y="3611879"/>
            <a:ext cx="10359390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33600">
              <a:lnSpc>
                <a:spcPct val="106500"/>
              </a:lnSpc>
              <a:spcBef>
                <a:spcPts val="95"/>
              </a:spcBef>
            </a:pPr>
            <a:r>
              <a:rPr sz="7200" spc="265" dirty="0"/>
              <a:t>SECTION </a:t>
            </a:r>
            <a:r>
              <a:rPr sz="7200" spc="35" dirty="0"/>
              <a:t>07  </a:t>
            </a:r>
            <a:r>
              <a:rPr sz="7200" spc="210" dirty="0"/>
              <a:t>DATE </a:t>
            </a:r>
            <a:r>
              <a:rPr sz="7200" spc="-30" dirty="0"/>
              <a:t>AND </a:t>
            </a:r>
            <a:r>
              <a:rPr sz="7200" spc="770" dirty="0"/>
              <a:t>TIME</a:t>
            </a:r>
            <a:r>
              <a:rPr sz="7200" spc="1300" dirty="0"/>
              <a:t> </a:t>
            </a:r>
            <a:r>
              <a:rPr sz="7200" spc="875" dirty="0"/>
              <a:t>API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86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528827"/>
            <a:ext cx="12193905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40" dirty="0"/>
              <a:t>What </a:t>
            </a:r>
            <a:r>
              <a:rPr sz="4500" spc="365" dirty="0"/>
              <a:t>does </a:t>
            </a:r>
            <a:r>
              <a:rPr sz="4500" spc="155" dirty="0"/>
              <a:t>the </a:t>
            </a:r>
            <a:r>
              <a:rPr sz="4500" spc="265" dirty="0"/>
              <a:t>below </a:t>
            </a:r>
            <a:r>
              <a:rPr sz="4500" spc="335" dirty="0"/>
              <a:t>program</a:t>
            </a:r>
            <a:r>
              <a:rPr sz="4500" spc="875" dirty="0"/>
              <a:t> </a:t>
            </a:r>
            <a:r>
              <a:rPr sz="4500" spc="180" dirty="0"/>
              <a:t>prints?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1003300" y="3556000"/>
            <a:ext cx="109982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87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372872"/>
            <a:ext cx="12351385" cy="980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250" spc="459" dirty="0"/>
              <a:t>Existing </a:t>
            </a:r>
            <a:r>
              <a:rPr sz="6250" spc="45" dirty="0"/>
              <a:t>Date </a:t>
            </a:r>
            <a:r>
              <a:rPr sz="6250" spc="770" dirty="0"/>
              <a:t>API</a:t>
            </a:r>
            <a:r>
              <a:rPr sz="6250" spc="1770" dirty="0"/>
              <a:t> </a:t>
            </a:r>
            <a:r>
              <a:rPr sz="6250" spc="360" dirty="0"/>
              <a:t>Problems</a:t>
            </a:r>
            <a:endParaRPr sz="6250"/>
          </a:p>
        </p:txBody>
      </p:sp>
      <p:sp>
        <p:nvSpPr>
          <p:cNvPr id="3" name="object 3"/>
          <p:cNvSpPr/>
          <p:nvPr/>
        </p:nvSpPr>
        <p:spPr>
          <a:xfrm>
            <a:off x="610045" y="4145890"/>
            <a:ext cx="231330" cy="213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135983"/>
            <a:ext cx="231330" cy="213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126074"/>
            <a:ext cx="231330" cy="213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7116167"/>
            <a:ext cx="231330" cy="213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8106258"/>
            <a:ext cx="231330" cy="213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2200" y="3950208"/>
            <a:ext cx="10894060" cy="4447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100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3100" spc="-200" dirty="0">
                <a:solidFill>
                  <a:srgbClr val="FFFFFF"/>
                </a:solidFill>
                <a:latin typeface="Verdana"/>
                <a:cs typeface="Verdana"/>
              </a:rPr>
              <a:t>12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00" spc="37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100" spc="190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r>
              <a:rPr sz="3100" spc="89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320" dirty="0">
                <a:solidFill>
                  <a:srgbClr val="FFFFFF"/>
                </a:solidFill>
                <a:latin typeface="Verdana"/>
                <a:cs typeface="Verdana"/>
              </a:rPr>
              <a:t>field?</a:t>
            </a:r>
            <a:endParaRPr sz="3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100" spc="-200" dirty="0">
                <a:solidFill>
                  <a:srgbClr val="FFFFFF"/>
                </a:solidFill>
                <a:latin typeface="Verdana"/>
                <a:cs typeface="Verdana"/>
              </a:rPr>
              <a:t>12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00" spc="37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100" spc="65" dirty="0">
                <a:solidFill>
                  <a:srgbClr val="FFFFFF"/>
                </a:solidFill>
                <a:latin typeface="Verdana"/>
                <a:cs typeface="Verdana"/>
              </a:rPr>
              <a:t>December </a:t>
            </a:r>
            <a:r>
              <a:rPr sz="3100" spc="105" dirty="0">
                <a:solidFill>
                  <a:srgbClr val="FFFFFF"/>
                </a:solidFill>
                <a:latin typeface="Verdana"/>
                <a:cs typeface="Verdana"/>
              </a:rPr>
              <a:t>right?? </a:t>
            </a:r>
            <a:r>
              <a:rPr sz="3100" spc="10" dirty="0">
                <a:solidFill>
                  <a:srgbClr val="FFFFFF"/>
                </a:solidFill>
                <a:latin typeface="Verdana"/>
                <a:cs typeface="Verdana"/>
              </a:rPr>
              <a:t>No. </a:t>
            </a:r>
            <a:r>
              <a:rPr sz="3100" spc="55" dirty="0">
                <a:solidFill>
                  <a:srgbClr val="FFFFFF"/>
                </a:solidFill>
                <a:latin typeface="Verdana"/>
                <a:cs typeface="Verdana"/>
              </a:rPr>
              <a:t>It’s</a:t>
            </a:r>
            <a:r>
              <a:rPr sz="3100" spc="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235" dirty="0">
                <a:solidFill>
                  <a:srgbClr val="FFFFFF"/>
                </a:solidFill>
                <a:latin typeface="Verdana"/>
                <a:cs typeface="Verdana"/>
              </a:rPr>
              <a:t>January</a:t>
            </a:r>
            <a:endParaRPr sz="3100">
              <a:latin typeface="Verdana"/>
              <a:cs typeface="Verdana"/>
            </a:endParaRPr>
          </a:p>
          <a:p>
            <a:pPr marL="12700" marR="5080">
              <a:lnSpc>
                <a:spcPct val="209700"/>
              </a:lnSpc>
              <a:tabLst>
                <a:tab pos="7146925" algn="l"/>
              </a:tabLst>
            </a:pPr>
            <a:r>
              <a:rPr sz="3100" spc="240" dirty="0">
                <a:solidFill>
                  <a:srgbClr val="FFFFFF"/>
                </a:solidFill>
                <a:latin typeface="Verdana"/>
                <a:cs typeface="Verdana"/>
              </a:rPr>
              <a:t>Year </a:t>
            </a:r>
            <a:r>
              <a:rPr sz="3100" spc="-200" dirty="0">
                <a:solidFill>
                  <a:srgbClr val="FFFFFF"/>
                </a:solidFill>
                <a:latin typeface="Verdana"/>
                <a:cs typeface="Verdana"/>
              </a:rPr>
              <a:t>12 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00" spc="-200" dirty="0">
                <a:solidFill>
                  <a:srgbClr val="FFFFFF"/>
                </a:solidFill>
                <a:latin typeface="Verdana"/>
                <a:cs typeface="Verdana"/>
              </a:rPr>
              <a:t>12  </a:t>
            </a:r>
            <a:r>
              <a:rPr sz="3100" spc="85" dirty="0">
                <a:solidFill>
                  <a:srgbClr val="FFFFFF"/>
                </a:solidFill>
                <a:latin typeface="Verdana"/>
                <a:cs typeface="Verdana"/>
              </a:rPr>
              <a:t>CE??</a:t>
            </a:r>
            <a:r>
              <a:rPr sz="3100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140" dirty="0">
                <a:solidFill>
                  <a:srgbClr val="FFFFFF"/>
                </a:solidFill>
                <a:latin typeface="Verdana"/>
                <a:cs typeface="Verdana"/>
              </a:rPr>
              <a:t>Wrong</a:t>
            </a:r>
            <a:r>
              <a:rPr sz="3100" spc="4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100" dirty="0">
                <a:solidFill>
                  <a:srgbClr val="FFFFFF"/>
                </a:solidFill>
                <a:latin typeface="Verdana"/>
                <a:cs typeface="Verdana"/>
              </a:rPr>
              <a:t>1913</a:t>
            </a:r>
            <a:r>
              <a:rPr sz="3100" b="1" spc="-100" dirty="0">
                <a:solidFill>
                  <a:srgbClr val="FFFFFF"/>
                </a:solidFill>
                <a:latin typeface="Verdana"/>
                <a:cs typeface="Verdana"/>
              </a:rPr>
              <a:t>.	</a:t>
            </a:r>
            <a:r>
              <a:rPr sz="3100" spc="125" dirty="0">
                <a:solidFill>
                  <a:srgbClr val="FFFFFF"/>
                </a:solidFill>
                <a:latin typeface="Verdana"/>
                <a:cs typeface="Verdana"/>
              </a:rPr>
              <a:t>starts </a:t>
            </a:r>
            <a:r>
              <a:rPr sz="3100" spc="375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3100" spc="-5" dirty="0">
                <a:solidFill>
                  <a:srgbClr val="FFFFFF"/>
                </a:solidFill>
                <a:latin typeface="Verdana"/>
                <a:cs typeface="Verdana"/>
              </a:rPr>
              <a:t>1900  </a:t>
            </a:r>
            <a:r>
              <a:rPr sz="3100" dirty="0">
                <a:solidFill>
                  <a:srgbClr val="FFFFFF"/>
                </a:solidFill>
                <a:latin typeface="Verdana"/>
                <a:cs typeface="Verdana"/>
              </a:rPr>
              <a:t>Hmmm. </a:t>
            </a:r>
            <a:r>
              <a:rPr sz="3100" spc="-5" dirty="0">
                <a:solidFill>
                  <a:srgbClr val="FFFFFF"/>
                </a:solidFill>
                <a:latin typeface="Verdana"/>
                <a:cs typeface="Verdana"/>
              </a:rPr>
              <a:t>why </a:t>
            </a:r>
            <a:r>
              <a:rPr sz="3100" spc="11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00" spc="210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100" spc="34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100" spc="9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70" dirty="0">
                <a:solidFill>
                  <a:srgbClr val="FFFFFF"/>
                </a:solidFill>
                <a:latin typeface="Verdana"/>
                <a:cs typeface="Verdana"/>
              </a:rPr>
              <a:t>date??</a:t>
            </a:r>
            <a:endParaRPr sz="3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100" spc="15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00" spc="265" dirty="0">
                <a:solidFill>
                  <a:srgbClr val="FFFFFF"/>
                </a:solidFill>
                <a:latin typeface="Verdana"/>
                <a:cs typeface="Verdana"/>
              </a:rPr>
              <a:t>timezone </a:t>
            </a:r>
            <a:r>
              <a:rPr sz="3100" spc="12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3100" spc="145" dirty="0">
                <a:solidFill>
                  <a:srgbClr val="FFFFFF"/>
                </a:solidFill>
                <a:latin typeface="Verdana"/>
                <a:cs typeface="Verdana"/>
              </a:rPr>
              <a:t>well?? </a:t>
            </a:r>
            <a:r>
              <a:rPr sz="3100" spc="40" dirty="0">
                <a:solidFill>
                  <a:srgbClr val="FFFFFF"/>
                </a:solidFill>
                <a:latin typeface="Verdana"/>
                <a:cs typeface="Verdana"/>
              </a:rPr>
              <a:t>Who</a:t>
            </a:r>
            <a:r>
              <a:rPr sz="3100" spc="4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asked??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2600" y="1600200"/>
            <a:ext cx="4775200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62155" y="2215921"/>
            <a:ext cx="6887845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33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50"/>
              </a:spcBef>
            </a:pPr>
            <a:r>
              <a:rPr sz="3200" spc="-20" dirty="0">
                <a:solidFill>
                  <a:srgbClr val="282A2F"/>
                </a:solidFill>
                <a:latin typeface="Verdana"/>
                <a:cs typeface="Verdana"/>
              </a:rPr>
              <a:t>Sun </a:t>
            </a:r>
            <a:r>
              <a:rPr sz="3200" spc="285" dirty="0">
                <a:solidFill>
                  <a:srgbClr val="282A2F"/>
                </a:solidFill>
                <a:latin typeface="Verdana"/>
                <a:cs typeface="Verdana"/>
              </a:rPr>
              <a:t>Jan </a:t>
            </a:r>
            <a:r>
              <a:rPr sz="3200" spc="-204" dirty="0">
                <a:solidFill>
                  <a:srgbClr val="282A2F"/>
                </a:solidFill>
                <a:latin typeface="Verdana"/>
                <a:cs typeface="Verdana"/>
              </a:rPr>
              <a:t>12 </a:t>
            </a:r>
            <a:r>
              <a:rPr sz="3200" spc="40" dirty="0">
                <a:solidFill>
                  <a:srgbClr val="282A2F"/>
                </a:solidFill>
                <a:latin typeface="Verdana"/>
                <a:cs typeface="Verdana"/>
              </a:rPr>
              <a:t>00:00:00 </a:t>
            </a:r>
            <a:r>
              <a:rPr sz="3200" spc="140" dirty="0">
                <a:solidFill>
                  <a:srgbClr val="282A2F"/>
                </a:solidFill>
                <a:latin typeface="Verdana"/>
                <a:cs typeface="Verdana"/>
              </a:rPr>
              <a:t>IST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85" dirty="0">
                <a:solidFill>
                  <a:srgbClr val="282A2F"/>
                </a:solidFill>
                <a:latin typeface="Verdana"/>
                <a:cs typeface="Verdana"/>
              </a:rPr>
              <a:t>1913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88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304800"/>
            <a:ext cx="90944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25" dirty="0"/>
              <a:t>Existing </a:t>
            </a:r>
            <a:r>
              <a:rPr sz="7200" spc="40" dirty="0"/>
              <a:t>Date</a:t>
            </a:r>
            <a:r>
              <a:rPr sz="7200" spc="1000" dirty="0"/>
              <a:t> </a:t>
            </a:r>
            <a:r>
              <a:rPr sz="7200" spc="875" dirty="0"/>
              <a:t>API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450054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3388330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4326606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5264882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545" y="6203158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545" y="7141434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1545" y="8079710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6800" y="2249423"/>
            <a:ext cx="8699500" cy="6120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spc="4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950" spc="385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2950" spc="105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2950" spc="320" dirty="0">
                <a:solidFill>
                  <a:srgbClr val="FFFFFF"/>
                </a:solidFill>
                <a:latin typeface="Verdana"/>
                <a:cs typeface="Verdana"/>
              </a:rPr>
              <a:t>introduced </a:t>
            </a:r>
            <a:r>
              <a:rPr sz="2950" spc="34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950" spc="30" dirty="0">
                <a:solidFill>
                  <a:srgbClr val="FFFFFF"/>
                </a:solidFill>
                <a:latin typeface="Verdana"/>
                <a:cs typeface="Verdana"/>
              </a:rPr>
              <a:t>JDK </a:t>
            </a:r>
            <a:r>
              <a:rPr sz="2950" spc="34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950" spc="5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-65" dirty="0">
                <a:solidFill>
                  <a:srgbClr val="FFFFFF"/>
                </a:solidFill>
                <a:latin typeface="Verdana"/>
                <a:cs typeface="Verdana"/>
              </a:rPr>
              <a:t>1996</a:t>
            </a:r>
            <a:endParaRPr sz="2950">
              <a:latin typeface="Verdana"/>
              <a:cs typeface="Verdana"/>
            </a:endParaRPr>
          </a:p>
          <a:p>
            <a:pPr marL="584200" marR="2790825" indent="-571500">
              <a:lnSpc>
                <a:spcPct val="209000"/>
              </a:lnSpc>
              <a:spcBef>
                <a:spcPts val="5"/>
              </a:spcBef>
            </a:pPr>
            <a:r>
              <a:rPr sz="2950" spc="17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2950" spc="15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950" spc="210" dirty="0">
                <a:solidFill>
                  <a:srgbClr val="FFFFFF"/>
                </a:solidFill>
                <a:latin typeface="Verdana"/>
                <a:cs typeface="Verdana"/>
              </a:rPr>
              <a:t>many </a:t>
            </a:r>
            <a:r>
              <a:rPr sz="2950" spc="105" dirty="0">
                <a:solidFill>
                  <a:srgbClr val="FFFFFF"/>
                </a:solidFill>
                <a:latin typeface="Verdana"/>
                <a:cs typeface="Verdana"/>
              </a:rPr>
              <a:t>issues </a:t>
            </a:r>
            <a:r>
              <a:rPr sz="2950" spc="195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2950" spc="220" dirty="0">
                <a:solidFill>
                  <a:srgbClr val="FFFFFF"/>
                </a:solidFill>
                <a:latin typeface="Verdana"/>
                <a:cs typeface="Verdana"/>
              </a:rPr>
              <a:t>Mutability</a:t>
            </a:r>
            <a:endParaRPr sz="2950">
              <a:latin typeface="Verdana"/>
              <a:cs typeface="Verdana"/>
            </a:endParaRPr>
          </a:p>
          <a:p>
            <a:pPr marL="584200" marR="120014">
              <a:lnSpc>
                <a:spcPct val="209000"/>
              </a:lnSpc>
            </a:pPr>
            <a:r>
              <a:rPr sz="2950" spc="4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950" spc="17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950" spc="23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2950" spc="21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950" spc="85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2950" spc="21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950" spc="19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2950" spc="225" dirty="0">
                <a:solidFill>
                  <a:srgbClr val="FFFFFF"/>
                </a:solidFill>
                <a:latin typeface="Verdana"/>
                <a:cs typeface="Verdana"/>
              </a:rPr>
              <a:t>time  </a:t>
            </a:r>
            <a:r>
              <a:rPr sz="2950" spc="50" dirty="0">
                <a:solidFill>
                  <a:srgbClr val="FFFFFF"/>
                </a:solidFill>
                <a:latin typeface="Verdana"/>
                <a:cs typeface="Verdana"/>
              </a:rPr>
              <a:t>Separate </a:t>
            </a:r>
            <a:r>
              <a:rPr sz="2950" spc="4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950" spc="225" dirty="0">
                <a:solidFill>
                  <a:srgbClr val="FFFFFF"/>
                </a:solidFill>
                <a:latin typeface="Verdana"/>
                <a:cs typeface="Verdana"/>
              </a:rPr>
              <a:t>class </a:t>
            </a:r>
            <a:r>
              <a:rPr sz="2950" spc="165" dirty="0">
                <a:solidFill>
                  <a:srgbClr val="FFFFFF"/>
                </a:solidFill>
                <a:latin typeface="Verdana"/>
                <a:cs typeface="Verdana"/>
              </a:rPr>
              <a:t>hierarchy </a:t>
            </a:r>
            <a:r>
              <a:rPr sz="2950" spc="38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950" spc="-135" dirty="0">
                <a:solidFill>
                  <a:srgbClr val="FFFFFF"/>
                </a:solidFill>
                <a:latin typeface="Verdana"/>
                <a:cs typeface="Verdana"/>
              </a:rPr>
              <a:t>SQL  </a:t>
            </a:r>
            <a:r>
              <a:rPr sz="2950" spc="180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2950" spc="229" dirty="0">
                <a:solidFill>
                  <a:srgbClr val="FFFFFF"/>
                </a:solidFill>
                <a:latin typeface="Verdana"/>
                <a:cs typeface="Verdana"/>
              </a:rPr>
              <a:t>concept </a:t>
            </a:r>
            <a:r>
              <a:rPr sz="2950" spc="4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950" spc="9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280" dirty="0">
                <a:solidFill>
                  <a:srgbClr val="FFFFFF"/>
                </a:solidFill>
                <a:latin typeface="Verdana"/>
                <a:cs typeface="Verdana"/>
              </a:rPr>
              <a:t>timezone</a:t>
            </a:r>
            <a:endParaRPr sz="2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2950" spc="240" dirty="0">
                <a:solidFill>
                  <a:srgbClr val="FFFFFF"/>
                </a:solidFill>
                <a:latin typeface="Verdana"/>
                <a:cs typeface="Verdana"/>
              </a:rPr>
              <a:t>Boilerplate</a:t>
            </a:r>
            <a:r>
              <a:rPr sz="2950" spc="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355" dirty="0">
                <a:solidFill>
                  <a:srgbClr val="FFFFFF"/>
                </a:solidFill>
                <a:latin typeface="Verdana"/>
                <a:cs typeface="Verdana"/>
              </a:rPr>
              <a:t>friendly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89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534416"/>
            <a:ext cx="123723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225" dirty="0"/>
              <a:t>Three </a:t>
            </a:r>
            <a:r>
              <a:rPr sz="4400" spc="375" dirty="0"/>
              <a:t>main </a:t>
            </a:r>
            <a:r>
              <a:rPr sz="4400" spc="280" dirty="0"/>
              <a:t>components </a:t>
            </a:r>
            <a:r>
              <a:rPr sz="4400" spc="630" dirty="0"/>
              <a:t>of </a:t>
            </a:r>
            <a:r>
              <a:rPr sz="4400" spc="530" dirty="0"/>
              <a:t>API</a:t>
            </a:r>
            <a:r>
              <a:rPr sz="4400" spc="1360" dirty="0"/>
              <a:t> </a:t>
            </a:r>
            <a:r>
              <a:rPr sz="4400" spc="170" dirty="0"/>
              <a:t>Design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10045" y="4118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898900"/>
            <a:ext cx="4208780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Interfaces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208300"/>
              </a:lnSpc>
            </a:pPr>
            <a:r>
              <a:rPr sz="3600" spc="160" dirty="0">
                <a:solidFill>
                  <a:srgbClr val="FFFFFF"/>
                </a:solidFill>
                <a:latin typeface="Verdana"/>
                <a:cs typeface="Verdana"/>
              </a:rPr>
              <a:t>Abstract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Classes  Classes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9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304800"/>
            <a:ext cx="7054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55" dirty="0"/>
              <a:t>Calendar</a:t>
            </a:r>
            <a:r>
              <a:rPr sz="7200" spc="475" dirty="0"/>
              <a:t> </a:t>
            </a:r>
            <a:r>
              <a:rPr sz="7200" spc="875" dirty="0"/>
              <a:t>API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861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004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5147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6976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641600"/>
            <a:ext cx="11478260" cy="537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Still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mutable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25" dirty="0">
                <a:solidFill>
                  <a:srgbClr val="FFFFFF"/>
                </a:solidFill>
                <a:latin typeface="Verdana"/>
                <a:cs typeface="Verdana"/>
              </a:rPr>
              <a:t>Can’t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format a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r>
              <a:rPr sz="3600" spc="1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directly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95" dirty="0">
                <a:solidFill>
                  <a:srgbClr val="FFFFFF"/>
                </a:solidFill>
                <a:latin typeface="Verdana"/>
                <a:cs typeface="Verdana"/>
              </a:rPr>
              <a:t>can’t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arithmetic 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3600" spc="425" dirty="0">
                <a:solidFill>
                  <a:srgbClr val="FFFFFF"/>
                </a:solidFill>
                <a:latin typeface="Verdana"/>
                <a:cs typeface="Verdana"/>
              </a:rPr>
              <a:t>on  </a:t>
            </a:r>
            <a:r>
              <a:rPr sz="3600" spc="135" dirty="0">
                <a:solidFill>
                  <a:srgbClr val="FFFFFF"/>
                </a:solidFill>
                <a:latin typeface="Verdana"/>
                <a:cs typeface="Verdana"/>
              </a:rPr>
              <a:t>date.</a:t>
            </a:r>
            <a:endParaRPr sz="3600">
              <a:latin typeface="Verdana"/>
              <a:cs typeface="Verdana"/>
            </a:endParaRPr>
          </a:p>
          <a:p>
            <a:pPr marL="12700" marR="1331595">
              <a:lnSpc>
                <a:spcPct val="125000"/>
              </a:lnSpc>
              <a:spcBef>
                <a:spcPts val="3600"/>
              </a:spcBef>
            </a:pPr>
            <a:r>
              <a:rPr sz="3600" spc="325" dirty="0">
                <a:solidFill>
                  <a:srgbClr val="FFFFFF"/>
                </a:solidFill>
                <a:latin typeface="Verdana"/>
                <a:cs typeface="Verdana"/>
              </a:rPr>
              <a:t>Calendar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instance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does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3600" spc="365" dirty="0">
                <a:solidFill>
                  <a:srgbClr val="FFFFFF"/>
                </a:solidFill>
                <a:latin typeface="Verdana"/>
                <a:cs typeface="Verdana"/>
              </a:rPr>
              <a:t>work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formatter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90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367284"/>
            <a:ext cx="123685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400" spc="-70" dirty="0"/>
              <a:t>New </a:t>
            </a:r>
            <a:r>
              <a:rPr sz="6400" spc="785" dirty="0"/>
              <a:t>API </a:t>
            </a:r>
            <a:r>
              <a:rPr sz="6400" spc="-2050" dirty="0"/>
              <a:t>— </a:t>
            </a:r>
            <a:r>
              <a:rPr sz="6400" spc="630" dirty="0"/>
              <a:t>Getting</a:t>
            </a:r>
            <a:r>
              <a:rPr sz="6400" spc="1575" dirty="0"/>
              <a:t> </a:t>
            </a:r>
            <a:r>
              <a:rPr sz="6400" spc="245" dirty="0"/>
              <a:t>Started</a:t>
            </a:r>
            <a:endParaRPr sz="6400"/>
          </a:p>
        </p:txBody>
      </p:sp>
      <p:sp>
        <p:nvSpPr>
          <p:cNvPr id="3" name="object 3"/>
          <p:cNvSpPr/>
          <p:nvPr/>
        </p:nvSpPr>
        <p:spPr>
          <a:xfrm>
            <a:off x="622745" y="4118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27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7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1100" y="3898900"/>
            <a:ext cx="9853930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Developed </a:t>
            </a:r>
            <a:r>
              <a:rPr sz="3600" spc="150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3600" spc="170" dirty="0">
                <a:solidFill>
                  <a:srgbClr val="FFFFFF"/>
                </a:solidFill>
                <a:latin typeface="Verdana"/>
                <a:cs typeface="Verdana"/>
              </a:rPr>
              <a:t>part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JSR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310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208300"/>
              </a:lnSpc>
            </a:pP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Heavily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inspired 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Joda-Time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library  </a:t>
            </a: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package </a:t>
            </a:r>
            <a:r>
              <a:rPr sz="3600" spc="-1155" dirty="0">
                <a:solidFill>
                  <a:srgbClr val="FFFFFF"/>
                </a:solidFill>
                <a:latin typeface="Verdana"/>
                <a:cs typeface="Verdana"/>
              </a:rPr>
              <a:t>—</a:t>
            </a:r>
            <a:r>
              <a:rPr sz="3600" spc="-1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java.time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91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0" y="304800"/>
            <a:ext cx="114039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80" dirty="0"/>
              <a:t>New </a:t>
            </a:r>
            <a:r>
              <a:rPr sz="7200" spc="165" dirty="0"/>
              <a:t>types </a:t>
            </a:r>
            <a:r>
              <a:rPr sz="7200" spc="885" dirty="0"/>
              <a:t>for</a:t>
            </a:r>
            <a:r>
              <a:rPr sz="7200" spc="525" dirty="0"/>
              <a:t> </a:t>
            </a:r>
            <a:r>
              <a:rPr sz="7200" spc="275" dirty="0"/>
              <a:t>humans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432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70905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075939"/>
            <a:ext cx="10249535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67105">
              <a:lnSpc>
                <a:spcPct val="125000"/>
              </a:lnSpc>
              <a:spcBef>
                <a:spcPts val="100"/>
              </a:spcBef>
            </a:pP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LocalDate </a:t>
            </a: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timezone</a:t>
            </a:r>
            <a:endParaRPr sz="3600">
              <a:latin typeface="Verdana"/>
              <a:cs typeface="Verdana"/>
            </a:endParaRPr>
          </a:p>
          <a:p>
            <a:pPr marL="12700" marR="783590">
              <a:lnSpc>
                <a:spcPct val="125000"/>
              </a:lnSpc>
              <a:spcBef>
                <a:spcPts val="3600"/>
              </a:spcBef>
            </a:pP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LocalTime </a:t>
            </a: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timezone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LocalDateTime </a:t>
            </a: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3600" spc="170" dirty="0">
                <a:solidFill>
                  <a:srgbClr val="FFFFFF"/>
                </a:solidFill>
                <a:latin typeface="Verdana"/>
                <a:cs typeface="Verdana"/>
              </a:rPr>
              <a:t>LocaDate</a:t>
            </a:r>
            <a:r>
              <a:rPr sz="3600" spc="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705" dirty="0">
                <a:solidFill>
                  <a:srgbClr val="FFFFFF"/>
                </a:solidFill>
                <a:latin typeface="Verdana"/>
                <a:cs typeface="Verdana"/>
              </a:rPr>
              <a:t>+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LocalTime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92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4084" y="8302142"/>
            <a:ext cx="5667375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017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025"/>
              </a:spcBef>
            </a:pPr>
            <a:r>
              <a:rPr sz="3200" spc="455" dirty="0">
                <a:solidFill>
                  <a:srgbClr val="282A2F"/>
                </a:solidFill>
                <a:latin typeface="Verdana"/>
                <a:cs typeface="Verdana"/>
              </a:rPr>
              <a:t>All </a:t>
            </a: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types 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are</a:t>
            </a:r>
            <a:r>
              <a:rPr sz="3200" spc="82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195" dirty="0">
                <a:solidFill>
                  <a:srgbClr val="282A2F"/>
                </a:solidFill>
                <a:latin typeface="Verdana"/>
                <a:cs typeface="Verdana"/>
              </a:rPr>
              <a:t>immutable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0" y="3582415"/>
            <a:ext cx="968883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90900">
              <a:lnSpc>
                <a:spcPct val="105600"/>
              </a:lnSpc>
              <a:spcBef>
                <a:spcPts val="100"/>
              </a:spcBef>
            </a:pPr>
            <a:r>
              <a:rPr sz="5050" spc="105" dirty="0"/>
              <a:t>Demo </a:t>
            </a:r>
            <a:r>
              <a:rPr sz="5050" spc="-1685" dirty="0"/>
              <a:t>&gt;&gt;  </a:t>
            </a:r>
            <a:r>
              <a:rPr sz="5050" spc="225" dirty="0"/>
              <a:t>LocalDate, </a:t>
            </a:r>
            <a:r>
              <a:rPr sz="5050" spc="375" dirty="0"/>
              <a:t>LocalTime,</a:t>
            </a:r>
            <a:r>
              <a:rPr sz="5050" spc="1200" dirty="0"/>
              <a:t> </a:t>
            </a:r>
            <a:r>
              <a:rPr sz="5050" spc="575" dirty="0"/>
              <a:t>and</a:t>
            </a:r>
            <a:endParaRPr sz="5050"/>
          </a:p>
          <a:p>
            <a:pPr marL="2209800">
              <a:lnSpc>
                <a:spcPct val="100000"/>
              </a:lnSpc>
              <a:spcBef>
                <a:spcPts val="340"/>
              </a:spcBef>
            </a:pPr>
            <a:r>
              <a:rPr sz="5050" spc="325" dirty="0"/>
              <a:t>LocalDateTime</a:t>
            </a:r>
            <a:endParaRPr sz="5050"/>
          </a:p>
        </p:txBody>
      </p:sp>
      <p:sp>
        <p:nvSpPr>
          <p:cNvPr id="3" name="object 3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93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304800"/>
            <a:ext cx="102927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85" dirty="0"/>
              <a:t>New </a:t>
            </a:r>
            <a:r>
              <a:rPr sz="7200" spc="250" dirty="0"/>
              <a:t>Type</a:t>
            </a:r>
            <a:r>
              <a:rPr sz="7200" spc="1530" dirty="0"/>
              <a:t> </a:t>
            </a:r>
            <a:r>
              <a:rPr sz="7200" spc="-2395" dirty="0"/>
              <a:t>&gt;&gt; </a:t>
            </a:r>
            <a:r>
              <a:rPr sz="7200" spc="570" dirty="0"/>
              <a:t>Instant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861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519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7662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504439"/>
            <a:ext cx="10777855" cy="66454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machine </a:t>
            </a:r>
            <a:r>
              <a:rPr sz="3600" spc="405" dirty="0">
                <a:solidFill>
                  <a:srgbClr val="FFFFFF"/>
                </a:solidFill>
                <a:latin typeface="Verdana"/>
                <a:cs typeface="Verdana"/>
              </a:rPr>
              <a:t>friendly </a:t>
            </a:r>
            <a:r>
              <a:rPr sz="3600" spc="120" dirty="0">
                <a:solidFill>
                  <a:srgbClr val="FFFFFF"/>
                </a:solidFill>
                <a:latin typeface="Verdana"/>
                <a:cs typeface="Verdana"/>
              </a:rPr>
              <a:t>way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describe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date  </a:t>
            </a:r>
            <a:r>
              <a:rPr sz="3600" spc="41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endParaRPr sz="3600" dirty="0">
              <a:latin typeface="Verdana"/>
              <a:cs typeface="Verdana"/>
            </a:endParaRPr>
          </a:p>
          <a:p>
            <a:pPr marL="12700" marR="586105">
              <a:lnSpc>
                <a:spcPct val="125000"/>
              </a:lnSpc>
              <a:spcBef>
                <a:spcPts val="3600"/>
              </a:spcBef>
            </a:pP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Number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seconds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passed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since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epoch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endParaRPr sz="3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Nanosecond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precision</a:t>
            </a:r>
            <a:endParaRPr sz="3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Useful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150" dirty="0">
                <a:solidFill>
                  <a:srgbClr val="FFFFFF"/>
                </a:solidFill>
                <a:latin typeface="Verdana"/>
                <a:cs typeface="Verdana"/>
              </a:rPr>
              <a:t>represent 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event</a:t>
            </a:r>
            <a:r>
              <a:rPr sz="3600" spc="14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timestamp</a:t>
            </a:r>
            <a:endParaRPr lang="en-IN" sz="3600" spc="18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lang="en-IN" sz="3600" spc="18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en-IN" sz="3600" spc="180" dirty="0">
                <a:solidFill>
                  <a:srgbClr val="FFFFFF"/>
                </a:solidFill>
                <a:latin typeface="Verdana"/>
                <a:cs typeface="Verdana"/>
              </a:rPr>
              <a:t>Immutable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94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5850AEC-7E3A-41FC-8221-848641D2EC94}"/>
              </a:ext>
            </a:extLst>
          </p:cNvPr>
          <p:cNvSpPr/>
          <p:nvPr/>
        </p:nvSpPr>
        <p:spPr>
          <a:xfrm>
            <a:off x="635000" y="874881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700" y="762000"/>
            <a:ext cx="84016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65" dirty="0"/>
              <a:t>Demo</a:t>
            </a:r>
            <a:r>
              <a:rPr sz="7200" spc="1025" dirty="0"/>
              <a:t> </a:t>
            </a:r>
            <a:r>
              <a:rPr sz="7200" spc="-2395" dirty="0"/>
              <a:t>&gt;&gt; </a:t>
            </a:r>
            <a:r>
              <a:rPr sz="7200" spc="565" dirty="0"/>
              <a:t>Instant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65100" y="3733800"/>
            <a:ext cx="126746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95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8832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84" dirty="0"/>
              <a:t>Duration </a:t>
            </a:r>
            <a:r>
              <a:rPr sz="7200" spc="830" dirty="0"/>
              <a:t>and</a:t>
            </a:r>
            <a:r>
              <a:rPr sz="7200" spc="1535" dirty="0"/>
              <a:t> </a:t>
            </a:r>
            <a:r>
              <a:rPr sz="7200" spc="790" dirty="0"/>
              <a:t>Period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5185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5033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176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8004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161539"/>
            <a:ext cx="11228705" cy="619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Duration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represents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quantity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amount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seconds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nano-seconds </a:t>
            </a:r>
            <a:r>
              <a:rPr sz="3600" spc="459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10 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seconds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 indent="571500">
              <a:lnSpc>
                <a:spcPct val="100000"/>
              </a:lnSpc>
            </a:pP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Duration </a:t>
            </a:r>
            <a:r>
              <a:rPr sz="3600" spc="565" dirty="0">
                <a:solidFill>
                  <a:srgbClr val="FFFFFF"/>
                </a:solidFill>
                <a:latin typeface="Verdana"/>
                <a:cs typeface="Verdana"/>
              </a:rPr>
              <a:t>d </a:t>
            </a:r>
            <a:r>
              <a:rPr sz="3600" spc="-51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35" dirty="0">
                <a:solidFill>
                  <a:srgbClr val="FFFFFF"/>
                </a:solidFill>
                <a:latin typeface="Verdana"/>
                <a:cs typeface="Verdana"/>
              </a:rPr>
              <a:t>Duration.between(dt1,dt2)</a:t>
            </a:r>
            <a:endParaRPr sz="3600">
              <a:latin typeface="Verdana"/>
              <a:cs typeface="Verdana"/>
            </a:endParaRPr>
          </a:p>
          <a:p>
            <a:pPr marL="12700" marR="504190">
              <a:lnSpc>
                <a:spcPct val="125000"/>
              </a:lnSpc>
              <a:spcBef>
                <a:spcPts val="3600"/>
              </a:spcBef>
            </a:pP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Period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represents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amount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quantity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years, </a:t>
            </a:r>
            <a:r>
              <a:rPr sz="3600" spc="100" dirty="0">
                <a:solidFill>
                  <a:srgbClr val="FFFFFF"/>
                </a:solidFill>
                <a:latin typeface="Verdana"/>
                <a:cs typeface="Verdana"/>
              </a:rPr>
              <a:t>months, </a:t>
            </a:r>
            <a:r>
              <a:rPr sz="3600" spc="41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600" spc="5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days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3600" spc="390" dirty="0">
                <a:solidFill>
                  <a:srgbClr val="FFFFFF"/>
                </a:solidFill>
                <a:latin typeface="Verdana"/>
                <a:cs typeface="Verdana"/>
              </a:rPr>
              <a:t>Period 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p </a:t>
            </a:r>
            <a:r>
              <a:rPr sz="3600" spc="-51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3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Period.between(ld1,ld2)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96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2300" y="4267200"/>
            <a:ext cx="41490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65" dirty="0"/>
              <a:t>Demo</a:t>
            </a:r>
            <a:r>
              <a:rPr sz="7200" spc="960" dirty="0"/>
              <a:t> </a:t>
            </a:r>
            <a:r>
              <a:rPr sz="7200" spc="-2395" dirty="0"/>
              <a:t>&gt;&gt;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97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04800"/>
            <a:ext cx="96500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95" dirty="0"/>
              <a:t>Temporal</a:t>
            </a:r>
            <a:r>
              <a:rPr sz="7200" spc="480" dirty="0"/>
              <a:t> </a:t>
            </a:r>
            <a:r>
              <a:rPr sz="7200" spc="540" dirty="0"/>
              <a:t>Adjuster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632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461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5604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545" y="7890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8400" y="2275839"/>
            <a:ext cx="10810240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315" dirty="0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480" dirty="0">
                <a:solidFill>
                  <a:srgbClr val="FFFFFF"/>
                </a:solidFill>
                <a:latin typeface="Verdana"/>
                <a:cs typeface="Verdana"/>
              </a:rPr>
              <a:t>do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advance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date-time 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manipulation 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484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3600" spc="1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4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Examples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3600" spc="295" dirty="0">
                <a:solidFill>
                  <a:srgbClr val="FFFFFF"/>
                </a:solidFill>
                <a:latin typeface="Verdana"/>
                <a:cs typeface="Verdana"/>
              </a:rPr>
              <a:t>adjust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next</a:t>
            </a:r>
            <a:r>
              <a:rPr sz="3600" spc="10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sunday</a:t>
            </a:r>
            <a:endParaRPr sz="3600">
              <a:latin typeface="Verdana"/>
              <a:cs typeface="Verdana"/>
            </a:endParaRPr>
          </a:p>
          <a:p>
            <a:pPr marL="584200" marR="1312545">
              <a:lnSpc>
                <a:spcPct val="208300"/>
              </a:lnSpc>
            </a:pPr>
            <a:r>
              <a:rPr sz="3600" spc="295" dirty="0">
                <a:solidFill>
                  <a:srgbClr val="FFFFFF"/>
                </a:solidFill>
                <a:latin typeface="Verdana"/>
                <a:cs typeface="Verdana"/>
              </a:rPr>
              <a:t>adjust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330" dirty="0">
                <a:solidFill>
                  <a:srgbClr val="FFFFFF"/>
                </a:solidFill>
                <a:latin typeface="Verdana"/>
                <a:cs typeface="Verdana"/>
              </a:rPr>
              <a:t>first </a:t>
            </a:r>
            <a:r>
              <a:rPr sz="3600" spc="315" dirty="0">
                <a:solidFill>
                  <a:srgbClr val="FFFFFF"/>
                </a:solidFill>
                <a:latin typeface="Verdana"/>
                <a:cs typeface="Verdana"/>
              </a:rPr>
              <a:t>day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next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month  </a:t>
            </a:r>
            <a:r>
              <a:rPr sz="3600" spc="295" dirty="0">
                <a:solidFill>
                  <a:srgbClr val="FFFFFF"/>
                </a:solidFill>
                <a:latin typeface="Verdana"/>
                <a:cs typeface="Verdana"/>
              </a:rPr>
              <a:t>adjust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next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working</a:t>
            </a:r>
            <a:r>
              <a:rPr sz="3600" spc="1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15" dirty="0">
                <a:solidFill>
                  <a:srgbClr val="FFFFFF"/>
                </a:solidFill>
                <a:latin typeface="Verdana"/>
                <a:cs typeface="Verdana"/>
              </a:rPr>
              <a:t>day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98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2300" y="4267200"/>
            <a:ext cx="41490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65" dirty="0"/>
              <a:t>Demo</a:t>
            </a:r>
            <a:r>
              <a:rPr sz="7200" spc="960" dirty="0"/>
              <a:t> </a:t>
            </a:r>
            <a:r>
              <a:rPr sz="7200" spc="-2395" dirty="0"/>
              <a:t>&gt;&gt;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99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</TotalTime>
  <Words>2022</Words>
  <Application>Microsoft Office PowerPoint</Application>
  <PresentationFormat>Custom</PresentationFormat>
  <Paragraphs>475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2" baseType="lpstr">
      <vt:lpstr>Calibri</vt:lpstr>
      <vt:lpstr>Verdana</vt:lpstr>
      <vt:lpstr>Office Theme</vt:lpstr>
      <vt:lpstr>Java 8 Training</vt:lpstr>
      <vt:lpstr>Rules.. Can we?</vt:lpstr>
      <vt:lpstr>Agenda</vt:lpstr>
      <vt:lpstr>Prerequisite</vt:lpstr>
      <vt:lpstr>Why languages  evolve?</vt:lpstr>
      <vt:lpstr>Why languages evolve?</vt:lpstr>
      <vt:lpstr>Why you should learn Java 8?</vt:lpstr>
      <vt:lpstr>Section 01  Interface API Design</vt:lpstr>
      <vt:lpstr>Three main components of API Design</vt:lpstr>
      <vt:lpstr>Let’s write a simple Calculator</vt:lpstr>
      <vt:lpstr>Static methods</vt:lpstr>
      <vt:lpstr>Static method example</vt:lpstr>
      <vt:lpstr>Interfaces can now have static and default(instance)  methods</vt:lpstr>
      <vt:lpstr>Why we need this?</vt:lpstr>
      <vt:lpstr>Demo &gt;&gt;  Evolving API’s</vt:lpstr>
      <vt:lpstr>Default Methods</vt:lpstr>
      <vt:lpstr>PowerPoint Presentation</vt:lpstr>
      <vt:lpstr>Multiple inheritance</vt:lpstr>
      <vt:lpstr>Interface Class Hierarchy</vt:lpstr>
      <vt:lpstr>Multiple Interface Hierarchy</vt:lpstr>
      <vt:lpstr>Diamond problem</vt:lpstr>
      <vt:lpstr>Section 02  Functional Paradigm</vt:lpstr>
      <vt:lpstr>Programming paradigm</vt:lpstr>
      <vt:lpstr>Imperative vs Functional Paradigm</vt:lpstr>
      <vt:lpstr>Canonical example — Factorial</vt:lpstr>
      <vt:lpstr>Functional Programming</vt:lpstr>
      <vt:lpstr>Functional programming</vt:lpstr>
      <vt:lpstr>What is a function?</vt:lpstr>
      <vt:lpstr>Why should we embrace functional  programming?</vt:lpstr>
      <vt:lpstr>Functional Languages</vt:lpstr>
      <vt:lpstr>Key Functional Programming Concepts</vt:lpstr>
      <vt:lpstr>SECTION 03  LAMBDAS</vt:lpstr>
      <vt:lpstr>Lambda expression</vt:lpstr>
      <vt:lpstr>Demo &gt;&gt;                  lambda</vt:lpstr>
      <vt:lpstr>Lambda expression</vt:lpstr>
      <vt:lpstr>Lambda syntax</vt:lpstr>
      <vt:lpstr>Type Inference</vt:lpstr>
      <vt:lpstr>Lambdas are Typed</vt:lpstr>
      <vt:lpstr>Example @FuntionalInterface</vt:lpstr>
      <vt:lpstr>Invalid @FunctionalInterface</vt:lpstr>
      <vt:lpstr>Look at few @FunctionalInterface</vt:lpstr>
      <vt:lpstr>Test your lambda  knowledge &gt;&gt; Exercise1_Lambda.java</vt:lpstr>
      <vt:lpstr>Where can I use lambda expression?</vt:lpstr>
      <vt:lpstr>Using local variables &gt;&gt; Effective final</vt:lpstr>
      <vt:lpstr>Method References</vt:lpstr>
      <vt:lpstr>Method reference</vt:lpstr>
      <vt:lpstr>Demo &gt;&gt;  Method Reference</vt:lpstr>
      <vt:lpstr>PowerPoint Presentation</vt:lpstr>
      <vt:lpstr>SECTION 04  STREAM PROCESSING</vt:lpstr>
      <vt:lpstr>Stream Processing</vt:lpstr>
      <vt:lpstr>Why?</vt:lpstr>
      <vt:lpstr>Data processing before Java 8</vt:lpstr>
      <vt:lpstr>Data processing in Java 8</vt:lpstr>
      <vt:lpstr>Understanding the code</vt:lpstr>
      <vt:lpstr>Why Java 8 code is better?</vt:lpstr>
      <vt:lpstr>Stream</vt:lpstr>
      <vt:lpstr>Collection vs Stream</vt:lpstr>
      <vt:lpstr>Stream API</vt:lpstr>
      <vt:lpstr>Stream operations</vt:lpstr>
      <vt:lpstr>filtering</vt:lpstr>
      <vt:lpstr>Filtering operations</vt:lpstr>
      <vt:lpstr>map operation</vt:lpstr>
      <vt:lpstr>flatmap operation</vt:lpstr>
      <vt:lpstr>reduce operation</vt:lpstr>
      <vt:lpstr>Working with numeric streams</vt:lpstr>
      <vt:lpstr>Duplicate Elements in a List</vt:lpstr>
      <vt:lpstr>Parallel Stream</vt:lpstr>
      <vt:lpstr>SECTION 05  COLLECTORS</vt:lpstr>
      <vt:lpstr>Collector</vt:lpstr>
      <vt:lpstr>PowerPoint Presentation</vt:lpstr>
      <vt:lpstr>What you can do with collect?</vt:lpstr>
      <vt:lpstr>Collectors class</vt:lpstr>
      <vt:lpstr>Reducing to a single value</vt:lpstr>
      <vt:lpstr>Grouping elements</vt:lpstr>
      <vt:lpstr>Partitioning</vt:lpstr>
      <vt:lpstr>Sec 06  Optional&lt;T&gt;</vt:lpstr>
      <vt:lpstr>How many of you  have experienced  NullPointerException?</vt:lpstr>
      <vt:lpstr>Null History</vt:lpstr>
      <vt:lpstr>What could possibly go wrong?</vt:lpstr>
      <vt:lpstr>NullPointerException</vt:lpstr>
      <vt:lpstr>We end up writing …</vt:lpstr>
      <vt:lpstr>Biggest problem with code</vt:lpstr>
      <vt:lpstr>Possible solutions</vt:lpstr>
      <vt:lpstr>Optional</vt:lpstr>
      <vt:lpstr>Demo &gt;&gt; Optional ch05.TaskRepository</vt:lpstr>
      <vt:lpstr>SECTION 07  DATE AND TIME API</vt:lpstr>
      <vt:lpstr>What does the below program prints?</vt:lpstr>
      <vt:lpstr>Existing Date API Problems</vt:lpstr>
      <vt:lpstr>Existing Date API</vt:lpstr>
      <vt:lpstr>Calendar API</vt:lpstr>
      <vt:lpstr>New API — Getting Started</vt:lpstr>
      <vt:lpstr>New types for humans</vt:lpstr>
      <vt:lpstr>Demo &gt;&gt;  LocalDate, LocalTime, and LocalDateTime</vt:lpstr>
      <vt:lpstr>New Type &gt;&gt; Instant</vt:lpstr>
      <vt:lpstr>Demo &gt;&gt; Instant</vt:lpstr>
      <vt:lpstr>Duration and Period</vt:lpstr>
      <vt:lpstr>Demo &gt;&gt;</vt:lpstr>
      <vt:lpstr>Temporal Adjuster</vt:lpstr>
      <vt:lpstr>Demo &gt;&gt;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Training</dc:title>
  <dc:creator>Vilas Varghese</dc:creator>
  <cp:lastModifiedBy>Vilas Varghese</cp:lastModifiedBy>
  <cp:revision>38</cp:revision>
  <dcterms:created xsi:type="dcterms:W3CDTF">2021-03-08T00:59:24Z</dcterms:created>
  <dcterms:modified xsi:type="dcterms:W3CDTF">2021-04-26T03:45:28Z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sejda.com (4.1.10)</vt:lpwstr>
  </property>
  <property fmtid="{D5CDD505-2E9C-101B-9397-08002B2CF9AE}" pid="3" name="LastSaved">
    <vt:filetime>2021-03-08T00:00:00Z</vt:filetime>
  </property>
</Properties>
</file>