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88" r:id="rId2"/>
    <p:sldId id="305" r:id="rId3"/>
    <p:sldId id="306" r:id="rId4"/>
    <p:sldId id="283" r:id="rId5"/>
    <p:sldId id="308" r:id="rId6"/>
    <p:sldId id="307" r:id="rId7"/>
    <p:sldId id="295" r:id="rId8"/>
    <p:sldId id="296" r:id="rId9"/>
    <p:sldId id="301" r:id="rId10"/>
    <p:sldId id="302" r:id="rId11"/>
    <p:sldId id="298" r:id="rId12"/>
    <p:sldId id="304" r:id="rId13"/>
    <p:sldId id="262" r:id="rId1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6340" autoAdjust="0"/>
  </p:normalViewPr>
  <p:slideViewPr>
    <p:cSldViewPr snapToGrid="0" showGuides="1">
      <p:cViewPr varScale="1">
        <p:scale>
          <a:sx n="94" d="100"/>
          <a:sy n="94" d="100"/>
        </p:scale>
        <p:origin x="84" y="306"/>
      </p:cViewPr>
      <p:guideLst>
        <p:guide orient="horz" pos="2160"/>
        <p:guide pos="383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2022/8/3</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2022/8/3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ym typeface="+mn-ea"/>
              </a:rPr>
              <a:t>https://www.youtube.com/watch?v=c_WNBmEc6EE&amp;did=ta_card&amp;trk=ta_card</a:t>
            </a:r>
          </a:p>
          <a:p>
            <a:r>
              <a:rPr lang="en-US" dirty="0">
                <a:sym typeface="+mn-ea"/>
              </a:rPr>
              <a:t>Actuator: produces metrics. Can be used for close circuiting.</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ym typeface="+mn-ea"/>
              </a:rPr>
              <a:t>https://www.youtube.com/watch?v=c_WNBmEc6EE&amp;did=ta_card&amp;trk=ta_card</a:t>
            </a:r>
          </a:p>
          <a:p>
            <a:r>
              <a:rPr lang="en-US" dirty="0"/>
              <a:t>https://www.jeremydaly.com/how-to-use-sns-and-sqs-to-distribute-and-throttle-events/</a:t>
            </a:r>
            <a:br>
              <a:rPr lang="en-US" dirty="0"/>
            </a:br>
            <a:r>
              <a:rPr lang="en-US" dirty="0"/>
              <a:t>Yet another good read: https://www.jeremydaly.com/serverless-microservice-patterns-for-aws/#distributedtrigger</a:t>
            </a:r>
            <a:br>
              <a:rPr lang="en-US" dirty="0"/>
            </a:br>
            <a:br>
              <a:rPr lang="en-US" dirty="0"/>
            </a:br>
            <a:r>
              <a:rPr lang="en-IN" dirty="0"/>
              <a:t>almost </a:t>
            </a:r>
            <a:r>
              <a:rPr lang="en-IN" b="1" i="1" dirty="0"/>
              <a:t>guaranteed</a:t>
            </a:r>
            <a:r>
              <a:rPr lang="en-IN" dirty="0"/>
              <a:t> delivery + </a:t>
            </a:r>
            <a:r>
              <a:rPr lang="en-IN" i="1" dirty="0"/>
              <a:t>throttling</a:t>
            </a:r>
            <a:r>
              <a:rPr lang="en-IN" dirty="0"/>
              <a:t> our messages. </a:t>
            </a:r>
            <a:r>
              <a:rPr lang="en-US" dirty="0"/>
              <a:t>SQS: If an SQS queue is not available, SNS will retry 10 times immediately, then 100,000 times every 20 seconds for a total of 100,010 attempts over more than 23 days before the message is discarded from SNS. If it is critical that all published messages be successfully processed, developers should have notifications delivered to an SQS queue (in addition to notifications over other transports). we could </a:t>
            </a:r>
            <a:r>
              <a:rPr lang="en-US" b="1" dirty="0"/>
              <a:t>lose events</a:t>
            </a:r>
            <a:r>
              <a:rPr lang="en-US" dirty="0"/>
              <a:t> if we don’t set up Dead Letter Queues (DLQs).</a:t>
            </a:r>
          </a:p>
        </p:txBody>
      </p:sp>
    </p:spTree>
    <p:extLst>
      <p:ext uri="{BB962C8B-B14F-4D97-AF65-F5344CB8AC3E}">
        <p14:creationId xmlns:p14="http://schemas.microsoft.com/office/powerpoint/2010/main" val="1044030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t>Talking points -</a:t>
            </a:r>
          </a:p>
          <a:p>
            <a:r>
              <a:rPr lang="en-US" altLang="en-US" dirty="0"/>
              <a:t>1. Different services can be exposed via a single public </a:t>
            </a:r>
            <a:r>
              <a:rPr lang="en-US" altLang="en-US"/>
              <a:t>DNS interface </a:t>
            </a:r>
            <a:r>
              <a:rPr lang="en-US" altLang="en-US" dirty="0"/>
              <a:t>(powered by a </a:t>
            </a:r>
            <a:r>
              <a:rPr lang="en-US" altLang="en-US" dirty="0" err="1"/>
              <a:t>loadbalancer</a:t>
            </a:r>
            <a:r>
              <a:rPr lang="en-US" altLang="en-US" dirty="0"/>
              <a:t>)</a:t>
            </a:r>
          </a:p>
          <a:p>
            <a:r>
              <a:rPr lang="en-US" altLang="en-US" dirty="0"/>
              <a:t>2. Path based routing can help direct traffic to the appropriate service</a:t>
            </a:r>
          </a:p>
          <a:p>
            <a:r>
              <a:rPr lang="en-US" altLang="en-US" dirty="0"/>
              <a:t>3. Each service can be a set of target groups and weighted routing can help achieve canary release</a:t>
            </a:r>
          </a:p>
          <a:p>
            <a:r>
              <a:rPr lang="en-US" altLang="en-US" dirty="0"/>
              <a:t>4. Point 3 above will also help in quick rollbacks</a:t>
            </a:r>
          </a:p>
          <a:p>
            <a:r>
              <a:rPr lang="en-US" altLang="en-US" dirty="0"/>
              <a:t>5. Immutable infrastructure deployment policy should be used to avoid configuration drift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t>Talking points -</a:t>
            </a:r>
          </a:p>
          <a:p>
            <a:r>
              <a:rPr lang="en-US" altLang="en-US" dirty="0"/>
              <a:t>1. Not all services need to be customer facing</a:t>
            </a:r>
          </a:p>
          <a:p>
            <a:r>
              <a:rPr lang="en-US" altLang="en-US" dirty="0"/>
              <a:t>2. Internal services act as supporting services for the others</a:t>
            </a:r>
          </a:p>
          <a:p>
            <a:r>
              <a:rPr lang="en-US" altLang="en-US" dirty="0"/>
              <a:t>3. Internal services can be </a:t>
            </a:r>
            <a:r>
              <a:rPr lang="en-US" altLang="en-US"/>
              <a:t>sitting behind </a:t>
            </a:r>
            <a:r>
              <a:rPr lang="en-US" altLang="en-US" dirty="0"/>
              <a:t>an “Internal </a:t>
            </a:r>
            <a:r>
              <a:rPr lang="en-US" altLang="en-US" dirty="0" err="1"/>
              <a:t>loadbalancer</a:t>
            </a:r>
            <a:r>
              <a:rPr lang="en-US" altLang="en-US" dirty="0"/>
              <a:t>” or “Client side load balancing” can be considered in the public facing services calling the internal services</a:t>
            </a:r>
          </a:p>
          <a:p>
            <a:r>
              <a:rPr lang="en-US" altLang="en-US" dirty="0"/>
              <a:t>4. There is no other difference from an operations perspective between internal and external services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Talking points -</a:t>
            </a:r>
          </a:p>
          <a:p>
            <a:r>
              <a:rPr lang="en-US" altLang="en-US"/>
              <a:t>1. Certain usecases require batch processing or take longer to execute. In these cases it makes no sense for the client to wait for the processing to finish</a:t>
            </a:r>
          </a:p>
          <a:p>
            <a:r>
              <a:rPr lang="en-US" altLang="en-US"/>
              <a:t>2. A queue can be used very effectively to group messages and process them in batches</a:t>
            </a:r>
          </a:p>
          <a:p>
            <a:r>
              <a:rPr lang="en-US" altLang="en-US"/>
              <a:t>3. It is possible to have another queue where the result of the processing can be deposited for the caller to look at in the future</a:t>
            </a:r>
          </a:p>
          <a:p>
            <a:r>
              <a:rPr lang="en-US" altLang="en-US"/>
              <a:t>4. This is a very powerful way in which services can be decoupled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Talking points -</a:t>
            </a:r>
          </a:p>
          <a:p>
            <a:r>
              <a:rPr lang="en-US" altLang="en-US"/>
              <a:t>1. A fanout deposites messages in different queues for parallel asynch processing</a:t>
            </a:r>
          </a:p>
          <a:p>
            <a:r>
              <a:rPr lang="en-US" altLang="en-US"/>
              <a:t>2. This kind of architecture promotes concurrent business process execution</a:t>
            </a:r>
          </a:p>
          <a:p>
            <a:r>
              <a:rPr lang="en-US" altLang="en-US"/>
              <a:t>3. It also allows to attach and detach business processes over time apart from achieving de-coupling among services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Whitepaper link https://docs.aws.amazon.com/whitepapers/latest/microservices-on-aws/introduction.html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5" y="258445"/>
            <a:ext cx="11506835"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5" y="1048385"/>
            <a:ext cx="11506835" cy="5128895"/>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363220" y="258445"/>
            <a:ext cx="11442065" cy="514350"/>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363220" y="951230"/>
            <a:ext cx="5466080"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951230"/>
            <a:ext cx="5823585"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2022/8/3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359410" y="551815"/>
            <a:ext cx="11513820" cy="5558790"/>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1795" y="365125"/>
            <a:ext cx="11409045" cy="643890"/>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391795" y="1188720"/>
            <a:ext cx="11409045" cy="4988560"/>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2022/8/3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pic>
        <p:nvPicPr>
          <p:cNvPr id="49" name="Google Shape;49;p6"/>
          <p:cNvPicPr preferRelativeResize="0"/>
          <p:nvPr userDrawn="1"/>
        </p:nvPicPr>
        <p:blipFill rotWithShape="1">
          <a:blip r:embed="rId10"/>
          <a:srcRect l="16790" t="40712" r="16922" b="40920"/>
          <a:stretch>
            <a:fillRect/>
          </a:stretch>
        </p:blipFill>
        <p:spPr>
          <a:xfrm>
            <a:off x="10476437" y="33164"/>
            <a:ext cx="1677800" cy="33232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a:sym typeface="+mn-ea"/>
              </a:rPr>
              <a:t>PGPCC - Mentor session</a:t>
            </a:r>
            <a:endParaRPr lang="en-US"/>
          </a:p>
        </p:txBody>
      </p:sp>
      <p:sp>
        <p:nvSpPr>
          <p:cNvPr id="3" name="Subtitle 2"/>
          <p:cNvSpPr>
            <a:spLocks noGrp="1"/>
          </p:cNvSpPr>
          <p:nvPr>
            <p:ph type="subTitle" idx="1"/>
          </p:nvPr>
        </p:nvSpPr>
        <p:spPr/>
        <p:txBody>
          <a:bodyPr/>
          <a:lstStyle/>
          <a:p>
            <a:r>
              <a:rPr lang="en-US" altLang="en-US">
                <a:sym typeface="+mn-ea"/>
              </a:rPr>
              <a:t>Flow and Structure for MS12</a:t>
            </a:r>
            <a:endParaRPr lang="en-US" altLang="en-US"/>
          </a:p>
          <a:p>
            <a:r>
              <a:rPr lang="en-US" altLang="en-US">
                <a:sym typeface="+mn-ea"/>
              </a:rPr>
              <a:t>Week 1 &amp; 2</a:t>
            </a:r>
          </a:p>
          <a:p>
            <a:r>
              <a:rPr lang="en-US" altLang="en-US">
                <a:sym typeface="+mn-ea"/>
              </a:rPr>
              <a:t>“Microservices”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Decoupled asynchronous service fan-out</a:t>
            </a:r>
            <a:endParaRPr lang="en-US"/>
          </a:p>
        </p:txBody>
      </p:sp>
      <p:pic>
        <p:nvPicPr>
          <p:cNvPr id="4" name="Content Placeholder 3"/>
          <p:cNvPicPr>
            <a:picLocks noGrp="1" noChangeAspect="1"/>
          </p:cNvPicPr>
          <p:nvPr>
            <p:ph idx="1"/>
          </p:nvPr>
        </p:nvPicPr>
        <p:blipFill>
          <a:blip r:embed="rId3"/>
          <a:stretch>
            <a:fillRect/>
          </a:stretch>
        </p:blipFill>
        <p:spPr>
          <a:xfrm>
            <a:off x="847288" y="869950"/>
            <a:ext cx="10704352" cy="5729605"/>
          </a:xfrm>
          <a:prstGeom prst="rect">
            <a:avLst/>
          </a:prstGeom>
          <a:noFill/>
          <a:ln w="9525">
            <a:noFill/>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Application Load Balancer for Service Discovery</a:t>
            </a:r>
            <a:endParaRPr lang="en-US"/>
          </a:p>
        </p:txBody>
      </p:sp>
      <p:pic>
        <p:nvPicPr>
          <p:cNvPr id="4" name="Content Placeholder 3"/>
          <p:cNvPicPr>
            <a:picLocks noGrp="1" noChangeAspect="1"/>
          </p:cNvPicPr>
          <p:nvPr>
            <p:ph idx="1"/>
          </p:nvPr>
        </p:nvPicPr>
        <p:blipFill>
          <a:blip r:embed="rId2"/>
          <a:stretch>
            <a:fillRect/>
          </a:stretch>
        </p:blipFill>
        <p:spPr>
          <a:xfrm>
            <a:off x="1457325" y="1640840"/>
            <a:ext cx="9267825" cy="3943350"/>
          </a:xfrm>
          <a:prstGeom prst="rect">
            <a:avLst/>
          </a:prstGeom>
          <a:noFill/>
          <a:ln w="9525">
            <a:noFill/>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AWS Microservice whitepaper</a:t>
            </a:r>
          </a:p>
        </p:txBody>
      </p:sp>
      <p:sp>
        <p:nvSpPr>
          <p:cNvPr id="3" name="Content Placeholder 2"/>
          <p:cNvSpPr>
            <a:spLocks noGrp="1"/>
          </p:cNvSpPr>
          <p:nvPr>
            <p:ph idx="1"/>
          </p:nvPr>
        </p:nvSpPr>
        <p:spPr/>
        <p:txBody>
          <a:bodyPr/>
          <a:lstStyle/>
          <a:p>
            <a:r>
              <a:rPr lang="en-US" dirty="0"/>
              <a:t>Microservices architectures are not a completely new approach to software engineering, but rather a combination of various successful and proven concepts such as:</a:t>
            </a:r>
          </a:p>
          <a:p>
            <a:pPr lvl="1"/>
            <a:r>
              <a:rPr lang="en-US" dirty="0"/>
              <a:t>Agile software development</a:t>
            </a:r>
          </a:p>
          <a:p>
            <a:pPr lvl="1"/>
            <a:r>
              <a:rPr lang="en-US" dirty="0"/>
              <a:t>Service-oriented architectures</a:t>
            </a:r>
          </a:p>
          <a:p>
            <a:pPr lvl="1"/>
            <a:r>
              <a:rPr lang="en-US" dirty="0"/>
              <a:t>API-first design</a:t>
            </a:r>
          </a:p>
          <a:p>
            <a:pPr lvl="1"/>
            <a:r>
              <a:rPr lang="en-US" dirty="0"/>
              <a:t>Continuous Integration/</a:t>
            </a:r>
            <a:r>
              <a:rPr lang="en-US"/>
              <a:t>Continuous Deployment </a:t>
            </a:r>
            <a:r>
              <a:rPr lang="en-US" dirty="0"/>
              <a:t>(CI/CD)</a:t>
            </a:r>
          </a:p>
          <a:p>
            <a:r>
              <a:rPr lang="en-US" dirty="0"/>
              <a:t>In many cases, design patterns of the Twelve-Factor App are leveraged for microservices.</a:t>
            </a:r>
          </a:p>
        </p:txBody>
      </p:sp>
      <p:pic>
        <p:nvPicPr>
          <p:cNvPr id="4" name="Picture 3"/>
          <p:cNvPicPr>
            <a:picLocks noChangeAspect="1"/>
          </p:cNvPicPr>
          <p:nvPr/>
        </p:nvPicPr>
        <p:blipFill>
          <a:blip r:embed="rId3"/>
          <a:stretch>
            <a:fillRect/>
          </a:stretch>
        </p:blipFill>
        <p:spPr>
          <a:xfrm>
            <a:off x="5393690" y="3616325"/>
            <a:ext cx="6003290" cy="23985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Thank you</a:t>
            </a:r>
          </a:p>
        </p:txBody>
      </p:sp>
      <p:sp>
        <p:nvSpPr>
          <p:cNvPr id="5" name="Text Placeholder 4"/>
          <p:cNvSpPr>
            <a:spLocks noGrp="1"/>
          </p:cNvSpPr>
          <p:nvPr>
            <p:ph type="body" idx="1"/>
          </p:nvPr>
        </p:nvSpPr>
        <p:spPr/>
        <p:txBody>
          <a:bodyPr/>
          <a:lstStyle/>
          <a:p>
            <a:r>
              <a:rPr lang="en-US" altLang="en-US"/>
              <a:t>Happy 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a:t>Agenda</a:t>
            </a:r>
          </a:p>
        </p:txBody>
      </p:sp>
      <p:sp>
        <p:nvSpPr>
          <p:cNvPr id="6" name="Text Placeholder 5"/>
          <p:cNvSpPr>
            <a:spLocks noGrp="1"/>
          </p:cNvSpPr>
          <p:nvPr>
            <p:ph type="body" sz="half" idx="2"/>
          </p:nvPr>
        </p:nvSpPr>
        <p:spPr>
          <a:xfrm>
            <a:off x="651510" y="2057400"/>
            <a:ext cx="6403975" cy="3811905"/>
          </a:xfrm>
        </p:spPr>
        <p:txBody>
          <a:bodyPr>
            <a:normAutofit/>
          </a:bodyPr>
          <a:lstStyle/>
          <a:p>
            <a:pPr marL="285750" indent="-285750">
              <a:buFont typeface="Arial" panose="020B0604020202020204" pitchFamily="34" charset="0"/>
              <a:buChar char="•"/>
            </a:pPr>
            <a:r>
              <a:rPr lang="en-US" dirty="0">
                <a:sym typeface="+mn-ea"/>
              </a:rPr>
              <a:t>Total duration 120 mins</a:t>
            </a:r>
          </a:p>
          <a:p>
            <a:pPr marL="285750" indent="-285750">
              <a:buFont typeface="Arial" panose="020B0604020202020204" pitchFamily="34" charset="0"/>
              <a:buChar char="•"/>
            </a:pPr>
            <a:r>
              <a:rPr lang="en-US" dirty="0">
                <a:sym typeface="+mn-ea"/>
              </a:rPr>
              <a:t>Introduction to Microservice Architecture</a:t>
            </a:r>
          </a:p>
          <a:p>
            <a:pPr marL="285750" indent="-285750">
              <a:buFont typeface="Arial" panose="020B0604020202020204" pitchFamily="34" charset="0"/>
              <a:buChar char="•"/>
            </a:pPr>
            <a:r>
              <a:rPr lang="en-US" altLang="en-US">
                <a:sym typeface="+mn-ea"/>
              </a:rPr>
              <a:t>Event </a:t>
            </a:r>
            <a:r>
              <a:rPr lang="en-US" altLang="en-US" dirty="0">
                <a:sym typeface="+mn-ea"/>
              </a:rPr>
              <a:t>drive pub/sub in Experian</a:t>
            </a:r>
          </a:p>
          <a:p>
            <a:pPr marL="285750" indent="-285750">
              <a:buFont typeface="Arial" panose="020B0604020202020204" pitchFamily="34" charset="0"/>
              <a:buChar char="•"/>
            </a:pPr>
            <a:r>
              <a:rPr lang="en-US" altLang="en-US" dirty="0">
                <a:sym typeface="+mn-ea"/>
              </a:rPr>
              <a:t>Understanding the low level details</a:t>
            </a:r>
          </a:p>
          <a:p>
            <a:pPr marL="285750" indent="-285750">
              <a:buFont typeface="Arial" panose="020B0604020202020204" pitchFamily="34" charset="0"/>
              <a:buChar char="•"/>
            </a:pPr>
            <a:r>
              <a:rPr lang="en-US" dirty="0">
                <a:sym typeface="+mn-ea"/>
              </a:rPr>
              <a:t>Q&amp;A from participants</a:t>
            </a:r>
          </a:p>
          <a:p>
            <a:endParaRPr lang="en-US" dirty="0"/>
          </a:p>
        </p:txBody>
      </p:sp>
      <p:pic>
        <p:nvPicPr>
          <p:cNvPr id="5" name="Picture Placeholder 4"/>
          <p:cNvPicPr>
            <a:picLocks noGrp="1" noChangeAspect="1"/>
          </p:cNvPicPr>
          <p:nvPr>
            <p:ph type="pic" idx="1"/>
          </p:nvPr>
        </p:nvPicPr>
        <p:blipFill>
          <a:blip r:embed="rId2"/>
          <a:stretch>
            <a:fillRect/>
          </a:stretch>
        </p:blipFill>
        <p:spPr>
          <a:xfrm>
            <a:off x="7614920" y="1132205"/>
            <a:ext cx="3386455" cy="254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Evolutionary Design</a:t>
            </a:r>
          </a:p>
        </p:txBody>
      </p:sp>
      <p:sp>
        <p:nvSpPr>
          <p:cNvPr id="4" name="Text Placeholder 3"/>
          <p:cNvSpPr>
            <a:spLocks noGrp="1"/>
          </p:cNvSpPr>
          <p:nvPr>
            <p:ph type="body" sz="half" idx="2"/>
          </p:nvPr>
        </p:nvSpPr>
        <p:spPr>
          <a:xfrm>
            <a:off x="651510" y="1646555"/>
            <a:ext cx="5149215" cy="4222750"/>
          </a:xfrm>
        </p:spPr>
        <p:txBody>
          <a:bodyPr>
            <a:normAutofit/>
          </a:bodyPr>
          <a:lstStyle/>
          <a:p>
            <a:r>
              <a:rPr lang="en-US" altLang="en-US" sz="1800" dirty="0"/>
              <a:t>In Martin Fowler’s own words - “</a:t>
            </a:r>
            <a:r>
              <a:rPr lang="en-US" altLang="en-US" i="1" dirty="0"/>
              <a:t>Microservice practitioners, usually have come from an evolutionary design background and see service decomposition as a further tool to enable application developers to control changes in their application without slowing down change. Change control doesn't necessarily mean change reduction - with the right attitudes and tools you can make frequent, fast, and well-controlled changes to software.</a:t>
            </a:r>
            <a:r>
              <a:rPr lang="en-US" altLang="en-US" sz="1800" dirty="0"/>
              <a:t>”</a:t>
            </a:r>
          </a:p>
        </p:txBody>
      </p:sp>
      <p:pic>
        <p:nvPicPr>
          <p:cNvPr id="5" name="Picture Placeholder 4"/>
          <p:cNvPicPr>
            <a:picLocks noGrp="1" noChangeAspect="1"/>
          </p:cNvPicPr>
          <p:nvPr>
            <p:ph type="pic" idx="1"/>
          </p:nvPr>
        </p:nvPicPr>
        <p:blipFill>
          <a:blip r:embed="rId2"/>
          <a:stretch>
            <a:fillRect/>
          </a:stretch>
        </p:blipFill>
        <p:spPr>
          <a:xfrm>
            <a:off x="6430010" y="1646555"/>
            <a:ext cx="3324225" cy="3333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Microservices Architecture – A case study</a:t>
            </a:r>
          </a:p>
        </p:txBody>
      </p:sp>
      <p:sp>
        <p:nvSpPr>
          <p:cNvPr id="5" name="Content Placeholder 4">
            <a:extLst>
              <a:ext uri="{FF2B5EF4-FFF2-40B4-BE49-F238E27FC236}">
                <a16:creationId xmlns:a16="http://schemas.microsoft.com/office/drawing/2014/main" id="{382E4C56-37EF-4B17-AE0E-076143A28F61}"/>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6E9DFF11-F760-4184-8599-A667D7CC330B}"/>
              </a:ext>
            </a:extLst>
          </p:cNvPr>
          <p:cNvPicPr>
            <a:picLocks noChangeAspect="1"/>
          </p:cNvPicPr>
          <p:nvPr/>
        </p:nvPicPr>
        <p:blipFill>
          <a:blip r:embed="rId3"/>
          <a:stretch>
            <a:fillRect/>
          </a:stretch>
        </p:blipFill>
        <p:spPr>
          <a:xfrm>
            <a:off x="109056" y="973122"/>
            <a:ext cx="11979479" cy="58848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D838-0E2B-8996-2E6D-72F1A3875831}"/>
              </a:ext>
            </a:extLst>
          </p:cNvPr>
          <p:cNvSpPr>
            <a:spLocks noGrp="1"/>
          </p:cNvSpPr>
          <p:nvPr>
            <p:ph type="title"/>
          </p:nvPr>
        </p:nvSpPr>
        <p:spPr/>
        <p:txBody>
          <a:bodyPr/>
          <a:lstStyle/>
          <a:p>
            <a:r>
              <a:rPr lang="en-US" dirty="0"/>
              <a:t>Challenges created by Microservices</a:t>
            </a:r>
            <a:endParaRPr lang="en-IN" dirty="0"/>
          </a:p>
        </p:txBody>
      </p:sp>
      <p:sp>
        <p:nvSpPr>
          <p:cNvPr id="3" name="Content Placeholder 2">
            <a:extLst>
              <a:ext uri="{FF2B5EF4-FFF2-40B4-BE49-F238E27FC236}">
                <a16:creationId xmlns:a16="http://schemas.microsoft.com/office/drawing/2014/main" id="{2996924C-538B-5A08-E9D0-B13BEB97495B}"/>
              </a:ext>
            </a:extLst>
          </p:cNvPr>
          <p:cNvSpPr>
            <a:spLocks noGrp="1"/>
          </p:cNvSpPr>
          <p:nvPr>
            <p:ph idx="1"/>
          </p:nvPr>
        </p:nvSpPr>
        <p:spPr/>
        <p:txBody>
          <a:bodyPr>
            <a:normAutofit fontScale="92500" lnSpcReduction="10000"/>
          </a:bodyPr>
          <a:lstStyle/>
          <a:p>
            <a:r>
              <a:rPr lang="en-US" dirty="0"/>
              <a:t>Service Discovery</a:t>
            </a:r>
          </a:p>
          <a:p>
            <a:r>
              <a:rPr lang="en-US" dirty="0"/>
              <a:t>Load Balancing</a:t>
            </a:r>
          </a:p>
          <a:p>
            <a:r>
              <a:rPr lang="en-US" dirty="0"/>
              <a:t>Fault Tolerance</a:t>
            </a:r>
          </a:p>
          <a:p>
            <a:r>
              <a:rPr lang="en-US" dirty="0"/>
              <a:t>Distributed Tracing </a:t>
            </a:r>
          </a:p>
          <a:p>
            <a:r>
              <a:rPr lang="en-US" dirty="0" err="1"/>
              <a:t>Telemetrics</a:t>
            </a:r>
            <a:endParaRPr lang="en-US" dirty="0"/>
          </a:p>
          <a:p>
            <a:r>
              <a:rPr lang="en-US" dirty="0"/>
              <a:t>Security</a:t>
            </a:r>
          </a:p>
          <a:p>
            <a:pPr lvl="1"/>
            <a:r>
              <a:rPr lang="en-US" dirty="0"/>
              <a:t>Mutual TLS between Services</a:t>
            </a:r>
          </a:p>
          <a:p>
            <a:pPr lvl="1"/>
            <a:r>
              <a:rPr lang="en-US" dirty="0"/>
              <a:t>Network policies/Whitelisting</a:t>
            </a:r>
          </a:p>
          <a:p>
            <a:pPr lvl="1"/>
            <a:r>
              <a:rPr lang="en-US"/>
              <a:t>Certificate expiry</a:t>
            </a:r>
            <a:endParaRPr lang="en-US" dirty="0"/>
          </a:p>
          <a:p>
            <a:r>
              <a:rPr lang="en-US" dirty="0"/>
              <a:t>Granularity</a:t>
            </a:r>
          </a:p>
          <a:p>
            <a:r>
              <a:rPr lang="en-US" dirty="0"/>
              <a:t>Bounded Contexts</a:t>
            </a:r>
          </a:p>
          <a:p>
            <a:r>
              <a:rPr lang="en-US" dirty="0"/>
              <a:t>Data Modelling</a:t>
            </a:r>
          </a:p>
          <a:p>
            <a:r>
              <a:rPr lang="en-US" dirty="0"/>
              <a:t>Independently releasable</a:t>
            </a:r>
          </a:p>
          <a:p>
            <a:r>
              <a:rPr lang="en-US" dirty="0"/>
              <a:t>Service contracts</a:t>
            </a:r>
          </a:p>
          <a:p>
            <a:r>
              <a:rPr lang="en-US" dirty="0"/>
              <a:t>Smart services, dumb-pipes</a:t>
            </a:r>
            <a:endParaRPr lang="en-IN" dirty="0"/>
          </a:p>
        </p:txBody>
      </p:sp>
    </p:spTree>
    <p:extLst>
      <p:ext uri="{BB962C8B-B14F-4D97-AF65-F5344CB8AC3E}">
        <p14:creationId xmlns:p14="http://schemas.microsoft.com/office/powerpoint/2010/main" val="44101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Experian: Event-Driven Pub-Sub with SNS and SQS</a:t>
            </a:r>
          </a:p>
        </p:txBody>
      </p:sp>
      <p:pic>
        <p:nvPicPr>
          <p:cNvPr id="4" name="Content Placeholder 3"/>
          <p:cNvPicPr>
            <a:picLocks noGrp="1" noChangeAspect="1"/>
          </p:cNvPicPr>
          <p:nvPr>
            <p:ph idx="1"/>
          </p:nvPr>
        </p:nvPicPr>
        <p:blipFill>
          <a:blip r:embed="rId3"/>
          <a:stretch>
            <a:fillRect/>
          </a:stretch>
        </p:blipFill>
        <p:spPr>
          <a:xfrm>
            <a:off x="1699895" y="1048385"/>
            <a:ext cx="8782685" cy="5128895"/>
          </a:xfrm>
          <a:prstGeom prst="rect">
            <a:avLst/>
          </a:prstGeom>
        </p:spPr>
      </p:pic>
    </p:spTree>
    <p:extLst>
      <p:ext uri="{BB962C8B-B14F-4D97-AF65-F5344CB8AC3E}">
        <p14:creationId xmlns:p14="http://schemas.microsoft.com/office/powerpoint/2010/main" val="294846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One public interface, split out to multiple services</a:t>
            </a:r>
            <a:endParaRPr lang="en-US"/>
          </a:p>
        </p:txBody>
      </p:sp>
      <p:pic>
        <p:nvPicPr>
          <p:cNvPr id="5" name="Content Placeholder 3"/>
          <p:cNvPicPr>
            <a:picLocks noGrp="1" noChangeAspect="1"/>
          </p:cNvPicPr>
          <p:nvPr>
            <p:ph idx="1"/>
          </p:nvPr>
        </p:nvPicPr>
        <p:blipFill>
          <a:blip r:embed="rId3"/>
          <a:stretch>
            <a:fillRect/>
          </a:stretch>
        </p:blipFill>
        <p:spPr>
          <a:xfrm>
            <a:off x="338455" y="969010"/>
            <a:ext cx="6589395" cy="3309620"/>
          </a:xfrm>
          <a:prstGeom prst="rect">
            <a:avLst/>
          </a:prstGeom>
          <a:noFill/>
          <a:ln w="9525">
            <a:noFill/>
            <a:miter/>
          </a:ln>
        </p:spPr>
      </p:pic>
      <p:pic>
        <p:nvPicPr>
          <p:cNvPr id="6" name="Content Placeholder 3"/>
          <p:cNvPicPr>
            <a:picLocks noChangeAspect="1"/>
          </p:cNvPicPr>
          <p:nvPr/>
        </p:nvPicPr>
        <p:blipFill>
          <a:blip r:embed="rId4"/>
          <a:stretch>
            <a:fillRect/>
          </a:stretch>
        </p:blipFill>
        <p:spPr>
          <a:xfrm>
            <a:off x="7325360" y="1668780"/>
            <a:ext cx="4400550" cy="4610100"/>
          </a:xfrm>
          <a:prstGeom prst="rect">
            <a:avLst/>
          </a:prstGeom>
          <a:noFill/>
          <a:ln w="9525">
            <a:noFill/>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Realtime background services</a:t>
            </a:r>
            <a:endParaRPr lang="en-US"/>
          </a:p>
        </p:txBody>
      </p:sp>
      <p:pic>
        <p:nvPicPr>
          <p:cNvPr id="4" name="Content Placeholder 3"/>
          <p:cNvPicPr>
            <a:picLocks noGrp="1" noChangeAspect="1"/>
          </p:cNvPicPr>
          <p:nvPr>
            <p:ph idx="1"/>
          </p:nvPr>
        </p:nvPicPr>
        <p:blipFill>
          <a:blip r:embed="rId3"/>
          <a:stretch>
            <a:fillRect/>
          </a:stretch>
        </p:blipFill>
        <p:spPr>
          <a:xfrm>
            <a:off x="1456055" y="1048385"/>
            <a:ext cx="9271000" cy="5128895"/>
          </a:xfrm>
          <a:prstGeom prst="rect">
            <a:avLst/>
          </a:prstGeom>
          <a:noFill/>
          <a:ln w="9525">
            <a:noFill/>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Asynchronous background services</a:t>
            </a:r>
            <a:endParaRPr lang="en-US"/>
          </a:p>
        </p:txBody>
      </p:sp>
      <p:pic>
        <p:nvPicPr>
          <p:cNvPr id="4" name="Content Placeholder 3"/>
          <p:cNvPicPr>
            <a:picLocks noGrp="1" noChangeAspect="1"/>
          </p:cNvPicPr>
          <p:nvPr>
            <p:ph idx="1"/>
          </p:nvPr>
        </p:nvPicPr>
        <p:blipFill>
          <a:blip r:embed="rId3"/>
          <a:stretch>
            <a:fillRect/>
          </a:stretch>
        </p:blipFill>
        <p:spPr>
          <a:xfrm>
            <a:off x="723900" y="2107565"/>
            <a:ext cx="10734675" cy="3009900"/>
          </a:xfrm>
          <a:prstGeom prst="rect">
            <a:avLst/>
          </a:prstGeom>
          <a:noFill/>
          <a:ln w="9525">
            <a:noFill/>
            <a:miter/>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6040</TotalTime>
  <Words>751</Words>
  <Application>Microsoft Office PowerPoint</Application>
  <PresentationFormat>Widescreen</PresentationFormat>
  <Paragraphs>69</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宋体</vt:lpstr>
      <vt:lpstr>Arial</vt:lpstr>
      <vt:lpstr>Arial Black</vt:lpstr>
      <vt:lpstr>Calibri</vt:lpstr>
      <vt:lpstr>Office Theme</vt:lpstr>
      <vt:lpstr>PGPCC - Mentor session</vt:lpstr>
      <vt:lpstr>Agenda</vt:lpstr>
      <vt:lpstr>Evolutionary Design</vt:lpstr>
      <vt:lpstr>Microservices Architecture – A case study</vt:lpstr>
      <vt:lpstr>Challenges created by Microservices</vt:lpstr>
      <vt:lpstr>Experian: Event-Driven Pub-Sub with SNS and SQS</vt:lpstr>
      <vt:lpstr>One public interface, split out to multiple services</vt:lpstr>
      <vt:lpstr>Realtime background services</vt:lpstr>
      <vt:lpstr>Asynchronous background services</vt:lpstr>
      <vt:lpstr>Decoupled asynchronous service fan-out</vt:lpstr>
      <vt:lpstr>Application Load Balancer for Service Discovery</vt:lpstr>
      <vt:lpstr>AWS Microservice whitepaper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session guideline</dc:title>
  <dc:creator>Nirmallya Mukherjee</dc:creator>
  <cp:lastModifiedBy>Vilas Varghese</cp:lastModifiedBy>
  <cp:revision>89</cp:revision>
  <dcterms:created xsi:type="dcterms:W3CDTF">2021-02-02T06:35:44Z</dcterms:created>
  <dcterms:modified xsi:type="dcterms:W3CDTF">2022-08-03T05:44:48Z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