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9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B652-0017-4CE6-A989-59EC7E2FBE44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2D70-E79F-4D24-A17D-A68FC23C31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68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2D70-E79F-4D24-A17D-A68FC23C313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3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759A-E476-41F0-B850-98943A2235D8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C56E-EF65-4DDA-B3E4-DA4B5B2401E8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3A50-9672-489A-B355-476ED6D5C20C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543A-1A02-414F-A56A-C51B97766464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7DA-B410-402D-8F4E-CD09D278599F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9541-6C1A-40F9-937C-A5848C93FC4D}" type="datetime1">
              <a:rPr lang="es-ES" smtClean="0"/>
              <a:t>18/10/2017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A880-14F6-46F7-8601-057AFEEAA0E3}" type="datetime1">
              <a:rPr lang="es-ES" smtClean="0"/>
              <a:t>18/10/2017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4FEF-5877-49AF-8B96-95E88DF5E6DB}" type="datetime1">
              <a:rPr lang="es-ES" smtClean="0"/>
              <a:t>18/10/2017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481C-9A49-4FDA-8D18-56DE45512B1D}" type="datetime1">
              <a:rPr lang="es-ES" smtClean="0"/>
              <a:t>18/10/2017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0FDE-B79B-423F-806E-337543CD5697}" type="datetime1">
              <a:rPr lang="es-ES" smtClean="0"/>
              <a:t>18/10/2017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B5CA-C831-48E9-92DE-A2C8BCEA54A6}" type="datetime1">
              <a:rPr lang="es-ES" smtClean="0"/>
              <a:t>18/10/2017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84C7-1F30-42FB-A927-00811C8110C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Métodos didácticos en la enseñanza del DIBUJO TÉCNICO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r>
              <a:rPr lang="es-ES" sz="2400" dirty="0"/>
              <a:t>Jacinto Santamaría Peña</a:t>
            </a:r>
          </a:p>
          <a:p>
            <a:r>
              <a:rPr lang="es-ES" sz="2400" dirty="0"/>
              <a:t>Universidad de La </a:t>
            </a:r>
            <a:r>
              <a:rPr lang="es-ES" sz="2400" dirty="0" smtClean="0"/>
              <a:t>Rioja</a:t>
            </a:r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9850-FA86-4DA5-82A2-8FBBFBA6A84F}" type="datetime1">
              <a:rPr lang="es-ES" smtClean="0"/>
              <a:t>18/10/2017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es-ES" sz="2400" dirty="0"/>
              <a:t>Sólo trabajo con programas informáticos </a:t>
            </a:r>
          </a:p>
          <a:p>
            <a:pPr marL="1085850" lvl="2" indent="-285750"/>
            <a:r>
              <a:rPr lang="es-ES" sz="2100" dirty="0">
                <a:solidFill>
                  <a:schemeClr val="accent3">
                    <a:lumMod val="75000"/>
                  </a:schemeClr>
                </a:solidFill>
              </a:rPr>
              <a:t> Mejor adaptado a asignaturas optativas o complementarias de CAD.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Podemos llegar a hacer cosas más complejas (solidos 3D, cortes, intersección de sólidos, superficies complejas, ensamblajes, …).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Nos acercamos más a lo que es la vida profesional en al ámbito del diseño digital.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klkkjlkkljl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No debería faltar </a:t>
            </a:r>
            <a:r>
              <a:rPr lang="es-ES" sz="2000" b="1" dirty="0">
                <a:solidFill>
                  <a:srgbClr val="FF0000"/>
                </a:solidFill>
              </a:rPr>
              <a:t>una</a:t>
            </a:r>
            <a:r>
              <a:rPr lang="es-ES" sz="2000" dirty="0">
                <a:solidFill>
                  <a:srgbClr val="FF0000"/>
                </a:solidFill>
              </a:rPr>
              <a:t> asignatura de DIBUJO TÉCNICO con contenido teórico, aunque sea reducido.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Los programas de CAD hacen muchas cosas de forma automática, sin visualizarse los pasos previos.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cosas que se hacen muy rápido en CAD y sin embargo no seríamos capaces de hacerlas a mano.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conseguir expertos dibujantes digitales, pero que no saben buscar un punto de tangencia a mano.</a:t>
            </a:r>
          </a:p>
          <a:p>
            <a:pPr lvl="2" indent="-342900"/>
            <a:r>
              <a:rPr lang="es-ES" sz="2000" dirty="0" err="1">
                <a:solidFill>
                  <a:srgbClr val="FF0000"/>
                </a:solidFill>
              </a:rPr>
              <a:t>lkhjgg</a:t>
            </a:r>
            <a:endParaRPr lang="es-ES" sz="2000" dirty="0">
              <a:solidFill>
                <a:srgbClr val="FF0000"/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4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u="sng" dirty="0" smtClean="0"/>
              <a:t>CONCLUSIONES</a:t>
            </a:r>
            <a:r>
              <a:rPr lang="es-ES" sz="2400" b="1" dirty="0" smtClean="0"/>
              <a:t>:</a:t>
            </a:r>
            <a:endParaRPr lang="es-ES" sz="2400" b="1" dirty="0"/>
          </a:p>
          <a:p>
            <a:pPr lvl="1" indent="-342900"/>
            <a:r>
              <a:rPr lang="es-ES" sz="2400" dirty="0" smtClean="0"/>
              <a:t>El Libro de Texto y la clase magistral, son difícilmente reemplazables, … pero no es imposible. HABLAR MENOS Y HACER MÁS.</a:t>
            </a:r>
          </a:p>
          <a:p>
            <a:pPr lvl="1" indent="-342900"/>
            <a:r>
              <a:rPr lang="es-ES" sz="2400" dirty="0" smtClean="0"/>
              <a:t>Habrá que adaptarse a la casuística particular del grupo, … y hacerlo rápido.</a:t>
            </a:r>
          </a:p>
          <a:p>
            <a:pPr lvl="1" indent="-342900"/>
            <a:r>
              <a:rPr lang="es-ES" sz="2400" dirty="0" smtClean="0"/>
              <a:t>Hay que sopesar cada modificación de la metodología.  Y mejor hacerlo previamente.</a:t>
            </a:r>
          </a:p>
          <a:p>
            <a:pPr lvl="1" indent="-342900"/>
            <a:r>
              <a:rPr lang="es-ES" sz="2400" dirty="0" smtClean="0"/>
              <a:t>Si sólo tenemos una asignatura, lo ideal sería compaginar:  conceptos teóricos + ejercicios prácticos a mano + diseño digital.</a:t>
            </a:r>
          </a:p>
          <a:p>
            <a:pPr lvl="1" indent="-342900"/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lsdllsdklsdklsd</a:t>
            </a:r>
            <a:endParaRPr lang="es-E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8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OBJETIVOS:</a:t>
            </a:r>
          </a:p>
          <a:p>
            <a:r>
              <a:rPr lang="es-ES" sz="2400" dirty="0"/>
              <a:t>Diferentes formas de enseñar.  (perspectiva del PROFESOR)</a:t>
            </a:r>
          </a:p>
          <a:p>
            <a:r>
              <a:rPr lang="es-ES" sz="2400" dirty="0"/>
              <a:t>Diferentes formas de que el alumno/a aprenda. (perspectiva de los </a:t>
            </a:r>
            <a:r>
              <a:rPr lang="es-ES" sz="2400" dirty="0" smtClean="0"/>
              <a:t>alumno/a)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ESTRATEGIAS:</a:t>
            </a:r>
          </a:p>
          <a:p>
            <a:r>
              <a:rPr lang="es-ES" sz="2400" dirty="0"/>
              <a:t>Organizar los distintos modos de enseñanza, en función de:</a:t>
            </a:r>
          </a:p>
          <a:p>
            <a:pPr lvl="1"/>
            <a:r>
              <a:rPr lang="es-ES" sz="2000" dirty="0"/>
              <a:t>Tipología de alumnos</a:t>
            </a:r>
          </a:p>
          <a:p>
            <a:pPr lvl="1"/>
            <a:r>
              <a:rPr lang="es-ES" sz="2000" dirty="0"/>
              <a:t>Estado o evolución del aprendizaje.</a:t>
            </a:r>
          </a:p>
          <a:p>
            <a:pPr lvl="1"/>
            <a:r>
              <a:rPr lang="es-ES" sz="2000" dirty="0"/>
              <a:t>Dificultad de cada uno de los bloques de aprendizaje.</a:t>
            </a:r>
          </a:p>
          <a:p>
            <a:pPr lvl="1"/>
            <a:r>
              <a:rPr lang="es-ES" sz="2000" dirty="0"/>
              <a:t>Contenido teórico-práctico de la materia a explicar.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5902-F544-4D7B-8B39-F1D17CE960DB}" type="datetime1">
              <a:rPr lang="es-ES" smtClean="0"/>
              <a:t>18/10/2017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4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METODOLOGÍAS: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Libro de texto + Clase magistral, apoyada con pizarra y/o proyección.  Exámenes parciales abundantes.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Libro de texto + cuaderno de ejercicios prácticos.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Apuntes del profesor + cuaderno de ejercicios prácticos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Sólo cuaderno de ejercicios + explicación del profesor.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Cuaderno de ejercicios + apoyo del profesor + apoyo audiovisual (YouTube, </a:t>
            </a:r>
            <a:r>
              <a:rPr lang="es-ES" sz="2400" dirty="0" err="1"/>
              <a:t>WEBs</a:t>
            </a:r>
            <a:r>
              <a:rPr lang="es-ES" sz="2400" dirty="0"/>
              <a:t> especializadas, ….)</a:t>
            </a:r>
          </a:p>
          <a:p>
            <a:pPr marL="857250" lvl="1" indent="-457200">
              <a:buFont typeface="+mj-lt"/>
              <a:buAutoNum type="arabicPeriod"/>
            </a:pPr>
            <a:endParaRPr lang="es-ES" sz="2400" dirty="0"/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Teoría menos intensa + contenido basado en programas informáticos (AUTOCAD, </a:t>
            </a:r>
            <a:r>
              <a:rPr lang="es-ES" sz="2400" dirty="0" err="1"/>
              <a:t>SolidWorks</a:t>
            </a:r>
            <a:r>
              <a:rPr lang="es-ES" sz="2400" dirty="0"/>
              <a:t>, …., simulación)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Sólo trabajo con programas informáticos.</a:t>
            </a:r>
          </a:p>
          <a:p>
            <a:pPr lvl="1" indent="-342900"/>
            <a:endParaRPr lang="es-ES" sz="2400" dirty="0"/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A410-72AF-43CC-8CA1-5363A7E7C979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Libro de texto + Clase magistral, apoyada con pizarra y/o proyección.  Exámenes parciales abundantes.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El alumno tiene un buen material de apoyo para su estudio personal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Contenido muy bien organizado y bien estructurado, de dificultad creciente.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sdfsdfs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Método bastante aburrido.  Hacerlo más divertido depende mucho del profesor.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Dedicamos mucho tiempo a conceptos teóricos y no practicamos.</a:t>
            </a:r>
          </a:p>
          <a:p>
            <a:pPr lvl="2" indent="-342900"/>
            <a:r>
              <a:rPr lang="es-ES" sz="2000" dirty="0" err="1">
                <a:solidFill>
                  <a:srgbClr val="FF0000"/>
                </a:solidFill>
              </a:rPr>
              <a:t>ssdfsfsfsf</a:t>
            </a:r>
            <a:endParaRPr lang="es-ES" sz="2000" dirty="0">
              <a:solidFill>
                <a:srgbClr val="FF0000"/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s-ES" sz="2400" dirty="0"/>
              <a:t>Libro de texto + cuaderno de ejercicios prácticos.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El alumno tiene un buen material de apoyo para su estudio personal y material para practicar.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Contenido muy bien organizado y bien estructurado, de dificultad creciente.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sdfsdfs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Método menos aburrido, pero sigue siendo pesado.  Habrá conceptos del Libro que no practicaremos,…pero al menos tenemos el Libro de texto.  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Estudiamos conceptos teóricos y algunos los practicamos en el aula o en casa.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Muchos ejercicios del cuaderno se han de terminar en casa.</a:t>
            </a:r>
          </a:p>
          <a:p>
            <a:pPr lvl="2" indent="-342900"/>
            <a:r>
              <a:rPr lang="es-ES" sz="2000" dirty="0" err="1">
                <a:solidFill>
                  <a:srgbClr val="FF0000"/>
                </a:solidFill>
              </a:rPr>
              <a:t>ssdfsfsfsf</a:t>
            </a:r>
            <a:endParaRPr lang="es-ES" sz="2000" dirty="0">
              <a:solidFill>
                <a:srgbClr val="FF0000"/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4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3"/>
            </a:pPr>
            <a:r>
              <a:rPr lang="es-ES" sz="2400" dirty="0"/>
              <a:t>Apuntes del profesor + cuaderno de ejercicios prácticos.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Los contenidos estarán muy seleccionados por el profesor.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El alumno/a va a ver sólo lo que se nos va a pedir en el examen.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sdfsdfs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bastante contenido que no se va a ver.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mucho casos que no se van a ver, ni en teoría, ni en la práctica.</a:t>
            </a:r>
          </a:p>
          <a:p>
            <a:pPr lvl="2" indent="-342900"/>
            <a:r>
              <a:rPr lang="es-ES" sz="2000" dirty="0" err="1">
                <a:solidFill>
                  <a:srgbClr val="FF0000"/>
                </a:solidFill>
              </a:rPr>
              <a:t>ssdfsfsfsf</a:t>
            </a:r>
            <a:endParaRPr lang="es-ES" sz="2000" dirty="0">
              <a:solidFill>
                <a:srgbClr val="FF0000"/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6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s-ES" sz="2400" dirty="0"/>
              <a:t>Sólo cuaderno de ejercicios + explicación del profesor.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Forma muy práctica de aprender Dibujo Técnico = haciendo.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Se van a hacer muchos ejercicios prácticos.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El profesor habrá seleccionado los ejercicios más importantes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sdfsdfs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conceptos teóricos que se nos escaparán.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llegar a hacer los ejercicios sin saber muy bien por qué.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caer en la tentación de aprender los pasos que hay que dar, pero no comprender por qué se dan.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En muchos ejercicios descubriremos que nos falta la base.</a:t>
            </a: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5"/>
            </a:pPr>
            <a:r>
              <a:rPr lang="es-ES" sz="2400" dirty="0"/>
              <a:t>Cuaderno de ejercicios + apoyo del profesor + apoyo audiovisual (YouTube, </a:t>
            </a:r>
            <a:r>
              <a:rPr lang="es-ES" sz="2400" dirty="0" err="1"/>
              <a:t>WEBs</a:t>
            </a:r>
            <a:r>
              <a:rPr lang="es-ES" sz="2400" dirty="0"/>
              <a:t> especializadas, ….).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Forma muy práctica de aprender Dibujo Técnico = haciendo.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Se van a hacer muchos ejercicios prácticos.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El profesor habrá seleccionado los ejercicios más importantes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Podemos ampliar fácilmente los casos prácticos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Ver videos en </a:t>
            </a:r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youtube</a:t>
            </a:r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, aunque sean de explicaciones técnicas, es muy divertido para el alumno.</a:t>
            </a:r>
          </a:p>
          <a:p>
            <a:pPr lvl="2" indent="-342900"/>
            <a:r>
              <a:rPr lang="es-ES" sz="2000" dirty="0" err="1">
                <a:solidFill>
                  <a:schemeClr val="accent3">
                    <a:lumMod val="75000"/>
                  </a:schemeClr>
                </a:solidFill>
              </a:rPr>
              <a:t>sdfsdfs</a:t>
            </a:r>
            <a:endParaRPr lang="es-E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conceptos teóricos que se nos escaparán.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llegar a hacer los ejercicios sin saber muy bien por qué.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caer en la tentación de aprender los pasos que hay que dar, pero no comprender por qué se dan.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En muchos ejercicios descubriremos que nos falta la base.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Estando en la web, los alumnos fácilmente se despistarán.</a:t>
            </a: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0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/>
              <a:t>Métodos didácticos en la enseñanza del DIBUJO TÉCNICO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u="sng" dirty="0">
                <a:solidFill>
                  <a:schemeClr val="accent3">
                    <a:lumMod val="75000"/>
                  </a:schemeClr>
                </a:solidFill>
              </a:rPr>
              <a:t>Ventajas</a:t>
            </a:r>
            <a:r>
              <a:rPr lang="es-ES" sz="2400" dirty="0"/>
              <a:t> y </a:t>
            </a:r>
            <a:r>
              <a:rPr lang="es-ES" sz="2400" u="sng" dirty="0">
                <a:solidFill>
                  <a:srgbClr val="FF0000"/>
                </a:solidFill>
              </a:rPr>
              <a:t>desventajas</a:t>
            </a:r>
            <a:r>
              <a:rPr lang="es-ES" sz="2400" dirty="0"/>
              <a:t> de cada metodología:</a:t>
            </a:r>
          </a:p>
          <a:p>
            <a:pPr marL="857250" lvl="1" indent="-457200">
              <a:buFont typeface="+mj-lt"/>
              <a:buAutoNum type="arabicPeriod" startAt="6"/>
            </a:pPr>
            <a:r>
              <a:rPr lang="es-ES" sz="2400" dirty="0"/>
              <a:t>Teoría menos intensa + contenido basado en programas informáticos (AUTOCAD, </a:t>
            </a:r>
            <a:r>
              <a:rPr lang="es-ES" sz="2400" dirty="0" err="1"/>
              <a:t>SolidWorks</a:t>
            </a:r>
            <a:r>
              <a:rPr lang="es-ES" sz="2400" dirty="0"/>
              <a:t>, …., simulación).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Forma más amena de aprender.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Se pueden hacer ejercicios a mano y por ordenador, y comparar.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Podemos llegar a hacer cosas más complejas (solidos 3D, cortes, intersección de sólidos, superficies complejas, ensamblajes, …).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Nos acercamos más a lo que es la vida profesional</a:t>
            </a:r>
          </a:p>
          <a:p>
            <a:pPr lvl="2" indent="-34290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Metodología tal vez más adaptable a la Formación Profesional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conceptos teóricos que se no se van a dar.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Los programas de CAD hacen muchas cosas de forma automática, sin visualizarse los pasos previos.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Habrá cosas que se hacen muy rápido en CAD y sin embargo no seríamos capaces de hacerlas a mano.</a:t>
            </a:r>
          </a:p>
          <a:p>
            <a:pPr lvl="2" indent="-342900"/>
            <a:r>
              <a:rPr lang="es-ES" sz="2000" dirty="0">
                <a:solidFill>
                  <a:srgbClr val="FF0000"/>
                </a:solidFill>
              </a:rPr>
              <a:t>Podemos conseguir expertos dibujantes digitales, pero que no saben hacer una tangencia a mano.</a:t>
            </a:r>
          </a:p>
          <a:p>
            <a:pPr lvl="2" indent="-342900"/>
            <a:r>
              <a:rPr lang="es-ES" sz="2000" dirty="0" err="1">
                <a:solidFill>
                  <a:srgbClr val="FF0000"/>
                </a:solidFill>
              </a:rPr>
              <a:t>lkhjgg</a:t>
            </a:r>
            <a:endParaRPr lang="es-ES" sz="2000" dirty="0">
              <a:solidFill>
                <a:srgbClr val="FF0000"/>
              </a:solidFill>
            </a:endParaRPr>
          </a:p>
          <a:p>
            <a:pPr lvl="1" indent="-342900"/>
            <a:endParaRPr lang="es-ES" sz="2400" dirty="0"/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E84-F67A-4EF3-B70C-DA8737BA4B10}" type="datetime1">
              <a:rPr lang="es-ES" smtClean="0"/>
              <a:t>18/10/2017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</TotalTime>
  <Words>1112</Words>
  <Application>Microsoft Office PowerPoint</Application>
  <PresentationFormat>Presentación en pantalla (4:3)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  <vt:lpstr>Métodos didácticos en la enseñanza del DIBUJO TÉCNICO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didácticos en la enseñanza del DIBUJO TÉCNICO </dc:title>
  <dc:creator>Jacinto Santamaría Peña</dc:creator>
  <cp:lastModifiedBy>Jacinto Santamaría Peña</cp:lastModifiedBy>
  <cp:revision>24</cp:revision>
  <dcterms:created xsi:type="dcterms:W3CDTF">2017-10-14T08:55:16Z</dcterms:created>
  <dcterms:modified xsi:type="dcterms:W3CDTF">2017-10-18T13:56:34Z</dcterms:modified>
</cp:coreProperties>
</file>