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0"/>
  </p:normalViewPr>
  <p:slideViewPr>
    <p:cSldViewPr snapToGrid="0" snapToObjects="1">
      <p:cViewPr>
        <p:scale>
          <a:sx n="80" d="100"/>
          <a:sy n="80" d="100"/>
        </p:scale>
        <p:origin x="-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D4D1-4E36-7041-B26C-6A76C61DD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24264-B1A0-C24A-B9EF-B1F2BBB69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F2F4F-7240-7344-AD32-64CCA0BE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482-AB26-DC47-AF1B-AA5371AE93C0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EF538-6B29-284B-AAA3-9244DA7A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54C1-F088-CC4B-8702-EE593F31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322-BD9B-5044-BE02-20F4D246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A4D2-468F-CB4E-9B97-ACA22980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FFBA2-6CB0-4F40-8505-B6F5E2B39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0EC09-39FF-B645-9FA6-E6EAC78B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482-AB26-DC47-AF1B-AA5371AE93C0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66A5-6224-0348-8B85-388ADBFA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A66DE-3908-E743-AB79-7EA766F6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322-BD9B-5044-BE02-20F4D246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FE1BD-A11E-8C4C-A8DC-1673A2476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8A483-C56D-0342-8E57-AB65EDAB3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8FD6-250C-D648-8AEB-69DA8DAF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482-AB26-DC47-AF1B-AA5371AE93C0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0E201-9C10-4547-A1B3-FE5652A2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9B928-9B88-F347-B62A-4CC67F2A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322-BD9B-5044-BE02-20F4D246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2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71F0-FB51-AC4A-A61B-CA3FDB78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FD6A-7C67-C843-BB90-08658009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22F2-E549-8F4B-A164-446349C7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482-AB26-DC47-AF1B-AA5371AE93C0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466E-717B-A948-B0D6-BF658148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0FA0B-9B66-DD41-8293-0AAD9B82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322-BD9B-5044-BE02-20F4D246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D872-4DD0-964C-8543-0CC632EC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2FFF6-DE3B-7041-8CD2-CF3CC074F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19490-6C83-4D45-AD35-977AD478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482-AB26-DC47-AF1B-AA5371AE93C0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2280-180B-5442-A5FA-237A12B0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EB09-EA39-A64C-99E7-B066E51C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322-BD9B-5044-BE02-20F4D246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F340-0DF4-844F-9B7A-3479E2D0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6392-AF51-3145-AEE8-CAF9239F5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4A7EB-A674-4040-809E-E076994DD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7B8AC-09F6-6B43-9909-59C3B4BA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482-AB26-DC47-AF1B-AA5371AE93C0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DBA7A-16A9-EE4A-B4E5-D41037DA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1F3-9E84-1540-A5A8-DE8380AA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322-BD9B-5044-BE02-20F4D246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5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AB15-0674-7C46-8EF3-32055571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75C09-69BE-4E4E-B6F1-59B7FF8D9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BF169-C215-AB43-81D1-84AFC8DDE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00736-552A-4245-8B0C-941329222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A3C07-A247-B347-BB27-B26837BD9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158D7-4C73-7946-8E5B-971DABD9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482-AB26-DC47-AF1B-AA5371AE93C0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38564-30E8-4F4F-9ED1-09D2375A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468B5-BA33-D44A-A72A-C277E10D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322-BD9B-5044-BE02-20F4D246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B5DA-25DE-4F4C-8ED7-30407470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94F72-4E2B-F448-B398-24D65998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482-AB26-DC47-AF1B-AA5371AE93C0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0FEBC-B542-D042-945C-EBEED220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8003D-0A21-4040-A581-262173B0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322-BD9B-5044-BE02-20F4D246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EB55A-4D4A-7B4A-B178-AEC10666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482-AB26-DC47-AF1B-AA5371AE93C0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BF7E3-8F7D-604F-9424-4D5A3A25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B380A-A207-2548-9C90-3E45324F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322-BD9B-5044-BE02-20F4D246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1598-B423-7A4B-AC23-FB783A5E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C507-E4B9-3C43-BC88-08EAFCD6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F0340-B7D8-EB45-836D-5B0FB4AA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98E05-6005-7B4B-965D-A5F1811C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482-AB26-DC47-AF1B-AA5371AE93C0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23464-7206-5E4E-BDD6-77D9B938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04EFE-8BD2-3840-8614-3C3CFF1E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322-BD9B-5044-BE02-20F4D246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C11F-9B0E-7F45-B0AF-B8A09BA7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3E003-EBCD-3245-9C3F-2FB47F216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351B-0D24-9340-8DD6-0651EFFF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2533E-08C2-A542-989B-7D9BE879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482-AB26-DC47-AF1B-AA5371AE93C0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BE585-9614-A744-92DE-BD6FF73D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37C60-AB20-2743-97E6-933ECC0B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322-BD9B-5044-BE02-20F4D246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9EDEF-F078-5044-AEFA-86E3FF6F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309FB-CE24-224D-8D3B-F0D771E0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4C10-A446-5843-97C9-29445A487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C0482-AB26-DC47-AF1B-AA5371AE93C0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ECA8D-6BA4-104C-8FAE-C55EFACE7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C7AB-F289-5C4F-BF55-D8629CB26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F322-BD9B-5044-BE02-20F4D246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DEF5-3BD4-894A-8912-6A77E07B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Reconocimiento de los caracteres de las placas de los carros</a:t>
            </a:r>
          </a:p>
        </p:txBody>
      </p:sp>
      <p:pic>
        <p:nvPicPr>
          <p:cNvPr id="21" name="Content Placeholder 20" descr="A picture containing car, indoor, oven, sitting&#10;&#10;Description automatically generated">
            <a:extLst>
              <a:ext uri="{FF2B5EF4-FFF2-40B4-BE49-F238E27FC236}">
                <a16:creationId xmlns:a16="http://schemas.microsoft.com/office/drawing/2014/main" id="{67953F18-835F-734E-B3DD-F36DE97D4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86" y="2448672"/>
            <a:ext cx="2142418" cy="856967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055AE9-0014-2D4A-A6FD-D49ACC5C49F5}"/>
              </a:ext>
            </a:extLst>
          </p:cNvPr>
          <p:cNvCxnSpPr/>
          <p:nvPr/>
        </p:nvCxnSpPr>
        <p:spPr>
          <a:xfrm>
            <a:off x="261080" y="3672668"/>
            <a:ext cx="675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05EDED5-3276-1E40-8341-68EA7CF96116}"/>
              </a:ext>
            </a:extLst>
          </p:cNvPr>
          <p:cNvSpPr/>
          <p:nvPr/>
        </p:nvSpPr>
        <p:spPr>
          <a:xfrm>
            <a:off x="992600" y="3377246"/>
            <a:ext cx="1448972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Detección</a:t>
            </a:r>
            <a:r>
              <a:rPr lang="en-US" dirty="0"/>
              <a:t> </a:t>
            </a:r>
            <a:r>
              <a:rPr lang="en-US" dirty="0" err="1"/>
              <a:t>placa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0B4B7B-9A47-404C-AD85-F0CE6631C7FE}"/>
              </a:ext>
            </a:extLst>
          </p:cNvPr>
          <p:cNvCxnSpPr>
            <a:cxnSpLocks/>
          </p:cNvCxnSpPr>
          <p:nvPr/>
        </p:nvCxnSpPr>
        <p:spPr>
          <a:xfrm>
            <a:off x="2441572" y="3684392"/>
            <a:ext cx="337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D4641-29AC-BF4D-9F07-6B6AD3F66B76}"/>
              </a:ext>
            </a:extLst>
          </p:cNvPr>
          <p:cNvSpPr/>
          <p:nvPr/>
        </p:nvSpPr>
        <p:spPr>
          <a:xfrm>
            <a:off x="2815539" y="3372558"/>
            <a:ext cx="1448972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Corrección</a:t>
            </a:r>
            <a:r>
              <a:rPr lang="en-US" dirty="0"/>
              <a:t> </a:t>
            </a:r>
            <a:r>
              <a:rPr lang="en-US" dirty="0" err="1"/>
              <a:t>perspectiva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EAE85-A777-744B-99EE-CD89DE0D7E29}"/>
              </a:ext>
            </a:extLst>
          </p:cNvPr>
          <p:cNvCxnSpPr>
            <a:cxnSpLocks/>
          </p:cNvCxnSpPr>
          <p:nvPr/>
        </p:nvCxnSpPr>
        <p:spPr>
          <a:xfrm>
            <a:off x="4264511" y="3709950"/>
            <a:ext cx="449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5DEED-6E8B-C847-A052-8E29316AD088}"/>
              </a:ext>
            </a:extLst>
          </p:cNvPr>
          <p:cNvSpPr/>
          <p:nvPr/>
        </p:nvSpPr>
        <p:spPr>
          <a:xfrm>
            <a:off x="4713535" y="3372558"/>
            <a:ext cx="1448972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Ubicación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02622-E722-5E46-AFD8-A7CA250AC531}"/>
              </a:ext>
            </a:extLst>
          </p:cNvPr>
          <p:cNvSpPr/>
          <p:nvPr/>
        </p:nvSpPr>
        <p:spPr>
          <a:xfrm>
            <a:off x="9031506" y="3337334"/>
            <a:ext cx="1448972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Clasificación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61367F-C44B-1547-88F8-5BABDC66009A}"/>
              </a:ext>
            </a:extLst>
          </p:cNvPr>
          <p:cNvCxnSpPr/>
          <p:nvPr/>
        </p:nvCxnSpPr>
        <p:spPr>
          <a:xfrm>
            <a:off x="6162507" y="3731284"/>
            <a:ext cx="675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119A00-CFD6-4749-832E-CE283CFBC396}"/>
              </a:ext>
            </a:extLst>
          </p:cNvPr>
          <p:cNvCxnSpPr/>
          <p:nvPr/>
        </p:nvCxnSpPr>
        <p:spPr>
          <a:xfrm>
            <a:off x="10480478" y="3696060"/>
            <a:ext cx="675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E0F4F5-5121-2343-BAD1-943E33E93A7C}"/>
              </a:ext>
            </a:extLst>
          </p:cNvPr>
          <p:cNvSpPr txBox="1"/>
          <p:nvPr/>
        </p:nvSpPr>
        <p:spPr>
          <a:xfrm>
            <a:off x="-32349" y="3700434"/>
            <a:ext cx="1012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Imagen </a:t>
            </a:r>
          </a:p>
          <a:p>
            <a:r>
              <a:rPr lang="en-US" dirty="0"/>
              <a:t>del </a:t>
            </a:r>
            <a:r>
              <a:rPr lang="en-US" dirty="0" err="1"/>
              <a:t>carro</a:t>
            </a:r>
            <a:endParaRPr lang="en-US" dirty="0"/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F60980CF-ADB8-984A-994B-393057DC2D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35" t="37921"/>
          <a:stretch/>
        </p:blipFill>
        <p:spPr>
          <a:xfrm>
            <a:off x="2018367" y="4290786"/>
            <a:ext cx="1521658" cy="717453"/>
          </a:xfrm>
          <a:prstGeom prst="rect">
            <a:avLst/>
          </a:prstGeom>
        </p:spPr>
      </p:pic>
      <p:pic>
        <p:nvPicPr>
          <p:cNvPr id="26" name="Picture 25" descr="A picture containing plate&#10;&#10;Description automatically generated">
            <a:extLst>
              <a:ext uri="{FF2B5EF4-FFF2-40B4-BE49-F238E27FC236}">
                <a16:creationId xmlns:a16="http://schemas.microsoft.com/office/drawing/2014/main" id="{0428038C-FE2C-EA49-9F69-4FF82F907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720" y="2724018"/>
            <a:ext cx="1271868" cy="553498"/>
          </a:xfrm>
          <a:prstGeom prst="rect">
            <a:avLst/>
          </a:prstGeom>
        </p:spPr>
      </p:pic>
      <p:pic>
        <p:nvPicPr>
          <p:cNvPr id="30" name="Picture 29" descr="A picture containing clock&#10;&#10;Description automatically generated">
            <a:extLst>
              <a:ext uri="{FF2B5EF4-FFF2-40B4-BE49-F238E27FC236}">
                <a16:creationId xmlns:a16="http://schemas.microsoft.com/office/drawing/2014/main" id="{F6306330-31DD-6D45-BB68-8542AAD66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021" y="4217802"/>
            <a:ext cx="1942692" cy="86341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68D39E8-62D5-664B-863E-95905594BD18}"/>
              </a:ext>
            </a:extLst>
          </p:cNvPr>
          <p:cNvSpPr txBox="1"/>
          <p:nvPr/>
        </p:nvSpPr>
        <p:spPr>
          <a:xfrm>
            <a:off x="11104908" y="3511394"/>
            <a:ext cx="10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3SAM123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61A81B-5D5A-6C43-AA8F-28E039BCA5F8}"/>
              </a:ext>
            </a:extLst>
          </p:cNvPr>
          <p:cNvCxnSpPr/>
          <p:nvPr/>
        </p:nvCxnSpPr>
        <p:spPr>
          <a:xfrm>
            <a:off x="9776824" y="3164574"/>
            <a:ext cx="0" cy="16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80DE5-1FB9-C94A-A9DA-1650DA9D68F2}"/>
              </a:ext>
            </a:extLst>
          </p:cNvPr>
          <p:cNvSpPr txBox="1"/>
          <p:nvPr/>
        </p:nvSpPr>
        <p:spPr>
          <a:xfrm>
            <a:off x="9140896" y="2740579"/>
            <a:ext cx="127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- 1. </a:t>
            </a:r>
            <a:r>
              <a:rPr lang="en-US" sz="1100" dirty="0" err="1"/>
              <a:t>Entrenamiento</a:t>
            </a:r>
            <a:endParaRPr lang="en-US" sz="1100" dirty="0"/>
          </a:p>
          <a:p>
            <a:r>
              <a:rPr lang="en-US" sz="1100" dirty="0"/>
              <a:t>- 2. Deployment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3179B4-E90F-3244-885F-E9815F973FE7}"/>
              </a:ext>
            </a:extLst>
          </p:cNvPr>
          <p:cNvSpPr/>
          <p:nvPr/>
        </p:nvSpPr>
        <p:spPr>
          <a:xfrm>
            <a:off x="6837756" y="3372558"/>
            <a:ext cx="1661716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Obtención</a:t>
            </a:r>
            <a:r>
              <a:rPr lang="en-US" dirty="0"/>
              <a:t> de </a:t>
            </a:r>
            <a:r>
              <a:rPr lang="en-US" dirty="0" err="1"/>
              <a:t>Caracteristicas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2A7A49-930E-E34D-960D-DB80562CAF39}"/>
              </a:ext>
            </a:extLst>
          </p:cNvPr>
          <p:cNvCxnSpPr>
            <a:cxnSpLocks/>
          </p:cNvCxnSpPr>
          <p:nvPr/>
        </p:nvCxnSpPr>
        <p:spPr>
          <a:xfrm>
            <a:off x="8499472" y="3731284"/>
            <a:ext cx="449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6FC17F-4E08-8641-AE08-1D1AB2F9D218}"/>
                  </a:ext>
                </a:extLst>
              </p:cNvPr>
              <p:cNvSpPr txBox="1"/>
              <p:nvPr/>
            </p:nvSpPr>
            <p:spPr>
              <a:xfrm>
                <a:off x="5692103" y="2959768"/>
                <a:ext cx="2006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6FC17F-4E08-8641-AE08-1D1AB2F9D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103" y="2959768"/>
                <a:ext cx="2006960" cy="276999"/>
              </a:xfrm>
              <a:prstGeom prst="rect">
                <a:avLst/>
              </a:prstGeom>
              <a:blipFill>
                <a:blip r:embed="rId6"/>
                <a:stretch>
                  <a:fillRect l="-3145" t="-4348" r="-251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288000-9A49-2B47-B729-FFBEDCC626AB}"/>
                  </a:ext>
                </a:extLst>
              </p:cNvPr>
              <p:cNvSpPr txBox="1"/>
              <p:nvPr/>
            </p:nvSpPr>
            <p:spPr>
              <a:xfrm>
                <a:off x="7984612" y="4448736"/>
                <a:ext cx="1485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288000-9A49-2B47-B729-FFBEDCC62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612" y="4448736"/>
                <a:ext cx="1485855" cy="276999"/>
              </a:xfrm>
              <a:prstGeom prst="rect">
                <a:avLst/>
              </a:prstGeom>
              <a:blipFill>
                <a:blip r:embed="rId7"/>
                <a:stretch>
                  <a:fillRect l="-3390" r="-254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85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C926-E86F-1F43-87D8-037E41B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Maquina</a:t>
            </a:r>
            <a:r>
              <a:rPr lang="en-US" dirty="0"/>
              <a:t> de </a:t>
            </a:r>
            <a:r>
              <a:rPr lang="en-US" dirty="0" err="1"/>
              <a:t>vectores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 (SVM)</a:t>
            </a:r>
          </a:p>
        </p:txBody>
      </p:sp>
      <p:pic>
        <p:nvPicPr>
          <p:cNvPr id="5" name="Content Placeholder 4" descr="A picture containing table, computer, hanging, light&#10;&#10;Description automatically generated">
            <a:extLst>
              <a:ext uri="{FF2B5EF4-FFF2-40B4-BE49-F238E27FC236}">
                <a16:creationId xmlns:a16="http://schemas.microsoft.com/office/drawing/2014/main" id="{E9F5C4D4-88BE-3E4A-B812-3D28E0596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370" y="2753658"/>
            <a:ext cx="3384302" cy="2976145"/>
          </a:xfrm>
        </p:spPr>
      </p:pic>
      <p:pic>
        <p:nvPicPr>
          <p:cNvPr id="7" name="Picture 6" descr="A picture containing boat, skiing, hanging, man&#10;&#10;Description automatically generated">
            <a:extLst>
              <a:ext uri="{FF2B5EF4-FFF2-40B4-BE49-F238E27FC236}">
                <a16:creationId xmlns:a16="http://schemas.microsoft.com/office/drawing/2014/main" id="{2191182C-72D9-0845-9E05-0AF7F0FE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122" y="2625321"/>
            <a:ext cx="4055566" cy="31044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9E1A96-7FCD-B242-9582-42CF3FD775D7}"/>
              </a:ext>
            </a:extLst>
          </p:cNvPr>
          <p:cNvSpPr txBox="1"/>
          <p:nvPr/>
        </p:nvSpPr>
        <p:spPr>
          <a:xfrm>
            <a:off x="1840289" y="208023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BBBE8-22DE-1249-99AB-AE102CB98D71}"/>
              </a:ext>
            </a:extLst>
          </p:cNvPr>
          <p:cNvSpPr txBox="1"/>
          <p:nvPr/>
        </p:nvSpPr>
        <p:spPr>
          <a:xfrm>
            <a:off x="8047873" y="208023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D20DAF-0704-BC43-A8C5-E0BC54912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113" y="2052164"/>
            <a:ext cx="4318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9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176D-DB1C-F74A-9DCF-61DE0A0F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Caracterización</a:t>
            </a:r>
            <a:r>
              <a:rPr lang="en-US" sz="3600" dirty="0"/>
              <a:t> </a:t>
            </a:r>
            <a:r>
              <a:rPr lang="en-US" sz="3600" dirty="0" err="1"/>
              <a:t>utilizando</a:t>
            </a:r>
            <a:r>
              <a:rPr lang="en-US" sz="3600" dirty="0"/>
              <a:t> el </a:t>
            </a:r>
            <a:r>
              <a:rPr lang="en-US" sz="3600" dirty="0" err="1"/>
              <a:t>histograma</a:t>
            </a:r>
            <a:r>
              <a:rPr lang="en-US" sz="3600" dirty="0"/>
              <a:t> del </a:t>
            </a:r>
            <a:r>
              <a:rPr lang="en-US" sz="3600" dirty="0" err="1"/>
              <a:t>gradiente</a:t>
            </a:r>
            <a:r>
              <a:rPr lang="en-US" sz="3600" dirty="0"/>
              <a:t> (HOG).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80EB-884F-F74A-8FF5-26AF9C5F8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11743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IDEA: </a:t>
            </a:r>
            <a:r>
              <a:rPr lang="en-US" b="1" dirty="0" err="1"/>
              <a:t>Detectar</a:t>
            </a:r>
            <a:r>
              <a:rPr lang="en-US" b="1" dirty="0"/>
              <a:t> </a:t>
            </a:r>
            <a:r>
              <a:rPr lang="en-US" b="1" dirty="0" err="1"/>
              <a:t>objetos</a:t>
            </a:r>
            <a:r>
              <a:rPr lang="en-US" b="1" dirty="0"/>
              <a:t> a </a:t>
            </a:r>
            <a:r>
              <a:rPr lang="en-US" b="1" dirty="0" err="1"/>
              <a:t>partir</a:t>
            </a:r>
            <a:r>
              <a:rPr lang="en-US" b="1" dirty="0"/>
              <a:t> de </a:t>
            </a:r>
            <a:r>
              <a:rPr lang="en-US" b="1" dirty="0" err="1"/>
              <a:t>su</a:t>
            </a:r>
            <a:r>
              <a:rPr lang="en-US" b="1" dirty="0"/>
              <a:t> forma</a:t>
            </a:r>
          </a:p>
          <a:p>
            <a:r>
              <a:rPr lang="en-US" dirty="0"/>
              <a:t>1. </a:t>
            </a:r>
            <a:r>
              <a:rPr lang="en-US" dirty="0" err="1"/>
              <a:t>Calculo</a:t>
            </a:r>
            <a:r>
              <a:rPr lang="en-US" dirty="0"/>
              <a:t> del vector </a:t>
            </a:r>
            <a:r>
              <a:rPr lang="en-US" dirty="0" err="1"/>
              <a:t>gradiente</a:t>
            </a:r>
            <a:r>
              <a:rPr lang="en-US" dirty="0"/>
              <a:t>. </a:t>
            </a:r>
          </a:p>
          <a:p>
            <a:r>
              <a:rPr lang="en-US" dirty="0"/>
              <a:t>2. </a:t>
            </a:r>
            <a:r>
              <a:rPr lang="en-US" dirty="0" err="1"/>
              <a:t>Partición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celdas</a:t>
            </a:r>
            <a:r>
              <a:rPr lang="en-US" dirty="0"/>
              <a:t>, </a:t>
            </a:r>
            <a:r>
              <a:rPr lang="en-US" dirty="0" err="1"/>
              <a:t>Ej</a:t>
            </a:r>
            <a:r>
              <a:rPr lang="en-US" dirty="0"/>
              <a:t>: 8x8 </a:t>
            </a:r>
            <a:r>
              <a:rPr lang="en-US" dirty="0" err="1"/>
              <a:t>pixeles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road, sport, outdoor, holding&#10;&#10;Description automatically generated">
            <a:extLst>
              <a:ext uri="{FF2B5EF4-FFF2-40B4-BE49-F238E27FC236}">
                <a16:creationId xmlns:a16="http://schemas.microsoft.com/office/drawing/2014/main" id="{C76627CF-48A7-A648-931A-0A46BECC7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00" y="3256593"/>
            <a:ext cx="1497597" cy="3223641"/>
          </a:xfrm>
          <a:prstGeom prst="rect">
            <a:avLst/>
          </a:prstGeom>
        </p:spPr>
      </p:pic>
      <p:pic>
        <p:nvPicPr>
          <p:cNvPr id="7" name="Picture 6" descr="A picture containing dark, cake, girl, standing&#10;&#10;Description automatically generated">
            <a:extLst>
              <a:ext uri="{FF2B5EF4-FFF2-40B4-BE49-F238E27FC236}">
                <a16:creationId xmlns:a16="http://schemas.microsoft.com/office/drawing/2014/main" id="{3C6D0973-8786-F546-B364-7BA548ECF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33" y="3256594"/>
            <a:ext cx="1624412" cy="3223641"/>
          </a:xfrm>
          <a:prstGeom prst="rect">
            <a:avLst/>
          </a:prstGeom>
        </p:spPr>
      </p:pic>
      <p:pic>
        <p:nvPicPr>
          <p:cNvPr id="9" name="Picture 8" descr="A picture containing sitting, game&#10;&#10;Description automatically generated">
            <a:extLst>
              <a:ext uri="{FF2B5EF4-FFF2-40B4-BE49-F238E27FC236}">
                <a16:creationId xmlns:a16="http://schemas.microsoft.com/office/drawing/2014/main" id="{BED51A5C-6A1E-3E46-94D2-525DA043B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181" y="3256594"/>
            <a:ext cx="1624412" cy="3236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9474FE-D1D9-B348-A214-4108E67EC398}"/>
              </a:ext>
            </a:extLst>
          </p:cNvPr>
          <p:cNvSpPr txBox="1"/>
          <p:nvPr/>
        </p:nvSpPr>
        <p:spPr>
          <a:xfrm>
            <a:off x="1470147" y="2887261"/>
            <a:ext cx="195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Imagen de entrada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F4347-6CF7-534E-BAD7-887F501C22CD}"/>
              </a:ext>
            </a:extLst>
          </p:cNvPr>
          <p:cNvSpPr txBox="1"/>
          <p:nvPr/>
        </p:nvSpPr>
        <p:spPr>
          <a:xfrm>
            <a:off x="5002133" y="2887261"/>
            <a:ext cx="238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Magnitud</a:t>
            </a:r>
            <a:r>
              <a:rPr lang="en-US" dirty="0"/>
              <a:t> del </a:t>
            </a:r>
            <a:r>
              <a:rPr lang="en-US" dirty="0" err="1"/>
              <a:t>gradiente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A5708-ED3B-F34F-8B9D-7A74E1602A2E}"/>
              </a:ext>
            </a:extLst>
          </p:cNvPr>
          <p:cNvSpPr txBox="1"/>
          <p:nvPr/>
        </p:nvSpPr>
        <p:spPr>
          <a:xfrm>
            <a:off x="9774078" y="286430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Celdas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E44BF-BF11-A34A-AB1E-15EE2CC8E3B7}"/>
              </a:ext>
            </a:extLst>
          </p:cNvPr>
          <p:cNvSpPr txBox="1"/>
          <p:nvPr/>
        </p:nvSpPr>
        <p:spPr>
          <a:xfrm>
            <a:off x="930442" y="0"/>
            <a:ext cx="305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www.learnopencv.com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A022-54CF-124E-A8F8-F51BCE19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Visualización</a:t>
            </a:r>
            <a:r>
              <a:rPr lang="en-US" dirty="0"/>
              <a:t> del </a:t>
            </a:r>
            <a:r>
              <a:rPr lang="en-US" dirty="0" err="1"/>
              <a:t>gradiente</a:t>
            </a:r>
            <a:r>
              <a:rPr lang="en-US" dirty="0"/>
              <a:t> para una </a:t>
            </a:r>
            <a:r>
              <a:rPr lang="en-US" dirty="0" err="1"/>
              <a:t>celda</a:t>
            </a:r>
            <a:endParaRPr lang="en-US" dirty="0"/>
          </a:p>
        </p:txBody>
      </p:sp>
      <p:pic>
        <p:nvPicPr>
          <p:cNvPr id="5" name="Content Placeholder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E0C96FFF-0282-C748-89F6-A2D0542AC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231" y="1825625"/>
            <a:ext cx="7669537" cy="4351338"/>
          </a:xfrm>
        </p:spPr>
      </p:pic>
    </p:spTree>
    <p:extLst>
      <p:ext uri="{BB962C8B-B14F-4D97-AF65-F5344CB8AC3E}">
        <p14:creationId xmlns:p14="http://schemas.microsoft.com/office/powerpoint/2010/main" val="269954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CE8C-5788-2F40-A0B3-0EFE1B56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Cálculo</a:t>
            </a:r>
            <a:r>
              <a:rPr lang="en-US" dirty="0"/>
              <a:t> del </a:t>
            </a:r>
            <a:r>
              <a:rPr lang="en-US" dirty="0" err="1"/>
              <a:t>Histograma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celda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5D63F67-B3FB-B34A-8D94-85FF6CE56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3" y="1876991"/>
            <a:ext cx="5651497" cy="3733568"/>
          </a:xfr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F51BB91-7503-6B43-BC45-D8999E54D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96" y="1876992"/>
            <a:ext cx="5365401" cy="3733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442EC-3542-1543-A312-53816273735C}"/>
              </a:ext>
            </a:extLst>
          </p:cNvPr>
          <p:cNvSpPr txBox="1"/>
          <p:nvPr/>
        </p:nvSpPr>
        <p:spPr>
          <a:xfrm>
            <a:off x="1796450" y="1507659"/>
            <a:ext cx="294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Caso 1: La </a:t>
            </a:r>
            <a:r>
              <a:rPr lang="en-US" dirty="0" err="1"/>
              <a:t>dirección</a:t>
            </a:r>
            <a:r>
              <a:rPr lang="en-US" dirty="0"/>
              <a:t> es exacta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AF359-0A65-2949-8020-A51BE7B03C42}"/>
              </a:ext>
            </a:extLst>
          </p:cNvPr>
          <p:cNvSpPr txBox="1"/>
          <p:nvPr/>
        </p:nvSpPr>
        <p:spPr>
          <a:xfrm>
            <a:off x="7447950" y="1506022"/>
            <a:ext cx="324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Caso 2: La </a:t>
            </a:r>
            <a:r>
              <a:rPr lang="en-US" dirty="0" err="1"/>
              <a:t>dirección</a:t>
            </a:r>
            <a:r>
              <a:rPr lang="en-US" dirty="0"/>
              <a:t> no es exacta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347D0-2C05-EE49-950D-6AE48CF50F7A}"/>
              </a:ext>
            </a:extLst>
          </p:cNvPr>
          <p:cNvSpPr txBox="1"/>
          <p:nvPr/>
        </p:nvSpPr>
        <p:spPr>
          <a:xfrm>
            <a:off x="5213684" y="1395663"/>
            <a:ext cx="122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#Barras = 9</a:t>
            </a:r>
          </a:p>
        </p:txBody>
      </p:sp>
    </p:spTree>
    <p:extLst>
      <p:ext uri="{BB962C8B-B14F-4D97-AF65-F5344CB8AC3E}">
        <p14:creationId xmlns:p14="http://schemas.microsoft.com/office/powerpoint/2010/main" val="389132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5A5F-AC98-2A41-BE4F-15F69F8F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Visualización</a:t>
            </a:r>
            <a:r>
              <a:rPr lang="en-US" dirty="0"/>
              <a:t> del </a:t>
            </a:r>
            <a:r>
              <a:rPr lang="en-US" dirty="0" err="1"/>
              <a:t>histrograma</a:t>
            </a:r>
            <a:r>
              <a:rPr lang="en-US" dirty="0"/>
              <a:t> para una </a:t>
            </a:r>
            <a:r>
              <a:rPr lang="en-US" dirty="0" err="1"/>
              <a:t>celda</a:t>
            </a:r>
            <a:endParaRPr lang="en-US" dirty="0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0C4492-DF18-6D48-8F3D-55D52A6EF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897" y="2127375"/>
            <a:ext cx="6591300" cy="3619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A6892-5CB7-BD46-8CD2-167456D38C54}"/>
              </a:ext>
            </a:extLst>
          </p:cNvPr>
          <p:cNvSpPr txBox="1"/>
          <p:nvPr/>
        </p:nvSpPr>
        <p:spPr>
          <a:xfrm>
            <a:off x="8076197" y="3429000"/>
            <a:ext cx="366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Barras -&gt; 9 </a:t>
            </a:r>
            <a:r>
              <a:rPr lang="en-US" dirty="0" err="1"/>
              <a:t>caracteristicas</a:t>
            </a:r>
            <a:r>
              <a:rPr lang="en-US" dirty="0"/>
              <a:t> por </a:t>
            </a:r>
            <a:r>
              <a:rPr lang="en-US" dirty="0" err="1"/>
              <a:t>celda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4889-E63E-7049-B1D4-2531DB55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Normalización</a:t>
            </a:r>
            <a:r>
              <a:rPr lang="en-US" dirty="0"/>
              <a:t> del vector de </a:t>
            </a:r>
            <a:r>
              <a:rPr lang="en-US" dirty="0" err="1"/>
              <a:t>caracteristicas</a:t>
            </a:r>
            <a:endParaRPr lang="en-US" dirty="0"/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EF89BAF2-AB80-4A4A-934F-D1C42644D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22382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92F08-DE6F-4744-A210-73C435757806}"/>
              </a:ext>
            </a:extLst>
          </p:cNvPr>
          <p:cNvSpPr txBox="1"/>
          <p:nvPr/>
        </p:nvSpPr>
        <p:spPr>
          <a:xfrm>
            <a:off x="3213428" y="2053389"/>
            <a:ext cx="910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Toma las </a:t>
            </a:r>
            <a:r>
              <a:rPr lang="en-US" dirty="0" err="1"/>
              <a:t>celdas</a:t>
            </a:r>
            <a:r>
              <a:rPr lang="en-US" dirty="0"/>
              <a:t> </a:t>
            </a:r>
            <a:r>
              <a:rPr lang="en-US" dirty="0" err="1"/>
              <a:t>vecinas</a:t>
            </a:r>
            <a:r>
              <a:rPr lang="en-US" dirty="0"/>
              <a:t>, </a:t>
            </a:r>
            <a:r>
              <a:rPr lang="en-US" dirty="0" err="1"/>
              <a:t>calcula</a:t>
            </a:r>
            <a:r>
              <a:rPr lang="en-US" dirty="0"/>
              <a:t> el </a:t>
            </a:r>
            <a:r>
              <a:rPr lang="en-US" dirty="0" err="1"/>
              <a:t>histograma</a:t>
            </a:r>
            <a:r>
              <a:rPr lang="en-US" dirty="0"/>
              <a:t> del </a:t>
            </a:r>
            <a:r>
              <a:rPr lang="en-US" dirty="0" err="1"/>
              <a:t>gradiente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celda</a:t>
            </a:r>
            <a:r>
              <a:rPr lang="en-US" dirty="0"/>
              <a:t> y los </a:t>
            </a:r>
            <a:r>
              <a:rPr lang="en-US" dirty="0" err="1"/>
              <a:t>concatena</a:t>
            </a:r>
            <a:r>
              <a:rPr lang="en-US" dirty="0"/>
              <a:t>,</a:t>
            </a:r>
          </a:p>
          <a:p>
            <a:r>
              <a:rPr lang="en-US" dirty="0" err="1"/>
              <a:t>Formando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de 36 </a:t>
            </a:r>
            <a:r>
              <a:rPr lang="en-US" dirty="0" err="1"/>
              <a:t>elementos</a:t>
            </a:r>
            <a:r>
              <a:rPr lang="en-US" dirty="0"/>
              <a:t> (9 x 4 = 36 </a:t>
            </a:r>
            <a:r>
              <a:rPr lang="en-US" dirty="0" err="1"/>
              <a:t>caracteristicas</a:t>
            </a:r>
            <a:r>
              <a:rPr lang="en-US" dirty="0"/>
              <a:t>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CC854-33E6-0D4D-9230-2F51D873CE36}"/>
              </a:ext>
            </a:extLst>
          </p:cNvPr>
          <p:cNvSpPr txBox="1"/>
          <p:nvPr/>
        </p:nvSpPr>
        <p:spPr>
          <a:xfrm>
            <a:off x="3238491" y="2980589"/>
            <a:ext cx="822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vector se </a:t>
            </a:r>
            <a:r>
              <a:rPr lang="en-US" dirty="0" err="1"/>
              <a:t>normaliza</a:t>
            </a:r>
            <a:r>
              <a:rPr lang="en-US" dirty="0"/>
              <a:t> </a:t>
            </a:r>
            <a:r>
              <a:rPr lang="en-US" dirty="0" err="1"/>
              <a:t>dividiendo</a:t>
            </a:r>
            <a:r>
              <a:rPr lang="en-US" dirty="0"/>
              <a:t> entre la </a:t>
            </a:r>
            <a:r>
              <a:rPr lang="en-US" dirty="0" err="1"/>
              <a:t>magnitud</a:t>
            </a:r>
            <a:r>
              <a:rPr lang="en-US" dirty="0"/>
              <a:t> del vector de 36 </a:t>
            </a:r>
            <a:r>
              <a:rPr lang="en-US" dirty="0" err="1"/>
              <a:t>caracteristicas</a:t>
            </a:r>
            <a:endParaRPr lang="en-US" dirty="0"/>
          </a:p>
          <a:p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que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menores</a:t>
            </a:r>
            <a:r>
              <a:rPr lang="en-US" dirty="0"/>
              <a:t> a 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F7E8C-1914-1B42-99D3-3C146ED2F68B}"/>
              </a:ext>
            </a:extLst>
          </p:cNvPr>
          <p:cNvSpPr txBox="1"/>
          <p:nvPr/>
        </p:nvSpPr>
        <p:spPr>
          <a:xfrm>
            <a:off x="3238491" y="4078071"/>
            <a:ext cx="8141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desplaza</a:t>
            </a:r>
            <a:r>
              <a:rPr lang="en-US" dirty="0"/>
              <a:t> la Ventana de 16x16 </a:t>
            </a:r>
            <a:r>
              <a:rPr lang="en-US" dirty="0" err="1"/>
              <a:t>pixeles</a:t>
            </a:r>
            <a:r>
              <a:rPr lang="en-US" dirty="0"/>
              <a:t> y se </a:t>
            </a:r>
            <a:r>
              <a:rPr lang="en-US" dirty="0" err="1"/>
              <a:t>vuelven</a:t>
            </a:r>
            <a:r>
              <a:rPr lang="en-US" dirty="0"/>
              <a:t> a </a:t>
            </a:r>
            <a:r>
              <a:rPr lang="en-US" dirty="0" err="1"/>
              <a:t>calcular</a:t>
            </a:r>
            <a:r>
              <a:rPr lang="en-US" dirty="0"/>
              <a:t> las </a:t>
            </a:r>
            <a:r>
              <a:rPr lang="en-US" dirty="0" err="1"/>
              <a:t>caracteristicas</a:t>
            </a:r>
            <a:r>
              <a:rPr lang="en-US" dirty="0"/>
              <a:t>. </a:t>
            </a:r>
          </a:p>
          <a:p>
            <a:r>
              <a:rPr lang="en-US" dirty="0"/>
              <a:t>Por ultimo se </a:t>
            </a:r>
            <a:r>
              <a:rPr lang="en-US" dirty="0" err="1"/>
              <a:t>concatenan</a:t>
            </a:r>
            <a:r>
              <a:rPr lang="en-US" dirty="0"/>
              <a:t> para </a:t>
            </a:r>
            <a:r>
              <a:rPr lang="en-US" dirty="0" err="1"/>
              <a:t>formar</a:t>
            </a:r>
            <a:r>
              <a:rPr lang="en-US" dirty="0"/>
              <a:t> un nuevo vector de 36 x </a:t>
            </a:r>
            <a:r>
              <a:rPr lang="en-US" dirty="0" err="1"/>
              <a:t>PasosX</a:t>
            </a:r>
            <a:r>
              <a:rPr lang="en-US" dirty="0"/>
              <a:t> x </a:t>
            </a:r>
            <a:r>
              <a:rPr lang="en-US" dirty="0" err="1"/>
              <a:t>PasosY</a:t>
            </a: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1557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E98B-7996-004F-A08C-5927BA4C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HOG </a:t>
            </a:r>
            <a:r>
              <a:rPr lang="en-US" dirty="0" err="1"/>
              <a:t>en</a:t>
            </a:r>
            <a:r>
              <a:rPr lang="en-US" dirty="0"/>
              <a:t> python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F8A762-E6F4-4545-B805-F0CD6B0C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﻿hog = cv2.HOGDescriptor(</a:t>
            </a:r>
            <a:r>
              <a:rPr lang="en-US" dirty="0" err="1"/>
              <a:t>winSize,blockSize,blockStride</a:t>
            </a:r>
            <a:r>
              <a:rPr lang="en-US" dirty="0"/>
              <a:t>…) </a:t>
            </a:r>
          </a:p>
          <a:p>
            <a:r>
              <a:rPr lang="en-US" dirty="0"/>
              <a:t>﻿</a:t>
            </a:r>
            <a:r>
              <a:rPr lang="en-US" dirty="0" err="1"/>
              <a:t>caracteristicas</a:t>
            </a:r>
            <a:r>
              <a:rPr lang="en-US" dirty="0"/>
              <a:t>=</a:t>
            </a:r>
            <a:r>
              <a:rPr lang="en-US" dirty="0" err="1"/>
              <a:t>hog.compute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775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3CFE-DFFB-BB4A-B7B0-F64BE9EC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Clasificador</a:t>
            </a:r>
            <a:r>
              <a:rPr lang="en-US" dirty="0"/>
              <a:t> K-</a:t>
            </a:r>
            <a:r>
              <a:rPr lang="en-US" dirty="0" err="1"/>
              <a:t>vecinos</a:t>
            </a:r>
            <a:r>
              <a:rPr lang="en-US" dirty="0"/>
              <a:t> </a:t>
            </a:r>
            <a:r>
              <a:rPr lang="en-US" dirty="0" err="1"/>
              <a:t>cercanos</a:t>
            </a:r>
            <a:r>
              <a:rPr lang="en-US" dirty="0"/>
              <a:t> (K-</a:t>
            </a:r>
            <a:r>
              <a:rPr lang="en-US" dirty="0" err="1"/>
              <a:t>nn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A picture containing object, clock, screen&#10;&#10;Description automatically generated">
            <a:extLst>
              <a:ext uri="{FF2B5EF4-FFF2-40B4-BE49-F238E27FC236}">
                <a16:creationId xmlns:a16="http://schemas.microsoft.com/office/drawing/2014/main" id="{6A3FE4B4-7FA7-454D-84FB-28DCFADA1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336" y="2198162"/>
            <a:ext cx="3514558" cy="31790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D14663-9E6C-AF4A-BDF3-B891C6245594}"/>
              </a:ext>
            </a:extLst>
          </p:cNvPr>
          <p:cNvSpPr txBox="1"/>
          <p:nvPr/>
        </p:nvSpPr>
        <p:spPr>
          <a:xfrm>
            <a:off x="5166894" y="1690688"/>
            <a:ext cx="6548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IDEA</a:t>
            </a:r>
            <a:r>
              <a:rPr lang="en-US" sz="2400" dirty="0"/>
              <a:t>: </a:t>
            </a:r>
            <a:r>
              <a:rPr lang="en-US" sz="2400" dirty="0" err="1"/>
              <a:t>Etiqueta</a:t>
            </a:r>
            <a:r>
              <a:rPr lang="en-US" sz="2400" dirty="0"/>
              <a:t> del nuevo </a:t>
            </a:r>
            <a:r>
              <a:rPr lang="en-US" sz="2400" dirty="0" err="1"/>
              <a:t>dato</a:t>
            </a:r>
            <a:r>
              <a:rPr lang="en-US" sz="2400" dirty="0"/>
              <a:t> es </a:t>
            </a:r>
            <a:r>
              <a:rPr lang="en-US" sz="2400" dirty="0" err="1"/>
              <a:t>igual</a:t>
            </a:r>
            <a:r>
              <a:rPr lang="en-US" sz="2400" dirty="0"/>
              <a:t> a la </a:t>
            </a:r>
            <a:r>
              <a:rPr lang="en-US" sz="2400" dirty="0" err="1"/>
              <a:t>etiqueta</a:t>
            </a:r>
            <a:endParaRPr lang="en-US" sz="2400" dirty="0"/>
          </a:p>
          <a:p>
            <a:r>
              <a:rPr lang="en-US" sz="2400" dirty="0"/>
              <a:t>           de los K </a:t>
            </a:r>
            <a:r>
              <a:rPr lang="en-US" sz="2400" dirty="0" err="1"/>
              <a:t>datos</a:t>
            </a:r>
            <a:r>
              <a:rPr lang="en-US" sz="2400" dirty="0"/>
              <a:t> mas </a:t>
            </a:r>
            <a:r>
              <a:rPr lang="en-US" sz="2400" dirty="0" err="1"/>
              <a:t>cercanos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89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063A-3C07-0141-B831-259F510B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Clasificador</a:t>
            </a:r>
            <a:r>
              <a:rPr lang="en-US" dirty="0"/>
              <a:t> </a:t>
            </a:r>
            <a:r>
              <a:rPr lang="en-US" dirty="0" err="1"/>
              <a:t>Maquina</a:t>
            </a:r>
            <a:r>
              <a:rPr lang="en-US" dirty="0"/>
              <a:t> de </a:t>
            </a:r>
            <a:r>
              <a:rPr lang="en-US" dirty="0" err="1"/>
              <a:t>vectores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 (SVM)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3173F-1DEE-624E-B2BC-3B678CB10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20" y="4391072"/>
            <a:ext cx="5021179" cy="6033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4263D0-5315-904E-A60C-A188692B87D6}"/>
              </a:ext>
            </a:extLst>
          </p:cNvPr>
          <p:cNvSpPr txBox="1"/>
          <p:nvPr/>
        </p:nvSpPr>
        <p:spPr>
          <a:xfrm>
            <a:off x="753979" y="2005263"/>
            <a:ext cx="10523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IDEA: </a:t>
            </a:r>
            <a:r>
              <a:rPr lang="en-US" sz="2400" dirty="0" err="1"/>
              <a:t>Calcular</a:t>
            </a:r>
            <a:r>
              <a:rPr lang="en-US" sz="2400" dirty="0"/>
              <a:t> el </a:t>
            </a:r>
            <a:r>
              <a:rPr lang="en-US" sz="2400" dirty="0" err="1"/>
              <a:t>hiperplano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una </a:t>
            </a:r>
            <a:r>
              <a:rPr lang="en-US" sz="2400" dirty="0" err="1"/>
              <a:t>dimensión</a:t>
            </a:r>
            <a:r>
              <a:rPr lang="en-US" sz="2400" dirty="0"/>
              <a:t> </a:t>
            </a:r>
            <a:r>
              <a:rPr lang="en-US" sz="2400" dirty="0" err="1"/>
              <a:t>donde</a:t>
            </a:r>
            <a:r>
              <a:rPr lang="en-US" sz="2400" dirty="0"/>
              <a:t> </a:t>
            </a:r>
            <a:r>
              <a:rPr lang="en-US" sz="2400" dirty="0" err="1"/>
              <a:t>sean</a:t>
            </a:r>
            <a:r>
              <a:rPr lang="en-US" sz="2400" dirty="0"/>
              <a:t> </a:t>
            </a:r>
            <a:r>
              <a:rPr lang="en-US" sz="2400" dirty="0" err="1"/>
              <a:t>linealmente</a:t>
            </a:r>
            <a:r>
              <a:rPr lang="en-US" sz="2400" dirty="0"/>
              <a:t> </a:t>
            </a:r>
            <a:r>
              <a:rPr lang="en-US" sz="2400" dirty="0" err="1"/>
              <a:t>separables</a:t>
            </a:r>
            <a:r>
              <a:rPr lang="en-US" sz="2400" b="1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753494-91EF-184E-A789-C72E97B2AB51}"/>
                  </a:ext>
                </a:extLst>
              </p:cNvPr>
              <p:cNvSpPr txBox="1"/>
              <p:nvPr/>
            </p:nvSpPr>
            <p:spPr>
              <a:xfrm>
                <a:off x="1536829" y="3428999"/>
                <a:ext cx="3360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Dimension 1, </a:t>
                </a:r>
                <a:r>
                  <a:rPr lang="en-US" dirty="0" err="1"/>
                  <a:t>Caracteristicas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753494-91EF-184E-A789-C72E97B2A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829" y="3428999"/>
                <a:ext cx="3360215" cy="369332"/>
              </a:xfrm>
              <a:prstGeom prst="rect">
                <a:avLst/>
              </a:prstGeom>
              <a:blipFill>
                <a:blip r:embed="rId3"/>
                <a:stretch>
                  <a:fillRect l="-112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BC1B5D3-66F4-2A4A-8F17-D7F88B3610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0"/>
          <a:stretch/>
        </p:blipFill>
        <p:spPr>
          <a:xfrm>
            <a:off x="7667903" y="3798331"/>
            <a:ext cx="3165751" cy="20343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83836D-9E6C-BA45-BB0C-1E19E6B6DE75}"/>
                  </a:ext>
                </a:extLst>
              </p:cNvPr>
              <p:cNvSpPr txBox="1"/>
              <p:nvPr/>
            </p:nvSpPr>
            <p:spPr>
              <a:xfrm>
                <a:off x="7294958" y="3428999"/>
                <a:ext cx="3714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Dimension 2, </a:t>
                </a:r>
                <a:r>
                  <a:rPr lang="en-US" dirty="0" err="1"/>
                  <a:t>Caracteristicas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83836D-9E6C-BA45-BB0C-1E19E6B6D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958" y="3428999"/>
                <a:ext cx="3714222" cy="369332"/>
              </a:xfrm>
              <a:prstGeom prst="rect">
                <a:avLst/>
              </a:prstGeom>
              <a:blipFill>
                <a:blip r:embed="rId5"/>
                <a:stretch>
                  <a:fillRect l="-102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6E8CD4E-3D5A-8E4C-8675-EBAD9C1BFA70}"/>
              </a:ext>
            </a:extLst>
          </p:cNvPr>
          <p:cNvSpPr txBox="1"/>
          <p:nvPr/>
        </p:nvSpPr>
        <p:spPr>
          <a:xfrm>
            <a:off x="7826221" y="5985038"/>
            <a:ext cx="259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 </a:t>
            </a:r>
            <a:r>
              <a:rPr lang="en-US" dirty="0" err="1"/>
              <a:t>linealmente</a:t>
            </a:r>
            <a:r>
              <a:rPr lang="en-US" dirty="0"/>
              <a:t> separable!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88715-67E2-8547-A1B7-4B0EB1E08166}"/>
              </a:ext>
            </a:extLst>
          </p:cNvPr>
          <p:cNvSpPr txBox="1"/>
          <p:nvPr/>
        </p:nvSpPr>
        <p:spPr>
          <a:xfrm>
            <a:off x="1827385" y="5985038"/>
            <a:ext cx="292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es </a:t>
            </a:r>
            <a:r>
              <a:rPr lang="en-US" dirty="0" err="1"/>
              <a:t>linealmente</a:t>
            </a:r>
            <a:r>
              <a:rPr lang="en-US" dirty="0"/>
              <a:t> separable!</a:t>
            </a:r>
          </a:p>
        </p:txBody>
      </p:sp>
    </p:spTree>
    <p:extLst>
      <p:ext uri="{BB962C8B-B14F-4D97-AF65-F5344CB8AC3E}">
        <p14:creationId xmlns:p14="http://schemas.microsoft.com/office/powerpoint/2010/main" val="12301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336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Reconocimiento de los caracteres de las placas de los carros</vt:lpstr>
      <vt:lpstr>Caracterización utilizando el histograma del gradiente (HOG).</vt:lpstr>
      <vt:lpstr>Visualización del gradiente para una celda</vt:lpstr>
      <vt:lpstr>3. Cálculo del Histograma para cada celda </vt:lpstr>
      <vt:lpstr>Visualización del histrograma para una celda</vt:lpstr>
      <vt:lpstr>4. Normalización del vector de caracteristicas</vt:lpstr>
      <vt:lpstr>HOG en python</vt:lpstr>
      <vt:lpstr>Clasificador K-vecinos cercanos (K-nn)</vt:lpstr>
      <vt:lpstr>Clasificador Maquina de vectores de soporte (SVM)  </vt:lpstr>
      <vt:lpstr>Maquina de vectores de soporte (SVM)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de los caracteres de las placas de los carros</dc:title>
  <dc:creator>Francisco Andres Reales Castro</dc:creator>
  <cp:lastModifiedBy>Francisco Andres Reales Castro</cp:lastModifiedBy>
  <cp:revision>19</cp:revision>
  <dcterms:created xsi:type="dcterms:W3CDTF">2020-06-08T17:08:53Z</dcterms:created>
  <dcterms:modified xsi:type="dcterms:W3CDTF">2020-06-09T01:26:58Z</dcterms:modified>
</cp:coreProperties>
</file>