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70CE42B-2970-4650-943F-E9DE099200BB}">
  <a:tblStyle styleId="{870CE42B-2970-4650-943F-E9DE099200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97c34f6ba_1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97c34f6ba_1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fdb18c2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fdb18c2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97c34f6ba_1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97c34f6ba_1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97c34f6ba_1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97c34f6ba_1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97c34f6ba_1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597c34f6ba_1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7133f77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7133f77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77133f779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77133f779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77133f779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77133f779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77133f779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77133f779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77133f779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77133f779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77133f779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77133f779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577133f779_1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77133f779_1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97c34f6ba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97c34f6ba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lHMv7YHlBXLc1ChVJVR3aIKj83f34JPv/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aperpile.com/b/Y4AH61/ALjL" TargetMode="External"/><Relationship Id="rId4" Type="http://schemas.openxmlformats.org/officeDocument/2006/relationships/hyperlink" Target="http://paperpile.com/b/Y4AH61/hcZA" TargetMode="External"/><Relationship Id="rId5" Type="http://schemas.openxmlformats.org/officeDocument/2006/relationships/hyperlink" Target="http://paperpile.com/b/Y4AH61/QKG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ublic.enigma.com/browse/d582dfbd-4329-4b5e-b0c9-39149f5dd54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5818E"/>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1005000" y="1010800"/>
            <a:ext cx="73431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H1B Visa Prediction</a:t>
            </a:r>
            <a:endParaRPr/>
          </a:p>
        </p:txBody>
      </p:sp>
      <p:sp>
        <p:nvSpPr>
          <p:cNvPr id="278" name="Google Shape;278;p13"/>
          <p:cNvSpPr txBox="1"/>
          <p:nvPr>
            <p:ph idx="1" type="subTitle"/>
          </p:nvPr>
        </p:nvSpPr>
        <p:spPr>
          <a:xfrm>
            <a:off x="2511900" y="2342925"/>
            <a:ext cx="4255500" cy="69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Decision support system in KNIME</a:t>
            </a:r>
            <a:endParaRPr b="1"/>
          </a:p>
          <a:p>
            <a:pPr indent="0" lvl="0" marL="0" rtl="0" algn="ctr">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Preprocessing</a:t>
            </a:r>
            <a:endParaRPr/>
          </a:p>
        </p:txBody>
      </p:sp>
      <p:sp>
        <p:nvSpPr>
          <p:cNvPr id="351" name="Google Shape;351;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2" name="Google Shape;352;p22"/>
          <p:cNvPicPr preferRelativeResize="0"/>
          <p:nvPr/>
        </p:nvPicPr>
        <p:blipFill>
          <a:blip r:embed="rId3">
            <a:alphaModFix/>
          </a:blip>
          <a:stretch>
            <a:fillRect/>
          </a:stretch>
        </p:blipFill>
        <p:spPr>
          <a:xfrm>
            <a:off x="592775" y="1843400"/>
            <a:ext cx="8185301" cy="183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Prediction methods</a:t>
            </a:r>
            <a:endParaRPr/>
          </a:p>
        </p:txBody>
      </p:sp>
      <p:sp>
        <p:nvSpPr>
          <p:cNvPr id="358" name="Google Shape;358;p23"/>
          <p:cNvSpPr txBox="1"/>
          <p:nvPr>
            <p:ph idx="1" type="body"/>
          </p:nvPr>
        </p:nvSpPr>
        <p:spPr>
          <a:xfrm>
            <a:off x="1303800" y="167080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Maven Pro"/>
              <a:buAutoNum type="arabicPeriod"/>
            </a:pPr>
            <a:r>
              <a:rPr b="1" lang="en-GB" sz="1400">
                <a:solidFill>
                  <a:srgbClr val="000000"/>
                </a:solidFill>
                <a:latin typeface="Maven Pro"/>
                <a:ea typeface="Maven Pro"/>
                <a:cs typeface="Maven Pro"/>
                <a:sym typeface="Maven Pro"/>
              </a:rPr>
              <a:t>Naive Bayes</a:t>
            </a:r>
            <a:endParaRPr b="1" sz="1400">
              <a:solidFill>
                <a:srgbClr val="000000"/>
              </a:solidFill>
              <a:latin typeface="Maven Pro"/>
              <a:ea typeface="Maven Pro"/>
              <a:cs typeface="Maven Pro"/>
              <a:sym typeface="Maven Pro"/>
            </a:endParaRPr>
          </a:p>
          <a:p>
            <a:pPr indent="0" lvl="0" marL="0" rtl="0" algn="just">
              <a:spcBef>
                <a:spcPts val="1600"/>
              </a:spcBef>
              <a:spcAft>
                <a:spcPts val="0"/>
              </a:spcAft>
              <a:buNone/>
            </a:pPr>
            <a:r>
              <a:rPr lang="en-GB" sz="1400">
                <a:solidFill>
                  <a:srgbClr val="000000"/>
                </a:solidFill>
                <a:latin typeface="Maven Pro"/>
                <a:ea typeface="Maven Pro"/>
                <a:cs typeface="Maven Pro"/>
                <a:sym typeface="Maven Pro"/>
              </a:rPr>
              <a:t>Naive Bayes was selected for the fact that it performs well in the case of large amounts of data, and for advantages such as training speed and prediction.</a:t>
            </a:r>
            <a:endParaRPr sz="1400">
              <a:solidFill>
                <a:srgbClr val="000000"/>
              </a:solidFill>
              <a:latin typeface="Maven Pro"/>
              <a:ea typeface="Maven Pro"/>
              <a:cs typeface="Maven Pro"/>
              <a:sym typeface="Maven Pro"/>
            </a:endParaRPr>
          </a:p>
          <a:p>
            <a:pPr indent="0" lvl="0" marL="0" rtl="0" algn="just">
              <a:spcBef>
                <a:spcPts val="0"/>
              </a:spcBef>
              <a:spcAft>
                <a:spcPts val="0"/>
              </a:spcAft>
              <a:buNone/>
            </a:pPr>
            <a:r>
              <a:t/>
            </a:r>
            <a:endParaRPr sz="1400">
              <a:solidFill>
                <a:srgbClr val="000000"/>
              </a:solidFill>
              <a:latin typeface="Maven Pro"/>
              <a:ea typeface="Maven Pro"/>
              <a:cs typeface="Maven Pro"/>
              <a:sym typeface="Maven Pro"/>
            </a:endParaRPr>
          </a:p>
          <a:p>
            <a:pPr indent="-317500" lvl="0" marL="457200" rtl="0" algn="just">
              <a:spcBef>
                <a:spcPts val="0"/>
              </a:spcBef>
              <a:spcAft>
                <a:spcPts val="0"/>
              </a:spcAft>
              <a:buClr>
                <a:srgbClr val="000000"/>
              </a:buClr>
              <a:buSzPts val="1400"/>
              <a:buFont typeface="Maven Pro"/>
              <a:buAutoNum type="arabicPeriod"/>
            </a:pPr>
            <a:r>
              <a:rPr b="1" lang="en-GB" sz="1400">
                <a:solidFill>
                  <a:srgbClr val="000000"/>
                </a:solidFill>
                <a:latin typeface="Maven Pro"/>
                <a:ea typeface="Maven Pro"/>
                <a:cs typeface="Maven Pro"/>
                <a:sym typeface="Maven Pro"/>
              </a:rPr>
              <a:t>Random Forest</a:t>
            </a:r>
            <a:endParaRPr b="1" sz="1400">
              <a:solidFill>
                <a:srgbClr val="000000"/>
              </a:solidFill>
              <a:latin typeface="Maven Pro"/>
              <a:ea typeface="Maven Pro"/>
              <a:cs typeface="Maven Pro"/>
              <a:sym typeface="Maven Pro"/>
            </a:endParaRPr>
          </a:p>
          <a:p>
            <a:pPr indent="0" lvl="0" marL="0" rtl="0" algn="just">
              <a:spcBef>
                <a:spcPts val="0"/>
              </a:spcBef>
              <a:spcAft>
                <a:spcPts val="0"/>
              </a:spcAft>
              <a:buNone/>
            </a:pPr>
            <a:r>
              <a:rPr lang="en-GB" sz="1400">
                <a:solidFill>
                  <a:srgbClr val="000000"/>
                </a:solidFill>
                <a:latin typeface="Maven Pro"/>
                <a:ea typeface="Maven Pro"/>
                <a:cs typeface="Maven Pro"/>
                <a:sym typeface="Maven Pro"/>
              </a:rPr>
              <a:t>In our case, the dataset had highly unbalanced data (0.875: 0.125, certified: denied). The Random Forest algorithm is cited in the literature as a classifier that performs better than others when it comes to the problem of unbalanced datasets, and in terms of ease of implementation and performance.</a:t>
            </a:r>
            <a:endParaRPr sz="1400">
              <a:solidFill>
                <a:srgbClr val="000000"/>
              </a:solidFill>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a:t>
            </a:r>
            <a:endParaRPr/>
          </a:p>
        </p:txBody>
      </p:sp>
      <p:pic>
        <p:nvPicPr>
          <p:cNvPr id="364" name="Google Shape;364;p24"/>
          <p:cNvPicPr preferRelativeResize="0"/>
          <p:nvPr/>
        </p:nvPicPr>
        <p:blipFill>
          <a:blip r:embed="rId3">
            <a:alphaModFix/>
          </a:blip>
          <a:stretch>
            <a:fillRect/>
          </a:stretch>
        </p:blipFill>
        <p:spPr>
          <a:xfrm>
            <a:off x="0" y="1597879"/>
            <a:ext cx="9144000" cy="1023242"/>
          </a:xfrm>
          <a:prstGeom prst="rect">
            <a:avLst/>
          </a:prstGeom>
          <a:noFill/>
          <a:ln>
            <a:noFill/>
          </a:ln>
        </p:spPr>
      </p:pic>
      <p:pic>
        <p:nvPicPr>
          <p:cNvPr id="365" name="Google Shape;365;p24"/>
          <p:cNvPicPr preferRelativeResize="0"/>
          <p:nvPr/>
        </p:nvPicPr>
        <p:blipFill>
          <a:blip r:embed="rId4">
            <a:alphaModFix/>
          </a:blip>
          <a:stretch>
            <a:fillRect/>
          </a:stretch>
        </p:blipFill>
        <p:spPr>
          <a:xfrm>
            <a:off x="0" y="2986248"/>
            <a:ext cx="9144000" cy="990654"/>
          </a:xfrm>
          <a:prstGeom prst="rect">
            <a:avLst/>
          </a:prstGeom>
          <a:noFill/>
          <a:ln>
            <a:noFill/>
          </a:ln>
        </p:spPr>
      </p:pic>
      <p:sp>
        <p:nvSpPr>
          <p:cNvPr id="366" name="Google Shape;366;p24"/>
          <p:cNvSpPr txBox="1"/>
          <p:nvPr/>
        </p:nvSpPr>
        <p:spPr>
          <a:xfrm>
            <a:off x="3268200" y="2571750"/>
            <a:ext cx="31017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Nunito"/>
                <a:ea typeface="Nunito"/>
                <a:cs typeface="Nunito"/>
                <a:sym typeface="Nunito"/>
              </a:rPr>
              <a:t>Naive Bayes Accuracy statistics</a:t>
            </a:r>
            <a:endParaRPr i="1">
              <a:latin typeface="Nunito"/>
              <a:ea typeface="Nunito"/>
              <a:cs typeface="Nunito"/>
              <a:sym typeface="Nunito"/>
            </a:endParaRPr>
          </a:p>
        </p:txBody>
      </p:sp>
      <p:sp>
        <p:nvSpPr>
          <p:cNvPr id="367" name="Google Shape;367;p24"/>
          <p:cNvSpPr txBox="1"/>
          <p:nvPr/>
        </p:nvSpPr>
        <p:spPr>
          <a:xfrm>
            <a:off x="3101550" y="4069200"/>
            <a:ext cx="34350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Nunito"/>
                <a:ea typeface="Nunito"/>
                <a:cs typeface="Nunito"/>
                <a:sym typeface="Nunito"/>
              </a:rPr>
              <a:t>Random Forest </a:t>
            </a:r>
            <a:r>
              <a:rPr i="1" lang="en-GB">
                <a:latin typeface="Nunito"/>
                <a:ea typeface="Nunito"/>
                <a:cs typeface="Nunito"/>
                <a:sym typeface="Nunito"/>
              </a:rPr>
              <a:t>Accuracy statistics</a:t>
            </a:r>
            <a:endParaRPr i="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Descriptive statistics</a:t>
            </a:r>
            <a:endParaRPr/>
          </a:p>
        </p:txBody>
      </p:sp>
      <p:sp>
        <p:nvSpPr>
          <p:cNvPr id="373" name="Google Shape;373;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Detaljna slika implementacije</a:t>
            </a:r>
            <a:endParaRPr/>
          </a:p>
        </p:txBody>
      </p:sp>
      <p:pic>
        <p:nvPicPr>
          <p:cNvPr id="374" name="Google Shape;374;p25"/>
          <p:cNvPicPr preferRelativeResize="0"/>
          <p:nvPr/>
        </p:nvPicPr>
        <p:blipFill>
          <a:blip r:embed="rId3">
            <a:alphaModFix/>
          </a:blip>
          <a:stretch>
            <a:fillRect/>
          </a:stretch>
        </p:blipFill>
        <p:spPr>
          <a:xfrm>
            <a:off x="769975" y="1318600"/>
            <a:ext cx="7522375" cy="364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6"/>
          <p:cNvSpPr txBox="1"/>
          <p:nvPr>
            <p:ph type="title"/>
          </p:nvPr>
        </p:nvSpPr>
        <p:spPr>
          <a:xfrm>
            <a:off x="1056750" y="0"/>
            <a:ext cx="7030500" cy="5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GUI Video</a:t>
            </a:r>
            <a:endParaRPr/>
          </a:p>
        </p:txBody>
      </p:sp>
      <p:sp>
        <p:nvSpPr>
          <p:cNvPr id="380" name="Google Shape;380;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1" name="Google Shape;381;p26" title="Prediction.mp4">
            <a:hlinkClick r:id="rId3"/>
          </p:cNvPr>
          <p:cNvPicPr preferRelativeResize="0"/>
          <p:nvPr/>
        </p:nvPicPr>
        <p:blipFill>
          <a:blip r:embed="rId4">
            <a:alphaModFix/>
          </a:blip>
          <a:stretch>
            <a:fillRect/>
          </a:stretch>
        </p:blipFill>
        <p:spPr>
          <a:xfrm>
            <a:off x="1758250" y="552300"/>
            <a:ext cx="6121608" cy="459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244675" y="515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H1B visa </a:t>
            </a:r>
            <a:endParaRPr/>
          </a:p>
        </p:txBody>
      </p:sp>
      <p:sp>
        <p:nvSpPr>
          <p:cNvPr id="284" name="Google Shape;284;p14"/>
          <p:cNvSpPr txBox="1"/>
          <p:nvPr>
            <p:ph idx="1" type="body"/>
          </p:nvPr>
        </p:nvSpPr>
        <p:spPr>
          <a:xfrm>
            <a:off x="1030850" y="1033725"/>
            <a:ext cx="7947600" cy="3731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non-immigrant visa that allows US companies to hire graduates in specialized fields (IT, finance, accounting, architecture, engineering, math, medicine, etc.)</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because of the speed of application, it's more appealing to companies looking to hire non-U.S. workers than the green card</a:t>
            </a:r>
            <a:endParaRPr sz="1600">
              <a:solidFill>
                <a:srgbClr val="000000"/>
              </a:solidFill>
              <a:latin typeface="Calibri"/>
              <a:ea typeface="Calibri"/>
              <a:cs typeface="Calibri"/>
              <a:sym typeface="Calibri"/>
            </a:endParaRPr>
          </a:p>
          <a:p>
            <a:pPr indent="-330200" lvl="0" marL="457200" rtl="0" algn="just">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There are a large number of entries each year (&gt; 2 million) and the number of places is limited</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b="1" lang="en-GB" sz="1600">
                <a:solidFill>
                  <a:srgbClr val="000000"/>
                </a:solidFill>
                <a:latin typeface="Calibri"/>
                <a:ea typeface="Calibri"/>
                <a:cs typeface="Calibri"/>
                <a:sym typeface="Calibri"/>
              </a:rPr>
              <a:t>It became very important for employers to “know in advance” the chances for an individual candidate, ie whether to submit an application at all, which is why numerous research papers on this topic were written:</a:t>
            </a:r>
            <a:endParaRPr b="1" sz="1600">
              <a:solidFill>
                <a:srgbClr val="000000"/>
              </a:solidFill>
              <a:latin typeface="Calibri"/>
              <a:ea typeface="Calibri"/>
              <a:cs typeface="Calibri"/>
              <a:sym typeface="Calibri"/>
            </a:endParaRPr>
          </a:p>
          <a:p>
            <a:pPr indent="-279400" lvl="0" marL="279400" rtl="0" algn="l">
              <a:lnSpc>
                <a:spcPct val="100000"/>
              </a:lnSpc>
              <a:spcBef>
                <a:spcPts val="1600"/>
              </a:spcBef>
              <a:spcAft>
                <a:spcPts val="0"/>
              </a:spcAft>
              <a:buNone/>
            </a:pPr>
            <a:r>
              <a:rPr b="1" i="1" lang="en-GB" sz="1400">
                <a:solidFill>
                  <a:srgbClr val="000000"/>
                </a:solidFill>
                <a:uFill>
                  <a:noFill/>
                </a:uFill>
                <a:latin typeface="Calibri"/>
                <a:ea typeface="Calibri"/>
                <a:cs typeface="Calibri"/>
                <a:sym typeface="Calibri"/>
                <a:hlinkClick r:id="rId3"/>
              </a:rPr>
              <a:t>O. C. M. Beliz Gunel, “Predicting the Outcome of H-1B Visa Applications.</a:t>
            </a:r>
            <a:endParaRPr b="1" i="1" sz="1400">
              <a:solidFill>
                <a:srgbClr val="000000"/>
              </a:solidFill>
              <a:latin typeface="Calibri"/>
              <a:ea typeface="Calibri"/>
              <a:cs typeface="Calibri"/>
              <a:sym typeface="Calibri"/>
            </a:endParaRPr>
          </a:p>
          <a:p>
            <a:pPr indent="-279400" lvl="0" marL="279400" rtl="0" algn="l">
              <a:lnSpc>
                <a:spcPct val="100000"/>
              </a:lnSpc>
              <a:spcBef>
                <a:spcPts val="0"/>
              </a:spcBef>
              <a:spcAft>
                <a:spcPts val="0"/>
              </a:spcAft>
              <a:buNone/>
            </a:pPr>
            <a:r>
              <a:rPr b="1" i="1" lang="en-GB" sz="1400">
                <a:solidFill>
                  <a:srgbClr val="000000"/>
                </a:solidFill>
                <a:uFill>
                  <a:noFill/>
                </a:uFill>
                <a:latin typeface="Calibri"/>
                <a:ea typeface="Calibri"/>
                <a:cs typeface="Calibri"/>
                <a:sym typeface="Calibri"/>
                <a:hlinkClick r:id="rId4"/>
              </a:rPr>
              <a:t>D. A. Pandya, “Predicting filed H1-B Visa Petitions’ Status”</a:t>
            </a:r>
            <a:endParaRPr b="1" i="1" sz="1400">
              <a:solidFill>
                <a:srgbClr val="000000"/>
              </a:solidFill>
              <a:latin typeface="Calibri"/>
              <a:ea typeface="Calibri"/>
              <a:cs typeface="Calibri"/>
              <a:sym typeface="Calibri"/>
            </a:endParaRPr>
          </a:p>
          <a:p>
            <a:pPr indent="-279400" lvl="0" marL="279400" rtl="0" algn="l">
              <a:lnSpc>
                <a:spcPct val="100000"/>
              </a:lnSpc>
              <a:spcBef>
                <a:spcPts val="0"/>
              </a:spcBef>
              <a:spcAft>
                <a:spcPts val="0"/>
              </a:spcAft>
              <a:buNone/>
            </a:pPr>
            <a:r>
              <a:rPr b="1" i="1" lang="en-GB" sz="1400">
                <a:solidFill>
                  <a:srgbClr val="000000"/>
                </a:solidFill>
                <a:uFill>
                  <a:noFill/>
                </a:uFill>
                <a:latin typeface="Calibri"/>
                <a:ea typeface="Calibri"/>
                <a:cs typeface="Calibri"/>
                <a:sym typeface="Calibri"/>
                <a:hlinkClick r:id="rId5"/>
              </a:rPr>
              <a:t>N. N. Madhana Sohan Kumar, “A Predictive Model for H1-B Visa Petition Approval,”</a:t>
            </a:r>
            <a:endParaRPr b="1" i="1" sz="1400">
              <a:solidFill>
                <a:srgbClr val="000000"/>
              </a:solidFill>
              <a:latin typeface="Calibri"/>
              <a:ea typeface="Calibri"/>
              <a:cs typeface="Calibri"/>
              <a:sym typeface="Calibri"/>
            </a:endParaRPr>
          </a:p>
          <a:p>
            <a:pPr indent="-279400" lvl="0" marL="279400" rtl="0" algn="l">
              <a:lnSpc>
                <a:spcPct val="100000"/>
              </a:lnSpc>
              <a:spcBef>
                <a:spcPts val="1100"/>
              </a:spcBef>
              <a:spcAft>
                <a:spcPts val="0"/>
              </a:spcAft>
              <a:buNone/>
            </a:pPr>
            <a:r>
              <a:t/>
            </a:r>
            <a:endParaRPr sz="1600">
              <a:solidFill>
                <a:srgbClr val="000000"/>
              </a:solidFill>
              <a:latin typeface="Calibri"/>
              <a:ea typeface="Calibri"/>
              <a:cs typeface="Calibri"/>
              <a:sym typeface="Calibri"/>
            </a:endParaRPr>
          </a:p>
          <a:p>
            <a:pPr indent="0" lvl="0" marL="457200" rtl="0" algn="l">
              <a:spcBef>
                <a:spcPts val="0"/>
              </a:spcBef>
              <a:spcAft>
                <a:spcPts val="0"/>
              </a:spcAft>
              <a:buNone/>
            </a:pPr>
            <a:r>
              <a:t/>
            </a:r>
            <a:endParaRPr sz="1600">
              <a:solidFill>
                <a:srgbClr val="000000"/>
              </a:solidFill>
              <a:latin typeface="Calibri"/>
              <a:ea typeface="Calibri"/>
              <a:cs typeface="Calibri"/>
              <a:sym typeface="Calibri"/>
            </a:endParaRPr>
          </a:p>
          <a:p>
            <a:pPr indent="0" lvl="0" marL="0" rtl="0" algn="just">
              <a:spcBef>
                <a:spcPts val="1600"/>
              </a:spcBef>
              <a:spcAft>
                <a:spcPts val="0"/>
              </a:spcAft>
              <a:buNone/>
            </a:pPr>
            <a:r>
              <a:t/>
            </a:r>
            <a:endParaRPr b="1" sz="16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5648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 a large number of rejected applications</a:t>
            </a:r>
            <a:endParaRPr/>
          </a:p>
        </p:txBody>
      </p:sp>
      <p:sp>
        <p:nvSpPr>
          <p:cNvPr id="290" name="Google Shape;290;p15"/>
          <p:cNvSpPr txBox="1"/>
          <p:nvPr/>
        </p:nvSpPr>
        <p:spPr>
          <a:xfrm>
            <a:off x="828150" y="4151700"/>
            <a:ext cx="1702800" cy="5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Nunito"/>
                <a:ea typeface="Nunito"/>
                <a:cs typeface="Nunito"/>
                <a:sym typeface="Nunito"/>
              </a:rPr>
              <a:t>&gt; 2 million applications</a:t>
            </a:r>
            <a:endParaRPr b="1" sz="1600">
              <a:latin typeface="Nunito"/>
              <a:ea typeface="Nunito"/>
              <a:cs typeface="Nunito"/>
              <a:sym typeface="Nunito"/>
            </a:endParaRPr>
          </a:p>
        </p:txBody>
      </p:sp>
      <p:sp>
        <p:nvSpPr>
          <p:cNvPr id="291" name="Google Shape;291;p15"/>
          <p:cNvSpPr txBox="1"/>
          <p:nvPr/>
        </p:nvSpPr>
        <p:spPr>
          <a:xfrm>
            <a:off x="4158025" y="2698850"/>
            <a:ext cx="1773900" cy="79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Nunito"/>
                <a:ea typeface="Nunito"/>
                <a:cs typeface="Nunito"/>
                <a:sym typeface="Nunito"/>
              </a:rPr>
              <a:t>Limit</a:t>
            </a:r>
            <a:endParaRPr b="1">
              <a:latin typeface="Nunito"/>
              <a:ea typeface="Nunito"/>
              <a:cs typeface="Nunito"/>
              <a:sym typeface="Nunito"/>
            </a:endParaRPr>
          </a:p>
        </p:txBody>
      </p:sp>
      <p:sp>
        <p:nvSpPr>
          <p:cNvPr id="292" name="Google Shape;292;p15"/>
          <p:cNvSpPr txBox="1"/>
          <p:nvPr/>
        </p:nvSpPr>
        <p:spPr>
          <a:xfrm>
            <a:off x="6917575" y="4181250"/>
            <a:ext cx="19509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Possibility to obtain a permanent visa</a:t>
            </a:r>
            <a:endParaRPr b="1">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413125" y="1801900"/>
            <a:ext cx="3126433" cy="2152775"/>
          </a:xfrm>
          <a:prstGeom prst="rect">
            <a:avLst/>
          </a:prstGeom>
          <a:noFill/>
          <a:ln>
            <a:noFill/>
          </a:ln>
        </p:spPr>
      </p:pic>
      <p:sp>
        <p:nvSpPr>
          <p:cNvPr id="294" name="Google Shape;294;p15"/>
          <p:cNvSpPr txBox="1"/>
          <p:nvPr/>
        </p:nvSpPr>
        <p:spPr>
          <a:xfrm>
            <a:off x="4110925" y="2116325"/>
            <a:ext cx="1868100" cy="69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000">
                <a:latin typeface="Nunito"/>
                <a:ea typeface="Nunito"/>
                <a:cs typeface="Nunito"/>
                <a:sym typeface="Nunito"/>
              </a:rPr>
              <a:t>65 000</a:t>
            </a:r>
            <a:endParaRPr sz="4000">
              <a:latin typeface="Nunito"/>
              <a:ea typeface="Nunito"/>
              <a:cs typeface="Nunito"/>
              <a:sym typeface="Nunito"/>
            </a:endParaRPr>
          </a:p>
        </p:txBody>
      </p:sp>
      <p:cxnSp>
        <p:nvCxnSpPr>
          <p:cNvPr id="295" name="Google Shape;295;p15"/>
          <p:cNvCxnSpPr>
            <a:stCxn id="290" idx="3"/>
            <a:endCxn id="292" idx="1"/>
          </p:cNvCxnSpPr>
          <p:nvPr/>
        </p:nvCxnSpPr>
        <p:spPr>
          <a:xfrm>
            <a:off x="2530950" y="4447350"/>
            <a:ext cx="4386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231125" y="141525"/>
            <a:ext cx="7556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Decision Support System Users</a:t>
            </a:r>
            <a:endParaRPr/>
          </a:p>
        </p:txBody>
      </p:sp>
      <p:sp>
        <p:nvSpPr>
          <p:cNvPr id="301" name="Google Shape;301;p16"/>
          <p:cNvSpPr/>
          <p:nvPr/>
        </p:nvSpPr>
        <p:spPr>
          <a:xfrm>
            <a:off x="173925" y="1103250"/>
            <a:ext cx="4726800" cy="3371400"/>
          </a:xfrm>
          <a:prstGeom prst="triangle">
            <a:avLst>
              <a:gd fmla="val 50000"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 name="Google Shape;302;p16"/>
          <p:cNvCxnSpPr>
            <a:stCxn id="301" idx="1"/>
            <a:endCxn id="301" idx="5"/>
          </p:cNvCxnSpPr>
          <p:nvPr/>
        </p:nvCxnSpPr>
        <p:spPr>
          <a:xfrm>
            <a:off x="1355625" y="2788950"/>
            <a:ext cx="2363400" cy="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16"/>
          <p:cNvSpPr txBox="1"/>
          <p:nvPr/>
        </p:nvSpPr>
        <p:spPr>
          <a:xfrm>
            <a:off x="1347225" y="3452775"/>
            <a:ext cx="29913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MIDDLE MANAGEMENT</a:t>
            </a:r>
            <a:endParaRPr b="1">
              <a:latin typeface="Nunito"/>
              <a:ea typeface="Nunito"/>
              <a:cs typeface="Nunito"/>
              <a:sym typeface="Nunito"/>
            </a:endParaRPr>
          </a:p>
        </p:txBody>
      </p:sp>
      <p:sp>
        <p:nvSpPr>
          <p:cNvPr id="304" name="Google Shape;304;p16"/>
          <p:cNvSpPr txBox="1"/>
          <p:nvPr/>
        </p:nvSpPr>
        <p:spPr>
          <a:xfrm>
            <a:off x="1603525" y="2098200"/>
            <a:ext cx="1818900" cy="3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300">
                <a:latin typeface="Nunito"/>
                <a:ea typeface="Nunito"/>
                <a:cs typeface="Nunito"/>
                <a:sym typeface="Nunito"/>
              </a:rPr>
              <a:t>HIGHER MANAGEMENT</a:t>
            </a:r>
            <a:endParaRPr b="1" sz="1300">
              <a:latin typeface="Nunito"/>
              <a:ea typeface="Nunito"/>
              <a:cs typeface="Nunito"/>
              <a:sym typeface="Nunito"/>
            </a:endParaRPr>
          </a:p>
        </p:txBody>
      </p:sp>
      <p:sp>
        <p:nvSpPr>
          <p:cNvPr id="305" name="Google Shape;305;p16"/>
          <p:cNvSpPr txBox="1"/>
          <p:nvPr/>
        </p:nvSpPr>
        <p:spPr>
          <a:xfrm>
            <a:off x="5331525" y="1788600"/>
            <a:ext cx="3456000" cy="10878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Strategic decisions (job advert for a specific position for foreign nationals)</a:t>
            </a:r>
            <a:endParaRPr b="1" sz="1600">
              <a:latin typeface="Nunito"/>
              <a:ea typeface="Nunito"/>
              <a:cs typeface="Nunito"/>
              <a:sym typeface="Nunito"/>
            </a:endParaRPr>
          </a:p>
        </p:txBody>
      </p:sp>
      <p:sp>
        <p:nvSpPr>
          <p:cNvPr id="306" name="Google Shape;306;p16"/>
          <p:cNvSpPr txBox="1"/>
          <p:nvPr/>
        </p:nvSpPr>
        <p:spPr>
          <a:xfrm>
            <a:off x="5331525" y="3144675"/>
            <a:ext cx="3456000" cy="1087800"/>
          </a:xfrm>
          <a:prstGeom prst="rect">
            <a:avLst/>
          </a:prstGeom>
          <a:solidFill>
            <a:srgbClr val="EAD1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latin typeface="Nunito"/>
                <a:ea typeface="Nunito"/>
                <a:cs typeface="Nunito"/>
                <a:sym typeface="Nunito"/>
              </a:rPr>
              <a:t>The decision to apply for an H1B visa on behalf of the applicant</a:t>
            </a:r>
            <a:endParaRPr b="1" sz="1600">
              <a:latin typeface="Nunito"/>
              <a:ea typeface="Nunito"/>
              <a:cs typeface="Nunito"/>
              <a:sym typeface="Nunito"/>
            </a:endParaRPr>
          </a:p>
        </p:txBody>
      </p:sp>
      <p:cxnSp>
        <p:nvCxnSpPr>
          <p:cNvPr id="307" name="Google Shape;307;p16"/>
          <p:cNvCxnSpPr>
            <a:stCxn id="304" idx="3"/>
          </p:cNvCxnSpPr>
          <p:nvPr/>
        </p:nvCxnSpPr>
        <p:spPr>
          <a:xfrm flipH="1" rot="10800000">
            <a:off x="3422425" y="2277900"/>
            <a:ext cx="1748400" cy="189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6"/>
          <p:cNvCxnSpPr>
            <a:stCxn id="303" idx="3"/>
            <a:endCxn id="306" idx="1"/>
          </p:cNvCxnSpPr>
          <p:nvPr/>
        </p:nvCxnSpPr>
        <p:spPr>
          <a:xfrm>
            <a:off x="4338525" y="3688575"/>
            <a:ext cx="993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7"/>
          <p:cNvSpPr txBox="1"/>
          <p:nvPr>
            <p:ph type="title"/>
          </p:nvPr>
        </p:nvSpPr>
        <p:spPr>
          <a:xfrm>
            <a:off x="59125" y="1194150"/>
            <a:ext cx="9144000" cy="13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000"/>
              <a:t>Dataset</a:t>
            </a:r>
            <a:endParaRPr sz="2000"/>
          </a:p>
          <a:p>
            <a:pPr indent="0" lvl="0" marL="0" rtl="0" algn="ctr">
              <a:spcBef>
                <a:spcPts val="0"/>
              </a:spcBef>
              <a:spcAft>
                <a:spcPts val="0"/>
              </a:spcAft>
              <a:buNone/>
            </a:pPr>
            <a:r>
              <a:rPr b="0" lang="en-GB" sz="2000" u="sng">
                <a:solidFill>
                  <a:schemeClr val="hlink"/>
                </a:solidFill>
                <a:latin typeface="Arial"/>
                <a:ea typeface="Arial"/>
                <a:cs typeface="Arial"/>
                <a:sym typeface="Arial"/>
                <a:hlinkClick r:id="rId3"/>
              </a:rPr>
              <a:t>https://public.enigma.com/browse/d582dfbd-4329-4b5e-b0c9-39149f5dd546</a:t>
            </a:r>
            <a:endParaRPr sz="2000"/>
          </a:p>
        </p:txBody>
      </p:sp>
      <p:sp>
        <p:nvSpPr>
          <p:cNvPr id="314" name="Google Shape;314;p17"/>
          <p:cNvSpPr txBox="1"/>
          <p:nvPr>
            <p:ph idx="1" type="body"/>
          </p:nvPr>
        </p:nvSpPr>
        <p:spPr>
          <a:xfrm>
            <a:off x="830850" y="1976250"/>
            <a:ext cx="7789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Dataset has the following information on individual candidates (2011-2018):</a:t>
            </a:r>
            <a:endParaRPr sz="1600"/>
          </a:p>
          <a:p>
            <a:pPr indent="-330200" lvl="0" marL="457200" rtl="0" algn="l">
              <a:spcBef>
                <a:spcPts val="1600"/>
              </a:spcBef>
              <a:spcAft>
                <a:spcPts val="0"/>
              </a:spcAft>
              <a:buSzPts val="1600"/>
              <a:buChar char="●"/>
            </a:pPr>
            <a:r>
              <a:rPr lang="en-GB" sz="1600"/>
              <a:t>Position</a:t>
            </a:r>
            <a:endParaRPr sz="1600"/>
          </a:p>
          <a:p>
            <a:pPr indent="-330200" lvl="0" marL="457200" rtl="0" algn="l">
              <a:spcBef>
                <a:spcPts val="0"/>
              </a:spcBef>
              <a:spcAft>
                <a:spcPts val="0"/>
              </a:spcAft>
              <a:buSzPts val="1600"/>
              <a:buChar char="●"/>
            </a:pPr>
            <a:r>
              <a:rPr lang="en-GB" sz="1600"/>
              <a:t>The amount of salary</a:t>
            </a:r>
            <a:endParaRPr sz="1600"/>
          </a:p>
          <a:p>
            <a:pPr indent="-330200" lvl="0" marL="457200" rtl="0" algn="l">
              <a:spcBef>
                <a:spcPts val="0"/>
              </a:spcBef>
              <a:spcAft>
                <a:spcPts val="0"/>
              </a:spcAft>
              <a:buSzPts val="1600"/>
              <a:buChar char="●"/>
            </a:pPr>
            <a:r>
              <a:rPr lang="en-GB" sz="1600"/>
              <a:t>City / State</a:t>
            </a:r>
            <a:endParaRPr sz="1600"/>
          </a:p>
          <a:p>
            <a:pPr indent="-330200" lvl="0" marL="457200" rtl="0" algn="l">
              <a:spcBef>
                <a:spcPts val="0"/>
              </a:spcBef>
              <a:spcAft>
                <a:spcPts val="0"/>
              </a:spcAft>
              <a:buSzPts val="1600"/>
              <a:buChar char="●"/>
            </a:pPr>
            <a:r>
              <a:rPr lang="en-GB" sz="1600"/>
              <a:t>Part / full time</a:t>
            </a:r>
            <a:endParaRPr sz="1600"/>
          </a:p>
          <a:p>
            <a:pPr indent="-330200" lvl="0" marL="457200" rtl="0" algn="l">
              <a:spcBef>
                <a:spcPts val="0"/>
              </a:spcBef>
              <a:spcAft>
                <a:spcPts val="0"/>
              </a:spcAft>
              <a:buSzPts val="1600"/>
              <a:buChar char="●"/>
            </a:pPr>
            <a:r>
              <a:rPr lang="en-GB" sz="1600"/>
              <a:t>Etc.</a:t>
            </a:r>
            <a:endParaRPr sz="1600"/>
          </a:p>
          <a:p>
            <a:pPr indent="0" lvl="0" marL="0" rtl="0" algn="l">
              <a:spcBef>
                <a:spcPts val="1600"/>
              </a:spcBef>
              <a:spcAft>
                <a:spcPts val="0"/>
              </a:spcAft>
              <a:buNone/>
            </a:pPr>
            <a:r>
              <a:rPr lang="en-GB" sz="1600"/>
              <a:t>The target variable and the one that will try to predict it is the </a:t>
            </a:r>
            <a:r>
              <a:rPr b="1" lang="en-GB" sz="1600"/>
              <a:t>case status</a:t>
            </a:r>
            <a:r>
              <a:rPr lang="en-GB" sz="1600"/>
              <a:t> variable and it contains two possible values (</a:t>
            </a:r>
            <a:r>
              <a:rPr i="1" lang="en-GB" sz="1600"/>
              <a:t>certified</a:t>
            </a:r>
            <a:r>
              <a:rPr lang="en-GB" sz="1600"/>
              <a:t> or </a:t>
            </a:r>
            <a:r>
              <a:rPr i="1" lang="en-GB" sz="1600"/>
              <a:t>denied</a:t>
            </a:r>
            <a:r>
              <a:rPr lang="en-GB" sz="1600"/>
              <a:t>).</a:t>
            </a:r>
            <a:endParaRPr sz="1600"/>
          </a:p>
          <a:p>
            <a:pPr indent="0" lvl="0" marL="45720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Proposal - Input</a:t>
            </a:r>
            <a:endParaRPr/>
          </a:p>
        </p:txBody>
      </p:sp>
      <p:sp>
        <p:nvSpPr>
          <p:cNvPr id="320" name="Google Shape;32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18"/>
          <p:cNvPicPr preferRelativeResize="0"/>
          <p:nvPr/>
        </p:nvPicPr>
        <p:blipFill>
          <a:blip r:embed="rId3">
            <a:alphaModFix/>
          </a:blip>
          <a:stretch>
            <a:fillRect/>
          </a:stretch>
        </p:blipFill>
        <p:spPr>
          <a:xfrm>
            <a:off x="1242950" y="1157575"/>
            <a:ext cx="7152201" cy="370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 Proposal - Exit</a:t>
            </a:r>
            <a:endParaRPr/>
          </a:p>
        </p:txBody>
      </p:sp>
      <p:graphicFrame>
        <p:nvGraphicFramePr>
          <p:cNvPr id="327" name="Google Shape;327;p19"/>
          <p:cNvGraphicFramePr/>
          <p:nvPr/>
        </p:nvGraphicFramePr>
        <p:xfrm>
          <a:off x="952500" y="2190750"/>
          <a:ext cx="3000000" cy="3000000"/>
        </p:xfrm>
        <a:graphic>
          <a:graphicData uri="http://schemas.openxmlformats.org/drawingml/2006/table">
            <a:tbl>
              <a:tblPr>
                <a:noFill/>
                <a:tableStyleId>{870CE42B-2970-4650-943F-E9DE099200BB}</a:tableStyleId>
              </a:tblPr>
              <a:tblGrid>
                <a:gridCol w="3619500"/>
                <a:gridCol w="3619500"/>
              </a:tblGrid>
              <a:tr h="381000">
                <a:tc>
                  <a:txBody>
                    <a:bodyPr/>
                    <a:lstStyle/>
                    <a:p>
                      <a:pPr indent="0" lvl="0" marL="0" rtl="0" algn="l">
                        <a:spcBef>
                          <a:spcPts val="0"/>
                        </a:spcBef>
                        <a:spcAft>
                          <a:spcPts val="0"/>
                        </a:spcAft>
                        <a:buNone/>
                      </a:pPr>
                      <a:r>
                        <a:rPr b="1" lang="en-GB"/>
                        <a:t>Prediction 1 - Random Forest</a:t>
                      </a:r>
                      <a:endParaRPr b="1"/>
                    </a:p>
                  </a:txBody>
                  <a:tcPr marT="91425" marB="91425" marR="91425" marL="91425"/>
                </a:tc>
                <a:tc>
                  <a:txBody>
                    <a:bodyPr/>
                    <a:lstStyle/>
                    <a:p>
                      <a:pPr indent="0" lvl="0" marL="0" rtl="0" algn="l">
                        <a:spcBef>
                          <a:spcPts val="0"/>
                        </a:spcBef>
                        <a:spcAft>
                          <a:spcPts val="0"/>
                        </a:spcAft>
                        <a:buNone/>
                      </a:pPr>
                      <a:r>
                        <a:rPr b="1" lang="en-GB"/>
                        <a:t>Prediction 2 - Naive Bayes</a:t>
                      </a:r>
                      <a:endParaRPr b="1"/>
                    </a:p>
                  </a:txBody>
                  <a:tcPr marT="91425" marB="91425" marR="91425" marL="91425"/>
                </a:tc>
              </a:tr>
              <a:tr h="381000">
                <a:tc>
                  <a:txBody>
                    <a:bodyPr/>
                    <a:lstStyle/>
                    <a:p>
                      <a:pPr indent="0" lvl="0" marL="0" rtl="0" algn="ctr">
                        <a:spcBef>
                          <a:spcPts val="0"/>
                        </a:spcBef>
                        <a:spcAft>
                          <a:spcPts val="0"/>
                        </a:spcAft>
                        <a:buNone/>
                      </a:pPr>
                      <a:r>
                        <a:rPr b="1" lang="en-GB"/>
                        <a:t>CERTIFIED</a:t>
                      </a:r>
                      <a:endParaRPr b="1"/>
                    </a:p>
                  </a:txBody>
                  <a:tcPr marT="91425" marB="91425" marR="91425" marL="91425">
                    <a:solidFill>
                      <a:srgbClr val="D9EAD3"/>
                    </a:solidFill>
                  </a:tcPr>
                </a:tc>
                <a:tc>
                  <a:txBody>
                    <a:bodyPr/>
                    <a:lstStyle/>
                    <a:p>
                      <a:pPr indent="0" lvl="0" marL="0" rtl="0" algn="ctr">
                        <a:spcBef>
                          <a:spcPts val="0"/>
                        </a:spcBef>
                        <a:spcAft>
                          <a:spcPts val="0"/>
                        </a:spcAft>
                        <a:buNone/>
                      </a:pPr>
                      <a:r>
                        <a:rPr b="1" lang="en-GB"/>
                        <a:t>DENIED</a:t>
                      </a:r>
                      <a:endParaRPr b="1"/>
                    </a:p>
                  </a:txBody>
                  <a:tcPr marT="91425" marB="91425" marR="91425" marL="91425">
                    <a:solidFill>
                      <a:srgbClr val="F4CCCC"/>
                    </a:solidFill>
                  </a:tcPr>
                </a:tc>
              </a:tr>
            </a:tbl>
          </a:graphicData>
        </a:graphic>
      </p:graphicFrame>
      <p:sp>
        <p:nvSpPr>
          <p:cNvPr id="328" name="Google Shape;328;p19"/>
          <p:cNvSpPr txBox="1"/>
          <p:nvPr/>
        </p:nvSpPr>
        <p:spPr>
          <a:xfrm>
            <a:off x="1303800" y="3866300"/>
            <a:ext cx="2979600" cy="472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The output of the first prediction method</a:t>
            </a:r>
            <a:endParaRPr b="1">
              <a:latin typeface="Nunito"/>
              <a:ea typeface="Nunito"/>
              <a:cs typeface="Nunito"/>
              <a:sym typeface="Nunito"/>
            </a:endParaRPr>
          </a:p>
          <a:p>
            <a:pPr indent="0" lvl="0" marL="0" rtl="0" algn="ctr">
              <a:spcBef>
                <a:spcPts val="0"/>
              </a:spcBef>
              <a:spcAft>
                <a:spcPts val="0"/>
              </a:spcAft>
              <a:buNone/>
            </a:pPr>
            <a:r>
              <a:t/>
            </a:r>
            <a:endParaRPr b="1">
              <a:latin typeface="Nunito"/>
              <a:ea typeface="Nunito"/>
              <a:cs typeface="Nunito"/>
              <a:sym typeface="Nunito"/>
            </a:endParaRPr>
          </a:p>
        </p:txBody>
      </p:sp>
      <p:sp>
        <p:nvSpPr>
          <p:cNvPr id="329" name="Google Shape;329;p19"/>
          <p:cNvSpPr txBox="1"/>
          <p:nvPr/>
        </p:nvSpPr>
        <p:spPr>
          <a:xfrm>
            <a:off x="4965300" y="3866300"/>
            <a:ext cx="2979600" cy="472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Nunito"/>
                <a:ea typeface="Nunito"/>
                <a:cs typeface="Nunito"/>
                <a:sym typeface="Nunito"/>
              </a:rPr>
              <a:t>The output of the second prediction method</a:t>
            </a:r>
            <a:endParaRPr b="1">
              <a:latin typeface="Nunito"/>
              <a:ea typeface="Nunito"/>
              <a:cs typeface="Nunito"/>
              <a:sym typeface="Nunito"/>
            </a:endParaRPr>
          </a:p>
          <a:p>
            <a:pPr indent="0" lvl="0" marL="0" rtl="0" algn="l">
              <a:spcBef>
                <a:spcPts val="0"/>
              </a:spcBef>
              <a:spcAft>
                <a:spcPts val="0"/>
              </a:spcAft>
              <a:buNone/>
            </a:pPr>
            <a:r>
              <a:t/>
            </a:r>
            <a:endParaRPr b="1">
              <a:latin typeface="Nunito"/>
              <a:ea typeface="Nunito"/>
              <a:cs typeface="Nunito"/>
              <a:sym typeface="Nunito"/>
            </a:endParaRPr>
          </a:p>
        </p:txBody>
      </p:sp>
      <p:cxnSp>
        <p:nvCxnSpPr>
          <p:cNvPr id="330" name="Google Shape;330;p19"/>
          <p:cNvCxnSpPr/>
          <p:nvPr/>
        </p:nvCxnSpPr>
        <p:spPr>
          <a:xfrm>
            <a:off x="6440550" y="2996650"/>
            <a:ext cx="14400" cy="8697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19"/>
          <p:cNvCxnSpPr/>
          <p:nvPr/>
        </p:nvCxnSpPr>
        <p:spPr>
          <a:xfrm>
            <a:off x="2601475" y="3001150"/>
            <a:ext cx="10500" cy="9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1161900" y="901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Similar solution in KNIME- </a:t>
            </a:r>
            <a:r>
              <a:rPr i="1" lang="en-GB"/>
              <a:t>adult income</a:t>
            </a:r>
            <a:endParaRPr i="1"/>
          </a:p>
        </p:txBody>
      </p:sp>
      <p:sp>
        <p:nvSpPr>
          <p:cNvPr id="337" name="Google Shape;337;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8" name="Google Shape;338;p20"/>
          <p:cNvPicPr preferRelativeResize="0"/>
          <p:nvPr/>
        </p:nvPicPr>
        <p:blipFill>
          <a:blip r:embed="rId3">
            <a:alphaModFix/>
          </a:blip>
          <a:stretch>
            <a:fillRect/>
          </a:stretch>
        </p:blipFill>
        <p:spPr>
          <a:xfrm>
            <a:off x="164225" y="891400"/>
            <a:ext cx="8858050" cy="425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System components - KNIME</a:t>
            </a:r>
            <a:endParaRPr/>
          </a:p>
        </p:txBody>
      </p:sp>
      <p:pic>
        <p:nvPicPr>
          <p:cNvPr id="344" name="Google Shape;344;p21"/>
          <p:cNvPicPr preferRelativeResize="0"/>
          <p:nvPr/>
        </p:nvPicPr>
        <p:blipFill>
          <a:blip r:embed="rId3">
            <a:alphaModFix/>
          </a:blip>
          <a:stretch>
            <a:fillRect/>
          </a:stretch>
        </p:blipFill>
        <p:spPr>
          <a:xfrm>
            <a:off x="0" y="1750275"/>
            <a:ext cx="9143997" cy="2478000"/>
          </a:xfrm>
          <a:prstGeom prst="rect">
            <a:avLst/>
          </a:prstGeom>
          <a:noFill/>
          <a:ln>
            <a:noFill/>
          </a:ln>
        </p:spPr>
      </p:pic>
      <p:sp>
        <p:nvSpPr>
          <p:cNvPr id="345" name="Google Shape;345;p21"/>
          <p:cNvSpPr txBox="1"/>
          <p:nvPr/>
        </p:nvSpPr>
        <p:spPr>
          <a:xfrm>
            <a:off x="434875" y="4514625"/>
            <a:ext cx="8336100" cy="59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latin typeface="Calibri"/>
                <a:ea typeface="Calibri"/>
                <a:cs typeface="Calibri"/>
                <a:sym typeface="Calibri"/>
              </a:rPr>
              <a:t>The system consists of the following components: </a:t>
            </a:r>
            <a:r>
              <a:rPr b="1" lang="en-GB" sz="1100">
                <a:latin typeface="Calibri"/>
                <a:ea typeface="Calibri"/>
                <a:cs typeface="Calibri"/>
                <a:sym typeface="Calibri"/>
              </a:rPr>
              <a:t>Data set loading, preprocessing, feature engineering, partitioning, application of prediction methods, model evaluation</a:t>
            </a:r>
            <a:r>
              <a:rPr lang="en-GB" sz="1100">
                <a:latin typeface="Calibri"/>
                <a:ea typeface="Calibri"/>
                <a:cs typeface="Calibri"/>
                <a:sym typeface="Calibri"/>
              </a:rPr>
              <a:t>.</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