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82" r:id="rId3"/>
    <p:sldId id="283" r:id="rId4"/>
    <p:sldId id="280" r:id="rId5"/>
    <p:sldId id="272" r:id="rId6"/>
    <p:sldId id="270" r:id="rId7"/>
    <p:sldId id="276" r:id="rId8"/>
    <p:sldId id="285" r:id="rId9"/>
    <p:sldId id="273" r:id="rId10"/>
    <p:sldId id="277" r:id="rId11"/>
    <p:sldId id="284" r:id="rId12"/>
    <p:sldId id="279" r:id="rId13"/>
    <p:sldId id="275" r:id="rId14"/>
    <p:sldId id="28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D3D3D"/>
    <a:srgbClr val="9900CC"/>
    <a:srgbClr val="FF0066"/>
    <a:srgbClr val="33CCCC"/>
    <a:srgbClr val="F4F4F0"/>
    <a:srgbClr val="FFFFCC"/>
    <a:srgbClr val="FF6600"/>
    <a:srgbClr val="FFCC00"/>
    <a:srgbClr val="DA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84412" autoAdjust="0"/>
  </p:normalViewPr>
  <p:slideViewPr>
    <p:cSldViewPr snapToGrid="0">
      <p:cViewPr varScale="1">
        <p:scale>
          <a:sx n="44" d="100"/>
          <a:sy n="44" d="100"/>
        </p:scale>
        <p:origin x="60" y="5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sk-SK" smtClean="0"/>
              <a:t>18.04.2016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sk-SK" smtClean="0"/>
              <a:t>18.04.2016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</a:t>
            </a:r>
            <a:r>
              <a:rPr lang="sk-SK" noProof="0" dirty="0"/>
              <a:t>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Vitam</a:t>
            </a:r>
            <a:r>
              <a:rPr lang="sk-SK" dirty="0"/>
              <a:t> </a:t>
            </a:r>
            <a:r>
              <a:rPr lang="sk-SK" dirty="0" err="1"/>
              <a:t>vas</a:t>
            </a:r>
            <a:r>
              <a:rPr lang="sk-SK" dirty="0"/>
              <a:t>.</a:t>
            </a:r>
            <a:br>
              <a:rPr lang="sk-SK" dirty="0"/>
            </a:br>
            <a:r>
              <a:rPr lang="sk-SK" dirty="0"/>
              <a:t>Moja</a:t>
            </a:r>
            <a:r>
              <a:rPr lang="sk-SK" baseline="0" dirty="0"/>
              <a:t> </a:t>
            </a:r>
            <a:r>
              <a:rPr lang="sk-SK" baseline="0" dirty="0" err="1"/>
              <a:t>praca</a:t>
            </a:r>
            <a:r>
              <a:rPr lang="sk-SK" baseline="0" dirty="0"/>
              <a:t> sa </a:t>
            </a:r>
            <a:r>
              <a:rPr lang="sk-SK" baseline="0" dirty="0" err="1"/>
              <a:t>zaobera</a:t>
            </a:r>
            <a:r>
              <a:rPr lang="sk-SK" baseline="0" dirty="0"/>
              <a:t> </a:t>
            </a:r>
            <a:r>
              <a:rPr lang="sk-SK" baseline="0" dirty="0" err="1"/>
              <a:t>zrychlenim</a:t>
            </a:r>
            <a:r>
              <a:rPr lang="sk-SK" baseline="0" dirty="0"/>
              <a:t> </a:t>
            </a:r>
            <a:r>
              <a:rPr lang="sk-SK" baseline="0" dirty="0" err="1"/>
              <a:t>vypoctov</a:t>
            </a:r>
            <a:r>
              <a:rPr lang="sk-SK" baseline="0" dirty="0"/>
              <a:t> </a:t>
            </a:r>
            <a:r>
              <a:rPr lang="sk-SK" baseline="0" dirty="0" err="1"/>
              <a:t>splajnovych</a:t>
            </a:r>
            <a:r>
              <a:rPr lang="sk-SK" baseline="0" dirty="0"/>
              <a:t> povrchov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029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Okrem IP</a:t>
            </a:r>
            <a:r>
              <a:rPr lang="sk-SK" baseline="0" dirty="0"/>
              <a:t> </a:t>
            </a:r>
            <a:r>
              <a:rPr lang="sk-SK" baseline="0" dirty="0" err="1"/>
              <a:t>zalezi</a:t>
            </a:r>
            <a:r>
              <a:rPr lang="sk-SK" baseline="0" dirty="0"/>
              <a:t> aj na </a:t>
            </a:r>
            <a:r>
              <a:rPr lang="sk-SK" baseline="0" dirty="0" err="1"/>
              <a:t>rychlosti</a:t>
            </a:r>
            <a:r>
              <a:rPr lang="sk-SK" baseline="0" dirty="0"/>
              <a:t> </a:t>
            </a:r>
            <a:r>
              <a:rPr lang="sk-SK" baseline="0" dirty="0" err="1"/>
              <a:t>jednotlivych</a:t>
            </a:r>
            <a:r>
              <a:rPr lang="sk-SK" baseline="0" dirty="0"/>
              <a:t> </a:t>
            </a:r>
            <a:r>
              <a:rPr lang="sk-SK" baseline="0" dirty="0" err="1"/>
              <a:t>aritmetickych</a:t>
            </a:r>
            <a:r>
              <a:rPr lang="sk-SK" baseline="0" dirty="0"/>
              <a:t> </a:t>
            </a:r>
            <a:r>
              <a:rPr lang="sk-SK" baseline="0" dirty="0" err="1"/>
              <a:t>operacii</a:t>
            </a:r>
            <a:r>
              <a:rPr lang="sk-SK" baseline="0" dirty="0"/>
              <a:t>.</a:t>
            </a:r>
          </a:p>
          <a:p>
            <a:r>
              <a:rPr lang="sk-SK" baseline="0" dirty="0" err="1"/>
              <a:t>Gamma</a:t>
            </a:r>
            <a:r>
              <a:rPr lang="sk-SK" baseline="0" dirty="0"/>
              <a:t> </a:t>
            </a:r>
            <a:r>
              <a:rPr lang="sk-SK" baseline="0" dirty="0" err="1"/>
              <a:t>zavisi</a:t>
            </a:r>
            <a:r>
              <a:rPr lang="sk-SK" baseline="0" dirty="0"/>
              <a:t> od typu a poctu </a:t>
            </a:r>
            <a:r>
              <a:rPr lang="sk-SK" baseline="0" dirty="0" err="1"/>
              <a:t>datovych</a:t>
            </a:r>
            <a:r>
              <a:rPr lang="sk-SK" baseline="0" dirty="0"/>
              <a:t> </a:t>
            </a:r>
            <a:r>
              <a:rPr lang="sk-SK" baseline="0" dirty="0" err="1"/>
              <a:t>struktur</a:t>
            </a:r>
            <a:r>
              <a:rPr lang="sk-SK" baseline="0" dirty="0"/>
              <a:t>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736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Odchylka</a:t>
            </a:r>
            <a:r>
              <a:rPr lang="sk-SK" baseline="0" dirty="0"/>
              <a:t> medzi </a:t>
            </a:r>
            <a:r>
              <a:rPr lang="sk-SK" baseline="0" dirty="0" err="1"/>
              <a:t>teor</a:t>
            </a:r>
            <a:r>
              <a:rPr lang="sk-SK" baseline="0" dirty="0"/>
              <a:t>. a </a:t>
            </a:r>
            <a:r>
              <a:rPr lang="sk-SK" baseline="0" dirty="0" err="1"/>
              <a:t>mer</a:t>
            </a:r>
            <a:r>
              <a:rPr lang="sk-SK" baseline="0" dirty="0"/>
              <a:t>. je na stotiny.</a:t>
            </a:r>
            <a:endParaRPr lang="sk-SK" dirty="0"/>
          </a:p>
          <a:p>
            <a:r>
              <a:rPr lang="sk-SK" dirty="0"/>
              <a:t>Na </a:t>
            </a:r>
            <a:r>
              <a:rPr lang="sk-SK" dirty="0" err="1"/>
              <a:t>modernych</a:t>
            </a:r>
            <a:r>
              <a:rPr lang="sk-SK" dirty="0"/>
              <a:t> CPU je teda </a:t>
            </a:r>
            <a:r>
              <a:rPr lang="sk-SK" dirty="0" err="1"/>
              <a:t>zrychlenie</a:t>
            </a:r>
            <a:r>
              <a:rPr lang="sk-SK" dirty="0"/>
              <a:t> </a:t>
            </a:r>
            <a:r>
              <a:rPr lang="sk-SK" dirty="0" err="1"/>
              <a:t>redukovaneho</a:t>
            </a:r>
            <a:r>
              <a:rPr lang="sk-SK" baseline="0" dirty="0"/>
              <a:t> algoritmu pri </a:t>
            </a:r>
            <a:r>
              <a:rPr lang="sk-SK" baseline="0" dirty="0" err="1"/>
              <a:t>plochach</a:t>
            </a:r>
            <a:r>
              <a:rPr lang="sk-SK" dirty="0"/>
              <a:t> o 20%.</a:t>
            </a:r>
            <a:r>
              <a:rPr lang="sk-SK" baseline="0" dirty="0"/>
              <a:t> </a:t>
            </a:r>
            <a:endParaRPr lang="sk-SK" dirty="0"/>
          </a:p>
          <a:p>
            <a:r>
              <a:rPr lang="sk-SK" dirty="0" err="1"/>
              <a:t>Zrychlenie</a:t>
            </a:r>
            <a:r>
              <a:rPr lang="sk-SK" baseline="0" dirty="0"/>
              <a:t> pri </a:t>
            </a:r>
            <a:r>
              <a:rPr lang="sk-SK" baseline="0" dirty="0" err="1"/>
              <a:t>krivkach</a:t>
            </a:r>
            <a:r>
              <a:rPr lang="sk-SK" baseline="0" dirty="0"/>
              <a:t> je 50%.</a:t>
            </a:r>
          </a:p>
          <a:p>
            <a:r>
              <a:rPr lang="sk-SK" baseline="0" dirty="0"/>
              <a:t>Rozdiel medzi krivkami a plochami je v tom, </a:t>
            </a:r>
            <a:r>
              <a:rPr lang="sk-SK" baseline="0" dirty="0" err="1"/>
              <a:t>ze</a:t>
            </a:r>
            <a:r>
              <a:rPr lang="sk-SK" baseline="0" dirty="0"/>
              <a:t> u </a:t>
            </a:r>
            <a:r>
              <a:rPr lang="sk-SK" baseline="0" dirty="0" err="1"/>
              <a:t>krivkach</a:t>
            </a:r>
            <a:r>
              <a:rPr lang="sk-SK" baseline="0" dirty="0"/>
              <a:t> </a:t>
            </a:r>
            <a:r>
              <a:rPr lang="sk-SK" baseline="0" dirty="0" err="1"/>
              <a:t>nemame</a:t>
            </a:r>
            <a:r>
              <a:rPr lang="sk-SK" baseline="0" dirty="0"/>
              <a:t> komplexne </a:t>
            </a:r>
            <a:r>
              <a:rPr lang="sk-SK" baseline="0" dirty="0" err="1"/>
              <a:t>zmiesane</a:t>
            </a:r>
            <a:r>
              <a:rPr lang="sk-SK" baseline="0" dirty="0"/>
              <a:t> </a:t>
            </a:r>
            <a:r>
              <a:rPr lang="sk-SK" baseline="0" dirty="0" err="1"/>
              <a:t>derivacie</a:t>
            </a:r>
            <a:r>
              <a:rPr lang="sk-SK" baseline="0" dirty="0"/>
              <a:t>. </a:t>
            </a:r>
            <a:br>
              <a:rPr lang="sk-SK" baseline="0" dirty="0"/>
            </a:br>
            <a:r>
              <a:rPr lang="sk-SK" baseline="0" dirty="0"/>
              <a:t>Pri </a:t>
            </a:r>
            <a:r>
              <a:rPr lang="sk-SK" baseline="0" dirty="0" err="1"/>
              <a:t>zlepseni</a:t>
            </a:r>
            <a:r>
              <a:rPr lang="sk-SK" baseline="0" dirty="0"/>
              <a:t> zmies. </a:t>
            </a:r>
            <a:r>
              <a:rPr lang="sk-SK" baseline="0" dirty="0" err="1"/>
              <a:t>derivacii</a:t>
            </a:r>
            <a:r>
              <a:rPr lang="sk-SK" baseline="0" dirty="0"/>
              <a:t> </a:t>
            </a:r>
            <a:r>
              <a:rPr lang="sk-SK" baseline="0" dirty="0" err="1"/>
              <a:t>ocakavame</a:t>
            </a:r>
            <a:r>
              <a:rPr lang="sk-SK" baseline="0" dirty="0"/>
              <a:t> </a:t>
            </a:r>
            <a:r>
              <a:rPr lang="sk-SK" baseline="0" dirty="0" err="1"/>
              <a:t>take</a:t>
            </a:r>
            <a:r>
              <a:rPr lang="sk-SK" baseline="0" dirty="0"/>
              <a:t> </a:t>
            </a:r>
            <a:r>
              <a:rPr lang="sk-SK" baseline="0" dirty="0" err="1"/>
              <a:t>zrychlenie</a:t>
            </a:r>
            <a:r>
              <a:rPr lang="sk-SK" baseline="0" dirty="0"/>
              <a:t> aj u </a:t>
            </a:r>
            <a:r>
              <a:rPr lang="sk-SK" baseline="0" dirty="0" err="1"/>
              <a:t>ploch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663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585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k-SK" baseline="0" dirty="0"/>
              <a:t>V </a:t>
            </a:r>
            <a:r>
              <a:rPr lang="sk-SK" baseline="0" dirty="0" err="1"/>
              <a:t>prezentacii</a:t>
            </a:r>
            <a:r>
              <a:rPr lang="sk-SK" baseline="0" dirty="0"/>
              <a:t> si najprv vysvetlime si pojem </a:t>
            </a:r>
            <a:r>
              <a:rPr lang="sk-SK" baseline="0" dirty="0" err="1"/>
              <a:t>splajnu</a:t>
            </a:r>
            <a:endParaRPr lang="sk-SK" baseline="0" dirty="0"/>
          </a:p>
          <a:p>
            <a:pPr marL="228600" indent="-228600">
              <a:buAutoNum type="arabicPeriod" startAt="2"/>
            </a:pPr>
            <a:r>
              <a:rPr lang="sk-SK" baseline="0" dirty="0" err="1"/>
              <a:t>Popiseme</a:t>
            </a:r>
            <a:r>
              <a:rPr lang="sk-SK" baseline="0" dirty="0"/>
              <a:t> De </a:t>
            </a:r>
            <a:r>
              <a:rPr lang="sk-SK" baseline="0" dirty="0" err="1"/>
              <a:t>boorov</a:t>
            </a:r>
            <a:r>
              <a:rPr lang="sk-SK" baseline="0" dirty="0"/>
              <a:t> model </a:t>
            </a:r>
            <a:r>
              <a:rPr lang="sk-SK" baseline="0" dirty="0" err="1"/>
              <a:t>vypoctu</a:t>
            </a:r>
            <a:endParaRPr lang="sk-SK" baseline="0" dirty="0"/>
          </a:p>
          <a:p>
            <a:pPr marL="228600" indent="-228600">
              <a:buAutoNum type="arabicPeriod" startAt="3"/>
            </a:pPr>
            <a:r>
              <a:rPr lang="sk-SK" baseline="0" dirty="0" err="1"/>
              <a:t>Nasledne</a:t>
            </a:r>
            <a:r>
              <a:rPr lang="sk-SK" baseline="0" dirty="0"/>
              <a:t> si </a:t>
            </a:r>
            <a:r>
              <a:rPr lang="sk-SK" baseline="0" dirty="0" err="1"/>
              <a:t>popiseme</a:t>
            </a:r>
            <a:r>
              <a:rPr lang="sk-SK" baseline="0" dirty="0"/>
              <a:t> </a:t>
            </a:r>
            <a:r>
              <a:rPr lang="sk-SK" baseline="0" dirty="0" err="1"/>
              <a:t>vylepseny</a:t>
            </a:r>
            <a:r>
              <a:rPr lang="sk-SK" baseline="0" dirty="0"/>
              <a:t> algoritmus pre rovnomerne uzly...</a:t>
            </a:r>
          </a:p>
          <a:p>
            <a:pPr marL="228600" indent="-228600">
              <a:buAutoNum type="arabicPeriod" startAt="3"/>
            </a:pPr>
            <a:r>
              <a:rPr lang="sk-SK" baseline="0" dirty="0" err="1"/>
              <a:t>Zdovodnime</a:t>
            </a:r>
            <a:r>
              <a:rPr lang="sk-SK" baseline="0" dirty="0"/>
              <a:t> si </a:t>
            </a:r>
            <a:r>
              <a:rPr lang="sk-SK" baseline="0" dirty="0" err="1"/>
              <a:t>zrychlenie</a:t>
            </a:r>
            <a:r>
              <a:rPr lang="sk-SK" baseline="0" dirty="0"/>
              <a:t>, kde sa vyskytuje </a:t>
            </a:r>
            <a:r>
              <a:rPr lang="sk-SK" baseline="0" dirty="0" err="1"/>
              <a:t>zujimavy</a:t>
            </a:r>
            <a:r>
              <a:rPr lang="sk-SK" baseline="0" dirty="0"/>
              <a:t> jav </a:t>
            </a:r>
            <a:r>
              <a:rPr lang="sk-SK" baseline="0" dirty="0" err="1"/>
              <a:t>vdaka</a:t>
            </a:r>
            <a:r>
              <a:rPr lang="sk-SK" baseline="0" dirty="0"/>
              <a:t> </a:t>
            </a:r>
            <a:r>
              <a:rPr lang="sk-SK" baseline="0" dirty="0" err="1"/>
              <a:t>ktoremu</a:t>
            </a:r>
            <a:r>
              <a:rPr lang="sk-SK" baseline="0" dirty="0"/>
              <a:t> je </a:t>
            </a:r>
            <a:r>
              <a:rPr lang="sk-SK" baseline="0" dirty="0" err="1"/>
              <a:t>red</a:t>
            </a:r>
            <a:r>
              <a:rPr lang="sk-SK" baseline="0" dirty="0"/>
              <a:t>. </a:t>
            </a:r>
            <a:r>
              <a:rPr lang="sk-SK" baseline="0" dirty="0" err="1"/>
              <a:t>alg</a:t>
            </a:r>
            <a:r>
              <a:rPr lang="sk-SK" baseline="0" dirty="0"/>
              <a:t>. </a:t>
            </a:r>
            <a:r>
              <a:rPr lang="sk-SK" baseline="0" dirty="0" err="1"/>
              <a:t>rychlejsi</a:t>
            </a:r>
            <a:r>
              <a:rPr lang="sk-SK" baseline="0" dirty="0"/>
              <a:t>.</a:t>
            </a:r>
            <a:br>
              <a:rPr lang="sk-SK" dirty="0"/>
            </a:br>
            <a:r>
              <a:rPr lang="sk-SK" dirty="0" err="1"/>
              <a:t>Hlavny</a:t>
            </a:r>
            <a:r>
              <a:rPr lang="sk-SK" dirty="0"/>
              <a:t> dôvod:</a:t>
            </a:r>
            <a:r>
              <a:rPr lang="sk-SK" baseline="0" dirty="0"/>
              <a:t> Csaba a </a:t>
            </a:r>
            <a:r>
              <a:rPr lang="sk-SK" baseline="0" dirty="0" err="1"/>
              <a:t>Lukas</a:t>
            </a:r>
            <a:r>
              <a:rPr lang="sk-SK" baseline="0" dirty="0"/>
              <a:t> nevedeli </a:t>
            </a:r>
            <a:r>
              <a:rPr lang="sk-SK" baseline="0" dirty="0" err="1"/>
              <a:t>preco</a:t>
            </a:r>
            <a:r>
              <a:rPr lang="sk-SK" baseline="0" dirty="0"/>
              <a:t> je rýchlejšie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847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Kde</a:t>
            </a:r>
            <a:r>
              <a:rPr lang="sk-SK" baseline="0" dirty="0"/>
              <a:t> sa </a:t>
            </a:r>
            <a:r>
              <a:rPr lang="sk-SK" baseline="0" dirty="0" err="1"/>
              <a:t>splajny</a:t>
            </a:r>
            <a:r>
              <a:rPr lang="sk-SK" baseline="0" dirty="0"/>
              <a:t> používajú: CAD modelovania a modelovanie </a:t>
            </a:r>
            <a:r>
              <a:rPr lang="sk-SK" baseline="0" dirty="0" err="1"/>
              <a:t>fyzikalnych</a:t>
            </a:r>
            <a:r>
              <a:rPr lang="sk-SK" baseline="0" dirty="0"/>
              <a:t> procesov.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842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Zaklad</a:t>
            </a:r>
            <a:r>
              <a:rPr lang="sk-SK" dirty="0"/>
              <a:t> algoritmu tkvie v opakovanom</a:t>
            </a:r>
            <a:r>
              <a:rPr lang="sk-SK" baseline="0" dirty="0"/>
              <a:t> </a:t>
            </a:r>
            <a:r>
              <a:rPr lang="sk-SK" baseline="0" dirty="0" err="1"/>
              <a:t>pocitani</a:t>
            </a:r>
            <a:r>
              <a:rPr lang="sk-SK" baseline="0" dirty="0"/>
              <a:t> </a:t>
            </a:r>
            <a:r>
              <a:rPr lang="sk-SK" baseline="0" dirty="0" err="1"/>
              <a:t>sustavy</a:t>
            </a:r>
            <a:r>
              <a:rPr lang="sk-SK" baseline="0" dirty="0"/>
              <a:t> </a:t>
            </a:r>
            <a:r>
              <a:rPr lang="sk-SK" baseline="0" dirty="0" err="1"/>
              <a:t>rovnic</a:t>
            </a:r>
            <a:r>
              <a:rPr lang="sk-SK" baseline="0" dirty="0"/>
              <a:t>, kde za </a:t>
            </a:r>
            <a:r>
              <a:rPr lang="sk-SK" baseline="0" dirty="0" err="1"/>
              <a:t>nezname</a:t>
            </a:r>
            <a:r>
              <a:rPr lang="sk-SK" baseline="0" dirty="0"/>
              <a:t> D </a:t>
            </a:r>
            <a:r>
              <a:rPr lang="sk-SK" baseline="0" dirty="0" err="1"/>
              <a:t>dosadime</a:t>
            </a:r>
            <a:r>
              <a:rPr lang="sk-SK" baseline="0" dirty="0"/>
              <a:t> </a:t>
            </a:r>
            <a:r>
              <a:rPr lang="sk-SK" baseline="0" dirty="0" err="1"/>
              <a:t>hladane</a:t>
            </a:r>
            <a:r>
              <a:rPr lang="sk-SK" baseline="0" dirty="0"/>
              <a:t> </a:t>
            </a:r>
            <a:r>
              <a:rPr lang="sk-SK" baseline="0" dirty="0" err="1"/>
              <a:t>derivacie</a:t>
            </a:r>
            <a:r>
              <a:rPr lang="sk-SK" baseline="0" dirty="0"/>
              <a:t> pre </a:t>
            </a:r>
            <a:r>
              <a:rPr lang="sk-SK" baseline="0" dirty="0" err="1"/>
              <a:t>nejaky</a:t>
            </a:r>
            <a:r>
              <a:rPr lang="sk-SK" baseline="0" dirty="0"/>
              <a:t> riadok/</a:t>
            </a:r>
            <a:r>
              <a:rPr lang="sk-SK" baseline="0" dirty="0" err="1"/>
              <a:t>stlpec</a:t>
            </a:r>
            <a:r>
              <a:rPr lang="sk-SK" baseline="0" dirty="0"/>
              <a:t> a za Z v pravej strane </a:t>
            </a:r>
            <a:r>
              <a:rPr lang="sk-SK" baseline="0" dirty="0" err="1"/>
              <a:t>dosadime</a:t>
            </a:r>
            <a:r>
              <a:rPr lang="sk-SK" baseline="0" dirty="0"/>
              <a:t> </a:t>
            </a:r>
            <a:r>
              <a:rPr lang="sk-SK" baseline="0" dirty="0" err="1"/>
              <a:t>nejake</a:t>
            </a:r>
            <a:r>
              <a:rPr lang="sk-SK" baseline="0" dirty="0"/>
              <a:t> </a:t>
            </a:r>
            <a:r>
              <a:rPr lang="sk-SK" baseline="0" dirty="0" err="1"/>
              <a:t>zname</a:t>
            </a:r>
            <a:r>
              <a:rPr lang="sk-SK" baseline="0" dirty="0"/>
              <a:t> hodnoty a to </a:t>
            </a:r>
            <a:r>
              <a:rPr lang="sk-SK" baseline="0" dirty="0" err="1"/>
              <a:t>bud</a:t>
            </a:r>
            <a:r>
              <a:rPr lang="sk-SK" baseline="0" dirty="0"/>
              <a:t> z-</a:t>
            </a:r>
            <a:r>
              <a:rPr lang="sk-SK" baseline="0" dirty="0" err="1"/>
              <a:t>suradnice</a:t>
            </a:r>
            <a:r>
              <a:rPr lang="sk-SK" baseline="0" dirty="0"/>
              <a:t> alebo </a:t>
            </a:r>
            <a:r>
              <a:rPr lang="sk-SK" baseline="0" dirty="0" err="1"/>
              <a:t>uz</a:t>
            </a:r>
            <a:r>
              <a:rPr lang="sk-SK" baseline="0" dirty="0"/>
              <a:t> </a:t>
            </a:r>
            <a:r>
              <a:rPr lang="sk-SK" baseline="0" dirty="0" err="1"/>
              <a:t>vypocitane</a:t>
            </a:r>
            <a:r>
              <a:rPr lang="sk-SK" baseline="0" dirty="0"/>
              <a:t> </a:t>
            </a:r>
            <a:r>
              <a:rPr lang="sk-SK" baseline="0" dirty="0" err="1"/>
              <a:t>derivacie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443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ZIADNE NECHUTNOSTI,</a:t>
            </a:r>
            <a:r>
              <a:rPr lang="sk-SK" baseline="0" dirty="0"/>
              <a:t> JE TO KOMPLEXNEJSIE.</a:t>
            </a:r>
            <a:endParaRPr lang="sk-SK" dirty="0"/>
          </a:p>
          <a:p>
            <a:r>
              <a:rPr lang="sk-SK" dirty="0"/>
              <a:t>Indexujeme</a:t>
            </a:r>
            <a:r>
              <a:rPr lang="sk-SK" baseline="0" dirty="0"/>
              <a:t> od 0.</a:t>
            </a:r>
          </a:p>
          <a:p>
            <a:r>
              <a:rPr lang="sk-SK" baseline="0" dirty="0" err="1"/>
              <a:t>Sustavy</a:t>
            </a:r>
            <a:r>
              <a:rPr lang="sk-SK" baseline="0" dirty="0"/>
              <a:t> </a:t>
            </a:r>
            <a:r>
              <a:rPr lang="sk-SK" baseline="0" dirty="0" err="1"/>
              <a:t>ratame</a:t>
            </a:r>
            <a:r>
              <a:rPr lang="sk-SK" baseline="0" dirty="0"/>
              <a:t> len </a:t>
            </a:r>
            <a:r>
              <a:rPr lang="sk-SK" baseline="0" dirty="0" err="1"/>
              <a:t>parnych</a:t>
            </a:r>
            <a:r>
              <a:rPr lang="sk-SK" baseline="0" dirty="0"/>
              <a:t> </a:t>
            </a:r>
            <a:r>
              <a:rPr lang="sk-SK" baseline="0" dirty="0" err="1"/>
              <a:t>vertikalach</a:t>
            </a:r>
            <a:r>
              <a:rPr lang="sk-SK" baseline="0" dirty="0"/>
              <a:t> a </a:t>
            </a:r>
            <a:r>
              <a:rPr lang="sk-SK" baseline="0" dirty="0" err="1"/>
              <a:t>horizontalach</a:t>
            </a:r>
            <a:r>
              <a:rPr lang="sk-SK" baseline="0" dirty="0"/>
              <a:t>.</a:t>
            </a:r>
          </a:p>
          <a:p>
            <a:r>
              <a:rPr lang="sk-SK" baseline="0" dirty="0"/>
              <a:t>-14 je </a:t>
            </a:r>
            <a:r>
              <a:rPr lang="sk-SK" baseline="0" dirty="0" err="1"/>
              <a:t>dominantnejsia</a:t>
            </a:r>
            <a:r>
              <a:rPr lang="sk-SK" baseline="0" dirty="0"/>
              <a:t> =&gt; </a:t>
            </a:r>
            <a:r>
              <a:rPr lang="sk-SK" baseline="0" dirty="0" err="1"/>
              <a:t>stabilnejsi</a:t>
            </a:r>
            <a:r>
              <a:rPr lang="sk-SK" baseline="0" dirty="0"/>
              <a:t> </a:t>
            </a:r>
            <a:r>
              <a:rPr lang="sk-SK" baseline="0" dirty="0" err="1"/>
              <a:t>vypocet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986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Povedať, že </a:t>
            </a:r>
            <a:r>
              <a:rPr lang="sk-SK" dirty="0" err="1"/>
              <a:t>prave</a:t>
            </a:r>
            <a:r>
              <a:rPr lang="sk-SK" baseline="0" dirty="0"/>
              <a:t> strany </a:t>
            </a:r>
            <a:r>
              <a:rPr lang="sk-SK" baseline="0" dirty="0" err="1"/>
              <a:t>su</a:t>
            </a:r>
            <a:r>
              <a:rPr lang="sk-SK" baseline="0" dirty="0"/>
              <a:t> </a:t>
            </a:r>
            <a:r>
              <a:rPr lang="sk-SK" b="1" baseline="0" dirty="0"/>
              <a:t>k</a:t>
            </a:r>
            <a:r>
              <a:rPr lang="sk-SK" b="1" dirty="0"/>
              <a:t>omplexnejšie</a:t>
            </a:r>
            <a:r>
              <a:rPr lang="sk-SK" dirty="0"/>
              <a:t> nie zložitejšie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755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LU </a:t>
            </a:r>
            <a:r>
              <a:rPr lang="sk-SK" dirty="0" err="1"/>
              <a:t>zlozitost</a:t>
            </a:r>
            <a:r>
              <a:rPr lang="sk-SK" dirty="0"/>
              <a:t> 2n</a:t>
            </a:r>
          </a:p>
          <a:p>
            <a:r>
              <a:rPr lang="sk-SK" dirty="0"/>
              <a:t>My</a:t>
            </a:r>
            <a:r>
              <a:rPr lang="sk-SK" baseline="0" dirty="0"/>
              <a:t> </a:t>
            </a:r>
            <a:r>
              <a:rPr lang="sk-SK" baseline="0" dirty="0" err="1"/>
              <a:t>zlozitost</a:t>
            </a:r>
            <a:r>
              <a:rPr lang="sk-SK" baseline="0" dirty="0"/>
              <a:t> 3n/2, ale viac </a:t>
            </a:r>
            <a:r>
              <a:rPr lang="sk-SK" baseline="0" dirty="0" err="1"/>
              <a:t>operacii</a:t>
            </a:r>
            <a:r>
              <a:rPr lang="sk-SK" baseline="0" dirty="0"/>
              <a:t>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627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...V PRAXI</a:t>
            </a:r>
            <a:r>
              <a:rPr lang="sk-SK" baseline="0" dirty="0"/>
              <a:t> NIE.</a:t>
            </a:r>
          </a:p>
          <a:p>
            <a:r>
              <a:rPr lang="sk-SK" baseline="0" dirty="0"/>
              <a:t>Pri </a:t>
            </a:r>
            <a:r>
              <a:rPr lang="sk-SK" baseline="0" dirty="0" err="1"/>
              <a:t>modernych</a:t>
            </a:r>
            <a:r>
              <a:rPr lang="sk-SK" baseline="0" dirty="0"/>
              <a:t> CPU </a:t>
            </a:r>
            <a:r>
              <a:rPr lang="sk-SK" baseline="0" dirty="0" err="1"/>
              <a:t>nezalezi</a:t>
            </a:r>
            <a:r>
              <a:rPr lang="sk-SK" baseline="0" dirty="0"/>
              <a:t> iba na pocte krokov/</a:t>
            </a:r>
            <a:r>
              <a:rPr lang="sk-SK" baseline="0" dirty="0" err="1"/>
              <a:t>operacii</a:t>
            </a:r>
            <a:r>
              <a:rPr lang="sk-SK" baseline="0" dirty="0"/>
              <a:t> ale aj na </a:t>
            </a:r>
            <a:r>
              <a:rPr lang="sk-SK" baseline="0" dirty="0" err="1"/>
              <a:t>inych</a:t>
            </a:r>
            <a:r>
              <a:rPr lang="sk-SK" baseline="0" dirty="0"/>
              <a:t> parametroch ako je typ </a:t>
            </a:r>
            <a:r>
              <a:rPr lang="sk-SK" baseline="0" dirty="0" err="1"/>
              <a:t>opercie</a:t>
            </a:r>
            <a:r>
              <a:rPr lang="sk-SK" baseline="0" dirty="0"/>
              <a:t> tvar </a:t>
            </a:r>
            <a:r>
              <a:rPr lang="sk-SK" baseline="0" dirty="0" err="1"/>
              <a:t>vyrazu</a:t>
            </a:r>
            <a:r>
              <a:rPr lang="sk-SK" baseline="0" dirty="0"/>
              <a:t> a </a:t>
            </a:r>
            <a:r>
              <a:rPr lang="sk-SK" baseline="0" dirty="0" err="1"/>
              <a:t>ine</a:t>
            </a:r>
            <a:r>
              <a:rPr lang="sk-SK" baseline="0" dirty="0"/>
              <a:t>.</a:t>
            </a:r>
          </a:p>
          <a:p>
            <a:endParaRPr lang="sk-SK" dirty="0"/>
          </a:p>
          <a:p>
            <a:r>
              <a:rPr lang="sk-SK" dirty="0" err="1"/>
              <a:t>Obrazok</a:t>
            </a:r>
            <a:r>
              <a:rPr lang="sk-SK" dirty="0"/>
              <a:t>:</a:t>
            </a:r>
            <a:r>
              <a:rPr lang="sk-SK" baseline="0" dirty="0"/>
              <a:t> CPU ma dve </a:t>
            </a:r>
            <a:r>
              <a:rPr lang="sk-SK" baseline="0" dirty="0" err="1"/>
              <a:t>Floating</a:t>
            </a:r>
            <a:r>
              <a:rPr lang="sk-SK" baseline="0" dirty="0"/>
              <a:t> Point </a:t>
            </a:r>
            <a:r>
              <a:rPr lang="sk-SK" baseline="0" dirty="0" err="1"/>
              <a:t>Unit</a:t>
            </a:r>
            <a:r>
              <a:rPr lang="sk-SK" baseline="0" dirty="0"/>
              <a:t>, </a:t>
            </a:r>
            <a:r>
              <a:rPr lang="sk-SK" baseline="0" dirty="0" err="1"/>
              <a:t>ktore</a:t>
            </a:r>
            <a:r>
              <a:rPr lang="sk-SK" baseline="0" dirty="0"/>
              <a:t> </a:t>
            </a:r>
            <a:r>
              <a:rPr lang="sk-SK" baseline="0" dirty="0" err="1"/>
              <a:t>spolupracuju</a:t>
            </a:r>
            <a:r>
              <a:rPr lang="sk-SK" baseline="0" dirty="0"/>
              <a:t> na </a:t>
            </a:r>
            <a:r>
              <a:rPr lang="sk-SK" baseline="0" dirty="0" err="1"/>
              <a:t>vyrazoch</a:t>
            </a:r>
            <a:r>
              <a:rPr lang="sk-SK" baseline="0" dirty="0"/>
              <a:t> typu a1+a2+a3+...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9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095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 </a:t>
            </a:r>
            <a:r>
              <a:rPr lang="sk-SK" dirty="0" err="1"/>
              <a:t>zaujimavost</a:t>
            </a:r>
            <a:r>
              <a:rPr lang="sk-SK" dirty="0"/>
              <a:t> si pozrime </a:t>
            </a:r>
            <a:r>
              <a:rPr lang="sk-SK" dirty="0" err="1"/>
              <a:t>tabulku</a:t>
            </a:r>
            <a:r>
              <a:rPr lang="sk-SK" dirty="0"/>
              <a:t>,</a:t>
            </a:r>
            <a:r>
              <a:rPr lang="sk-SK" baseline="0" dirty="0"/>
              <a:t> ako rastie doba vyhodnotenia </a:t>
            </a:r>
            <a:r>
              <a:rPr lang="sk-SK" baseline="0" dirty="0" err="1"/>
              <a:t>vyrazu</a:t>
            </a:r>
            <a:r>
              <a:rPr lang="sk-SK" baseline="0" dirty="0"/>
              <a:t> s </a:t>
            </a:r>
            <a:r>
              <a:rPr lang="sk-SK" baseline="0" dirty="0" err="1"/>
              <a:t>rastucim</a:t>
            </a:r>
            <a:r>
              <a:rPr lang="sk-SK" baseline="0" dirty="0"/>
              <a:t> </a:t>
            </a:r>
            <a:r>
              <a:rPr lang="sk-SK" baseline="0" dirty="0" err="1"/>
              <a:t>poctom</a:t>
            </a:r>
            <a:r>
              <a:rPr lang="sk-SK" baseline="0" dirty="0"/>
              <a:t> </a:t>
            </a:r>
            <a:r>
              <a:rPr lang="sk-SK" baseline="0" dirty="0" err="1"/>
              <a:t>operacii</a:t>
            </a:r>
            <a:r>
              <a:rPr lang="sk-SK" baseline="0" dirty="0"/>
              <a:t>.</a:t>
            </a:r>
          </a:p>
          <a:p>
            <a:r>
              <a:rPr lang="sk-SK" baseline="0" dirty="0"/>
              <a:t>Najprv sa pozrime na delenie. Ak mame vo </a:t>
            </a:r>
            <a:r>
              <a:rPr lang="sk-SK" baseline="0" dirty="0" err="1"/>
              <a:t>vyraze</a:t>
            </a:r>
            <a:r>
              <a:rPr lang="sk-SK" baseline="0" dirty="0"/>
              <a:t> 2 </a:t>
            </a:r>
            <a:r>
              <a:rPr lang="sk-SK" baseline="0" dirty="0" err="1"/>
              <a:t>delena</a:t>
            </a:r>
            <a:r>
              <a:rPr lang="sk-SK" baseline="0" dirty="0"/>
              <a:t> tak </a:t>
            </a:r>
            <a:r>
              <a:rPr lang="sk-SK" baseline="0" dirty="0" err="1"/>
              <a:t>vyhodnotit</a:t>
            </a:r>
            <a:r>
              <a:rPr lang="sk-SK" baseline="0" dirty="0"/>
              <a:t> ich </a:t>
            </a:r>
            <a:r>
              <a:rPr lang="sk-SK" baseline="0" dirty="0" err="1"/>
              <a:t>trva</a:t>
            </a:r>
            <a:r>
              <a:rPr lang="sk-SK" baseline="0" dirty="0"/>
              <a:t> </a:t>
            </a:r>
            <a:r>
              <a:rPr lang="sk-SK" baseline="0" dirty="0" err="1"/>
              <a:t>prave</a:t>
            </a:r>
            <a:r>
              <a:rPr lang="sk-SK" baseline="0" dirty="0"/>
              <a:t> 2x viac </a:t>
            </a:r>
            <a:r>
              <a:rPr lang="sk-SK" baseline="0" dirty="0" err="1"/>
              <a:t>casu</a:t>
            </a:r>
            <a:r>
              <a:rPr lang="sk-SK" baseline="0" dirty="0"/>
              <a:t> ako vyhodnotenie </a:t>
            </a:r>
            <a:r>
              <a:rPr lang="sk-SK" baseline="0" dirty="0" err="1"/>
              <a:t>vyrazu</a:t>
            </a:r>
            <a:r>
              <a:rPr lang="sk-SK" baseline="0" dirty="0"/>
              <a:t> s 1 </a:t>
            </a:r>
            <a:r>
              <a:rPr lang="sk-SK" baseline="0" dirty="0" err="1"/>
              <a:t>delenim</a:t>
            </a:r>
            <a:r>
              <a:rPr lang="sk-SK" baseline="0" dirty="0"/>
              <a:t>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sk-SK" smtClean="0"/>
              <a:t>10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785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97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73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F4C9F40-B079-4B71-A627-7266DFEA7F0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063104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74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03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87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63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4C9F40-B079-4B71-A627-7266DFEA7F03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5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3" name="Zástupný objekt pre číslo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</a:t>
            </a:fld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35" y="629644"/>
            <a:ext cx="8628365" cy="32996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6567" y="617281"/>
            <a:ext cx="1483368" cy="3312000"/>
          </a:xfrm>
          <a:prstGeom prst="rect">
            <a:avLst/>
          </a:prstGeom>
          <a:solidFill>
            <a:srgbClr val="F4F4F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0418555" y="629644"/>
            <a:ext cx="1332000" cy="3312000"/>
          </a:xfrm>
          <a:prstGeom prst="rect">
            <a:avLst/>
          </a:prstGeom>
          <a:solidFill>
            <a:srgbClr val="F4F4F0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678461" y="4115384"/>
            <a:ext cx="10993549" cy="14750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sk-SK" sz="3000" dirty="0">
                <a:solidFill>
                  <a:schemeClr val="accent2"/>
                </a:solidFill>
              </a:rPr>
              <a:t>Zrýchlenie výpočtu </a:t>
            </a:r>
            <a:r>
              <a:rPr lang="sk-SK" sz="3000" dirty="0" err="1">
                <a:solidFill>
                  <a:schemeClr val="accent2"/>
                </a:solidFill>
              </a:rPr>
              <a:t>splajn</a:t>
            </a:r>
            <a:r>
              <a:rPr lang="sk-SK" sz="3000" dirty="0">
                <a:solidFill>
                  <a:schemeClr val="accent2"/>
                </a:solidFill>
              </a:rPr>
              <a:t> povrchov</a:t>
            </a:r>
            <a:endParaRPr lang="sk-SK" sz="300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446555" y="4761048"/>
            <a:ext cx="11304000" cy="144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78461" y="4852890"/>
            <a:ext cx="10503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  <a:latin typeface="+mj-lt"/>
              </a:rPr>
              <a:t>BC. VILIAM KAČALA </a:t>
            </a:r>
            <a:r>
              <a:rPr lang="sk-SK" sz="2000" dirty="0">
                <a:solidFill>
                  <a:schemeClr val="bg1"/>
                </a:solidFill>
                <a:latin typeface="+mj-lt"/>
              </a:rPr>
              <a:t>| </a:t>
            </a:r>
            <a:r>
              <a:rPr lang="sk-SK" sz="1600" dirty="0">
                <a:solidFill>
                  <a:schemeClr val="bg1"/>
                </a:solidFill>
                <a:latin typeface="+mj-lt"/>
              </a:rPr>
              <a:t>DOC. RNDR. CSABA TÖRÖK, CSC.</a:t>
            </a:r>
            <a:r>
              <a:rPr lang="sk-SK" sz="2000" dirty="0">
                <a:solidFill>
                  <a:schemeClr val="bg1"/>
                </a:solidFill>
                <a:latin typeface="+mj-lt"/>
              </a:rPr>
              <a:t> | </a:t>
            </a:r>
            <a:r>
              <a:rPr lang="sk-SK" sz="1600" dirty="0">
                <a:solidFill>
                  <a:schemeClr val="bg1"/>
                </a:solidFill>
                <a:latin typeface="+mj-lt"/>
              </a:rPr>
              <a:t>ÚINF PF UPJŠ</a:t>
            </a:r>
            <a:endParaRPr lang="sk-SK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76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Inštrukčný paralelizmus</a:t>
            </a:r>
          </a:p>
        </p:txBody>
      </p:sp>
      <p:graphicFrame>
        <p:nvGraphicFramePr>
          <p:cNvPr id="6" name="Zástupný objekt pre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037107"/>
              </p:ext>
            </p:extLst>
          </p:nvPr>
        </p:nvGraphicFramePr>
        <p:xfrm>
          <a:off x="1428135" y="2917587"/>
          <a:ext cx="9335729" cy="1828268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146111">
                  <a:extLst>
                    <a:ext uri="{9D8B030D-6E8A-4147-A177-3AD203B41FA5}">
                      <a16:colId xmlns:a16="http://schemas.microsoft.com/office/drawing/2014/main" val="1539656816"/>
                    </a:ext>
                  </a:extLst>
                </a:gridCol>
                <a:gridCol w="880547">
                  <a:extLst>
                    <a:ext uri="{9D8B030D-6E8A-4147-A177-3AD203B41FA5}">
                      <a16:colId xmlns:a16="http://schemas.microsoft.com/office/drawing/2014/main" val="977183216"/>
                    </a:ext>
                  </a:extLst>
                </a:gridCol>
                <a:gridCol w="838617">
                  <a:extLst>
                    <a:ext uri="{9D8B030D-6E8A-4147-A177-3AD203B41FA5}">
                      <a16:colId xmlns:a16="http://schemas.microsoft.com/office/drawing/2014/main" val="2063637894"/>
                    </a:ext>
                  </a:extLst>
                </a:gridCol>
                <a:gridCol w="829501">
                  <a:extLst>
                    <a:ext uri="{9D8B030D-6E8A-4147-A177-3AD203B41FA5}">
                      <a16:colId xmlns:a16="http://schemas.microsoft.com/office/drawing/2014/main" val="383812518"/>
                    </a:ext>
                  </a:extLst>
                </a:gridCol>
                <a:gridCol w="861710">
                  <a:extLst>
                    <a:ext uri="{9D8B030D-6E8A-4147-A177-3AD203B41FA5}">
                      <a16:colId xmlns:a16="http://schemas.microsoft.com/office/drawing/2014/main" val="2859532098"/>
                    </a:ext>
                  </a:extLst>
                </a:gridCol>
                <a:gridCol w="838616">
                  <a:extLst>
                    <a:ext uri="{9D8B030D-6E8A-4147-A177-3AD203B41FA5}">
                      <a16:colId xmlns:a16="http://schemas.microsoft.com/office/drawing/2014/main" val="2204831924"/>
                    </a:ext>
                  </a:extLst>
                </a:gridCol>
                <a:gridCol w="866571">
                  <a:extLst>
                    <a:ext uri="{9D8B030D-6E8A-4147-A177-3AD203B41FA5}">
                      <a16:colId xmlns:a16="http://schemas.microsoft.com/office/drawing/2014/main" val="2002402289"/>
                    </a:ext>
                  </a:extLst>
                </a:gridCol>
                <a:gridCol w="880548">
                  <a:extLst>
                    <a:ext uri="{9D8B030D-6E8A-4147-A177-3AD203B41FA5}">
                      <a16:colId xmlns:a16="http://schemas.microsoft.com/office/drawing/2014/main" val="1998954976"/>
                    </a:ext>
                  </a:extLst>
                </a:gridCol>
                <a:gridCol w="964410">
                  <a:extLst>
                    <a:ext uri="{9D8B030D-6E8A-4147-A177-3AD203B41FA5}">
                      <a16:colId xmlns:a16="http://schemas.microsoft.com/office/drawing/2014/main" val="337793642"/>
                    </a:ext>
                  </a:extLst>
                </a:gridCol>
                <a:gridCol w="1229098">
                  <a:extLst>
                    <a:ext uri="{9D8B030D-6E8A-4147-A177-3AD203B41FA5}">
                      <a16:colId xmlns:a16="http://schemas.microsoft.com/office/drawing/2014/main" val="1538356782"/>
                    </a:ext>
                  </a:extLst>
                </a:gridCol>
              </a:tblGrid>
              <a:tr h="20165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Operácia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sk-SK" sz="2000" dirty="0">
                          <a:solidFill>
                            <a:schemeClr val="bg1"/>
                          </a:solidFill>
                        </a:rPr>
                        <a:t>Počet operácií</a:t>
                      </a:r>
                      <a:r>
                        <a:rPr lang="sk-SK" sz="2000" baseline="0" dirty="0">
                          <a:solidFill>
                            <a:schemeClr val="bg1"/>
                          </a:solidFill>
                        </a:rPr>
                        <a:t> vo výraze</a:t>
                      </a:r>
                      <a:endParaRPr lang="sk-SK" sz="20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74567"/>
                  </a:ext>
                </a:extLst>
              </a:tr>
              <a:tr h="201656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10,00</a:t>
                      </a:r>
                      <a:endParaRPr lang="sk-SK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68913"/>
                  </a:ext>
                </a:extLst>
              </a:tr>
              <a:tr h="403311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sk-SK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1,61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2,15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2,59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3,03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3,43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3,85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4,25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4,68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5,09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412735"/>
                  </a:ext>
                </a:extLst>
              </a:tr>
              <a:tr h="403311">
                <a:tc>
                  <a:txBody>
                    <a:bodyPr/>
                    <a:lstStyle/>
                    <a:p>
                      <a:pPr algn="ctr"/>
                      <a:r>
                        <a:rPr lang="sk-SK" sz="1800" b="1" dirty="0">
                          <a:solidFill>
                            <a:schemeClr val="bg1"/>
                          </a:solidFill>
                        </a:rPr>
                        <a:t>×</a:t>
                      </a:r>
                      <a:endParaRPr lang="sk-S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1,61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2,16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2,6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3,04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3,45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3,86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4,27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4,69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5,11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492969"/>
                  </a:ext>
                </a:extLst>
              </a:tr>
              <a:tr h="423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1" dirty="0">
                          <a:solidFill>
                            <a:schemeClr val="bg1"/>
                          </a:solidFill>
                        </a:rPr>
                        <a:t>÷</a:t>
                      </a:r>
                      <a:endParaRPr lang="sk-SK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2,00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3,00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>
                          <a:solidFill>
                            <a:schemeClr val="tx2"/>
                          </a:solidFill>
                          <a:effectLst/>
                        </a:rPr>
                        <a:t>4,01</a:t>
                      </a:r>
                      <a:endParaRPr lang="sk-SK" sz="18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5,01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6,02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7,02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8,03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9,03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10,04</a:t>
                      </a:r>
                      <a:endParaRPr lang="sk-SK" sz="1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864665"/>
                  </a:ext>
                </a:extLst>
              </a:tr>
            </a:tbl>
          </a:graphicData>
        </a:graphic>
      </p:graphicFrame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pPr/>
              <a:t>10</a:t>
            </a:fld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428135" y="2483091"/>
            <a:ext cx="9993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2"/>
                </a:solidFill>
              </a:rPr>
              <a:t>Násobky doby vyhodnotenia výrazu vzhľadom na počet operácií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/>
              <p:cNvSpPr/>
              <p:nvPr/>
            </p:nvSpPr>
            <p:spPr>
              <a:xfrm>
                <a:off x="873809" y="4948723"/>
                <a:ext cx="989005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Clr>
                    <a:srgbClr val="903163"/>
                  </a:buClr>
                  <a:buFont typeface="Arial" panose="020B0604020202020204" pitchFamily="34" charset="0"/>
                  <a:buChar char="•"/>
                </a:pPr>
                <a:r>
                  <a:rPr lang="sk-SK" sz="2000" dirty="0">
                    <a:solidFill>
                      <a:schemeClr val="tx2"/>
                    </a:solidFill>
                  </a:rPr>
                  <a:t>Ak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 je doba vyhodnotenia výrazu s jedinou operáciou </a:t>
                </a:r>
                <a:r>
                  <a:rPr lang="sk-SK" sz="2000" b="1" dirty="0">
                    <a:solidFill>
                      <a:schemeClr val="tx2"/>
                    </a:solidFill>
                  </a:rPr>
                  <a:t>+</a:t>
                </a:r>
                <a:r>
                  <a:rPr lang="sk-SK" sz="2000" dirty="0">
                    <a:solidFill>
                      <a:schemeClr val="tx2"/>
                    </a:solidFill>
                  </a:rPr>
                  <a:t>,</a:t>
                </a:r>
                <a:r>
                  <a:rPr lang="sk-SK" sz="2000" b="1" dirty="0">
                    <a:solidFill>
                      <a:schemeClr val="tx2"/>
                    </a:solidFill>
                  </a:rPr>
                  <a:t> -</a:t>
                </a:r>
                <a:r>
                  <a:rPr lang="sk-SK" sz="2000" dirty="0">
                    <a:solidFill>
                      <a:schemeClr val="tx2"/>
                    </a:solidFill>
                  </a:rPr>
                  <a:t> a</a:t>
                </a:r>
                <a:r>
                  <a:rPr lang="sk-SK" sz="2000" b="1" dirty="0">
                    <a:solidFill>
                      <a:schemeClr val="tx2"/>
                    </a:solidFill>
                  </a:rPr>
                  <a:t> ×</a:t>
                </a:r>
                <a:r>
                  <a:rPr lang="sk-SK" sz="2000" dirty="0">
                    <a:solidFill>
                      <a:schemeClr val="tx2"/>
                    </a:solidFill>
                  </a:rPr>
                  <a:t>, tak vďaka IP doba vyhodnotenia výrazu s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 operáciami konverguje k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sk-SK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09" y="4948723"/>
                <a:ext cx="9890055" cy="707886"/>
              </a:xfrm>
              <a:prstGeom prst="rect">
                <a:avLst/>
              </a:prstGeom>
              <a:blipFill>
                <a:blip r:embed="rId3"/>
                <a:stretch>
                  <a:fillRect t="-20690" b="-103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3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Rýchlosť operácií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11</a:t>
            </a:fld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066800" y="1840020"/>
            <a:ext cx="9053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03163"/>
              </a:buClr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2"/>
                </a:solidFill>
              </a:rPr>
              <a:t>Základné aritmetické operácie</a:t>
            </a: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b="1" dirty="0">
                <a:solidFill>
                  <a:schemeClr val="tx2"/>
                </a:solidFill>
              </a:rPr>
              <a:t>+</a:t>
            </a:r>
            <a:r>
              <a:rPr lang="sk-SK" sz="2000" dirty="0">
                <a:solidFill>
                  <a:schemeClr val="tx2"/>
                </a:solidFill>
              </a:rPr>
              <a:t>,</a:t>
            </a:r>
            <a:r>
              <a:rPr lang="sk-SK" sz="2000" b="1" dirty="0">
                <a:solidFill>
                  <a:schemeClr val="tx2"/>
                </a:solidFill>
              </a:rPr>
              <a:t> -</a:t>
            </a:r>
            <a:r>
              <a:rPr lang="sk-SK" sz="2000" dirty="0">
                <a:solidFill>
                  <a:schemeClr val="tx2"/>
                </a:solidFill>
              </a:rPr>
              <a:t>,</a:t>
            </a:r>
            <a:r>
              <a:rPr lang="sk-SK" sz="2000" b="1" dirty="0">
                <a:solidFill>
                  <a:schemeClr val="tx2"/>
                </a:solidFill>
              </a:rPr>
              <a:t> ×</a:t>
            </a:r>
            <a:r>
              <a:rPr lang="sk-SK" sz="2000" dirty="0">
                <a:solidFill>
                  <a:schemeClr val="tx2"/>
                </a:solidFill>
              </a:rPr>
              <a:t>,</a:t>
            </a:r>
            <a:r>
              <a:rPr lang="sk-SK" sz="2000" b="1" dirty="0">
                <a:solidFill>
                  <a:schemeClr val="tx2"/>
                </a:solidFill>
              </a:rPr>
              <a:t> ÷</a:t>
            </a: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dirty="0">
                <a:solidFill>
                  <a:schemeClr val="tx2"/>
                </a:solidFill>
              </a:rPr>
              <a:t>Výpočty s pohyblivou desatinnou čiarkou</a:t>
            </a:r>
          </a:p>
          <a:p>
            <a:pPr marL="1257300" lvl="2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schemeClr val="tx2"/>
                </a:solidFill>
              </a:rPr>
              <a:t>+</a:t>
            </a:r>
            <a:r>
              <a:rPr lang="sk-SK" sz="2000" dirty="0">
                <a:solidFill>
                  <a:schemeClr val="tx2"/>
                </a:solidFill>
              </a:rPr>
              <a:t> a </a:t>
            </a:r>
            <a:r>
              <a:rPr lang="sk-SK" sz="2000" b="1" dirty="0">
                <a:solidFill>
                  <a:schemeClr val="tx2"/>
                </a:solidFill>
              </a:rPr>
              <a:t>-</a:t>
            </a:r>
            <a:r>
              <a:rPr lang="sk-SK" sz="2000" dirty="0">
                <a:solidFill>
                  <a:schemeClr val="tx2"/>
                </a:solidFill>
              </a:rPr>
              <a:t> približne rovnako rýchle ako </a:t>
            </a:r>
            <a:r>
              <a:rPr lang="sk-SK" sz="2000" b="1" dirty="0">
                <a:solidFill>
                  <a:schemeClr val="tx2"/>
                </a:solidFill>
              </a:rPr>
              <a:t>×</a:t>
            </a:r>
          </a:p>
          <a:p>
            <a:pPr marL="1257300" lvl="2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b="1" dirty="0">
                <a:solidFill>
                  <a:schemeClr val="tx2"/>
                </a:solidFill>
              </a:rPr>
              <a:t>÷</a:t>
            </a:r>
            <a:r>
              <a:rPr lang="sk-SK" sz="2000" dirty="0">
                <a:solidFill>
                  <a:schemeClr val="tx2"/>
                </a:solidFill>
              </a:rPr>
              <a:t> približne 2× až 3× pomalšie ako </a:t>
            </a:r>
            <a:r>
              <a:rPr lang="sk-SK" sz="2000" b="1" dirty="0">
                <a:solidFill>
                  <a:schemeClr val="tx2"/>
                </a:solidFill>
              </a:rPr>
              <a:t>+ </a:t>
            </a:r>
            <a:r>
              <a:rPr lang="sk-SK" sz="2000" dirty="0">
                <a:solidFill>
                  <a:schemeClr val="tx2"/>
                </a:solidFill>
              </a:rPr>
              <a:t>(v kontexte LU dekompozície)</a:t>
            </a:r>
          </a:p>
          <a:p>
            <a:pPr marL="1714500" lvl="3" indent="-342900">
              <a:buClr>
                <a:srgbClr val="903163"/>
              </a:buCl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2"/>
                </a:solidFill>
              </a:rPr>
              <a:t>Pomer označme </a:t>
            </a:r>
            <a:r>
              <a:rPr lang="el-GR" sz="2000" dirty="0">
                <a:solidFill>
                  <a:schemeClr val="tx2"/>
                </a:solidFill>
              </a:rPr>
              <a:t>γ</a:t>
            </a:r>
            <a:endParaRPr lang="sk-SK" sz="200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903163"/>
              </a:buClr>
              <a:buFont typeface="Wingdings" panose="05000000000000000000" pitchFamily="2" charset="2"/>
              <a:buChar char="§"/>
            </a:pPr>
            <a:r>
              <a:rPr lang="sk-SK" sz="2000" dirty="0">
                <a:solidFill>
                  <a:schemeClr val="tx2"/>
                </a:solidFill>
              </a:rPr>
              <a:t>Faktor inštrukčného paralelizmu označme </a:t>
            </a:r>
            <a:r>
              <a:rPr lang="el-GR" sz="2000" dirty="0">
                <a:solidFill>
                  <a:schemeClr val="tx2"/>
                </a:solidFill>
              </a:rPr>
              <a:t>β</a:t>
            </a:r>
            <a:endParaRPr lang="sk-SK" sz="200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903163"/>
              </a:buClr>
              <a:buFont typeface="Courier New" panose="02070309020205020404" pitchFamily="49" charset="0"/>
              <a:buChar char="o"/>
            </a:pPr>
            <a:r>
              <a:rPr lang="sk-SK" sz="2000" dirty="0">
                <a:solidFill>
                  <a:schemeClr val="tx2"/>
                </a:solidFill>
              </a:rPr>
              <a:t>Budeme uvažovať </a:t>
            </a:r>
            <a:r>
              <a:rPr lang="el-GR" sz="2000" dirty="0">
                <a:solidFill>
                  <a:schemeClr val="tx2"/>
                </a:solidFill>
              </a:rPr>
              <a:t>β</a:t>
            </a:r>
            <a:r>
              <a:rPr lang="sk-SK" sz="2000" dirty="0">
                <a:solidFill>
                  <a:schemeClr val="tx2"/>
                </a:solidFill>
              </a:rPr>
              <a:t> = 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sk-SK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7939746"/>
                  </p:ext>
                </p:extLst>
              </p:nvPr>
            </p:nvGraphicFramePr>
            <p:xfrm>
              <a:off x="4080000" y="4536000"/>
              <a:ext cx="4024184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7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95325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40502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22,25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12,5</m:t>
                                </m:r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1,25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7939746"/>
                  </p:ext>
                </p:extLst>
              </p:nvPr>
            </p:nvGraphicFramePr>
            <p:xfrm>
              <a:off x="4080000" y="4536000"/>
              <a:ext cx="4024184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7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95325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40502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807" t="-106557" r="-3105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352" t="-106557" r="-56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807" t="-206557" r="-3105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352" t="-206557" r="-56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807" t="-306557" r="-3105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352" t="-306557" r="-56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BlokTextu 11"/>
          <p:cNvSpPr txBox="1"/>
          <p:nvPr/>
        </p:nvSpPr>
        <p:spPr>
          <a:xfrm>
            <a:off x="3798834" y="4396323"/>
            <a:ext cx="4586515" cy="20005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endParaRPr lang="sk-SK" dirty="0"/>
          </a:p>
          <a:p>
            <a:pPr algn="ctr"/>
            <a:r>
              <a:rPr lang="sk-SK" sz="1600" dirty="0"/>
              <a:t>Počty po aplikovaní </a:t>
            </a:r>
            <a:r>
              <a:rPr lang="el-GR" sz="1600" dirty="0">
                <a:latin typeface="Calibri" panose="020F0502020204030204" pitchFamily="34" charset="0"/>
              </a:rPr>
              <a:t>β</a:t>
            </a:r>
            <a:r>
              <a:rPr lang="sk-SK" sz="1600" dirty="0">
                <a:latin typeface="Calibri" panose="020F0502020204030204" pitchFamily="34" charset="0"/>
              </a:rPr>
              <a:t> a </a:t>
            </a:r>
            <a:r>
              <a:rPr lang="el-GR" sz="1600" dirty="0">
                <a:latin typeface="Calibri" panose="020F0502020204030204" pitchFamily="34" charset="0"/>
              </a:rPr>
              <a:t>γ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9240673"/>
                  </p:ext>
                </p:extLst>
              </p:nvPr>
            </p:nvGraphicFramePr>
            <p:xfrm>
              <a:off x="4068000" y="4536000"/>
              <a:ext cx="4024185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799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8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31385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3,75+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18,5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solidFill>
                                              <a:srgbClr val="FF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CCFF66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2,5+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solidFill>
                                              <a:srgbClr val="FF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9900CC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1,25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9900CC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sk-SK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9240673"/>
                  </p:ext>
                </p:extLst>
              </p:nvPr>
            </p:nvGraphicFramePr>
            <p:xfrm>
              <a:off x="4068000" y="4536000"/>
              <a:ext cx="4024185" cy="1478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799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8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4336" t="-113115" r="-314159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819" t="-113115" r="-567" b="-2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4336" t="-213115" r="-314159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819" t="-213115" r="-567" b="-1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4336" t="-313115" r="-314159" b="-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819" t="-313115" r="-567" b="-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3798834" y="4326873"/>
                <a:ext cx="4586516" cy="2062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endParaRPr lang="sk-SK" sz="1600" dirty="0"/>
              </a:p>
              <a:p>
                <a:pPr algn="ctr"/>
                <a:r>
                  <a:rPr lang="sk-SK" sz="1600" dirty="0">
                    <a:solidFill>
                      <a:schemeClr val="tx2"/>
                    </a:solidFill>
                  </a:rPr>
                  <a:t>Príklad ceny pre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sk-SK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sk-SK" sz="1600" dirty="0">
                    <a:solidFill>
                      <a:schemeClr val="tx2"/>
                    </a:solidFill>
                  </a:rPr>
                  <a:t>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sk-SK" sz="1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sk-SK" sz="16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834" y="4326873"/>
                <a:ext cx="4586516" cy="2062103"/>
              </a:xfrm>
              <a:prstGeom prst="rect">
                <a:avLst/>
              </a:prstGeom>
              <a:blipFill>
                <a:blip r:embed="rId5"/>
                <a:stretch>
                  <a:fillRect b="-29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6006851"/>
                  </p:ext>
                </p:extLst>
              </p:nvPr>
            </p:nvGraphicFramePr>
            <p:xfrm>
              <a:off x="4068000" y="4536000"/>
              <a:ext cx="4024185" cy="147828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7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805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sk-SK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FF66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66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41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sk-SK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3,75</m:t>
                                </m:r>
                                <m:r>
                                  <a:rPr lang="sk-SK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𝐼𝐽</m:t>
                                </m:r>
                              </m:oMath>
                            </m:oMathPara>
                          </a14:m>
                          <a:endParaRPr lang="sk-SK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Zástupný objekt pre obsah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6006851"/>
                  </p:ext>
                </p:extLst>
              </p:nvPr>
            </p:nvGraphicFramePr>
            <p:xfrm>
              <a:off x="4068000" y="4536000"/>
              <a:ext cx="4024185" cy="147828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88358">
                      <a:extLst>
                        <a:ext uri="{9D8B030D-6E8A-4147-A177-3AD203B41FA5}">
                          <a16:colId xmlns:a16="http://schemas.microsoft.com/office/drawing/2014/main" val="4250369657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712937587"/>
                        </a:ext>
                      </a:extLst>
                    </a:gridCol>
                    <a:gridCol w="2150027">
                      <a:extLst>
                        <a:ext uri="{9D8B030D-6E8A-4147-A177-3AD203B41FA5}">
                          <a16:colId xmlns:a16="http://schemas.microsoft.com/office/drawing/2014/main" val="3318053760"/>
                        </a:ext>
                      </a:extLst>
                    </a:gridCol>
                  </a:tblGrid>
                  <a:tr h="368057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Operácia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Plný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Redukovaný</a:t>
                          </a:r>
                        </a:p>
                      </a:txBody>
                      <a:tcP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1254039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sk-SK" dirty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sk-SK" b="1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174336" t="-110000" r="-31415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87819" t="-110000" r="-567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987583"/>
                      </a:ext>
                    </a:extLst>
                  </a:tr>
                  <a:tr h="3680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×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174336" t="-206557" r="-3141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87819" t="-206557" r="-567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114429"/>
                      </a:ext>
                    </a:extLst>
                  </a:tr>
                  <a:tr h="3741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1800" b="1" dirty="0">
                              <a:solidFill>
                                <a:schemeClr val="bg1"/>
                              </a:solidFill>
                            </a:rPr>
                            <a:t>÷</a:t>
                          </a:r>
                          <a:endParaRPr lang="sk-SK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174336" t="-306557" r="-3141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87819" t="-306557" r="-567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7690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Zrýchlenie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12</a:t>
            </a:fld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2053492" y="5812176"/>
            <a:ext cx="7740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sk-SK" dirty="0">
                <a:solidFill>
                  <a:schemeClr val="tx2"/>
                </a:solidFill>
              </a:rPr>
              <a:t>Očakáva sa ďalšie zrýchlenie vďaka redukcii výpočtu zmiešaných derivácií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1226573" y="1902681"/>
                <a:ext cx="9738852" cy="16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Clr>
                    <a:srgbClr val="903163"/>
                  </a:buClr>
                  <a:buFont typeface="Wingdings" panose="05000000000000000000" pitchFamily="2" charset="2"/>
                  <a:buChar char="§"/>
                </a:pPr>
                <a:r>
                  <a:rPr lang="sk-SK" sz="2000" dirty="0">
                    <a:solidFill>
                      <a:schemeClr val="tx2"/>
                    </a:solidFill>
                  </a:rPr>
                  <a:t>Zrýchlenie je teda závislé od usporiadania FPU v jadre CPU a rýchlosti operácie delenia oproti sčítaniu</a:t>
                </a:r>
              </a:p>
              <a:p>
                <a:pPr lvl="1"/>
                <a:r>
                  <a:rPr lang="sk-SK" sz="2000" dirty="0">
                    <a:solidFill>
                      <a:schemeClr val="tx2"/>
                    </a:solidFill>
                  </a:rPr>
                  <a:t>Veta: Uvažujme ľubovoľnú mriežku uzlov veľkosti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 Teoretické zrýchlenie redukovaného algoritmu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21+3</m:t>
                        </m:r>
                        <m:r>
                          <a:rPr lang="el-G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6,25 + </m:t>
                        </m:r>
                        <m:f>
                          <m:fPr>
                            <m:type m:val="skw"/>
                            <m:ctrlPr>
                              <a:rPr lang="el-GR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28,5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</m:den>
                        </m:f>
                        <m:r>
                          <a:rPr lang="sk-SK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+ 1,25</m:t>
                        </m:r>
                        <m:r>
                          <a:rPr lang="el-G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sk-SK" sz="2400" dirty="0"/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73" y="1902681"/>
                <a:ext cx="9738852" cy="1653401"/>
              </a:xfrm>
              <a:prstGeom prst="rect">
                <a:avLst/>
              </a:prstGeom>
              <a:blipFill>
                <a:blip r:embed="rId3"/>
                <a:stretch>
                  <a:fillRect t="-18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uľ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36910"/>
              </p:ext>
            </p:extLst>
          </p:nvPr>
        </p:nvGraphicFramePr>
        <p:xfrm>
          <a:off x="2637502" y="3562302"/>
          <a:ext cx="6916994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4212">
                  <a:extLst>
                    <a:ext uri="{9D8B030D-6E8A-4147-A177-3AD203B41FA5}">
                      <a16:colId xmlns:a16="http://schemas.microsoft.com/office/drawing/2014/main" val="3605321897"/>
                    </a:ext>
                  </a:extLst>
                </a:gridCol>
                <a:gridCol w="858136">
                  <a:extLst>
                    <a:ext uri="{9D8B030D-6E8A-4147-A177-3AD203B41FA5}">
                      <a16:colId xmlns:a16="http://schemas.microsoft.com/office/drawing/2014/main" val="1077883590"/>
                    </a:ext>
                  </a:extLst>
                </a:gridCol>
                <a:gridCol w="1666568">
                  <a:extLst>
                    <a:ext uri="{9D8B030D-6E8A-4147-A177-3AD203B41FA5}">
                      <a16:colId xmlns:a16="http://schemas.microsoft.com/office/drawing/2014/main" val="1583722545"/>
                    </a:ext>
                  </a:extLst>
                </a:gridCol>
                <a:gridCol w="1578078">
                  <a:extLst>
                    <a:ext uri="{9D8B030D-6E8A-4147-A177-3AD203B41FA5}">
                      <a16:colId xmlns:a16="http://schemas.microsoft.com/office/drawing/2014/main" val="3430710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Procesor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sk-SK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γ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18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Zrýchlenie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82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Teoretické</a:t>
                      </a:r>
                    </a:p>
                  </a:txBody>
                  <a:tcPr>
                    <a:solidFill>
                      <a:srgbClr val="A03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bg2"/>
                          </a:solidFill>
                        </a:rPr>
                        <a:t>Merané</a:t>
                      </a:r>
                    </a:p>
                  </a:txBody>
                  <a:tcPr>
                    <a:solidFill>
                      <a:srgbClr val="A03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3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AMD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FX-6300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1,17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1,13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1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sk-SK" baseline="0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2 Duo E8200</a:t>
                      </a:r>
                      <a:endParaRPr lang="sk-SK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1,11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1,14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 </a:t>
                      </a: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baseline="0" dirty="0">
                          <a:solidFill>
                            <a:schemeClr val="bg2"/>
                          </a:solidFill>
                        </a:rPr>
                        <a:t> i3 2350M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3,43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1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Intel </a:t>
                      </a:r>
                      <a:r>
                        <a:rPr lang="sk-SK" dirty="0" err="1">
                          <a:solidFill>
                            <a:schemeClr val="bg2"/>
                          </a:solidFill>
                        </a:rPr>
                        <a:t>Core</a:t>
                      </a:r>
                      <a:r>
                        <a:rPr lang="sk-SK" dirty="0">
                          <a:solidFill>
                            <a:schemeClr val="bg2"/>
                          </a:solidFill>
                        </a:rPr>
                        <a:t> i7 6700K</a:t>
                      </a:r>
                    </a:p>
                  </a:txBody>
                  <a:tcPr>
                    <a:solidFill>
                      <a:schemeClr val="accent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2,98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1,24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tx2"/>
                          </a:solidFill>
                        </a:rPr>
                        <a:t>1,2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9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</a:extLst>
          </a:blip>
          <a:srcRect/>
          <a:stretch>
            <a:fillRect l="-2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Implementácia</a:t>
            </a: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1311306" y="2053874"/>
            <a:ext cx="5087075" cy="536005"/>
          </a:xfrm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Vizualizácia (C#, XNA, </a:t>
            </a:r>
            <a:r>
              <a:rPr lang="sk-SK" b="1" dirty="0" err="1">
                <a:solidFill>
                  <a:schemeClr val="bg1"/>
                </a:solidFill>
              </a:rPr>
              <a:t>Silverlight</a:t>
            </a:r>
            <a:r>
              <a:rPr lang="sk-SK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Zástupný objekt pre obsah 9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06" y="2925763"/>
            <a:ext cx="3932176" cy="2935287"/>
          </a:xfrm>
          <a:prstGeom prst="rect">
            <a:avLst/>
          </a:prstGeom>
          <a:effectLst>
            <a:outerShdw blurRad="1270000" algn="ctr" rotWithShape="0">
              <a:schemeClr val="accent1"/>
            </a:outerShdw>
          </a:effectLst>
        </p:spPr>
      </p:pic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523736" y="2036506"/>
            <a:ext cx="5087073" cy="553373"/>
          </a:xfrm>
        </p:spPr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Benchmark</a:t>
            </a:r>
            <a:r>
              <a:rPr lang="sk-SK" b="1" dirty="0">
                <a:solidFill>
                  <a:schemeClr val="bg1"/>
                </a:solidFill>
              </a:rPr>
              <a:t> (C++, </a:t>
            </a:r>
            <a:r>
              <a:rPr lang="sk-SK" b="1" dirty="0" err="1">
                <a:solidFill>
                  <a:schemeClr val="bg1"/>
                </a:solidFill>
              </a:rPr>
              <a:t>OpenMP</a:t>
            </a:r>
            <a:r>
              <a:rPr lang="sk-SK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Zástupný objekt pre obsah 8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69" y="2925763"/>
            <a:ext cx="4082874" cy="2935287"/>
          </a:xfrm>
          <a:prstGeom prst="rect">
            <a:avLst/>
          </a:prstGeom>
          <a:effectLst>
            <a:outerShdw blurRad="1270000" algn="ctr" rotWithShape="0">
              <a:schemeClr val="accent1"/>
            </a:outerShdw>
          </a:effectLst>
        </p:spPr>
      </p:pic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>
          <a:effectLst>
            <a:outerShdw sx="1000" sy="1000" algn="ctr" rotWithShape="0">
              <a:schemeClr val="bg1"/>
            </a:outerShdw>
          </a:effectLst>
        </p:spPr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8" name="Zástupný objekt pre číslo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2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>
                <a:latin typeface="Arial"/>
              </a:rPr>
              <a:t>Literatúra</a:t>
            </a:r>
            <a:endParaRPr lang="sk-SK" sz="3400" b="0" i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en-US" dirty="0"/>
              <a:t>D. Salomon: </a:t>
            </a:r>
            <a:r>
              <a:rPr lang="en-US" i="1" dirty="0"/>
              <a:t>Curves and Surfaces for Computer Graphics</a:t>
            </a:r>
            <a:r>
              <a:rPr lang="en-US" dirty="0"/>
              <a:t>, Springer, 2006.</a:t>
            </a:r>
            <a:endParaRPr lang="sk-SK" dirty="0"/>
          </a:p>
          <a:p>
            <a:r>
              <a:rPr lang="en-US" dirty="0"/>
              <a:t>C. de Boor:</a:t>
            </a:r>
            <a:r>
              <a:rPr lang="sk-SK" dirty="0"/>
              <a:t> </a:t>
            </a:r>
            <a:r>
              <a:rPr lang="en-US" dirty="0" err="1"/>
              <a:t>Bicubic</a:t>
            </a:r>
            <a:r>
              <a:rPr lang="sk-SK" dirty="0"/>
              <a:t> </a:t>
            </a:r>
            <a:r>
              <a:rPr lang="en-US" dirty="0"/>
              <a:t>spline interpolation, Journal of Mathematics and Physics, 41(3),1962, 212-218</a:t>
            </a:r>
          </a:p>
          <a:p>
            <a:r>
              <a:rPr lang="sk-SK" dirty="0"/>
              <a:t>I. Szabó, L. Miňo, C. Török. </a:t>
            </a:r>
            <a:r>
              <a:rPr lang="sk-SK" dirty="0" err="1"/>
              <a:t>Biquartic</a:t>
            </a:r>
            <a:r>
              <a:rPr lang="sk-SK" dirty="0"/>
              <a:t> </a:t>
            </a:r>
            <a:r>
              <a:rPr lang="sk-SK" dirty="0" err="1"/>
              <a:t>polynomials</a:t>
            </a:r>
            <a:r>
              <a:rPr lang="sk-SK" dirty="0"/>
              <a:t> in </a:t>
            </a:r>
            <a:r>
              <a:rPr lang="sk-SK" dirty="0" err="1"/>
              <a:t>bicubic</a:t>
            </a:r>
            <a:r>
              <a:rPr lang="sk-SK" dirty="0"/>
              <a:t> </a:t>
            </a:r>
            <a:r>
              <a:rPr lang="sk-SK" dirty="0" err="1"/>
              <a:t>spline</a:t>
            </a:r>
            <a:r>
              <a:rPr lang="sk-SK" dirty="0"/>
              <a:t> </a:t>
            </a:r>
            <a:r>
              <a:rPr lang="sk-SK" dirty="0" err="1"/>
              <a:t>construction</a:t>
            </a:r>
            <a:r>
              <a:rPr lang="sk-SK" dirty="0"/>
              <a:t>, </a:t>
            </a:r>
            <a:r>
              <a:rPr lang="sk-SK" dirty="0" err="1"/>
              <a:t>Central</a:t>
            </a:r>
            <a:r>
              <a:rPr lang="sk-SK" dirty="0"/>
              <a:t> </a:t>
            </a:r>
            <a:r>
              <a:rPr lang="sk-SK" dirty="0" err="1"/>
              <a:t>European</a:t>
            </a:r>
            <a:r>
              <a:rPr lang="sk-SK" dirty="0"/>
              <a:t> </a:t>
            </a:r>
            <a:r>
              <a:rPr lang="sk-SK" dirty="0" err="1"/>
              <a:t>Journal</a:t>
            </a:r>
            <a:r>
              <a:rPr lang="sk-SK" dirty="0"/>
              <a:t> of 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</a:t>
            </a:r>
            <a:r>
              <a:rPr lang="sk-SK" dirty="0" err="1"/>
              <a:t>accepted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publication</a:t>
            </a:r>
            <a:r>
              <a:rPr lang="sk-SK" dirty="0"/>
              <a:t> </a:t>
            </a:r>
            <a:r>
              <a:rPr lang="en-US" dirty="0"/>
              <a:t>(2015)</a:t>
            </a:r>
            <a:endParaRPr lang="sk-SK" dirty="0"/>
          </a:p>
          <a:p>
            <a:r>
              <a:rPr lang="sk-SK" dirty="0"/>
              <a:t>L. Miňo, C. Török, </a:t>
            </a:r>
            <a:r>
              <a:rPr lang="sk-SK" dirty="0" err="1"/>
              <a:t>Fast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spline</a:t>
            </a:r>
            <a:r>
              <a:rPr lang="sk-SK" dirty="0"/>
              <a:t> </a:t>
            </a:r>
            <a:r>
              <a:rPr lang="sk-SK" dirty="0" err="1"/>
              <a:t>surfaces</a:t>
            </a:r>
            <a:r>
              <a:rPr lang="sk-SK" dirty="0"/>
              <a:t>, </a:t>
            </a:r>
            <a:r>
              <a:rPr lang="en-US" dirty="0"/>
              <a:t>Communication of the Joint Institute for Nuclear Research, </a:t>
            </a:r>
            <a:r>
              <a:rPr lang="en-US" dirty="0" err="1"/>
              <a:t>Dubna</a:t>
            </a:r>
            <a:r>
              <a:rPr lang="en-US" dirty="0"/>
              <a:t>, 2015, E11-2015-77</a:t>
            </a:r>
            <a:endParaRPr lang="sk-SK" dirty="0"/>
          </a:p>
          <a:p>
            <a:r>
              <a:rPr lang="sk-SK"/>
              <a:t>http://www.agner.org/optimize/instruction_tables.pdf</a:t>
            </a:r>
            <a:endParaRPr lang="sk-SK" dirty="0"/>
          </a:p>
          <a:p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sz="2400" dirty="0"/>
              <a:t>Formulácia problému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400" dirty="0"/>
              <a:t>De </a:t>
            </a:r>
            <a:r>
              <a:rPr lang="sk-SK" sz="2400" dirty="0" err="1"/>
              <a:t>Boorov</a:t>
            </a:r>
            <a:r>
              <a:rPr lang="sk-SK" sz="2400" dirty="0"/>
              <a:t> model výpočtu </a:t>
            </a:r>
            <a:r>
              <a:rPr lang="sk-SK" sz="2400" dirty="0" err="1"/>
              <a:t>splajnov</a:t>
            </a:r>
            <a:endParaRPr lang="sk-SK" sz="2400" dirty="0"/>
          </a:p>
          <a:p>
            <a:pPr marL="342900" indent="-342900">
              <a:buFont typeface="+mj-lt"/>
              <a:buAutoNum type="arabicPeriod"/>
            </a:pPr>
            <a:r>
              <a:rPr lang="sk-SK" sz="2400" dirty="0"/>
              <a:t>Redukcia De </a:t>
            </a:r>
            <a:r>
              <a:rPr lang="sk-SK" sz="2400" dirty="0" err="1"/>
              <a:t>Boorovho</a:t>
            </a:r>
            <a:r>
              <a:rPr lang="sk-SK" sz="2400" dirty="0"/>
              <a:t> modelu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2400" dirty="0"/>
              <a:t>Zrýchlenie</a:t>
            </a: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pPr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27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Formulácia problému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7250202" cy="3678303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Položme </a:t>
                </a:r>
                <a:r>
                  <a:rPr lang="sk-SK" dirty="0" err="1"/>
                  <a:t>obĺžníkovú</a:t>
                </a:r>
                <a:r>
                  <a:rPr lang="sk-SK" dirty="0"/>
                  <a:t> mriežku bodov v priestore – uzly</a:t>
                </a:r>
              </a:p>
              <a:p>
                <a:r>
                  <a:rPr lang="sk-SK" dirty="0"/>
                  <a:t>Chceme ich spojiť spojitým a čo najhladším plošným útvarom</a:t>
                </a:r>
              </a:p>
              <a:p>
                <a:r>
                  <a:rPr lang="sk-SK" b="1" dirty="0" err="1"/>
                  <a:t>Splajn</a:t>
                </a:r>
                <a:r>
                  <a:rPr lang="sk-SK" dirty="0"/>
                  <a:t> – po častiach definovaná </a:t>
                </a:r>
                <a:r>
                  <a:rPr lang="sk-SK" dirty="0" err="1"/>
                  <a:t>bipolynomická</a:t>
                </a:r>
                <a:r>
                  <a:rPr lang="sk-SK" dirty="0"/>
                  <a:t> funkcia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Každý segment </a:t>
                </a:r>
                <a:r>
                  <a:rPr lang="sk-SK" dirty="0" err="1"/>
                  <a:t>Hermitovho</a:t>
                </a:r>
                <a:r>
                  <a:rPr lang="sk-SK" dirty="0"/>
                  <a:t> </a:t>
                </a:r>
                <a:r>
                  <a:rPr lang="sk-SK" dirty="0" err="1"/>
                  <a:t>splajnu</a:t>
                </a:r>
                <a:r>
                  <a:rPr lang="sk-SK" dirty="0"/>
                  <a:t> je definovaný štvoricou uzlov</a:t>
                </a:r>
                <a:r>
                  <a:rPr lang="en-US" dirty="0"/>
                  <a:t> a v </a:t>
                </a:r>
                <a:r>
                  <a:rPr lang="sk-SK" dirty="0"/>
                  <a:t>každom 6 údajov (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𝒙𝒚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Segmenty </a:t>
                </a:r>
                <a:r>
                  <a:rPr lang="sk-SK" dirty="0" err="1"/>
                  <a:t>splajnu</a:t>
                </a:r>
                <a:r>
                  <a:rPr lang="sk-SK" dirty="0"/>
                  <a:t> automaticky tvoria spojitú a hladkú plochu (trieda </a:t>
                </a:r>
                <a:r>
                  <a:rPr lang="sk-SK" dirty="0" err="1"/>
                  <a:t>splajnov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sk-SK" dirty="0"/>
                  <a:t>Problém: Odkiaľ získať derivácie tak aby plocha bola čo najhladšia (triedy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sk-SK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k-SK" dirty="0"/>
                  <a:t>De </a:t>
                </a:r>
                <a:r>
                  <a:rPr lang="sk-SK" dirty="0" err="1"/>
                  <a:t>Boorov</a:t>
                </a:r>
                <a:r>
                  <a:rPr lang="sk-SK" dirty="0"/>
                  <a:t> model</a:t>
                </a:r>
                <a:r>
                  <a:rPr lang="en-US" dirty="0"/>
                  <a:t> – </a:t>
                </a:r>
                <a:r>
                  <a:rPr lang="en-US" dirty="0" err="1"/>
                  <a:t>rovnos</a:t>
                </a:r>
                <a:r>
                  <a:rPr lang="sk-SK" dirty="0"/>
                  <a:t>ť 2. derivácií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/>
                  <a:t>Redukovan</a:t>
                </a:r>
                <a:r>
                  <a:rPr lang="sk-SK" dirty="0"/>
                  <a:t>ý model pomocou </a:t>
                </a:r>
                <a:r>
                  <a:rPr lang="sk-SK" dirty="0" err="1"/>
                  <a:t>kvartických</a:t>
                </a:r>
                <a:r>
                  <a:rPr lang="sk-SK" dirty="0"/>
                  <a:t> polynómov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7250202" cy="3678303"/>
              </a:xfrm>
              <a:blipFill>
                <a:blip r:embed="rId3"/>
                <a:stretch>
                  <a:fillRect l="-336" r="-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3</a:t>
            </a:fld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95" y="2180496"/>
            <a:ext cx="4085302" cy="40571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7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De </a:t>
            </a:r>
            <a:r>
              <a:rPr lang="sk-SK" dirty="0" err="1">
                <a:solidFill>
                  <a:schemeClr val="bg2"/>
                </a:solidFill>
              </a:rPr>
              <a:t>Boorov</a:t>
            </a:r>
            <a:r>
              <a:rPr lang="sk-SK" dirty="0">
                <a:solidFill>
                  <a:schemeClr val="bg2"/>
                </a:solidFill>
              </a:rPr>
              <a:t> model (</a:t>
            </a:r>
            <a:r>
              <a:rPr lang="sk-SK" i="1" dirty="0">
                <a:solidFill>
                  <a:schemeClr val="bg2"/>
                </a:solidFill>
              </a:rPr>
              <a:t>Plný</a:t>
            </a:r>
            <a:r>
              <a:rPr lang="sk-SK" dirty="0">
                <a:solidFill>
                  <a:schemeClr val="bg2"/>
                </a:solidFill>
              </a:rPr>
              <a:t> algoritmus)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4</a:t>
            </a:fld>
            <a:endParaRPr lang="sk-SK" dirty="0"/>
          </a:p>
        </p:txBody>
      </p:sp>
      <p:pic>
        <p:nvPicPr>
          <p:cNvPr id="19" name="Obrázo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2" name="Obrázok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3" name="Obrázok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4" name="Obrázok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25" name="Obrázok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1999"/>
            <a:ext cx="4320000" cy="4326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lokTextu 26"/>
              <p:cNvSpPr txBox="1"/>
              <p:nvPr/>
            </p:nvSpPr>
            <p:spPr>
              <a:xfrm>
                <a:off x="720000" y="1872000"/>
                <a:ext cx="6076952" cy="318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Máme vstupnú maticu uzlov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Všetky majú známu funkčnú hodnotu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Parciálne derivácie sú známe len na okrajoch</a:t>
                </a:r>
              </a:p>
              <a:p>
                <a:pPr lvl="1"/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sk-SK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sk-SK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1200" dirty="0"/>
              </a:p>
            </p:txBody>
          </p:sp>
        </mc:Choice>
        <mc:Fallback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6076952" cy="3189399"/>
              </a:xfrm>
              <a:prstGeom prst="rect">
                <a:avLst/>
              </a:prstGeom>
              <a:blipFill>
                <a:blip r:embed="rId8"/>
                <a:stretch>
                  <a:fillRect l="-602" t="-9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/>
              <p:cNvSpPr txBox="1"/>
              <p:nvPr/>
            </p:nvSpPr>
            <p:spPr>
              <a:xfrm>
                <a:off x="720000" y="1872000"/>
                <a:ext cx="5647767" cy="38981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stĺpec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k-SK" dirty="0"/>
                  <a:t> počítame parciálne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dirty="0"/>
                  <a:t> podľa premennej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0,…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lvl="1"/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647767" cy="3898183"/>
              </a:xfrm>
              <a:prstGeom prst="rect">
                <a:avLst/>
              </a:prstGeom>
              <a:blipFill>
                <a:blip r:embed="rId9"/>
                <a:stretch>
                  <a:fillRect l="-647" t="-7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lokTextu 28"/>
              <p:cNvSpPr txBox="1"/>
              <p:nvPr/>
            </p:nvSpPr>
            <p:spPr>
              <a:xfrm>
                <a:off x="720000" y="1872000"/>
                <a:ext cx="5647767" cy="2871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prvý a posledný stĺpec vypočítame dvojné derivácie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podľa premenných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kde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a:rPr lang="sk-SK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 xmlns="">
          <p:sp>
            <p:nvSpPr>
              <p:cNvPr id="29" name="BlokTextu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647767" cy="2871940"/>
              </a:xfrm>
              <a:prstGeom prst="rect">
                <a:avLst/>
              </a:prstGeom>
              <a:blipFill>
                <a:blip r:embed="rId10"/>
                <a:stretch>
                  <a:fillRect l="-647" t="-1062" r="-7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29"/>
              <p:cNvSpPr txBox="1"/>
              <p:nvPr/>
            </p:nvSpPr>
            <p:spPr>
              <a:xfrm>
                <a:off x="720000" y="1872000"/>
                <a:ext cx="5719398" cy="26595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riadok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k-SK" dirty="0"/>
                  <a:t> počítame parciálne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>
                    <a:solidFill>
                      <a:srgbClr val="C00000"/>
                    </a:solidFill>
                  </a:rPr>
                  <a:t> </a:t>
                </a:r>
                <a:r>
                  <a:rPr lang="sk-SK" dirty="0"/>
                  <a:t>podľa premennej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sk-SK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sk-SK" sz="14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/>
                    </m:sSubSup>
                    <m:r>
                      <a:rPr lang="sk-SK" sz="1400" i="1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 xmlns="">
          <p:sp>
            <p:nvSpPr>
              <p:cNvPr id="30" name="BlokTextu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719398" cy="2659574"/>
              </a:xfrm>
              <a:prstGeom prst="rect">
                <a:avLst/>
              </a:prstGeom>
              <a:blipFill>
                <a:blip r:embed="rId11"/>
                <a:stretch>
                  <a:fillRect l="-640" t="-68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lokTextu 30"/>
              <p:cNvSpPr txBox="1"/>
              <p:nvPr/>
            </p:nvSpPr>
            <p:spPr>
              <a:xfrm>
                <a:off x="720000" y="1872000"/>
                <a:ext cx="5719398" cy="39217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 každý riadok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k-SK" dirty="0"/>
                  <a:t> dopočítame zmiešané derivácie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Trojdiagonálna sústava lineárnych rovníc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400" i="1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box>
                      <m:boxPr>
                        <m:ctrlPr>
                          <a:rPr lang="sk-SK" sz="1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sk-SK" sz="1400" i="1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sSubSup>
                      <m:sSubSupPr>
                        <m:ctrlPr>
                          <a:rPr lang="sk-SK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sk-SK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sk-SK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sk-SK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1" name="BlokTextu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5719398" cy="3921715"/>
              </a:xfrm>
              <a:prstGeom prst="rect">
                <a:avLst/>
              </a:prstGeom>
              <a:blipFill>
                <a:blip r:embed="rId12"/>
                <a:stretch>
                  <a:fillRect l="-640" t="-4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/>
          <p:cNvCxnSpPr/>
          <p:nvPr/>
        </p:nvCxnSpPr>
        <p:spPr>
          <a:xfrm flipV="1">
            <a:off x="6796952" y="5353666"/>
            <a:ext cx="7532" cy="122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 title="X"/>
          <p:cNvCxnSpPr/>
          <p:nvPr/>
        </p:nvCxnSpPr>
        <p:spPr>
          <a:xfrm>
            <a:off x="6804484" y="6582061"/>
            <a:ext cx="1183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/>
              <p:cNvSpPr txBox="1"/>
              <p:nvPr/>
            </p:nvSpPr>
            <p:spPr>
              <a:xfrm>
                <a:off x="6618175" y="5022867"/>
                <a:ext cx="357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75" y="5022867"/>
                <a:ext cx="3575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/>
              <p:cNvSpPr txBox="1"/>
              <p:nvPr/>
            </p:nvSpPr>
            <p:spPr>
              <a:xfrm>
                <a:off x="7995101" y="6443561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01" y="6443561"/>
                <a:ext cx="197939" cy="276999"/>
              </a:xfrm>
              <a:prstGeom prst="rect">
                <a:avLst/>
              </a:prstGeom>
              <a:blipFill>
                <a:blip r:embed="rId14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2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(</a:t>
            </a:r>
            <a:r>
              <a:rPr lang="sk-SK" i="1" dirty="0">
                <a:solidFill>
                  <a:schemeClr val="bg2"/>
                </a:solidFill>
              </a:rPr>
              <a:t>Redukovaný</a:t>
            </a:r>
            <a:r>
              <a:rPr lang="sk-SK" dirty="0">
                <a:solidFill>
                  <a:schemeClr val="bg2"/>
                </a:solidFill>
              </a:rPr>
              <a:t> algoritmus) 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5</a:t>
            </a:fld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BlokTextu 2"/>
              <p:cNvSpPr txBox="1"/>
              <p:nvPr/>
            </p:nvSpPr>
            <p:spPr>
              <a:xfrm>
                <a:off x="720000" y="1872000"/>
                <a:ext cx="6147708" cy="4316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Uvažujme rovnomerne po osiach rozložené uzly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Polovičný trojdiagonálny systém iba pre párne indexy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Zvyšné derivácie získané explicitnými vzorcami</a:t>
                </a:r>
              </a:p>
              <a:p>
                <a:pPr lvl="1"/>
                <a:endParaRPr lang="sk-S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sk-SK" sz="1100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sz="1100" i="1" smtClean="0">
                                        <a:latin typeface="Cambria Math" panose="02040503050406030204" pitchFamily="18" charset="0"/>
                                      </a:rPr>
                                      <m:t>υ</m:t>
                                    </m:r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  <m:t>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sk-SK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 smtClean="0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</a:rPr>
                                          <m:t>τ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υ</m:t>
                                        </m:r>
                                        <m:r>
                                          <a:rPr lang="sk-SK" sz="11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sk-SK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100" i="1" smtClean="0"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  <m:r>
                                      <a:rPr lang="sk-SK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1100" dirty="0"/>
              </a:p>
              <a:p>
                <a:pPr lvl="1"/>
                <a:endParaRPr lang="sk-SK" sz="1100" dirty="0"/>
              </a:p>
              <a:p>
                <a:pPr lvl="1"/>
                <a:r>
                  <a:rPr lang="sk-SK" sz="1100" dirty="0"/>
                  <a:t>kde 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υ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sk-SK" sz="1100" dirty="0"/>
                  <a:t>,	ak </a:t>
                </a:r>
                <a14:m>
                  <m:oMath xmlns:m="http://schemas.openxmlformats.org/officeDocument/2006/math">
                    <m:r>
                      <a:rPr lang="sk-SK" sz="11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sz="1100" dirty="0"/>
                  <a:t> je párne,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100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k-SK" sz="11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1100" i="1">
                        <a:latin typeface="Cambria Math" panose="02040503050406030204" pitchFamily="18" charset="0"/>
                      </a:rPr>
                      <m:t>υ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 sz="1100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sk-SK" sz="1100" dirty="0"/>
                  <a:t>,	inak</a:t>
                </a:r>
              </a:p>
              <a:p>
                <a:pPr lvl="1"/>
                <a:r>
                  <a:rPr lang="sk-SK" sz="1100" dirty="0"/>
                  <a:t>Pre nepárne indexy </a:t>
                </a:r>
                <a14:m>
                  <m:oMath xmlns:m="http://schemas.openxmlformats.org/officeDocument/2006/math"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sz="1100" dirty="0"/>
                  <a:t> platí:</a:t>
                </a:r>
              </a:p>
              <a:p>
                <a:pPr lvl="1"/>
                <a:r>
                  <a:rPr lang="sk-SK" sz="11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sk-S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sz="11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1100" dirty="0"/>
                  <a:t>	</a:t>
                </a:r>
                <a:r>
                  <a:rPr lang="sk-SK" sz="1100" i="1" dirty="0"/>
                  <a:t>(resty)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2000"/>
                <a:ext cx="6147708" cy="4316053"/>
              </a:xfrm>
              <a:prstGeom prst="rect">
                <a:avLst/>
              </a:prstGeom>
              <a:blipFill>
                <a:blip r:embed="rId3"/>
                <a:stretch>
                  <a:fillRect l="-595" t="-706" b="-14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/>
              <p:cNvSpPr/>
              <p:nvPr/>
            </p:nvSpPr>
            <p:spPr>
              <a:xfrm>
                <a:off x="720000" y="1875313"/>
                <a:ext cx="6479964" cy="44743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Postupujeme podobne ako pri De </a:t>
                </a:r>
                <a:r>
                  <a:rPr lang="sk-SK" dirty="0" err="1"/>
                  <a:t>Boorovi</a:t>
                </a:r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sk-SK" dirty="0"/>
                  <a:t> počítame po stĺpcoch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počítame po riadkoch 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vypočítame pre prvé a posledné riadky a stĺpce </a:t>
                </a:r>
                <a:r>
                  <a:rPr lang="sk-SK" b="1" dirty="0"/>
                  <a:t>starým</a:t>
                </a:r>
                <a:r>
                  <a:rPr lang="sk-SK" dirty="0"/>
                  <a:t> spôsobom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sk-SK" dirty="0"/>
                  <a:t> Zvyšné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sk-SK" dirty="0"/>
                  <a:t> vypočítame redukovane na párnych riadkoch, ale s inou pravou stranou a inými </a:t>
                </a:r>
                <a:r>
                  <a:rPr lang="sk-SK" i="1" dirty="0"/>
                  <a:t>restami.</a:t>
                </a:r>
                <a:br>
                  <a:rPr lang="sk-SK" i="1" dirty="0"/>
                </a:br>
                <a:r>
                  <a:rPr lang="sk-SK" dirty="0"/>
                  <a:t>Resty počítame v troch krokoch</a:t>
                </a:r>
                <a:endParaRPr lang="sk-SK" i="1" dirty="0"/>
              </a:p>
              <a:p>
                <a:pPr lvl="1"/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lvl="1"/>
                <a:endParaRPr lang="sk-SK" sz="1400" dirty="0"/>
              </a:p>
              <a:p>
                <a:pPr lvl="1"/>
                <a:endParaRPr lang="sk-SK" sz="1400" dirty="0"/>
              </a:p>
              <a:p>
                <a:pPr lvl="1"/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sk-SK" sz="1400" dirty="0"/>
              </a:p>
            </p:txBody>
          </p:sp>
        </mc:Choice>
        <mc:Fallback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875313"/>
                <a:ext cx="6479964" cy="4474302"/>
              </a:xfrm>
              <a:prstGeom prst="rect">
                <a:avLst/>
              </a:prstGeom>
              <a:blipFill>
                <a:blip r:embed="rId4"/>
                <a:stretch>
                  <a:fillRect l="-564" t="-817" r="-4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Obrázo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2" name="Obrázok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13340" cy="4320000"/>
          </a:xfrm>
          <a:prstGeom prst="rect">
            <a:avLst/>
          </a:prstGeom>
        </p:spPr>
      </p:pic>
      <p:pic>
        <p:nvPicPr>
          <p:cNvPr id="43" name="Obrázok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4" name="Obrázok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5" name="Obrázok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6" name="Obrázok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7" name="Obrázok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48" name="Obrázok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49" name="Obrázok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0" name="Obrázok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13340" cy="4320000"/>
          </a:xfrm>
          <a:prstGeom prst="rect">
            <a:avLst/>
          </a:prstGeom>
        </p:spPr>
      </p:pic>
      <p:pic>
        <p:nvPicPr>
          <p:cNvPr id="51" name="Obrázok 5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2" name="Obrázok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53" name="Obrázok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0000" cy="4320000"/>
          </a:xfrm>
          <a:prstGeom prst="rect">
            <a:avLst/>
          </a:prstGeom>
        </p:spPr>
      </p:pic>
      <p:pic>
        <p:nvPicPr>
          <p:cNvPr id="54" name="Obrázok 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2000"/>
            <a:ext cx="4326672" cy="4320000"/>
          </a:xfrm>
          <a:prstGeom prst="rect">
            <a:avLst/>
          </a:prstGeom>
        </p:spPr>
      </p:pic>
      <p:pic>
        <p:nvPicPr>
          <p:cNvPr id="55" name="Obrázok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875313"/>
            <a:ext cx="4326636" cy="4320000"/>
          </a:xfrm>
          <a:prstGeom prst="rect">
            <a:avLst/>
          </a:prstGeom>
        </p:spPr>
      </p:pic>
      <p:sp>
        <p:nvSpPr>
          <p:cNvPr id="9" name="Šípka doprava 8"/>
          <p:cNvSpPr/>
          <p:nvPr/>
        </p:nvSpPr>
        <p:spPr>
          <a:xfrm>
            <a:off x="943897" y="2227007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Šípka doprava 25"/>
          <p:cNvSpPr/>
          <p:nvPr/>
        </p:nvSpPr>
        <p:spPr>
          <a:xfrm>
            <a:off x="943897" y="2551113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Šípka doprava 26"/>
          <p:cNvSpPr/>
          <p:nvPr/>
        </p:nvSpPr>
        <p:spPr>
          <a:xfrm>
            <a:off x="943897" y="2864385"/>
            <a:ext cx="235974" cy="20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1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0467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6.25E-7 0.045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6.25E-7 0.0900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9" grpId="0" animBg="1"/>
      <p:bldP spid="9" grpId="1" animBg="1"/>
      <p:bldP spid="9" grpId="2" animBg="1"/>
      <p:bldP spid="26" grpId="0" animBg="1"/>
      <p:bldP spid="26" grpId="1" animBg="1"/>
      <p:bldP spid="26" grpId="2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– zmiešané derivácie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92569"/>
                <a:ext cx="11029615" cy="4187005"/>
              </a:xfrm>
            </p:spPr>
            <p:txBody>
              <a:bodyPr>
                <a:normAutofit/>
              </a:bodyPr>
              <a:lstStyle/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sz="1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−44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k-SK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4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6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8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sk-SK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sk-SK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k-SK" sz="1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1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sz="13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,−2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−2,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−2, 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sk-SK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+2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−2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36</m:t>
                                            </m:r>
                                          </m:num>
                                          <m:den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−2 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−2,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108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18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  <m:r>
                                          <a:rPr lang="sk-SK" sz="1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sk-SK" sz="13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44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</m:sSub>
                                                <m:sSub>
                                                  <m:sSub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𝑍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sk-SK" sz="13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sk-SK" sz="13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b>
                                                  <m:sup/>
                                                </m:sSubSup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  <m:r>
                                          <a:rPr lang="sk-SK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k-SK" sz="13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sSubSup>
                                          <m:sSubSupPr>
                                            <m:ctrlP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sk-SK" sz="1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sk-SK" sz="13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p>
                                        </m:sSubSup>
                                      </m:e>
                                    </m:eqAr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sk-SK" sz="13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700" dirty="0"/>
              </a:p>
              <a:p>
                <a:pPr marL="274320" lvl="1">
                  <a:spcBef>
                    <a:spcPts val="2200"/>
                  </a:spcBef>
                </a:pPr>
                <a:endParaRPr lang="sk-SK" sz="1100" i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92569"/>
                <a:ext cx="11029615" cy="41870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36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Redukcia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sk-SK" dirty="0">
                <a:solidFill>
                  <a:schemeClr val="bg2"/>
                </a:solidFill>
              </a:rPr>
              <a:t>systému – zmiešané resty</a:t>
            </a:r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pPr/>
              <a:t>7</a:t>
            </a:fld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ástupný objekt pre obsah 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65457" y="2008522"/>
                <a:ext cx="11461086" cy="4022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0" algn="ctr">
                  <a:spcBef>
                    <a:spcPts val="2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sk-SK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  <m:r>
                        <a:rPr lang="sk-SK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sk-SK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sk-SK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  <m:r>
                        <a:rPr lang="sk-SK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sk-SK" sz="1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k-SK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sk-SK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sk-SK" sz="1800" i="1" dirty="0">
                    <a:solidFill>
                      <a:schemeClr val="tx1"/>
                    </a:solidFill>
                  </a:rPr>
                  <a:t>    </a:t>
                </a:r>
                <a:br>
                  <a:rPr lang="sk-SK" sz="1800" i="1" dirty="0">
                    <a:solidFill>
                      <a:schemeClr val="tx1"/>
                    </a:solidFill>
                  </a:rPr>
                </a:br>
                <a:r>
                  <a:rPr lang="sk-SK" sz="1800" dirty="0">
                    <a:solidFill>
                      <a:schemeClr val="tx1"/>
                    </a:solidFill>
                  </a:rPr>
                  <a:t>(krížové resty 1)</a:t>
                </a:r>
              </a:p>
              <a:p>
                <a:pPr marL="0" lvl="1" indent="0" algn="ctr">
                  <a:spcBef>
                    <a:spcPts val="2200"/>
                  </a:spcBef>
                  <a:buNone/>
                </a:pPr>
                <a:endParaRPr lang="sk-SK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1" indent="0" algn="ctr">
                  <a:spcBef>
                    <a:spcPts val="2200"/>
                  </a:spcBef>
                  <a:buNone/>
                </a:pPr>
                <a:br>
                  <a:rPr lang="sk-SK" sz="1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sk-SK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  </a:t>
                </a:r>
                <a:br>
                  <a:rPr lang="sk-SK" sz="1800" dirty="0">
                    <a:solidFill>
                      <a:schemeClr val="tx1"/>
                    </a:solidFill>
                  </a:rPr>
                </a:br>
                <a:r>
                  <a:rPr lang="sk-SK" sz="1800" dirty="0">
                    <a:solidFill>
                      <a:schemeClr val="tx1"/>
                    </a:solidFill>
                  </a:rPr>
                  <a:t>(riadkové resty 2 a 3)</a:t>
                </a:r>
              </a:p>
              <a:p>
                <a:endParaRPr lang="sk-SK" sz="2400" dirty="0"/>
              </a:p>
            </p:txBody>
          </p:sp>
        </mc:Choice>
        <mc:Fallback>
          <p:sp>
            <p:nvSpPr>
              <p:cNvPr id="6" name="Zástupný objekt pre obsah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457" y="2008522"/>
                <a:ext cx="11461086" cy="4022255"/>
              </a:xfrm>
              <a:prstGeom prst="rect">
                <a:avLst/>
              </a:prstGeom>
              <a:blipFill>
                <a:blip r:embed="rId2"/>
                <a:stretch>
                  <a:fillRect t="-12273" b="-12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71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Analýza zlepšenia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994719" y="1980314"/>
                <a:ext cx="10202562" cy="4457700"/>
              </a:xfrm>
            </p:spPr>
            <p:txBody>
              <a:bodyPr>
                <a:normAutofit/>
              </a:bodyPr>
              <a:lstStyle/>
              <a:p>
                <a:r>
                  <a:rPr lang="sk-SK" sz="2200" dirty="0"/>
                  <a:t>Trojdiagonálna sústava </a:t>
                </a:r>
                <a:r>
                  <a:rPr lang="sk-SK" sz="2000" dirty="0" err="1"/>
                  <a:t>reduk</a:t>
                </a:r>
                <a:r>
                  <a:rPr lang="sk-SK" sz="2000" dirty="0"/>
                  <a:t>. </a:t>
                </a:r>
                <a:r>
                  <a:rPr lang="sk-SK" sz="2000" dirty="0" err="1"/>
                  <a:t>alg</a:t>
                </a:r>
                <a:r>
                  <a:rPr lang="sk-SK" sz="2000" dirty="0"/>
                  <a:t>. je len na </a:t>
                </a:r>
                <a:r>
                  <a:rPr lang="sk-SK" sz="2000" dirty="0">
                    <a:solidFill>
                      <a:srgbClr val="008000"/>
                    </a:solidFill>
                  </a:rPr>
                  <a:t>polovici uzlov </a:t>
                </a:r>
                <a:br>
                  <a:rPr lang="sk-SK" sz="2000" dirty="0">
                    <a:solidFill>
                      <a:srgbClr val="008000"/>
                    </a:solidFill>
                  </a:rPr>
                </a:br>
                <a:r>
                  <a:rPr lang="sk-SK" sz="2000" dirty="0"/>
                  <a:t>(sústavy rovníc polovičného rozmeru)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rgbClr val="C00000"/>
                    </a:solidFill>
                  </a:rPr>
                  <a:t>Avšak komplexnejšie pravé strany sústav</a:t>
                </a:r>
                <a:r>
                  <a:rPr lang="en-US" sz="2000" dirty="0">
                    <a:solidFill>
                      <a:srgbClr val="C00000"/>
                    </a:solidFill>
                  </a:rPr>
                  <a:t>;</a:t>
                </a:r>
                <a:r>
                  <a:rPr lang="sk-SK" sz="2000" dirty="0">
                    <a:solidFill>
                      <a:srgbClr val="C00000"/>
                    </a:solidFill>
                  </a:rPr>
                  <a:t> navyše treba dorátať </a:t>
                </a:r>
                <a:r>
                  <a:rPr lang="sk-SK" sz="2000" i="1" dirty="0">
                    <a:solidFill>
                      <a:srgbClr val="C00000"/>
                    </a:solidFill>
                  </a:rPr>
                  <a:t>resty </a:t>
                </a:r>
                <a:endParaRPr lang="sk-SK" sz="2000" dirty="0">
                  <a:solidFill>
                    <a:srgbClr val="C00000"/>
                  </a:solidFill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rgbClr val="008000"/>
                    </a:solidFill>
                  </a:rPr>
                  <a:t>Ušetrili sme aj pamäť </a:t>
                </a:r>
                <a:r>
                  <a:rPr lang="sk-SK" sz="2000" dirty="0"/>
                  <a:t>=&gt; menší buffer a vstup-výstup =&gt; väčšie úlohy, </a:t>
                </a:r>
                <a:r>
                  <a:rPr lang="sk-SK" sz="2000" dirty="0" err="1"/>
                  <a:t>ca</a:t>
                </a:r>
                <a:r>
                  <a:rPr lang="en-US" sz="2000" dirty="0" err="1"/>
                  <a:t>che</a:t>
                </a:r>
                <a:r>
                  <a:rPr lang="sk-SK" sz="2000" dirty="0"/>
                  <a:t> </a:t>
                </a:r>
                <a:r>
                  <a:rPr lang="en-US" sz="2000" dirty="0"/>
                  <a:t>(?!)</a:t>
                </a:r>
                <a:endParaRPr lang="sk-SK" sz="20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sk-SK" sz="2000" dirty="0" err="1"/>
                  <a:t>Asymptotická</a:t>
                </a:r>
                <a:r>
                  <a:rPr lang="sk-SK" sz="2000" dirty="0"/>
                  <a:t> zložitosť ostáva lineárna </a:t>
                </a:r>
              </a:p>
              <a:p>
                <a:pPr marL="320040" lvl="1" indent="0">
                  <a:buNone/>
                </a:pPr>
                <a:r>
                  <a:rPr lang="sk-SK" sz="2000" dirty="0"/>
                  <a:t>					     Plný algoritmus	   </a:t>
                </a:r>
                <a14:m>
                  <m:oMath xmlns:m="http://schemas.openxmlformats.org/officeDocument/2006/math">
                    <m:r>
                      <a:rPr lang="sk-SK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24</m:t>
                    </m:r>
                    <m:r>
                      <a:rPr lang="sk-SK" sz="20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𝐼𝐽</m:t>
                    </m:r>
                  </m:oMath>
                </a14:m>
                <a:r>
                  <a:rPr lang="sk-SK" sz="2000" dirty="0">
                    <a:solidFill>
                      <a:srgbClr val="008000"/>
                    </a:solidFill>
                  </a:rPr>
                  <a:t> </a:t>
                </a:r>
                <a:r>
                  <a:rPr lang="sk-SK" sz="2000" dirty="0"/>
                  <a:t>operácií</a:t>
                </a:r>
              </a:p>
              <a:p>
                <a:pPr marL="320040" lvl="1" indent="0">
                  <a:buNone/>
                </a:pPr>
                <a:r>
                  <a:rPr lang="sk-SK" sz="2000" dirty="0"/>
                  <a:t>   			Redukovaný algoritmus	   </a:t>
                </a:r>
                <a14:m>
                  <m:oMath xmlns:m="http://schemas.openxmlformats.org/officeDocument/2006/math">
                    <m:r>
                      <a:rPr lang="sk-SK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sk-SK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𝐼𝐽</m:t>
                    </m:r>
                  </m:oMath>
                </a14:m>
                <a:r>
                  <a:rPr lang="sk-SK" sz="2000" dirty="0">
                    <a:solidFill>
                      <a:srgbClr val="C00000"/>
                    </a:solidFill>
                  </a:rPr>
                  <a:t> </a:t>
                </a:r>
                <a:r>
                  <a:rPr lang="sk-SK" sz="2000" dirty="0"/>
                  <a:t>operácií (</a:t>
                </a:r>
                <a:r>
                  <a:rPr lang="sk-SK" sz="2000" dirty="0">
                    <a:solidFill>
                      <a:schemeClr val="tx1"/>
                    </a:solidFill>
                  </a:rPr>
                  <a:t>ale</a:t>
                </a:r>
                <a:r>
                  <a:rPr lang="sk-SK" sz="2000" dirty="0">
                    <a:solidFill>
                      <a:srgbClr val="008000"/>
                    </a:solidFill>
                  </a:rPr>
                  <a:t> menej delení</a:t>
                </a:r>
                <a:r>
                  <a:rPr lang="sk-SK" sz="2000" dirty="0"/>
                  <a:t>)</a:t>
                </a:r>
              </a:p>
              <a:p>
                <a:pPr lvl="1"/>
                <a:endParaRPr lang="sk-SK" dirty="0"/>
              </a:p>
              <a:p>
                <a:pPr marL="640080" lvl="2" indent="0">
                  <a:buNone/>
                </a:pPr>
                <a:endParaRPr lang="sk-SK" i="1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719" y="1980314"/>
                <a:ext cx="10202562" cy="4457700"/>
              </a:xfrm>
              <a:blipFill>
                <a:blip r:embed="rId3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2016 Viliam Kačala</a:t>
            </a:r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8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257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Takže toľko práce a </a:t>
            </a:r>
            <a:r>
              <a:rPr lang="en-US" dirty="0" err="1">
                <a:solidFill>
                  <a:schemeClr val="bg2"/>
                </a:solidFill>
              </a:rPr>
              <a:t>bude</a:t>
            </a:r>
            <a:r>
              <a:rPr lang="sk-SK" dirty="0">
                <a:solidFill>
                  <a:schemeClr val="bg2"/>
                </a:solidFill>
              </a:rPr>
              <a:t> to pomalšie?</a:t>
            </a:r>
            <a:br>
              <a:rPr lang="sk-SK" dirty="0">
                <a:solidFill>
                  <a:schemeClr val="bg2"/>
                </a:solidFill>
              </a:rPr>
            </a:br>
            <a:r>
              <a:rPr lang="sk-SK" sz="2400" dirty="0">
                <a:solidFill>
                  <a:schemeClr val="bg2"/>
                </a:solidFill>
              </a:rPr>
              <a:t>Odpoveď: V praxi </a:t>
            </a:r>
            <a:r>
              <a:rPr lang="sk-SK" sz="2400" dirty="0">
                <a:solidFill>
                  <a:srgbClr val="FFC000"/>
                </a:solidFill>
              </a:rPr>
              <a:t>nie</a:t>
            </a:r>
            <a:r>
              <a:rPr lang="sk-SK" sz="2400" dirty="0"/>
              <a:t>.</a:t>
            </a:r>
            <a:endParaRPr lang="sk-SK" dirty="0"/>
          </a:p>
        </p:txBody>
      </p:sp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49" y="1892553"/>
            <a:ext cx="5487711" cy="3878335"/>
          </a:xfrm>
        </p:spPr>
      </p:pic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2016 Viliam Kačala</a:t>
            </a:r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sk-SK" smtClean="0"/>
              <a:t>9</a:t>
            </a:fld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347661" y="1930989"/>
                <a:ext cx="614692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903163"/>
                  </a:buClr>
                  <a:buFont typeface="Wingdings" panose="05000000000000000000" pitchFamily="2" charset="2"/>
                  <a:buChar char="§"/>
                </a:pPr>
                <a:r>
                  <a:rPr lang="sk-SK" sz="2200" dirty="0">
                    <a:solidFill>
                      <a:schemeClr val="tx2"/>
                    </a:solidFill>
                  </a:rPr>
                  <a:t>Inštrukčný paralelizmus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chemeClr val="tx2"/>
                    </a:solidFill>
                  </a:rPr>
                  <a:t>CPU sú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superskalárne</a:t>
                </a:r>
                <a:r>
                  <a:rPr lang="sk-SK" sz="2000" dirty="0">
                    <a:solidFill>
                      <a:schemeClr val="tx2"/>
                    </a:solidFill>
                  </a:rPr>
                  <a:t> a „zreťazené“ (</a:t>
                </a:r>
                <a:r>
                  <a:rPr lang="en-US" sz="2000" dirty="0">
                    <a:solidFill>
                      <a:schemeClr val="tx2"/>
                    </a:solidFill>
                  </a:rPr>
                  <a:t>pipelining)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na</a:t>
                </a:r>
                <a:r>
                  <a:rPr lang="en-US" sz="2000" dirty="0">
                    <a:solidFill>
                      <a:schemeClr val="tx2"/>
                    </a:solidFill>
                  </a:rPr>
                  <a:t> v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ýraz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och</a:t>
                </a:r>
                <a:r>
                  <a:rPr lang="sk-SK" sz="2000" dirty="0">
                    <a:solidFill>
                      <a:schemeClr val="tx2"/>
                    </a:solidFill>
                  </a:rPr>
                  <a:t> (napr.) tvaru  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marL="342900" indent="-342900" algn="ctr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sSub>
                      <m:sSubPr>
                        <m:ctrlP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sSub>
                      <m:sSubPr>
                        <m:ctrlP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sz="2000" dirty="0">
                    <a:solidFill>
                      <a:schemeClr val="tx2"/>
                    </a:solidFill>
                  </a:rPr>
                  <a:t>, kde</a:t>
                </a:r>
                <a14:m>
                  <m:oMath xmlns:m="http://schemas.openxmlformats.org/officeDocument/2006/math">
                    <m:r>
                      <a:rPr lang="sk-SK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○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{+,∙}</m:t>
                    </m:r>
                    <m:r>
                      <a:rPr lang="sk-SK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sz="2000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 err="1">
                    <a:solidFill>
                      <a:schemeClr val="tx2"/>
                    </a:solidFill>
                  </a:rPr>
                  <a:t>Automatick</a:t>
                </a:r>
                <a:r>
                  <a:rPr lang="sk-SK" sz="2000" dirty="0">
                    <a:solidFill>
                      <a:schemeClr val="tx2"/>
                    </a:solidFill>
                  </a:rPr>
                  <a:t>é rozbitie na nezávislé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podvýrazy</a:t>
                </a:r>
                <a:endParaRPr lang="sk-SK" sz="2000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 err="1">
                    <a:solidFill>
                      <a:schemeClr val="tx2"/>
                    </a:solidFill>
                  </a:rPr>
                  <a:t>Podvýrazy</a:t>
                </a:r>
                <a:r>
                  <a:rPr lang="sk-SK" sz="2000" dirty="0">
                    <a:solidFill>
                      <a:schemeClr val="tx2"/>
                    </a:solidFill>
                  </a:rPr>
                  <a:t> logický procesor/jadro vyhodnotí paralelne na (dvoch) FMA (FPU)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jednotkach</a:t>
                </a:r>
                <a:endParaRPr lang="sk-SK" sz="2000" dirty="0">
                  <a:solidFill>
                    <a:schemeClr val="tx2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903163"/>
                  </a:buClr>
                  <a:buFont typeface="Courier New" panose="02070309020205020404" pitchFamily="49" charset="0"/>
                  <a:buChar char="o"/>
                </a:pPr>
                <a:r>
                  <a:rPr lang="sk-SK" sz="2000" dirty="0">
                    <a:solidFill>
                      <a:schemeClr val="tx2"/>
                    </a:solidFill>
                  </a:rPr>
                  <a:t>Vplyv p</a:t>
                </a:r>
                <a:r>
                  <a:rPr lang="en-US" sz="2000" dirty="0">
                    <a:solidFill>
                      <a:schemeClr val="tx2"/>
                    </a:solidFill>
                  </a:rPr>
                  <a:t>re p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ravé</a:t>
                </a:r>
                <a:r>
                  <a:rPr lang="sk-SK" sz="2000" dirty="0">
                    <a:solidFill>
                      <a:schemeClr val="tx2"/>
                    </a:solidFill>
                  </a:rPr>
                  <a:t> strany a resty pri redukovanom algoritme najmä u zmiešaných </a:t>
                </a:r>
                <a:r>
                  <a:rPr lang="sk-SK" sz="2000" dirty="0" err="1">
                    <a:solidFill>
                      <a:schemeClr val="tx2"/>
                    </a:solidFill>
                  </a:rPr>
                  <a:t>derivácíí</a:t>
                </a:r>
                <a:endParaRPr lang="sk-SK" sz="2000" dirty="0">
                  <a:solidFill>
                    <a:schemeClr val="tx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1" y="1930989"/>
                <a:ext cx="6146924" cy="4401205"/>
              </a:xfrm>
              <a:prstGeom prst="rect">
                <a:avLst/>
              </a:prstGeom>
              <a:blipFill>
                <a:blip r:embed="rId4"/>
                <a:stretch>
                  <a:fillRect l="-1091" t="-97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8623005" y="5685875"/>
            <a:ext cx="2987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>
                <a:solidFill>
                  <a:schemeClr val="tx2"/>
                </a:solidFill>
              </a:rPr>
              <a:t>Výpočtové jadro </a:t>
            </a:r>
            <a:r>
              <a:rPr lang="sk-SK" sz="1100" dirty="0" err="1">
                <a:solidFill>
                  <a:schemeClr val="tx2"/>
                </a:solidFill>
              </a:rPr>
              <a:t>mikroarchitektúry</a:t>
            </a:r>
            <a:r>
              <a:rPr lang="sk-SK" sz="1100" dirty="0">
                <a:solidFill>
                  <a:schemeClr val="tx2"/>
                </a:solidFill>
              </a:rPr>
              <a:t> Intel </a:t>
            </a:r>
            <a:r>
              <a:rPr lang="sk-SK" sz="1100" dirty="0" err="1">
                <a:solidFill>
                  <a:schemeClr val="tx2"/>
                </a:solidFill>
              </a:rPr>
              <a:t>Skylake</a:t>
            </a:r>
            <a:endParaRPr lang="sk-SK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ividenda">
  <a:themeElements>
    <a:clrScheme name="Div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Dividenda</Template>
  <TotalTime>0</TotalTime>
  <Words>965</Words>
  <Application>Microsoft Office PowerPoint</Application>
  <PresentationFormat>Širokouhlá</PresentationFormat>
  <Paragraphs>316</Paragraphs>
  <Slides>14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Courier New</vt:lpstr>
      <vt:lpstr>Gill Sans MT</vt:lpstr>
      <vt:lpstr>Wingdings</vt:lpstr>
      <vt:lpstr>Wingdings 2</vt:lpstr>
      <vt:lpstr>Dividenda</vt:lpstr>
      <vt:lpstr>Prezentácia programu PowerPoint</vt:lpstr>
      <vt:lpstr>Obsah</vt:lpstr>
      <vt:lpstr>Formulácia problému</vt:lpstr>
      <vt:lpstr>De Boorov model (Plný algoritmus)</vt:lpstr>
      <vt:lpstr>Redukcia systému (Redukovaný algoritmus) </vt:lpstr>
      <vt:lpstr>Redukcia systému – zmiešané derivácie</vt:lpstr>
      <vt:lpstr>Redukcia systému – zmiešané resty</vt:lpstr>
      <vt:lpstr>Analýza zlepšenia</vt:lpstr>
      <vt:lpstr>Takže toľko práce a bude to pomalšie? Odpoveď: V praxi nie.</vt:lpstr>
      <vt:lpstr>Inštrukčný paralelizmus</vt:lpstr>
      <vt:lpstr>Rýchlosť operácií</vt:lpstr>
      <vt:lpstr>Zrýchlenie</vt:lpstr>
      <vt:lpstr>Implementácia</vt:lpstr>
      <vt:lpstr>Literatúra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2015-05-02T11:49:16Z</dcterms:created>
  <dcterms:modified xsi:type="dcterms:W3CDTF">2016-04-19T13:00:24Z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