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82" r:id="rId3"/>
    <p:sldId id="280" r:id="rId4"/>
    <p:sldId id="272" r:id="rId5"/>
    <p:sldId id="270" r:id="rId6"/>
    <p:sldId id="276" r:id="rId7"/>
    <p:sldId id="273" r:id="rId8"/>
    <p:sldId id="277" r:id="rId9"/>
    <p:sldId id="279" r:id="rId10"/>
    <p:sldId id="275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0066"/>
    <a:srgbClr val="33CCCC"/>
    <a:srgbClr val="F4F4F0"/>
    <a:srgbClr val="FFFFCC"/>
    <a:srgbClr val="FF6600"/>
    <a:srgbClr val="FFCC00"/>
    <a:srgbClr val="DAB000"/>
    <a:srgbClr val="0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4412" autoAdjust="0"/>
  </p:normalViewPr>
  <p:slideViewPr>
    <p:cSldViewPr snapToGrid="0">
      <p:cViewPr varScale="1">
        <p:scale>
          <a:sx n="56" d="100"/>
          <a:sy n="56" d="100"/>
        </p:scale>
        <p:origin x="72" y="5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</a:t>
            </a:r>
            <a:r>
              <a:rPr lang="sk-SK" noProof="0" dirty="0"/>
              <a:t>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58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63104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7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03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87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63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5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629644"/>
            <a:ext cx="8628365" cy="32996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6567" y="617281"/>
            <a:ext cx="1483368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0418555" y="629644"/>
            <a:ext cx="1332000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678461" y="4115384"/>
            <a:ext cx="10993549" cy="14750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sk-SK" sz="3000" dirty="0">
                <a:solidFill>
                  <a:schemeClr val="accent2"/>
                </a:solidFill>
              </a:rPr>
              <a:t>Zrýchlenie výpočtu </a:t>
            </a:r>
            <a:r>
              <a:rPr lang="sk-SK" sz="3000" dirty="0" err="1">
                <a:solidFill>
                  <a:schemeClr val="accent2"/>
                </a:solidFill>
              </a:rPr>
              <a:t>splajn</a:t>
            </a:r>
            <a:r>
              <a:rPr lang="sk-SK" sz="3000" dirty="0">
                <a:solidFill>
                  <a:schemeClr val="accent2"/>
                </a:solidFill>
              </a:rPr>
              <a:t> povrchov</a:t>
            </a:r>
            <a:endParaRPr lang="sk-SK" sz="300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46555" y="4761048"/>
            <a:ext cx="11304000" cy="144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78461" y="4852890"/>
            <a:ext cx="10503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+mj-lt"/>
              </a:rPr>
              <a:t>BC. VILIAM KAČALA 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DOC. RNDR. CSABA TÖRÖK, CSC.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 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ÚINF PF UPJŠ</a:t>
            </a:r>
            <a:endParaRPr lang="sk-S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76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</a:extLst>
          </a:blip>
          <a:srcRect/>
          <a:stretch>
            <a:fillRect l="-2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Implementácia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1311306" y="2053874"/>
            <a:ext cx="5087075" cy="536005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Vizualizácia (C#, XNA, </a:t>
            </a:r>
            <a:r>
              <a:rPr lang="sk-SK" b="1" dirty="0" err="1">
                <a:solidFill>
                  <a:schemeClr val="bg1"/>
                </a:solidFill>
              </a:rPr>
              <a:t>Silverlight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Zástupný objekt pre obsah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6" y="2925763"/>
            <a:ext cx="3932176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523736" y="2036506"/>
            <a:ext cx="5087073" cy="553373"/>
          </a:xfrm>
        </p:spPr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Benchmark</a:t>
            </a:r>
            <a:r>
              <a:rPr lang="sk-SK" b="1" dirty="0">
                <a:solidFill>
                  <a:schemeClr val="bg1"/>
                </a:solidFill>
              </a:rPr>
              <a:t> (C++, </a:t>
            </a:r>
            <a:r>
              <a:rPr lang="sk-SK" b="1" dirty="0" err="1">
                <a:solidFill>
                  <a:schemeClr val="bg1"/>
                </a:solidFill>
              </a:rPr>
              <a:t>OpenMP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69" y="2925763"/>
            <a:ext cx="4082874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effectLst>
            <a:outerShdw sx="1000" sy="1000" algn="ctr" rotWithShape="0">
              <a:schemeClr val="bg1"/>
            </a:outerShdw>
          </a:effectLst>
        </p:spPr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2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>
                <a:latin typeface="Arial"/>
              </a:rPr>
              <a:t>Literatúra</a:t>
            </a:r>
            <a:endParaRPr lang="sk-SK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en-US" dirty="0"/>
              <a:t>D. Salomon: </a:t>
            </a:r>
            <a:r>
              <a:rPr lang="en-US" i="1" dirty="0"/>
              <a:t>Curves and Surfaces for Computer Graphics</a:t>
            </a:r>
            <a:r>
              <a:rPr lang="en-US" dirty="0"/>
              <a:t>, Springer, 2006.</a:t>
            </a:r>
            <a:endParaRPr lang="sk-SK" dirty="0"/>
          </a:p>
          <a:p>
            <a:r>
              <a:rPr lang="en-US" dirty="0"/>
              <a:t>C. de Boor:</a:t>
            </a:r>
            <a:r>
              <a:rPr lang="sk-SK" dirty="0"/>
              <a:t> </a:t>
            </a:r>
            <a:r>
              <a:rPr lang="en-US" dirty="0" err="1"/>
              <a:t>Bicubic</a:t>
            </a:r>
            <a:r>
              <a:rPr lang="sk-SK" dirty="0"/>
              <a:t> </a:t>
            </a:r>
            <a:r>
              <a:rPr lang="en-US" dirty="0"/>
              <a:t>spline interpolation, Journal of Mathematics and Physics, 41(3),1962, 212-218</a:t>
            </a:r>
          </a:p>
          <a:p>
            <a:r>
              <a:rPr lang="sk-SK" dirty="0"/>
              <a:t>I. Szabó, L. Miňo, C. Török. </a:t>
            </a:r>
            <a:r>
              <a:rPr lang="sk-SK" dirty="0" err="1"/>
              <a:t>Biquartic</a:t>
            </a:r>
            <a:r>
              <a:rPr lang="sk-SK" dirty="0"/>
              <a:t> </a:t>
            </a:r>
            <a:r>
              <a:rPr lang="sk-SK" dirty="0" err="1"/>
              <a:t>polynomials</a:t>
            </a:r>
            <a:r>
              <a:rPr lang="sk-SK" dirty="0"/>
              <a:t> in </a:t>
            </a:r>
            <a:r>
              <a:rPr lang="sk-SK" dirty="0" err="1"/>
              <a:t>bicubic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construction</a:t>
            </a:r>
            <a:r>
              <a:rPr lang="sk-SK" dirty="0"/>
              <a:t>, </a:t>
            </a:r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European</a:t>
            </a:r>
            <a:r>
              <a:rPr lang="sk-SK" dirty="0"/>
              <a:t> </a:t>
            </a:r>
            <a:r>
              <a:rPr lang="sk-SK" dirty="0" err="1"/>
              <a:t>Journal</a:t>
            </a:r>
            <a:r>
              <a:rPr lang="sk-SK" dirty="0"/>
              <a:t> of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</a:t>
            </a:r>
            <a:r>
              <a:rPr lang="sk-SK" dirty="0" err="1"/>
              <a:t>accepted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publication</a:t>
            </a:r>
            <a:r>
              <a:rPr lang="sk-SK" dirty="0"/>
              <a:t> </a:t>
            </a:r>
            <a:r>
              <a:rPr lang="en-US" dirty="0"/>
              <a:t>(2015)</a:t>
            </a:r>
            <a:endParaRPr lang="sk-SK" dirty="0"/>
          </a:p>
          <a:p>
            <a:r>
              <a:rPr lang="sk-SK" dirty="0"/>
              <a:t>L. Miňo, C. Török, </a:t>
            </a:r>
            <a:r>
              <a:rPr lang="sk-SK" dirty="0" err="1"/>
              <a:t>Fast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surfaces</a:t>
            </a:r>
            <a:r>
              <a:rPr lang="sk-SK" dirty="0"/>
              <a:t>, </a:t>
            </a:r>
            <a:r>
              <a:rPr lang="en-US" dirty="0"/>
              <a:t>Communication of the Joint Institute for Nuclear Research, </a:t>
            </a:r>
            <a:r>
              <a:rPr lang="en-US" dirty="0" err="1"/>
              <a:t>Dubna</a:t>
            </a:r>
            <a:r>
              <a:rPr lang="en-US" dirty="0"/>
              <a:t>, 2015, E11-2015-77</a:t>
            </a:r>
            <a:endParaRPr lang="sk-SK" dirty="0"/>
          </a:p>
          <a:p>
            <a:r>
              <a:rPr lang="sk-SK"/>
              <a:t>http://www.agner.org/optimize/instruction_tables.pdf</a:t>
            </a:r>
            <a:endParaRPr lang="sk-SK" dirty="0"/>
          </a:p>
          <a:p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Formulácia problému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Položme </a:t>
                </a:r>
                <a:r>
                  <a:rPr lang="sk-SK" dirty="0" err="1"/>
                  <a:t>obĺžníkovú</a:t>
                </a:r>
                <a:r>
                  <a:rPr lang="sk-SK" dirty="0"/>
                  <a:t> mriežku bodov v priestore – uzly</a:t>
                </a:r>
              </a:p>
              <a:p>
                <a:r>
                  <a:rPr lang="sk-SK" dirty="0"/>
                  <a:t>Chceme ich spojiť spojitým a čo najhladším plošným útvarom</a:t>
                </a:r>
              </a:p>
              <a:p>
                <a:r>
                  <a:rPr lang="sk-SK" b="1" dirty="0" err="1"/>
                  <a:t>Splajn</a:t>
                </a:r>
                <a:r>
                  <a:rPr lang="sk-SK" dirty="0"/>
                  <a:t> – po častiach definovaná </a:t>
                </a:r>
                <a:r>
                  <a:rPr lang="sk-SK" dirty="0" err="1"/>
                  <a:t>bipolynomická</a:t>
                </a:r>
                <a:r>
                  <a:rPr lang="sk-SK" dirty="0"/>
                  <a:t> funkcia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Každý segment </a:t>
                </a:r>
                <a:r>
                  <a:rPr lang="sk-SK" dirty="0" err="1"/>
                  <a:t>Hermitovho</a:t>
                </a:r>
                <a:r>
                  <a:rPr lang="sk-SK" dirty="0"/>
                  <a:t> </a:t>
                </a:r>
                <a:r>
                  <a:rPr lang="sk-SK" dirty="0" err="1"/>
                  <a:t>splajnu</a:t>
                </a:r>
                <a:r>
                  <a:rPr lang="sk-SK" dirty="0"/>
                  <a:t> je definovaný štvoricou uzlov</a:t>
                </a:r>
                <a:r>
                  <a:rPr lang="en-US" dirty="0"/>
                  <a:t> a v </a:t>
                </a:r>
                <a:r>
                  <a:rPr lang="sk-SK" dirty="0"/>
                  <a:t>každom 6 údajov (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Segmenty </a:t>
                </a:r>
                <a:r>
                  <a:rPr lang="sk-SK" dirty="0" err="1"/>
                  <a:t>splajnu</a:t>
                </a:r>
                <a:r>
                  <a:rPr lang="sk-SK" dirty="0"/>
                  <a:t> automaticky tvoria spojitú plochu (trieda </a:t>
                </a:r>
                <a:r>
                  <a:rPr lang="sk-SK" dirty="0" err="1"/>
                  <a:t>splajnov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Špeciálnym výberom prvých derivácií vieme získať spojitú a hladkú plochu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sk-SK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k-SK" dirty="0"/>
                  <a:t>De </a:t>
                </a:r>
                <a:r>
                  <a:rPr lang="sk-SK" dirty="0" err="1"/>
                  <a:t>Boorov</a:t>
                </a:r>
                <a:r>
                  <a:rPr lang="sk-SK" dirty="0"/>
                  <a:t> model</a:t>
                </a:r>
                <a:r>
                  <a:rPr lang="en-US" dirty="0"/>
                  <a:t> – </a:t>
                </a:r>
                <a:r>
                  <a:rPr lang="en-US" dirty="0" err="1"/>
                  <a:t>rovnos</a:t>
                </a:r>
                <a:r>
                  <a:rPr lang="sk-SK" dirty="0"/>
                  <a:t>ť 2. derivácií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Redukovan</a:t>
                </a:r>
                <a:r>
                  <a:rPr lang="sk-SK" dirty="0"/>
                  <a:t>ý model pomocou </a:t>
                </a:r>
                <a:r>
                  <a:rPr lang="sk-SK" dirty="0" err="1"/>
                  <a:t>kvartických</a:t>
                </a:r>
                <a:r>
                  <a:rPr lang="sk-SK" dirty="0"/>
                  <a:t> polynómov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  <a:blipFill>
                <a:blip r:embed="rId2"/>
                <a:stretch>
                  <a:fillRect l="-336" r="-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2</a:t>
            </a:fld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5" y="2180496"/>
            <a:ext cx="4085302" cy="4057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De </a:t>
            </a:r>
            <a:r>
              <a:rPr lang="sk-SK" dirty="0" err="1">
                <a:solidFill>
                  <a:schemeClr val="bg2"/>
                </a:solidFill>
              </a:rPr>
              <a:t>Boorov</a:t>
            </a:r>
            <a:r>
              <a:rPr lang="sk-SK" dirty="0">
                <a:solidFill>
                  <a:schemeClr val="bg2"/>
                </a:solidFill>
              </a:rPr>
              <a:t> model (</a:t>
            </a:r>
            <a:r>
              <a:rPr lang="sk-SK" i="1" dirty="0">
                <a:solidFill>
                  <a:schemeClr val="bg2"/>
                </a:solidFill>
              </a:rPr>
              <a:t>Plný</a:t>
            </a:r>
            <a:r>
              <a:rPr lang="sk-SK" dirty="0">
                <a:solidFill>
                  <a:schemeClr val="bg2"/>
                </a:solidFill>
              </a:rPr>
              <a:t> algoritmus)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3</a:t>
            </a:fld>
            <a:endParaRPr lang="sk-SK" dirty="0"/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2" name="Obrázo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3" name="Obrázo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4" name="Obrázo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5" name="Obrázo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1999"/>
            <a:ext cx="4320000" cy="432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/>
              <p:cNvSpPr txBox="1"/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Máme vstupnú maticu uzlov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Všetky majú známu funkčnú hodnotu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derivácie sú známe len na okrajoch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200" dirty="0"/>
              </a:p>
            </p:txBody>
          </p:sp>
        </mc:Choice>
        <mc:Fallback xmlns=""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blipFill>
                <a:blip r:embed="rId7"/>
                <a:stretch>
                  <a:fillRect l="-602" t="-9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stĺpec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podľa premennej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0,…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lvl="1"/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blipFill>
                <a:blip r:embed="rId8"/>
                <a:stretch>
                  <a:fillRect l="-647" t="-7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/>
              <p:cNvSpPr txBox="1"/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prvý a posledný stĺpec vypočítame dvojné derivácie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podľa premenných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kde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29" name="BlokText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blipFill>
                <a:blip r:embed="rId9"/>
                <a:stretch>
                  <a:fillRect l="-647" t="-1062" r="-7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/>
              <p:cNvSpPr txBox="1"/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>
                    <a:solidFill>
                      <a:srgbClr val="C00000"/>
                    </a:solidFill>
                  </a:rPr>
                  <a:t> </a:t>
                </a:r>
                <a:r>
                  <a:rPr lang="sk-SK" dirty="0"/>
                  <a:t>podľa premennej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30" name="BlokText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blipFill>
                <a:blip r:embed="rId10"/>
                <a:stretch>
                  <a:fillRect l="-640" t="-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30"/>
              <p:cNvSpPr txBox="1"/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dopočítame zmiešané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blipFill>
                <a:blip r:embed="rId11"/>
                <a:stretch>
                  <a:fillRect l="-640" t="-4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(</a:t>
            </a:r>
            <a:r>
              <a:rPr lang="sk-SK" i="1" dirty="0">
                <a:solidFill>
                  <a:schemeClr val="bg2"/>
                </a:solidFill>
              </a:rPr>
              <a:t>Redukovaný</a:t>
            </a:r>
            <a:r>
              <a:rPr lang="sk-SK" dirty="0">
                <a:solidFill>
                  <a:schemeClr val="bg2"/>
                </a:solidFill>
              </a:rPr>
              <a:t> algoritmus) 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4</a:t>
            </a:fld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720000" y="1872000"/>
                <a:ext cx="6147708" cy="386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Polovičný trojdiagonálny systém iba pre párne indexy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Zvyšné derivácie získané explicitnými vzorcami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100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</a:rPr>
                                          <m:t>τ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100" dirty="0"/>
              </a:p>
              <a:p>
                <a:pPr lvl="1"/>
                <a:endParaRPr lang="sk-SK" sz="1100" dirty="0"/>
              </a:p>
              <a:p>
                <a:pPr lvl="1"/>
                <a:r>
                  <a:rPr lang="sk-SK" sz="1100" dirty="0"/>
                  <a:t>kde 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sk-SK" sz="1100" dirty="0"/>
                  <a:t>,	ak </a:t>
                </a:r>
                <a14:m>
                  <m:oMath xmlns:m="http://schemas.openxmlformats.org/officeDocument/2006/math"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sz="1100" dirty="0"/>
                  <a:t> je párne,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sk-SK" sz="1100" dirty="0"/>
                  <a:t>,	</a:t>
                </a:r>
                <a:r>
                  <a:rPr lang="sk-SK" sz="1100" dirty="0" err="1"/>
                  <a:t>inaPre</a:t>
                </a:r>
                <a:r>
                  <a:rPr lang="sk-SK" sz="1100" dirty="0"/>
                  <a:t> nepárne indexy </a:t>
                </a:r>
                <a14:m>
                  <m:oMath xmlns:m="http://schemas.openxmlformats.org/officeDocument/2006/math"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1100" dirty="0"/>
                  <a:t> platí: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100" dirty="0"/>
                  <a:t>	</a:t>
                </a:r>
                <a:r>
                  <a:rPr lang="sk-SK" sz="1100" i="1" dirty="0"/>
                  <a:t>(resty)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147708" cy="3869777"/>
              </a:xfrm>
              <a:prstGeom prst="rect">
                <a:avLst/>
              </a:prstGeom>
              <a:blipFill>
                <a:blip r:embed="rId2"/>
                <a:stretch>
                  <a:fillRect l="-595" t="-787" b="-15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/>
              <p:cNvSpPr/>
              <p:nvPr/>
            </p:nvSpPr>
            <p:spPr>
              <a:xfrm>
                <a:off x="720000" y="1872000"/>
                <a:ext cx="6021042" cy="41973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Postupujeme podobne ako pri De </a:t>
                </a:r>
                <a:r>
                  <a:rPr lang="sk-SK" dirty="0" err="1"/>
                  <a:t>Boorovi</a:t>
                </a:r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počítame po stĺpcoch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počítame po riadkoch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pre prvé a posledné riadky a stĺpce </a:t>
                </a:r>
                <a:r>
                  <a:rPr lang="sk-SK" b="1" dirty="0"/>
                  <a:t>starým</a:t>
                </a:r>
                <a:r>
                  <a:rPr lang="sk-SK" dirty="0"/>
                  <a:t> spôsobom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Zvyšné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redukovane po riadkoch, ale s inou pravou stranou a inými </a:t>
                </a:r>
                <a:r>
                  <a:rPr lang="sk-SK" i="1" dirty="0"/>
                  <a:t>restami</a:t>
                </a:r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021042" cy="4197303"/>
              </a:xfrm>
              <a:prstGeom prst="rect">
                <a:avLst/>
              </a:prstGeom>
              <a:blipFill>
                <a:blip r:embed="rId3"/>
                <a:stretch>
                  <a:fillRect l="-607" t="-726" r="-81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Obrázok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2" name="Obrázok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43" name="Obrázok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4" name="Obrázok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5" name="Obrázok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6" name="Obrázok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7" name="Obrázok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48" name="Obrázok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9" name="Obrázok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0" name="Obrázok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51" name="Obrázok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2" name="Obrázok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3" name="Obrázok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4" name="Obrázok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5" name="Obrázok 5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5313"/>
            <a:ext cx="4326636" cy="4320000"/>
          </a:xfrm>
          <a:prstGeom prst="rect">
            <a:avLst/>
          </a:prstGeom>
        </p:spPr>
      </p:pic>
      <p:sp>
        <p:nvSpPr>
          <p:cNvPr id="9" name="Šípka doprava 8"/>
          <p:cNvSpPr/>
          <p:nvPr/>
        </p:nvSpPr>
        <p:spPr>
          <a:xfrm>
            <a:off x="943897" y="2227007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Šípka doprava 25"/>
          <p:cNvSpPr/>
          <p:nvPr/>
        </p:nvSpPr>
        <p:spPr>
          <a:xfrm>
            <a:off x="943897" y="2551113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Šípka doprava 26"/>
          <p:cNvSpPr/>
          <p:nvPr/>
        </p:nvSpPr>
        <p:spPr>
          <a:xfrm>
            <a:off x="943897" y="2864385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1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0467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0.045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0.0900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9" grpId="0" animBg="1"/>
      <p:bldP spid="9" grpId="1" animBg="1"/>
      <p:bldP spid="9" grpId="2" animBg="1"/>
      <p:bldP spid="26" grpId="0" animBg="1"/>
      <p:bldP spid="26" grpId="1" animBg="1"/>
      <p:bldP spid="26" grpId="2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– zmiešané derivácie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92569"/>
                <a:ext cx="11029615" cy="3678303"/>
              </a:xfrm>
            </p:spPr>
            <p:txBody>
              <a:bodyPr>
                <a:normAutofit fontScale="62500" lnSpcReduction="20000"/>
              </a:bodyPr>
              <a:lstStyle/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−44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300" i="1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 6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 8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sk-SK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k-SK" sz="1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,−2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−2,</m:t>
                                        </m:r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36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−2 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18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44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sk-SK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700" dirty="0"/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sk-SK" sz="1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1400" i="1">
                        <a:latin typeface="Cambria Math" panose="02040503050406030204" pitchFamily="18" charset="0"/>
                      </a:rPr>
                      <m:t>	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sk-SK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k-SK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k-SK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sk-SK" sz="1400" i="1" dirty="0"/>
                  <a:t>    </a:t>
                </a:r>
                <a:r>
                  <a:rPr lang="sk-SK" sz="1400" dirty="0"/>
                  <a:t>(resty 1)</a:t>
                </a:r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:br>
                  <a:rPr lang="sk-SK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sk-SK" sz="1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</m:oMath>
                </a14:m>
                <a:r>
                  <a:rPr lang="sk-SK" sz="1400" dirty="0"/>
                  <a:t>   (resty 2 a 3)</a:t>
                </a:r>
              </a:p>
              <a:p>
                <a:pPr marL="274320" lvl="1">
                  <a:spcBef>
                    <a:spcPts val="2200"/>
                  </a:spcBef>
                </a:pPr>
                <a:endParaRPr lang="sk-SK" sz="1100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92569"/>
                <a:ext cx="11029615" cy="3678303"/>
              </a:xfrm>
              <a:blipFill>
                <a:blip r:embed="rId2"/>
                <a:stretch>
                  <a:fillRect t="-1161" b="-18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3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Analýza zlepšenia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</p:spPr>
            <p:txBody>
              <a:bodyPr/>
              <a:lstStyle/>
              <a:p>
                <a:r>
                  <a:rPr lang="sk-SK" sz="2200" dirty="0"/>
                  <a:t>Trojdiagonálna sústava</a:t>
                </a:r>
              </a:p>
              <a:p>
                <a:pPr lvl="1"/>
                <a:r>
                  <a:rPr lang="sk-SK" sz="2000" dirty="0"/>
                  <a:t>Rieši sa </a:t>
                </a:r>
                <a:r>
                  <a:rPr lang="sk-SK" sz="2000" b="1" dirty="0"/>
                  <a:t>LU dekompozíciou </a:t>
                </a:r>
                <a:r>
                  <a:rPr lang="sk-SK" sz="2000" dirty="0"/>
                  <a:t>- dva prechody (</a:t>
                </a:r>
                <a:r>
                  <a:rPr lang="sk-SK" sz="2000" dirty="0" err="1"/>
                  <a:t>dopredný</a:t>
                </a:r>
                <a:r>
                  <a:rPr lang="sk-SK" sz="2000" dirty="0"/>
                  <a:t> a spätný) </a:t>
                </a:r>
              </a:p>
              <a:p>
                <a:pPr lvl="1"/>
                <a:r>
                  <a:rPr lang="sk-SK" sz="2000" dirty="0"/>
                  <a:t>Potrebujeme dva vektory na výpočet (vstup-výstup a buffer na </a:t>
                </a:r>
                <a:r>
                  <a:rPr lang="sk-SK" sz="2000" dirty="0" err="1"/>
                  <a:t>medzivýpočty</a:t>
                </a:r>
                <a:r>
                  <a:rPr lang="sk-SK" sz="2000" dirty="0"/>
                  <a:t>)</a:t>
                </a:r>
              </a:p>
              <a:p>
                <a:pPr lvl="1"/>
                <a:r>
                  <a:rPr lang="sk-SK" sz="2000" dirty="0"/>
                  <a:t>LU teraz robíme len na </a:t>
                </a:r>
                <a:r>
                  <a:rPr lang="sk-SK" sz="2000" dirty="0">
                    <a:solidFill>
                      <a:srgbClr val="008000"/>
                    </a:solidFill>
                  </a:rPr>
                  <a:t>polovici </a:t>
                </a:r>
                <a:r>
                  <a:rPr lang="sk-SK" sz="2000" dirty="0" err="1">
                    <a:solidFill>
                      <a:srgbClr val="008000"/>
                    </a:solidFill>
                  </a:rPr>
                  <a:t>ulzov</a:t>
                </a:r>
                <a:endParaRPr lang="sk-SK" sz="2000" dirty="0">
                  <a:solidFill>
                    <a:srgbClr val="008000"/>
                  </a:solidFill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C00000"/>
                    </a:solidFill>
                  </a:rPr>
                  <a:t>Avšak náročnejšie pravé strany sústav</a:t>
                </a:r>
                <a:r>
                  <a:rPr lang="en-US" sz="2000" dirty="0">
                    <a:solidFill>
                      <a:srgbClr val="C00000"/>
                    </a:solidFill>
                  </a:rPr>
                  <a:t>;</a:t>
                </a:r>
                <a:r>
                  <a:rPr lang="sk-SK" sz="2000" dirty="0">
                    <a:solidFill>
                      <a:srgbClr val="C00000"/>
                    </a:solidFill>
                  </a:rPr>
                  <a:t> navyše treba dorátať </a:t>
                </a:r>
                <a:r>
                  <a:rPr lang="sk-SK" sz="2000" i="1" dirty="0">
                    <a:solidFill>
                      <a:srgbClr val="C00000"/>
                    </a:solidFill>
                  </a:rPr>
                  <a:t>resty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008000"/>
                    </a:solidFill>
                  </a:rPr>
                  <a:t>Ušetrili sme aj pamäť </a:t>
                </a:r>
                <a:r>
                  <a:rPr lang="sk-SK" sz="2000" dirty="0"/>
                  <a:t>=&gt; menší buffer a vstup-výstup =&gt; väčšie úlohy, </a:t>
                </a:r>
                <a:r>
                  <a:rPr lang="sk-SK" sz="2000" dirty="0" err="1"/>
                  <a:t>ca</a:t>
                </a:r>
                <a:r>
                  <a:rPr lang="en-US" sz="2000" dirty="0" err="1"/>
                  <a:t>che</a:t>
                </a:r>
                <a:r>
                  <a:rPr lang="sk-SK" sz="2000" dirty="0"/>
                  <a:t> </a:t>
                </a:r>
                <a:r>
                  <a:rPr lang="en-US" sz="2000" dirty="0"/>
                  <a:t>(?!)</a:t>
                </a:r>
                <a:endParaRPr lang="sk-SK" sz="20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 err="1"/>
                  <a:t>Asymptotická</a:t>
                </a:r>
                <a:r>
                  <a:rPr lang="sk-SK" sz="2000" dirty="0"/>
                  <a:t> zložitosť ostáva lineárna 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					     Plný algoritmus	  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008000"/>
                    </a:solidFill>
                  </a:rPr>
                  <a:t> </a:t>
                </a:r>
                <a:r>
                  <a:rPr lang="sk-SK" sz="2000" dirty="0"/>
                  <a:t>operácií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   			Redukovaný algoritmus	  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sk-SK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C00000"/>
                    </a:solidFill>
                  </a:rPr>
                  <a:t> </a:t>
                </a:r>
                <a:r>
                  <a:rPr lang="sk-SK" sz="2000" dirty="0"/>
                  <a:t>operácií</a:t>
                </a:r>
              </a:p>
              <a:p>
                <a:pPr lvl="1"/>
                <a:endParaRPr lang="sk-SK" dirty="0"/>
              </a:p>
              <a:p>
                <a:pPr marL="640080" lvl="2" indent="0">
                  <a:buNone/>
                </a:pPr>
                <a:endParaRPr lang="sk-SK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  <a:blipFill>
                <a:blip r:embed="rId2"/>
                <a:stretch>
                  <a:fillRect l="-418" t="-32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5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Takže toľko práce a </a:t>
            </a:r>
            <a:r>
              <a:rPr lang="en-US" dirty="0" err="1">
                <a:solidFill>
                  <a:schemeClr val="bg2"/>
                </a:solidFill>
              </a:rPr>
              <a:t>bude</a:t>
            </a:r>
            <a:r>
              <a:rPr lang="sk-SK" dirty="0">
                <a:solidFill>
                  <a:schemeClr val="bg2"/>
                </a:solidFill>
              </a:rPr>
              <a:t> to pomalšie?</a:t>
            </a:r>
            <a:br>
              <a:rPr lang="sk-SK" dirty="0">
                <a:solidFill>
                  <a:schemeClr val="bg2"/>
                </a:solidFill>
              </a:rPr>
            </a:br>
            <a:r>
              <a:rPr lang="sk-SK" sz="2400" dirty="0">
                <a:solidFill>
                  <a:schemeClr val="bg2"/>
                </a:solidFill>
              </a:rPr>
              <a:t>Odpoveď: V praxi </a:t>
            </a:r>
            <a:r>
              <a:rPr lang="sk-SK" sz="2400" dirty="0">
                <a:solidFill>
                  <a:srgbClr val="FFC000"/>
                </a:solidFill>
              </a:rPr>
              <a:t>nie</a:t>
            </a:r>
            <a:r>
              <a:rPr lang="sk-SK" sz="2400" dirty="0"/>
              <a:t>.</a:t>
            </a:r>
            <a:endParaRPr lang="sk-SK" dirty="0"/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49" y="1892553"/>
            <a:ext cx="5487711" cy="3878335"/>
          </a:xfrm>
        </p:spPr>
      </p:pic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7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347661" y="1930989"/>
                <a:ext cx="6146924" cy="357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200" dirty="0"/>
                  <a:t>Inštrukčný paralelizmus</a:t>
                </a:r>
              </a:p>
              <a:p>
                <a:pPr marL="800100" lvl="1" indent="-342900"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/>
                  <a:t>CPU sú </a:t>
                </a:r>
                <a:r>
                  <a:rPr lang="sk-SK" sz="2000" dirty="0" err="1"/>
                  <a:t>superskalárne</a:t>
                </a:r>
                <a:r>
                  <a:rPr lang="sk-SK" sz="2000" dirty="0"/>
                  <a:t> a „zreťazené“ (</a:t>
                </a:r>
                <a:r>
                  <a:rPr lang="en-US" sz="2000" dirty="0"/>
                  <a:t>pipelining) </a:t>
                </a:r>
                <a:r>
                  <a:rPr lang="en-US" sz="2000" dirty="0" err="1"/>
                  <a:t>na</a:t>
                </a:r>
                <a:r>
                  <a:rPr lang="en-US" sz="2000" dirty="0"/>
                  <a:t> v</a:t>
                </a:r>
                <a:r>
                  <a:rPr lang="sk-SK" sz="2000" dirty="0" err="1"/>
                  <a:t>ýraz</a:t>
                </a:r>
                <a:r>
                  <a:rPr lang="en-US" sz="2000" dirty="0" err="1"/>
                  <a:t>och</a:t>
                </a:r>
                <a:r>
                  <a:rPr lang="sk-SK" sz="2000" dirty="0"/>
                  <a:t> (napr.) tvaru  </a:t>
                </a:r>
                <a:endParaRPr lang="en-US" sz="2000" dirty="0"/>
              </a:p>
              <a:p>
                <a:pPr marL="342900" indent="-342900" algn="ctr"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sz="2000" dirty="0"/>
                  <a:t>, kde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{+,∙}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sz="2000" dirty="0"/>
              </a:p>
              <a:p>
                <a:pPr marL="800100" lvl="1" indent="-342900"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 err="1"/>
                  <a:t>Automatick</a:t>
                </a:r>
                <a:r>
                  <a:rPr lang="sk-SK" sz="2000" dirty="0"/>
                  <a:t>é rozbitie na niekoľko nezávislých </a:t>
                </a:r>
                <a:r>
                  <a:rPr lang="sk-SK" sz="2000" dirty="0" err="1"/>
                  <a:t>podvýrazov</a:t>
                </a:r>
                <a:endParaRPr lang="sk-SK" sz="2000" dirty="0"/>
              </a:p>
              <a:p>
                <a:pPr marL="800100" lvl="1" indent="-342900"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/>
                  <a:t>Každý </a:t>
                </a:r>
                <a:r>
                  <a:rPr lang="sk-SK" sz="2000" dirty="0" err="1"/>
                  <a:t>podvýraz</a:t>
                </a:r>
                <a:r>
                  <a:rPr lang="sk-SK" sz="2000" dirty="0"/>
                  <a:t> logický procesor/jadro vyhodnotí paralelne</a:t>
                </a:r>
              </a:p>
              <a:p>
                <a:pPr marL="800100" lvl="1" indent="-342900"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Pre p</a:t>
                </a:r>
                <a:r>
                  <a:rPr lang="sk-SK" sz="2000" dirty="0" err="1"/>
                  <a:t>ravé</a:t>
                </a:r>
                <a:r>
                  <a:rPr lang="sk-SK" sz="2000" dirty="0"/>
                  <a:t> strany a resty pri redukovanom algoritme najmä u zmiešaných </a:t>
                </a:r>
                <a:r>
                  <a:rPr lang="sk-SK" sz="2000" dirty="0" err="1"/>
                  <a:t>derivácíí</a:t>
                </a:r>
                <a:endParaRPr lang="sk-SK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" y="1930989"/>
                <a:ext cx="6146924" cy="3570208"/>
              </a:xfrm>
              <a:prstGeom prst="rect">
                <a:avLst/>
              </a:prstGeom>
              <a:blipFill>
                <a:blip r:embed="rId3"/>
                <a:stretch>
                  <a:fillRect l="-1091" t="-1197" r="-10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8623005" y="5685875"/>
            <a:ext cx="2987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Výpočtové jadro </a:t>
            </a:r>
            <a:r>
              <a:rPr lang="sk-SK" sz="1100" dirty="0" err="1"/>
              <a:t>mikroarchitektúry</a:t>
            </a:r>
            <a:r>
              <a:rPr lang="sk-SK" sz="1100" dirty="0"/>
              <a:t> Intel </a:t>
            </a:r>
            <a:r>
              <a:rPr lang="sk-SK" sz="1100" dirty="0" err="1"/>
              <a:t>Skylake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15067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Rýchlosť operácií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8</a:t>
            </a:fld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66800" y="1840020"/>
            <a:ext cx="9053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200" dirty="0"/>
              <a:t>Základné aritmetické operácie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b="1" dirty="0"/>
              <a:t>+</a:t>
            </a:r>
            <a:r>
              <a:rPr lang="sk-SK" sz="2000" dirty="0"/>
              <a:t>,</a:t>
            </a:r>
            <a:r>
              <a:rPr lang="sk-SK" sz="2000" b="1" dirty="0"/>
              <a:t> -</a:t>
            </a:r>
            <a:r>
              <a:rPr lang="sk-SK" sz="2000" dirty="0"/>
              <a:t>,</a:t>
            </a:r>
            <a:r>
              <a:rPr lang="sk-SK" sz="2000" b="1" dirty="0"/>
              <a:t> ×</a:t>
            </a:r>
            <a:r>
              <a:rPr lang="sk-SK" sz="2000" dirty="0"/>
              <a:t>,</a:t>
            </a:r>
            <a:r>
              <a:rPr lang="sk-SK" sz="2000" b="1" dirty="0"/>
              <a:t> ÷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/>
              <a:t>Výpočty s pohyblivou desatinnou čiarkou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/>
              <a:t>+</a:t>
            </a:r>
            <a:r>
              <a:rPr lang="sk-SK" sz="2000" dirty="0"/>
              <a:t> a </a:t>
            </a:r>
            <a:r>
              <a:rPr lang="sk-SK" sz="2000" b="1" dirty="0"/>
              <a:t>-</a:t>
            </a:r>
            <a:r>
              <a:rPr lang="sk-SK" sz="2000" dirty="0"/>
              <a:t> približne rovnako rýchle ako </a:t>
            </a:r>
            <a:r>
              <a:rPr lang="sk-SK" sz="2000" b="1" dirty="0"/>
              <a:t>×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/>
              <a:t>÷</a:t>
            </a:r>
            <a:r>
              <a:rPr lang="sk-SK" sz="2000" dirty="0"/>
              <a:t> približne </a:t>
            </a:r>
            <a:r>
              <a:rPr lang="sk-SK" sz="2000" dirty="0">
                <a:solidFill>
                  <a:srgbClr val="9900CC"/>
                </a:solidFill>
              </a:rPr>
              <a:t>2× až 3× </a:t>
            </a:r>
            <a:r>
              <a:rPr lang="sk-SK" sz="2000" dirty="0"/>
              <a:t>pomalšie ako </a:t>
            </a:r>
            <a:r>
              <a:rPr lang="sk-SK" sz="2000" b="1" dirty="0"/>
              <a:t>+ </a:t>
            </a:r>
            <a:r>
              <a:rPr lang="sk-SK" sz="2000" dirty="0"/>
              <a:t>(v kontexte LU dekompozície)</a:t>
            </a:r>
          </a:p>
          <a:p>
            <a:pPr marL="1714500" lvl="3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Pomer označme </a:t>
            </a:r>
            <a:r>
              <a:rPr lang="el-GR" sz="2000" dirty="0">
                <a:solidFill>
                  <a:srgbClr val="9900CC"/>
                </a:solidFill>
              </a:rPr>
              <a:t>γ</a:t>
            </a:r>
            <a:endParaRPr lang="sk-SK" sz="2000" dirty="0">
              <a:solidFill>
                <a:srgbClr val="9900CC"/>
              </a:solidFill>
            </a:endParaRPr>
          </a:p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000" dirty="0"/>
              <a:t>Faktor inštrukčného paralelizmu označme </a:t>
            </a:r>
            <a:r>
              <a:rPr lang="el-GR" sz="2000" dirty="0">
                <a:solidFill>
                  <a:srgbClr val="FF0066"/>
                </a:solidFill>
              </a:rPr>
              <a:t>β</a:t>
            </a:r>
            <a:endParaRPr lang="sk-SK" sz="2000" dirty="0">
              <a:solidFill>
                <a:srgbClr val="FF0066"/>
              </a:solidFill>
            </a:endParaRP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/>
              <a:t>Budeme uvažovať </a:t>
            </a:r>
            <a:r>
              <a:rPr lang="el-GR" sz="2000" dirty="0">
                <a:solidFill>
                  <a:srgbClr val="FF0066"/>
                </a:solidFill>
              </a:rPr>
              <a:t>β</a:t>
            </a:r>
            <a:r>
              <a:rPr lang="sk-SK" sz="2000" dirty="0">
                <a:solidFill>
                  <a:srgbClr val="FF0066"/>
                </a:solidFill>
              </a:rPr>
              <a:t> = 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sk-SK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22,25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12,5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807" t="-106557" r="-3105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352" t="-106557" r="-56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807" t="-206557" r="-3105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352" t="-206557" r="-56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807" t="-306557" r="-3105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352" t="-306557" r="-56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BlokTextu 11"/>
          <p:cNvSpPr txBox="1"/>
          <p:nvPr/>
        </p:nvSpPr>
        <p:spPr>
          <a:xfrm>
            <a:off x="3798834" y="4396323"/>
            <a:ext cx="4586515" cy="2000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sz="1600" dirty="0"/>
              <a:t>Počty po aplikovaní </a:t>
            </a:r>
            <a:r>
              <a:rPr lang="el-GR" sz="1600" dirty="0">
                <a:latin typeface="Calibri" panose="020F0502020204030204" pitchFamily="34" charset="0"/>
              </a:rPr>
              <a:t>β</a:t>
            </a:r>
            <a:r>
              <a:rPr lang="sk-SK" sz="1600" dirty="0">
                <a:latin typeface="Calibri" panose="020F0502020204030204" pitchFamily="34" charset="0"/>
              </a:rPr>
              <a:t> a </a:t>
            </a:r>
            <a:r>
              <a:rPr lang="el-GR" sz="1600" dirty="0">
                <a:latin typeface="Calibri" panose="020F0502020204030204" pitchFamily="34" charset="0"/>
              </a:rPr>
              <a:t>γ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31385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3,75+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18,5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CCFF66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336" t="-113115" r="-314159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819" t="-113115" r="-567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336" t="-213115" r="-31415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819" t="-213115" r="-567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336" t="-313115" r="-314159" b="-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819" t="-313115" r="-567" b="-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r>
                  <a:rPr lang="sk-SK" sz="1600" dirty="0"/>
                  <a:t>Príklad ceny pre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sk-SK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sk-SK" sz="1600" dirty="0"/>
                  <a:t>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sk-SK" sz="16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sk-SK" sz="1600" dirty="0"/>
                  <a:t> </a:t>
                </a: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blipFill>
                <a:blip r:embed="rId4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3,75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174336" t="-110000" r="-31415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87819" t="-110000" r="-56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174336" t="-206557" r="-3141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87819" t="-206557" r="-5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174336" t="-306557" r="-3141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87819" t="-306557" r="-56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Zrýchlenie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9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5631364" y="5542536"/>
            <a:ext cx="37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100" dirty="0"/>
              <a:t>OS: Windows 10 64-bit; Prekladač: ICC 16 64-bit</a:t>
            </a:r>
          </a:p>
        </p:txBody>
      </p:sp>
      <p:sp>
        <p:nvSpPr>
          <p:cNvPr id="9" name="Obdĺžnik 8"/>
          <p:cNvSpPr/>
          <p:nvPr/>
        </p:nvSpPr>
        <p:spPr>
          <a:xfrm>
            <a:off x="2053492" y="5768556"/>
            <a:ext cx="77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sk-SK" dirty="0"/>
              <a:t>Očakáva sa ďalšie zrýchlenie vďaka redukcii výpočtu zmiešaných derivácií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1226573" y="1902681"/>
                <a:ext cx="9738852" cy="134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000" dirty="0"/>
                  <a:t>Očakávané zrýchlenie je teda závislé od usporiadania FPU v jadre CPU a rýchlosti operácie delenia oproti sčítaniu</a:t>
                </a:r>
              </a:p>
              <a:p>
                <a:pPr lvl="1"/>
                <a:r>
                  <a:rPr lang="sk-SK" sz="2000" dirty="0"/>
                  <a:t>Veta: Očakávané zrýchlenie redukovaného algoritmu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21+3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6,25 + </m:t>
                        </m:r>
                        <m:f>
                          <m:fPr>
                            <m:type m:val="skw"/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28,5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den>
                        </m:f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 + 1,25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sk-SK" sz="24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73" y="1902681"/>
                <a:ext cx="9738852" cy="1345625"/>
              </a:xfrm>
              <a:prstGeom prst="rect">
                <a:avLst/>
              </a:prstGeom>
              <a:blipFill>
                <a:blip r:embed="rId2"/>
                <a:stretch>
                  <a:fillRect t="-226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uľ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92880"/>
              </p:ext>
            </p:extLst>
          </p:nvPr>
        </p:nvGraphicFramePr>
        <p:xfrm>
          <a:off x="2465407" y="3348000"/>
          <a:ext cx="6916994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4212">
                  <a:extLst>
                    <a:ext uri="{9D8B030D-6E8A-4147-A177-3AD203B41FA5}">
                      <a16:colId xmlns:a16="http://schemas.microsoft.com/office/drawing/2014/main" val="3605321897"/>
                    </a:ext>
                  </a:extLst>
                </a:gridCol>
                <a:gridCol w="858136">
                  <a:extLst>
                    <a:ext uri="{9D8B030D-6E8A-4147-A177-3AD203B41FA5}">
                      <a16:colId xmlns:a16="http://schemas.microsoft.com/office/drawing/2014/main" val="1077883590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1583722545"/>
                    </a:ext>
                  </a:extLst>
                </a:gridCol>
                <a:gridCol w="1578078">
                  <a:extLst>
                    <a:ext uri="{9D8B030D-6E8A-4147-A177-3AD203B41FA5}">
                      <a16:colId xmlns:a16="http://schemas.microsoft.com/office/drawing/2014/main" val="3430710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Procesor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γ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8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Zrýchlenie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2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Očakávané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Merané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3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AMD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FX-6300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1,17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1,13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1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baseline="0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2 Duo E8200</a:t>
                      </a:r>
                      <a:endParaRPr lang="sk-SK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1,11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1,14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i3 2350M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1,26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 i7 6700K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1,2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9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0</TotalTime>
  <Words>604</Words>
  <Application>Microsoft Office PowerPoint</Application>
  <PresentationFormat>Širokouhlá</PresentationFormat>
  <Paragraphs>220</Paragraphs>
  <Slides>11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Courier New</vt:lpstr>
      <vt:lpstr>Gill Sans MT</vt:lpstr>
      <vt:lpstr>Wingdings</vt:lpstr>
      <vt:lpstr>Wingdings 2</vt:lpstr>
      <vt:lpstr>Dividenda</vt:lpstr>
      <vt:lpstr>Prezentácia programu PowerPoint</vt:lpstr>
      <vt:lpstr>Formulácia problému</vt:lpstr>
      <vt:lpstr>De Boorov model (Plný algoritmus)</vt:lpstr>
      <vt:lpstr>Redukcia systému (Redukovaný algoritmus) </vt:lpstr>
      <vt:lpstr>Redukcia systému – zmiešané derivácie</vt:lpstr>
      <vt:lpstr>Analýza zlepšenia</vt:lpstr>
      <vt:lpstr>Takže toľko práce a bude to pomalšie? Odpoveď: V praxi nie.</vt:lpstr>
      <vt:lpstr>Rýchlosť operácií</vt:lpstr>
      <vt:lpstr>Zrýchlenie</vt:lpstr>
      <vt:lpstr>Implementácia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2015-05-02T11:49:16Z</dcterms:created>
  <dcterms:modified xsi:type="dcterms:W3CDTF">2016-04-18T20:38:58Z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