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4"/>
  </p:notesMasterIdLst>
  <p:sldIdLst>
    <p:sldId id="257" r:id="rId3"/>
    <p:sldId id="315" r:id="rId5"/>
    <p:sldId id="31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4" r:id="rId22"/>
    <p:sldId id="285" r:id="rId23"/>
    <p:sldId id="286" r:id="rId24"/>
    <p:sldId id="273" r:id="rId25"/>
    <p:sldId id="287" r:id="rId26"/>
    <p:sldId id="288" r:id="rId27"/>
    <p:sldId id="274" r:id="rId28"/>
    <p:sldId id="290" r:id="rId29"/>
    <p:sldId id="297" r:id="rId30"/>
    <p:sldId id="298" r:id="rId31"/>
    <p:sldId id="275" r:id="rId32"/>
    <p:sldId id="291" r:id="rId33"/>
    <p:sldId id="276" r:id="rId34"/>
    <p:sldId id="292" r:id="rId35"/>
    <p:sldId id="300" r:id="rId36"/>
    <p:sldId id="277" r:id="rId37"/>
    <p:sldId id="303" r:id="rId38"/>
    <p:sldId id="278" r:id="rId39"/>
    <p:sldId id="293" r:id="rId40"/>
    <p:sldId id="279" r:id="rId41"/>
    <p:sldId id="294" r:id="rId42"/>
    <p:sldId id="280" r:id="rId43"/>
    <p:sldId id="296" r:id="rId44"/>
    <p:sldId id="304" r:id="rId45"/>
    <p:sldId id="282" r:id="rId46"/>
    <p:sldId id="283" r:id="rId47"/>
  </p:sldIdLst>
  <p:sldSz cx="12192000" cy="6858000" type="screen16x9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rld !" initials="W!" lastIdx="1" clrIdx="0"/>
  <p:cmAuthor id="2" name="王浩" initials="王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86909"/>
    <a:srgbClr val="BF9000"/>
    <a:srgbClr val="7F6000"/>
    <a:srgbClr val="C1AD35"/>
    <a:srgbClr val="D37726"/>
    <a:srgbClr val="93670F"/>
    <a:srgbClr val="A9584C"/>
    <a:srgbClr val="0F78C3"/>
    <a:srgbClr val="FFC00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6" autoAdjust="0"/>
    <p:restoredTop sz="95201" autoAdjust="0"/>
  </p:normalViewPr>
  <p:slideViewPr>
    <p:cSldViewPr snapToGrid="0">
      <p:cViewPr varScale="1">
        <p:scale>
          <a:sx n="108" d="100"/>
          <a:sy n="108" d="100"/>
        </p:scale>
        <p:origin x="168" y="114"/>
      </p:cViewPr>
      <p:guideLst/>
    </p:cSldViewPr>
  </p:slideViewPr>
  <p:outlineViewPr>
    <p:cViewPr>
      <p:scale>
        <a:sx n="33" d="100"/>
        <a:sy n="33" d="100"/>
      </p:scale>
      <p:origin x="0" y="-239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130"/>
    </p:cViewPr>
  </p:sorterViewPr>
  <p:notesViewPr>
    <p:cSldViewPr snapToGrid="0">
      <p:cViewPr varScale="1">
        <p:scale>
          <a:sx n="66" d="100"/>
          <a:sy n="66" d="100"/>
        </p:scale>
        <p:origin x="26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4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1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0B298-4202-4CC8-9A55-E4F3A856E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1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1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1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53755-F96D-4BCD-839A-0F5B5CE827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AD1D1B2-FDEE-AC48-A85E-336B6BB202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59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590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31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37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42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48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08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02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打开第二个程序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椭圆 1"/>
          <p:cNvSpPr/>
          <p:nvPr userDrawn="1"/>
        </p:nvSpPr>
        <p:spPr>
          <a:xfrm>
            <a:off x="5661025" y="100013"/>
            <a:ext cx="923925" cy="915987"/>
          </a:xfrm>
          <a:prstGeom prst="ellipse">
            <a:avLst/>
          </a:prstGeom>
          <a:solidFill>
            <a:srgbClr val="940D14"/>
          </a:solidFill>
          <a:ln w="38100">
            <a:solidFill>
              <a:srgbClr val="940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048692" name="矩形 2"/>
          <p:cNvSpPr/>
          <p:nvPr userDrawn="1"/>
        </p:nvSpPr>
        <p:spPr>
          <a:xfrm>
            <a:off x="0" y="0"/>
            <a:ext cx="12239625" cy="647700"/>
          </a:xfrm>
          <a:prstGeom prst="rect">
            <a:avLst/>
          </a:prstGeom>
          <a:solidFill>
            <a:srgbClr val="940D14"/>
          </a:solidFill>
          <a:ln>
            <a:solidFill>
              <a:srgbClr val="940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48693" name="矩形 3"/>
          <p:cNvSpPr/>
          <p:nvPr userDrawn="1"/>
        </p:nvSpPr>
        <p:spPr>
          <a:xfrm flipV="1">
            <a:off x="-42863" y="539750"/>
            <a:ext cx="5649913" cy="34925"/>
          </a:xfrm>
          <a:prstGeom prst="rect">
            <a:avLst/>
          </a:prstGeom>
          <a:solidFill>
            <a:srgbClr val="940D1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pic>
        <p:nvPicPr>
          <p:cNvPr id="2097187" name="图片 4"/>
          <p:cNvPicPr>
            <a:picLocks noChangeAspect="1" noChangeArrowheads="1"/>
          </p:cNvPicPr>
          <p:nvPr userDrawn="1"/>
        </p:nvPicPr>
        <p:blipFill>
          <a:blip r:embed="rId2"/>
          <a:srcRect b="47475"/>
          <a:stretch>
            <a:fillRect/>
          </a:stretch>
        </p:blipFill>
        <p:spPr bwMode="auto">
          <a:xfrm>
            <a:off x="5607050" y="52388"/>
            <a:ext cx="1033463" cy="531812"/>
          </a:xfrm>
          <a:prstGeom prst="rect">
            <a:avLst/>
          </a:prstGeom>
          <a:solidFill>
            <a:srgbClr val="940D14"/>
          </a:solidFill>
          <a:ln>
            <a:noFill/>
          </a:ln>
        </p:spPr>
      </p:pic>
      <p:sp>
        <p:nvSpPr>
          <p:cNvPr id="1048694" name="矩形 5"/>
          <p:cNvSpPr/>
          <p:nvPr userDrawn="1"/>
        </p:nvSpPr>
        <p:spPr>
          <a:xfrm flipV="1">
            <a:off x="6640513" y="530225"/>
            <a:ext cx="5551487" cy="44450"/>
          </a:xfrm>
          <a:prstGeom prst="rect">
            <a:avLst/>
          </a:prstGeom>
          <a:solidFill>
            <a:srgbClr val="940D1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grpSp>
        <p:nvGrpSpPr>
          <p:cNvPr id="99" name="组合 6"/>
          <p:cNvGrpSpPr/>
          <p:nvPr userDrawn="1"/>
        </p:nvGrpSpPr>
        <p:grpSpPr bwMode="auto">
          <a:xfrm>
            <a:off x="5668963" y="114300"/>
            <a:ext cx="901700" cy="901700"/>
            <a:chOff x="1775911" y="868996"/>
            <a:chExt cx="1062539" cy="1062539"/>
          </a:xfrm>
        </p:grpSpPr>
        <p:sp>
          <p:nvSpPr>
            <p:cNvPr id="1048695" name="椭圆 7"/>
            <p:cNvSpPr/>
            <p:nvPr/>
          </p:nvSpPr>
          <p:spPr>
            <a:xfrm>
              <a:off x="1787135" y="876479"/>
              <a:ext cx="1040091" cy="10400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pic>
          <p:nvPicPr>
            <p:cNvPr id="2097188" name="图片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75911" y="868996"/>
              <a:ext cx="1062539" cy="10625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89" name="图片 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82750" y="-53975"/>
            <a:ext cx="2597150" cy="7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0" name="图片 10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288338" y="-65088"/>
            <a:ext cx="2597150" cy="7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85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2097186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4" y="371475"/>
              <a:ext cx="11401425" cy="60579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1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6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0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0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7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9B9E-4049-46EC-BA45-61482909A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7C6A-F501-4051-B8BE-F21EB9C859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97160" name="图片 5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3109131" cy="6858000"/>
          </a:xfrm>
          <a:prstGeom prst="rect">
            <a:avLst/>
          </a:prstGeom>
        </p:spPr>
      </p:pic>
      <p:pic>
        <p:nvPicPr>
          <p:cNvPr id="2097161" name="图片 5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84677" y="2966746"/>
            <a:ext cx="2907323" cy="3891254"/>
          </a:xfrm>
          <a:prstGeom prst="rect">
            <a:avLst/>
          </a:prstGeom>
        </p:spPr>
      </p:pic>
      <p:pic>
        <p:nvPicPr>
          <p:cNvPr id="2097162" name="图片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471" y="5393170"/>
            <a:ext cx="5852687" cy="1464829"/>
          </a:xfrm>
          <a:prstGeom prst="rect">
            <a:avLst/>
          </a:prstGeom>
        </p:spPr>
      </p:pic>
      <p:pic>
        <p:nvPicPr>
          <p:cNvPr id="2097163" name="图片 5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544891" y="-1"/>
            <a:ext cx="5294457" cy="1484594"/>
          </a:xfrm>
          <a:prstGeom prst="rect">
            <a:avLst/>
          </a:prstGeom>
        </p:spPr>
      </p:pic>
      <p:pic>
        <p:nvPicPr>
          <p:cNvPr id="2097164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740660"/>
            <a:ext cx="6483985" cy="1821815"/>
          </a:xfrm>
          <a:prstGeom prst="rect">
            <a:avLst/>
          </a:prstGeom>
        </p:spPr>
      </p:pic>
      <p:sp>
        <p:nvSpPr>
          <p:cNvPr id="1048609" name="文本框 17"/>
          <p:cNvSpPr txBox="1"/>
          <p:nvPr/>
        </p:nvSpPr>
        <p:spPr>
          <a:xfrm>
            <a:off x="2799715" y="3134995"/>
            <a:ext cx="6411595" cy="9931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b="1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电力电子</a:t>
            </a:r>
            <a:r>
              <a:rPr lang="zh-CN" altLang="en-US" sz="5400" b="1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入门指南</a:t>
            </a:r>
            <a:endParaRPr lang="zh-CN" altLang="en-US" sz="5400" b="1" dirty="0">
              <a:solidFill>
                <a:srgbClr val="4748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</a:endParaRPr>
          </a:p>
        </p:txBody>
      </p:sp>
      <p:sp>
        <p:nvSpPr>
          <p:cNvPr id="1048610" name="文本框 22"/>
          <p:cNvSpPr txBox="1"/>
          <p:nvPr/>
        </p:nvSpPr>
        <p:spPr>
          <a:xfrm>
            <a:off x="2204720" y="1972310"/>
            <a:ext cx="7294880" cy="8280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山东大学学生电子设计协会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ea"/>
            </a:endParaRPr>
          </a:p>
        </p:txBody>
      </p:sp>
      <p:pic>
        <p:nvPicPr>
          <p:cNvPr id="2097165" name="图片 10" descr="山东大学校徽"/>
          <p:cNvPicPr>
            <a:picLocks noChangeAspect="1"/>
          </p:cNvPicPr>
          <p:nvPr/>
        </p:nvPicPr>
        <p:blipFill>
          <a:blip r:embed="rId8"/>
          <a:srcRect l="19096" t="14537" r="13936" b="14289"/>
          <a:stretch>
            <a:fillRect/>
          </a:stretch>
        </p:blipFill>
        <p:spPr>
          <a:xfrm>
            <a:off x="10478770" y="0"/>
            <a:ext cx="1713230" cy="1686560"/>
          </a:xfrm>
          <a:prstGeom prst="rect">
            <a:avLst/>
          </a:prstGeom>
        </p:spPr>
      </p:pic>
      <p:pic>
        <p:nvPicPr>
          <p:cNvPr id="2097166" name="图片 11" descr="电设会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1875" y="0"/>
            <a:ext cx="1682115" cy="16821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33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34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电感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35" name="文本框 4"/>
          <p:cNvSpPr txBox="1"/>
          <p:nvPr/>
        </p:nvSpPr>
        <p:spPr>
          <a:xfrm>
            <a:off x="895350" y="1090930"/>
            <a:ext cx="9256395" cy="4892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选型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饱和电流（饱和电流以下为线性元件，饱和电流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以上不再符合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VCR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直流电阻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决定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电感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发热量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都是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毫欧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级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分类：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色环电感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工字电感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绕线电感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38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39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电感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40" name="文本框 4"/>
          <p:cNvSpPr txBox="1"/>
          <p:nvPr/>
        </p:nvSpPr>
        <p:spPr>
          <a:xfrm>
            <a:off x="610870" y="1090930"/>
            <a:ext cx="9256395" cy="595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色环电感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饱和电流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很小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直插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用于信号处理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工字电感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饱和电流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左右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贴片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常用于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辅助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电源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绕线电感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饱和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电路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及以上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通常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没有固定封装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取决于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电感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磁芯尺寸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绕线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匝数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电感值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常用于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逆变器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输出滤波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75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44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45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电容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46" name="文本框 1048645"/>
          <p:cNvSpPr txBox="1"/>
          <p:nvPr/>
        </p:nvSpPr>
        <p:spPr>
          <a:xfrm>
            <a:off x="728980" y="889000"/>
            <a:ext cx="6942455" cy="550799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选型参数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电容耐压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极性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等效串联电阻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分类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钽电解电容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铝电解电容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CBB电容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独石电容（MLCC）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瓷片电容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04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05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电容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06" name="文本框 1048605"/>
          <p:cNvSpPr txBox="1"/>
          <p:nvPr/>
        </p:nvSpPr>
        <p:spPr>
          <a:xfrm>
            <a:off x="728844" y="1235074"/>
            <a:ext cx="9895025" cy="156845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寄生参数与工作频率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寄生参数主要有：等效串联电阻，等效串联电感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等效串联电感会在高频发生谐振，导致电容发生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失效。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3364230"/>
            <a:ext cx="5138420" cy="2107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1" y="3015048"/>
            <a:ext cx="6269110" cy="3699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598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599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电容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00" name="文本框 1048599"/>
          <p:cNvSpPr txBox="1"/>
          <p:nvPr/>
        </p:nvSpPr>
        <p:spPr>
          <a:xfrm>
            <a:off x="184785" y="830580"/>
            <a:ext cx="11595100" cy="550799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钽电容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有极性（炸的快），ESR较大（欧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级），体积小，耐压低。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建议使用耐压的60%左右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用于LDO输出滤波（AMS1117等）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相对铝电解电容只有体积小一个优点，且更容易爆炸，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不推荐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铝电解电容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有极性，ESR、ESL较大（欧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级），体积大，耐压最大600V，大容值（4700uF）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有工作频率要求，工作频率一般小于10kHz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用于整流、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PFC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滤波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592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593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电容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594" name="文本框 1048593"/>
          <p:cNvSpPr txBox="1"/>
          <p:nvPr/>
        </p:nvSpPr>
        <p:spPr>
          <a:xfrm>
            <a:off x="240665" y="932180"/>
            <a:ext cx="11268710" cy="5939155"/>
          </a:xfrm>
          <a:prstGeom prst="rect">
            <a:avLst/>
          </a:prstGeom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独石电容（MLCC），多层陶瓷电容器，贴片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电阻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ESR最小（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毫欧），工作频率高（MHz级），直插最大1uF，0805建议4.7uF以下，耐压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50V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常用于信号、MOSFET自举驱动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MOSFET栅极驱动自举电容必须为独石电容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瓷片电容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ESR最小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（毫欧），高频特性很好（理论GHz级），容值小（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0.1uF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），耐压最高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电赛实际使用中基本不会出现只能用瓷片电容而不能使用MLCC的情况，二者实际没有区别。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58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58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电容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588" name="文本框 1048587"/>
          <p:cNvSpPr txBox="1"/>
          <p:nvPr/>
        </p:nvSpPr>
        <p:spPr>
          <a:xfrm>
            <a:off x="728980" y="1235075"/>
            <a:ext cx="10243820" cy="255333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聚丙烯电容（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CBB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电容）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无极性，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容值较小（最大10uF），体积较大，耐压高（630V）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常用于逆变器的输出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滤波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二极管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53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二极管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845" y="831850"/>
            <a:ext cx="10666730" cy="594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选型参数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功能（大电流或者高频或者高反向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电压）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正向电流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反向电压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正向压降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反向恢复时间（由加反向电压到正向导通的时间）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分类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肖特基二极管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开关二极管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整流二极管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整流桥（集成桥式整流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电路）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指南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说明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410" y="998855"/>
            <a:ext cx="108026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本教程主要用于快速入门电子设计竞赛中的电源题部分。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电源题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需要学习的校内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课程有：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模拟电子技术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电力电子技术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自动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控制原理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课外需要补充的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内容有：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PWM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控制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技术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逆变器离并网控制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策略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二极管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875030"/>
            <a:ext cx="11395075" cy="584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肖特基二极管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反向恢复时间短（100ns），正向压降小（1V以下），切换速率高，大电流（A或者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10A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），反向耐压大（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kV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常用于自举驱动电路的自举二极管、DCDC或者PFC的整流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常用FR307,FR607，RHRP3060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开关二极管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反向回复时间极短（ns），正向压降1V左右，切换速率高（10ns级），小电流（100mA级）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，耐压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100V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常用于信号处理电路、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MOSFET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快关闭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电路中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常用1N4148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二极管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740" y="965200"/>
            <a:ext cx="1158303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整流二极管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反向回复时间长，正向压降大，高频性能不好，大电流（10A级），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反向耐压大（kV）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常用于无控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整流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其他二极管在满足电流电压要求下可以作为整流管，整流管不能作为开关管、肖特基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管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整流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桥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集成的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个整流二极管，大电流（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10A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级），耐压高（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kV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级）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常用于无控整流，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PFC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整流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级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GBU2510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MOSFET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55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latin typeface="等线" panose="02010600030101010101" pitchFamily="2" charset="-122"/>
                <a:ea typeface="等线" panose="02010600030101010101" pitchFamily="2" charset="-122"/>
              </a:rPr>
              <a:t>MOSFET</a:t>
            </a:r>
            <a:endParaRPr lang="en-US" altLang="zh-CN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70" y="857250"/>
            <a:ext cx="1263840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选型参数：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Vds（最大反向电压）——越大越好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Vgs（最大驱动电压）——驱动芯片的驱动级电压，一般12V，15V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Id（最大正向电流）——越大越好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Cgs（gs寄生电阻）——越小越好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Rds（on）（导通电阻）——越小越好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生产厂家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英飞凌——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Vds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最大2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00V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德州仪器——Vds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最大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100V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电赛中的功率器件只有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MOSFET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，不要用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GTO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IGBT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SiCFET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aNFET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latin typeface="等线" panose="02010600030101010101" pitchFamily="2" charset="-122"/>
                <a:ea typeface="等线" panose="02010600030101010101" pitchFamily="2" charset="-122"/>
              </a:rPr>
              <a:t>MOSFET</a:t>
            </a:r>
            <a:endParaRPr lang="en-US" altLang="zh-CN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795" y="981710"/>
            <a:ext cx="7560945" cy="4945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际的MOSFET和理论的MOSFET并不相同，实际的MOSFET有多个寄生参数。如Cgs等。Cgd称为米勒电容，会影响MOSFET的开关波形。Cgs为栅极寄生电容，开关MOSFET就是对Cgs进行充放电。Cgs的大小会影响驱动电路的功耗与开关速度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 descr="MBXY-CR-9fca4c71fdc16e398ec08644519509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155" y="1627505"/>
            <a:ext cx="297180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第六章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栅极驱动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57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栅极驱动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芯片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837565"/>
            <a:ext cx="1225042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选型参数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输入高低电平的电压值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驱动拉灌电流（影响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MOSFET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开关速率）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电源数（单功率电源或功率数字双电源）、PWM信号输入数量、PWM最大频率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隔离等级、集成度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芯片自带死区还是外部死区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常用系列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IR系列（英飞凌）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EG系列（屹晶微电子）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UCC系列（TI）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栅极驱动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芯片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" y="964565"/>
            <a:ext cx="11732895" cy="572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EG系列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不隔离，中文手册，资料较全，驱动能力弱，高集成度，单电源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常用EG2126（全桥）EG2334（三相）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IR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系列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古老，便宜，皮实，耐造。手册粗略，驱动能力弱（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IR2110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驱动能力强），单电源为主，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不隔离。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IR2103,IR2104,IR2110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部分同编号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同封装的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IR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系列和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系列驱动芯片可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Pin-to-Pin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替换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栅极驱动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芯片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795" y="1083310"/>
            <a:ext cx="104984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UCC系列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隔离，高驱动能力（4A/6A），手册极全（英文），集成度低（只有半桥驱动），驱动能力最强，5V12V双电源供电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常用UCC21520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第七章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PFC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77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指南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说明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410" y="998855"/>
            <a:ext cx="108026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站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推荐：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唐老师讲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电赛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木修于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淋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西瓜粥西瓜粥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latin typeface="等线" panose="02010600030101010101" pitchFamily="2" charset="-122"/>
                <a:ea typeface="等线" panose="02010600030101010101" pitchFamily="2" charset="-122"/>
              </a:rPr>
              <a:t>PFC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芯片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645" y="1201420"/>
            <a:ext cx="114369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PFC（Power Factor Correction）功率因数校正，用于解决无控整流中尖峰电流导致的功率因数低的问题。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目前只有单相的PFC芯片，三相的PFC只能由软件的PWM整流实现。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目前仅有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TI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公司的两款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PFC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芯片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UCC28019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UCC2818O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二者性能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基本一致。芯片种类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少，不存在选型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问题。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第八章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电流电压采样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78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电流电压采样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芯片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865" y="1065530"/>
            <a:ext cx="110572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常见电流采样方法：互感器、霍尔传感器、采样电阻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常见电压采样方法：互感器、电阻分压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采样电阻、电阻分压这两种实际为运放的选择，本篇不作介绍（实际是因为作者不会模电），主要介绍霍尔传感器和互感器的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选择。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电流电压采样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芯片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645" y="998220"/>
            <a:ext cx="109969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霍尔传感器：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CC6902-SO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ACS712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二者性能基本一致，随意选择即可。ACS712淘宝有现成模块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互感器：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电压互感器：ZMPT101B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电流互感器：ZMCT103C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淘宝现成模块测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50Hz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信号有偏移，建议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自制。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第九章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ADC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79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外部</a:t>
            </a:r>
            <a:r>
              <a:rPr lang="en-US" altLang="zh-CN" sz="3200" b="1">
                <a:latin typeface="等线" panose="02010600030101010101" pitchFamily="2" charset="-122"/>
                <a:ea typeface="等线" panose="02010600030101010101" pitchFamily="2" charset="-122"/>
              </a:rPr>
              <a:t>ADC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芯片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590" y="1142365"/>
            <a:ext cx="115900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由于电源题的算法中有PLL等相位敏感的算法，建议ADC芯片选型时选择同步采样ADC，以减少ADC采样时序引入的误差。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同步AD主要有AD7606（ADI，8通道，纯浪费）和ADS131系列(TI的1，2，4，8通道同步ADC)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考虑到通道数、采样率因素，建议使用ADS131A02系列同步ADC。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DAC使用场景较少，故不做介绍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基础工具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80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基础工具软件</a:t>
            </a:r>
            <a:endParaRPr lang="en-US" altLang="zh-CN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" y="1116965"/>
            <a:ext cx="1084453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Mutisim：采样模块仿真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MATLAB：功率级和控制环仿真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立创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EDA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PCB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绘制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电源题的控制算法建议先跑通仿真后再烧录到DSP中。否则炸机概率极大。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第十一章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常用算法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81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常用算法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645" y="904875"/>
            <a:ext cx="1148016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单机：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PID、QPR、PLL、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DQ、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MPPT（最大功率点跟踪）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FFT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并机并网：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主从控制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、下垂控制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PWM调制：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SPWM、SVPWM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坐标变换：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ark变换、Park变换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内容占位符 2"/>
          <p:cNvSpPr>
            <a:spLocks noGrp="1"/>
          </p:cNvSpPr>
          <p:nvPr>
            <p:ph idx="1"/>
          </p:nvPr>
        </p:nvSpPr>
        <p:spPr>
          <a:xfrm>
            <a:off x="714375" y="1426210"/>
            <a:ext cx="10515600" cy="4820920"/>
          </a:xfrm>
        </p:spPr>
        <p:txBody>
          <a:bodyPr>
            <a:normAutofit fontScale="86429"/>
          </a:bodyPr>
          <a:p>
            <a:pPr marL="0" indent="0">
              <a:buNone/>
            </a:pPr>
            <a:r>
              <a:rPr 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电阻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2、电容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、电感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、二极管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MOSFET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、栅极驱动芯片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PFC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芯片（功率因数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矫正）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、电流电压采样芯片</a:t>
            </a:r>
            <a:endParaRPr lang="en-US" altLang="zh-CN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、外部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ADC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芯片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48620" name="矩形 3"/>
          <p:cNvSpPr/>
          <p:nvPr>
            <p:custDataLst>
              <p:tags r:id="rId1"/>
            </p:custDataLst>
          </p:nvPr>
        </p:nvSpPr>
        <p:spPr>
          <a:xfrm>
            <a:off x="635" y="170815"/>
            <a:ext cx="5570855" cy="10814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ym typeface="+mn-ea"/>
              </a:rPr>
              <a:t>  </a:t>
            </a:r>
            <a:r>
              <a:rPr lang="zh-CN" altLang="en-US" sz="4000" b="1">
                <a:sym typeface="+mn-ea"/>
              </a:rPr>
              <a:t>本教程的内容</a:t>
            </a:r>
            <a:r>
              <a:rPr lang="zh-CN" altLang="en-US" sz="4000" b="1">
                <a:sym typeface="+mn-ea"/>
              </a:rPr>
              <a:t>主要有：</a:t>
            </a:r>
            <a:endParaRPr lang="zh-CN" altLang="en-US" sz="4000" b="1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pic>
        <p:nvPicPr>
          <p:cNvPr id="2097167" name="图片 9" descr="土色电设会徽白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第十二章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MCU与相应工具链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82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latin typeface="等线" panose="02010600030101010101" pitchFamily="2" charset="-122"/>
                <a:ea typeface="等线" panose="02010600030101010101" pitchFamily="2" charset="-122"/>
              </a:rPr>
              <a:t>MCU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工具链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210" y="1320165"/>
            <a:ext cx="105740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数字电源系列的MCU主要有两个系列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ST的STM32系列。其中STM32G4X4系列是ST官网推出的专门为数字电源设计的MCU。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3605530"/>
            <a:ext cx="11181715" cy="1273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5965" y="5103495"/>
            <a:ext cx="9194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工具：Keil，VS Code、CubeMX、CubeIDE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latin typeface="等线" panose="02010600030101010101" pitchFamily="2" charset="-122"/>
                <a:ea typeface="等线" panose="02010600030101010101" pitchFamily="2" charset="-122"/>
              </a:rPr>
              <a:t>MCU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工具链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810" y="1379220"/>
            <a:ext cx="98545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TI的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C2000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系列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TMS320F28335、TMS320F28379D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TI的DSP系列含有VCU、TMU、FPU等硬件加速器，实际算力远强于同主频甚至二倍主频的STM32单片机。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TI的TMS320F2837xD、TMS320F2838xD两个系列是仅有的双核单片机。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工具链：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CCS C2000_ware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、数字电源库、电机控制库、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dsp system config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ti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cubemx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第十三章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常用计算工具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83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56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57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常用计算</a:t>
            </a:r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工具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410" y="998855"/>
            <a:ext cx="1080262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TI向用户提供了很多计算资源。主要有两部分：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1、某些芯片的设计资源中提供的excel形式的计算器。主要用于该芯片外围电路的设计与相关无源元件选型。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2、网页形式的计算器，主要为有源滤波器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设计和DC-DC\AC-DC辅助电源设计（WEBENCH）。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这些资源可以到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TI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官网自行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搜索。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还有一些常用工具（无源滤波器计算）可以自行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google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解决。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内容占位符 2"/>
          <p:cNvSpPr>
            <a:spLocks noGrp="1"/>
          </p:cNvSpPr>
          <p:nvPr>
            <p:ph idx="1"/>
          </p:nvPr>
        </p:nvSpPr>
        <p:spPr>
          <a:xfrm>
            <a:off x="714375" y="1426210"/>
            <a:ext cx="10515600" cy="48209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、基础工具软件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11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、常用算法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12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MCU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与相应工具链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13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常用计算工具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1——9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为硬件部分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10——13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为软件部分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48622" name="矩形 3"/>
          <p:cNvSpPr/>
          <p:nvPr>
            <p:custDataLst>
              <p:tags r:id="rId1"/>
            </p:custDataLst>
          </p:nvPr>
        </p:nvSpPr>
        <p:spPr>
          <a:xfrm>
            <a:off x="635" y="170815"/>
            <a:ext cx="5570855" cy="10814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ym typeface="+mn-ea"/>
              </a:rPr>
              <a:t>  </a:t>
            </a:r>
            <a:r>
              <a:rPr lang="zh-CN" altLang="en-US" sz="4000" b="1">
                <a:sym typeface="+mn-ea"/>
              </a:rPr>
              <a:t>本教程的内容</a:t>
            </a:r>
            <a:r>
              <a:rPr lang="zh-CN" altLang="en-US" sz="4000" b="1">
                <a:sym typeface="+mn-ea"/>
              </a:rPr>
              <a:t>主要有：</a:t>
            </a:r>
            <a:endParaRPr lang="zh-CN" altLang="en-US" sz="4000" b="1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pic>
        <p:nvPicPr>
          <p:cNvPr id="2097168" name="图片 9" descr="土色电设会徽白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电阻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69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24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25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电阻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26" name="文本框 4"/>
          <p:cNvSpPr txBox="1"/>
          <p:nvPr/>
        </p:nvSpPr>
        <p:spPr>
          <a:xfrm>
            <a:off x="895350" y="1090930"/>
            <a:ext cx="9256395" cy="3825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选型参数：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电阻消耗功率（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电阻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电流）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分类：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贴片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直插</a:t>
            </a:r>
            <a:r>
              <a:rPr lang="zh-CN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电阻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电流采样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电阻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  <p:sp>
        <p:nvSpPr>
          <p:cNvPr id="1048627" name="矩形 1"/>
          <p:cNvSpPr/>
          <p:nvPr/>
        </p:nvSpPr>
        <p:spPr>
          <a:xfrm>
            <a:off x="0" y="171065"/>
            <a:ext cx="4456090" cy="575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28" name="矩形 2"/>
          <p:cNvSpPr/>
          <p:nvPr/>
        </p:nvSpPr>
        <p:spPr>
          <a:xfrm>
            <a:off x="0" y="170815"/>
            <a:ext cx="4728845" cy="57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等线" panose="02010600030101010101" pitchFamily="2" charset="-122"/>
                <a:ea typeface="等线" panose="02010600030101010101" pitchFamily="2" charset="-122"/>
              </a:rPr>
              <a:t>电阻</a:t>
            </a:r>
            <a:endParaRPr lang="zh-CN" altLang="en-US" sz="32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29" name="文本框 4"/>
          <p:cNvSpPr txBox="1"/>
          <p:nvPr/>
        </p:nvSpPr>
        <p:spPr>
          <a:xfrm>
            <a:off x="326390" y="1090930"/>
            <a:ext cx="11865610" cy="5425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电流采样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电阻：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一般都是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贴片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过流能力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1A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及以上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2512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，封装，锰铜合金，毫欧级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电阻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普通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电阻：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有直插和贴片两种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直插按最大功率分类，贴片按尺寸分类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过流能力为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级，无法经过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1A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以上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大电流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AXIAL-1/4W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（直插），</a:t>
            </a: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0805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（贴</a:t>
            </a: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片）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2284730" y="2056130"/>
            <a:ext cx="8020685" cy="246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第二章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72" name="图片 9" descr="土色电设会徽白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5585" y="0"/>
            <a:ext cx="1796415" cy="1796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4896.269291338583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ZDE0MTliOTU4ZWFmZjlmMTIwOGM2MGVlOGQ0NjY2Z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3580</Words>
  <Application>WPS 演示</Application>
  <PresentationFormat/>
  <Paragraphs>364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阿里巴巴普惠体 H</vt:lpstr>
      <vt:lpstr>方正细谭黑简体</vt:lpstr>
      <vt:lpstr>等线</vt:lpstr>
      <vt:lpstr>仿宋</vt:lpstr>
      <vt:lpstr>黑体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! World</dc:creator>
  <cp:lastModifiedBy>毛晨镔</cp:lastModifiedBy>
  <cp:revision>25</cp:revision>
  <dcterms:created xsi:type="dcterms:W3CDTF">2024-11-24T08:21:00Z</dcterms:created>
  <dcterms:modified xsi:type="dcterms:W3CDTF">2025-06-22T16:15:08Z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10AE561AF26E44839D2CB4566EFB263D_12</vt:lpwstr>
  </property>
  <property fmtid="{D5CDD505-2E9C-101B-9397-08002B2CF9AE}" pid="3" name="KSOProductBuildVer">
    <vt:lpwstr>2052-12.1.0.16729</vt:lpwstr>
  </property>
</Properties>
</file>