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0"/>
  </p:notesMasterIdLst>
  <p:handoutMasterIdLst>
    <p:handoutMasterId r:id="rId61"/>
  </p:handoutMasterIdLst>
  <p:sldIdLst>
    <p:sldId id="402" r:id="rId3"/>
    <p:sldId id="633" r:id="rId4"/>
    <p:sldId id="508" r:id="rId5"/>
    <p:sldId id="664" r:id="rId6"/>
    <p:sldId id="672" r:id="rId7"/>
    <p:sldId id="665" r:id="rId8"/>
    <p:sldId id="674" r:id="rId9"/>
    <p:sldId id="666" r:id="rId10"/>
    <p:sldId id="667" r:id="rId11"/>
    <p:sldId id="668" r:id="rId12"/>
    <p:sldId id="669" r:id="rId13"/>
    <p:sldId id="670" r:id="rId14"/>
    <p:sldId id="676" r:id="rId15"/>
    <p:sldId id="677" r:id="rId16"/>
    <p:sldId id="690" r:id="rId17"/>
    <p:sldId id="691" r:id="rId18"/>
    <p:sldId id="692" r:id="rId19"/>
    <p:sldId id="693" r:id="rId20"/>
    <p:sldId id="694" r:id="rId21"/>
    <p:sldId id="695" r:id="rId22"/>
    <p:sldId id="696" r:id="rId23"/>
    <p:sldId id="697" r:id="rId24"/>
    <p:sldId id="698" r:id="rId25"/>
    <p:sldId id="699" r:id="rId26"/>
    <p:sldId id="678" r:id="rId27"/>
    <p:sldId id="700" r:id="rId28"/>
    <p:sldId id="701" r:id="rId29"/>
    <p:sldId id="702" r:id="rId30"/>
    <p:sldId id="671" r:id="rId31"/>
    <p:sldId id="634" r:id="rId32"/>
    <p:sldId id="635" r:id="rId33"/>
    <p:sldId id="636" r:id="rId34"/>
    <p:sldId id="637" r:id="rId35"/>
    <p:sldId id="638" r:id="rId36"/>
    <p:sldId id="706" r:id="rId37"/>
    <p:sldId id="707" r:id="rId38"/>
    <p:sldId id="708" r:id="rId39"/>
    <p:sldId id="709" r:id="rId40"/>
    <p:sldId id="639" r:id="rId41"/>
    <p:sldId id="640" r:id="rId42"/>
    <p:sldId id="641" r:id="rId43"/>
    <p:sldId id="689" r:id="rId44"/>
    <p:sldId id="680" r:id="rId45"/>
    <p:sldId id="681" r:id="rId46"/>
    <p:sldId id="682" r:id="rId47"/>
    <p:sldId id="684" r:id="rId48"/>
    <p:sldId id="685" r:id="rId49"/>
    <p:sldId id="686" r:id="rId50"/>
    <p:sldId id="703" r:id="rId51"/>
    <p:sldId id="704" r:id="rId52"/>
    <p:sldId id="688" r:id="rId53"/>
    <p:sldId id="628" r:id="rId54"/>
    <p:sldId id="629" r:id="rId55"/>
    <p:sldId id="714" r:id="rId56"/>
    <p:sldId id="711" r:id="rId57"/>
    <p:sldId id="712" r:id="rId58"/>
    <p:sldId id="713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633"/>
            <p14:sldId id="508"/>
          </p14:sldIdLst>
        </p14:section>
        <p14:section name="Arrays" id="{F45F43BE-3A70-459C-BE57-7BAD4BBB33C6}">
          <p14:sldIdLst>
            <p14:sldId id="664"/>
            <p14:sldId id="672"/>
            <p14:sldId id="665"/>
            <p14:sldId id="674"/>
            <p14:sldId id="666"/>
            <p14:sldId id="667"/>
            <p14:sldId id="668"/>
            <p14:sldId id="669"/>
            <p14:sldId id="670"/>
            <p14:sldId id="676"/>
            <p14:sldId id="677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678"/>
            <p14:sldId id="700"/>
            <p14:sldId id="701"/>
            <p14:sldId id="702"/>
            <p14:sldId id="671"/>
          </p14:sldIdLst>
        </p14:section>
        <p14:section name="Associative Arrays" id="{31F1A52F-CD01-4AC6-B0B3-61557730DA0C}">
          <p14:sldIdLst>
            <p14:sldId id="634"/>
            <p14:sldId id="635"/>
            <p14:sldId id="636"/>
            <p14:sldId id="637"/>
            <p14:sldId id="638"/>
            <p14:sldId id="706"/>
            <p14:sldId id="707"/>
            <p14:sldId id="708"/>
            <p14:sldId id="709"/>
            <p14:sldId id="639"/>
            <p14:sldId id="640"/>
            <p14:sldId id="641"/>
            <p14:sldId id="689"/>
          </p14:sldIdLst>
        </p14:section>
        <p14:section name="Multidiensional Arrays" id="{D25AB1EC-EE62-4926-B468-8A9B334D41A1}">
          <p14:sldIdLst>
            <p14:sldId id="680"/>
            <p14:sldId id="681"/>
            <p14:sldId id="682"/>
            <p14:sldId id="684"/>
            <p14:sldId id="685"/>
            <p14:sldId id="686"/>
            <p14:sldId id="703"/>
            <p14:sldId id="704"/>
            <p14:sldId id="688"/>
          </p14:sldIdLst>
        </p14:section>
        <p14:section name="Conclusion" id="{492C0F52-D536-4631-8C9E-B939A9524A95}">
          <p14:sldIdLst>
            <p14:sldId id="628"/>
            <p14:sldId id="629"/>
            <p14:sldId id="714"/>
            <p14:sldId id="711"/>
            <p14:sldId id="712"/>
            <p14:sldId id="7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63" d="100"/>
          <a:sy n="63" d="100"/>
        </p:scale>
        <p:origin x="744" y="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65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72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8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608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714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6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2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7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381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6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7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4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0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837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Arrays and Data Structures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Advanced Syntax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23" y="2793017"/>
            <a:ext cx="2300169" cy="23001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Insert and Replace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array_splice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dirty="0"/>
              <a:t>, offset, length, replacement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200" dirty="0">
              <a:latin typeface="+mj-lt"/>
            </a:endParaRPr>
          </a:p>
          <a:p>
            <a:pPr marL="0" indent="0">
              <a:lnSpc>
                <a:spcPct val="200000"/>
              </a:lnSpc>
              <a:buClr>
                <a:schemeClr val="tx1"/>
              </a:buClr>
              <a:buNone/>
            </a:pPr>
            <a:endParaRPr lang="en-US" sz="3200" dirty="0">
              <a:latin typeface="+mj-lt"/>
            </a:endParaRPr>
          </a:p>
          <a:p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unset</a:t>
            </a:r>
            <a:r>
              <a:rPr lang="en-US" sz="3200" noProof="1">
                <a:cs typeface="Consolas" pitchFamily="49" charset="0"/>
              </a:rPr>
              <a:t>($array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[</a:t>
            </a:r>
            <a:r>
              <a:rPr lang="en-US" sz="3200" noProof="1">
                <a:cs typeface="Consolas" pitchFamily="49" charset="0"/>
              </a:rPr>
              <a:t>$index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]</a:t>
            </a:r>
            <a:r>
              <a:rPr lang="en-US" sz="3200" noProof="1">
                <a:cs typeface="Consolas" pitchFamily="49" charset="0"/>
              </a:rPr>
              <a:t>) 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06" y="2046725"/>
            <a:ext cx="10668000" cy="12897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$names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Joe',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Peter', 'Richard',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John');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array_splice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($names, 1, 2);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Joe',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John']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array_splice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($names, 1, 0,'Jim');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Joe',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'Jim','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John']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63306" y="4593722"/>
            <a:ext cx="10207906" cy="12897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$array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(0, 1, 2, 3);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unset</a:t>
            </a:r>
            <a:r>
              <a:rPr lang="en-US" sz="2400" dirty="0">
                <a:solidFill>
                  <a:schemeClr val="tx1"/>
                </a:solidFill>
                <a:effectLst/>
              </a:rPr>
              <a:t>($array[2]);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($array);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 ([0] =&gt; 0 [1] =&gt; 1 [3] =&gt; 3) 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770812" y="4299115"/>
            <a:ext cx="2514600" cy="959077"/>
          </a:xfrm>
          <a:prstGeom prst="wedgeRoundRectCallout">
            <a:avLst>
              <a:gd name="adj1" fmla="val -56751"/>
              <a:gd name="adj2" fmla="val 54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Indices remain unchanged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Remove at the beginning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array_shift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array_unshift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($array, $element1, $element2,…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6186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array_unshift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($fruits,</a:t>
            </a:r>
            <a:r>
              <a:rPr lang="en-US" sz="2400" dirty="0">
                <a:solidFill>
                  <a:schemeClr val="tx1"/>
                </a:solidFill>
                <a:effectLst/>
              </a:rPr>
              <a:t>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['orange','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','apple','kiwi']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19516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</a:t>
            </a:r>
            <a:r>
              <a:rPr lang="en-US" sz="2400" noProof="1">
                <a:solidFill>
                  <a:srgbClr val="F3CD60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array_shift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'orange'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'apple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, 'kiwi']</a:t>
            </a:r>
          </a:p>
        </p:txBody>
      </p:sp>
    </p:spTree>
    <p:extLst>
      <p:ext uri="{BB962C8B-B14F-4D97-AF65-F5344CB8AC3E}">
        <p14:creationId xmlns:p14="http://schemas.microsoft.com/office/powerpoint/2010/main" val="18664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asort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arsort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5424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 'apple', 'kiwi');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arsort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Array([0] =&gt; 'orange'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, [3] 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kiwi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</a:t>
            </a:r>
            <a:endParaRPr lang="en-US" sz="2400" i="1" noProof="1">
              <a:solidFill>
                <a:schemeClr val="accent2"/>
              </a:solidFill>
              <a:effectLst/>
            </a:endParaRPr>
          </a:p>
          <a:p>
            <a:r>
              <a:rPr lang="en-US" sz="2400" i="1" noProof="1">
                <a:solidFill>
                  <a:schemeClr val="accent2"/>
                </a:solidFill>
                <a:effectLst/>
              </a:rPr>
              <a:t>			      [1] 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[2] =&gt; 'apple')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19516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','apple', 'kiwi');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asort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Array([2] =&gt; 'apple'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, [1]=&gt;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 				[3] 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kiwi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[0] =&gt; 'orange')</a:t>
            </a:r>
          </a:p>
        </p:txBody>
      </p:sp>
    </p:spTree>
    <p:extLst>
      <p:ext uri="{BB962C8B-B14F-4D97-AF65-F5344CB8AC3E}">
        <p14:creationId xmlns:p14="http://schemas.microsoft.com/office/powerpoint/2010/main" val="31750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546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There are several ways of displaying the entire content of an array:</a:t>
            </a:r>
          </a:p>
          <a:p>
            <a:pPr marL="304746" lvl="1" indent="0">
              <a:lnSpc>
                <a:spcPct val="110000"/>
              </a:lnSpc>
              <a:buNone/>
            </a:pP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print_r($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names)</a:t>
            </a:r>
            <a:r>
              <a:rPr lang="en-US" sz="30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 </a:t>
            </a:r>
            <a:r>
              <a:rPr lang="en-US" sz="3000" b="1" dirty="0">
                <a:cs typeface="Consolas" panose="020B0609020204030204" pitchFamily="49" charset="0"/>
              </a:rPr>
              <a:t>prints the array in human-readable form</a:t>
            </a:r>
          </a:p>
          <a:p>
            <a:pPr lvl="1">
              <a:lnSpc>
                <a:spcPct val="110000"/>
              </a:lnSpc>
            </a:pPr>
            <a:endParaRPr lang="en-US" sz="3000" dirty="0"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var_export($names)</a:t>
            </a:r>
            <a:r>
              <a:rPr lang="en-US" sz="3000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cs typeface="Consolas" panose="020B0609020204030204" pitchFamily="49" charset="0"/>
              </a:rPr>
              <a:t>– prints the array in array form</a:t>
            </a:r>
          </a:p>
          <a:p>
            <a:pPr lvl="1">
              <a:lnSpc>
                <a:spcPct val="110000"/>
              </a:lnSpc>
            </a:pPr>
            <a:endParaRPr lang="en-US" sz="3000" noProof="1"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json_encode($names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 </a:t>
            </a:r>
            <a:r>
              <a:rPr lang="en-US" sz="3000" b="1" dirty="0">
                <a:cs typeface="Consolas" panose="020B0609020204030204" pitchFamily="49" charset="0"/>
              </a:rPr>
              <a:t>prints the array as JSON string</a:t>
            </a:r>
            <a:endParaRPr lang="en-US" b="1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871004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$names = ['Maria', 'John', 'Richard', 'Hailey'];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2" y="4552413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3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array ( 1 =&gt; 'Maria', 2 =&gt; 'John', 3 =&gt; 'Richard', 4 =&gt; 'Hailey', 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4212" y="3228536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Array ( [1] =&gt; Maria [2] =&gt; John [3] =&gt; Richard [4] =&gt; Hailey 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4212" y="5880488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["Maria","John","Richard","Hailey"]</a:t>
            </a:r>
          </a:p>
        </p:txBody>
      </p:sp>
    </p:spTree>
    <p:extLst>
      <p:ext uri="{BB962C8B-B14F-4D97-AF65-F5344CB8AC3E}">
        <p14:creationId xmlns:p14="http://schemas.microsoft.com/office/powerpoint/2010/main" val="38321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 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5987" y="2512976"/>
            <a:ext cx="762000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2971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420672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8640" y="2760736"/>
            <a:ext cx="7620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45624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5773325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5450" y="3005913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449316" y="3005911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8885631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22410" y="4401413"/>
            <a:ext cx="10944002" cy="1694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$array = [20, 30, 40];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$array_num = count($array);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echo $arr[</a:t>
            </a:r>
            <a:r>
              <a:rPr lang="en-US" sz="2900" dirty="0">
                <a:solidFill>
                  <a:schemeClr val="bg1"/>
                </a:solidFill>
                <a:effectLst/>
              </a:rPr>
              <a:t>0</a:t>
            </a:r>
            <a:r>
              <a:rPr lang="en-US" sz="2900" dirty="0">
                <a:solidFill>
                  <a:schemeClr val="tx1"/>
                </a:solidFill>
                <a:effectLst/>
              </a:rPr>
              <a:t>] + $arr[</a:t>
            </a:r>
            <a:r>
              <a:rPr lang="en-US" sz="2900" dirty="0">
                <a:solidFill>
                  <a:schemeClr val="bg1"/>
                </a:solidFill>
                <a:effectLst/>
              </a:rPr>
              <a:t>$array_num</a:t>
            </a:r>
            <a:r>
              <a:rPr lang="en-US" sz="2900" dirty="0">
                <a:solidFill>
                  <a:srgbClr val="F3CD60"/>
                </a:solidFill>
                <a:effectLst/>
              </a:rPr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effectLst/>
              </a:rPr>
              <a:t>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];</a:t>
            </a:r>
          </a:p>
          <a:p>
            <a:pPr>
              <a:lnSpc>
                <a:spcPct val="110000"/>
              </a:lnSpc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explode()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6858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$n = intval(readline());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68580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array()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($i = 0; $i &lt; $n;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$i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406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7121" y="2494646"/>
            <a:ext cx="8229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$values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$items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explode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$values</a:t>
            </a:r>
            <a:r>
              <a:rPr lang="en-GB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array();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for ($i = 0; $i &lt; count($items);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    $arr[$i] = intval($items[$i]);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84251" y="2743200"/>
            <a:ext cx="3089634" cy="1966126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explode()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</a:t>
            </a:r>
            <a:b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space </a:t>
            </a:r>
            <a:b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string array</a:t>
            </a:r>
          </a:p>
        </p:txBody>
      </p:sp>
    </p:spTree>
    <p:extLst>
      <p:ext uri="{BB962C8B-B14F-4D97-AF65-F5344CB8AC3E}">
        <p14:creationId xmlns:p14="http://schemas.microsoft.com/office/powerpoint/2010/main" val="31766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arrays of integers using functional programming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Chaining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5868" y="4699427"/>
            <a:ext cx="881374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                 explode(" ", readline()));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1906" y="1905000"/>
            <a:ext cx="881770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$line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$items = explode(" ", $line);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$items</a:t>
            </a:r>
            <a:r>
              <a:rPr lang="en-GB" sz="2800" b="1" noProof="1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For-loop can be used to print all elements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9012" y="2590800"/>
            <a:ext cx="9601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$arr = array("one", "two", "three");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($index = 0; $index &lt; count($arr); $index++)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$result = sprintf("arr[%d] = %s", $i, $arr[$i]) . PHP_EOL;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echo $result;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Print each element on a separate line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660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173" y="1447800"/>
            <a:ext cx="7769035" cy="4795935"/>
          </a:xfrm>
        </p:spPr>
        <p:txBody>
          <a:bodyPr>
            <a:normAutofit/>
          </a:bodyPr>
          <a:lstStyle/>
          <a:p>
            <a:pPr marL="1123569" lvl="1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000" dirty="0"/>
              <a:t>Arrays in PHP		</a:t>
            </a:r>
          </a:p>
          <a:p>
            <a:pPr lvl="2">
              <a:lnSpc>
                <a:spcPct val="95000"/>
              </a:lnSpc>
              <a:buFont typeface="Wingdings" charset="2"/>
              <a:buChar char="§"/>
            </a:pPr>
            <a:r>
              <a:rPr lang="en-US" sz="2800" dirty="0"/>
              <a:t>Array Manipulation</a:t>
            </a:r>
            <a:endParaRPr lang="bg-BG" sz="2800" dirty="0"/>
          </a:p>
          <a:p>
            <a:pPr lvl="2">
              <a:lnSpc>
                <a:spcPct val="95000"/>
              </a:lnSpc>
              <a:buFont typeface="Wingdings" charset="2"/>
              <a:buChar char="§"/>
            </a:pPr>
            <a:r>
              <a:rPr lang="en-US" sz="2800" dirty="0"/>
              <a:t>Reading Arrays from the Console</a:t>
            </a:r>
          </a:p>
          <a:p>
            <a:pPr lvl="2">
              <a:lnSpc>
                <a:spcPct val="95000"/>
              </a:lnSpc>
              <a:buFont typeface="Wingdings" charset="2"/>
              <a:buChar char="§"/>
            </a:pPr>
            <a:r>
              <a:rPr lang="en-US" sz="2800" dirty="0"/>
              <a:t>Foreach Loop</a:t>
            </a:r>
          </a:p>
          <a:p>
            <a:pPr marL="1123569" lvl="1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000" dirty="0"/>
              <a:t>Multidimensional Arrays</a:t>
            </a:r>
          </a:p>
          <a:p>
            <a:pPr marL="1123569" lvl="1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000" dirty="0"/>
              <a:t>Associative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92072-EAE7-49A1-9499-C21CAAE65E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37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838203" y="1371600"/>
            <a:ext cx="851241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$n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$arr = array();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($i = 0; $i &lt; $n; $i++)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$arr[i]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($i = 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 - 1</a:t>
            </a:r>
            <a:r>
              <a:rPr lang="en-US" sz="2400" b="1" noProof="1">
                <a:latin typeface="Consolas" pitchFamily="49" charset="0"/>
              </a:rPr>
              <a:t>; $i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</a:rPr>
              <a:t> 0; 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echo $arr[$i] . " ";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14D3C-61A7-47E3-B303-BEE096178CC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83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implode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glue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implode(…)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2180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array(1, 2, 3);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echo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",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$arr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$strings = array("one", "two", "three", "four");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echo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GB" sz="2399" b="1" noProof="1">
                <a:latin typeface="Consolas" pitchFamily="49" charset="0"/>
              </a:rPr>
              <a:t>(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" - "</a:t>
            </a:r>
            <a:r>
              <a:rPr lang="en-GB" sz="2399" b="1" noProof="1">
                <a:latin typeface="Consolas" pitchFamily="49" charset="0"/>
              </a:rPr>
              <a:t>,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$strings</a:t>
            </a:r>
            <a:r>
              <a:rPr lang="en-GB" sz="2399" b="1" noProof="1">
                <a:latin typeface="Consolas" pitchFamily="49" charset="0"/>
              </a:rPr>
              <a:t>); </a:t>
            </a:r>
            <a:r>
              <a:rPr lang="en-GB" sz="2399" b="1" i="1" noProof="1">
                <a:solidFill>
                  <a:schemeClr val="accent2"/>
                </a:solidFill>
                <a:latin typeface="Consolas" pitchFamily="49" charset="0"/>
              </a:rPr>
              <a:t>//one - two - three - four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52600"/>
            <a:ext cx="65604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array(10, 20, 30, 40, 50);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($i = 0; $i &lt; count($arr); $i++)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 echo $arr[$i] . PHP_EOL;</a:t>
            </a:r>
          </a:p>
        </p:txBody>
      </p:sp>
    </p:spTree>
    <p:extLst>
      <p:ext uri="{BB962C8B-B14F-4D97-AF65-F5344CB8AC3E}">
        <p14:creationId xmlns:p14="http://schemas.microsoft.com/office/powerpoint/2010/main" val="75954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exchange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B2B3FA-0931-4D6B-A7B9-DCFDADA5CD8D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1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42626" y="1234716"/>
            <a:ext cx="9503571" cy="4950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$nums = array_map('intval', explode(" ", readline()))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i = 0; i &lt; count($nums)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GB" sz="2400" b="1" noProof="1">
                <a:latin typeface="Consolas" pitchFamily="49" charset="0"/>
              </a:rPr>
              <a:t>$j = count($nums) - $i - 1;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$oldElement = $nums[$i];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$nums[$i] = $nums[$j];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$nums[$j] = $oldElement;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$output = implode(" ", $nums);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echo $output;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7FE5-01EE-4F3A-B261-3CEADE4B771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06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Array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Enter array elements from the console - </a:t>
            </a:r>
            <a:r>
              <a:rPr lang="en-US" dirty="0">
                <a:solidFill>
                  <a:schemeClr val="bg1"/>
                </a:solidFill>
              </a:rPr>
              <a:t>array of strings holding numbers</a:t>
            </a:r>
            <a:endParaRPr lang="en-US" dirty="0">
              <a:solidFill>
                <a:srgbClr val="FFA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Print the array as follows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187" y="3276600"/>
            <a:ext cx="762000" cy="30654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70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50170" y="3944103"/>
            <a:ext cx="1196441" cy="15784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20 70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30 60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40 50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877872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85840" y="3524360"/>
            <a:ext cx="7620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02824" y="3998574"/>
            <a:ext cx="1120388" cy="15239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3 5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6230525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52650" y="4512817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06516" y="4512815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9342831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966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 of the current array </a:t>
            </a:r>
            <a:br>
              <a:rPr lang="en-GB" dirty="0"/>
            </a:br>
            <a:r>
              <a:rPr lang="en-GB" dirty="0"/>
              <a:t>element is assigned 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$value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557506"/>
            <a:ext cx="6096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($array as $value)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//code to be executed;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190479" y="3581400"/>
            <a:ext cx="2372563" cy="2372563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721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295400"/>
            <a:ext cx="7997445" cy="2649544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$numbers = array(1, 2, 3, 4, 5);</a:t>
            </a:r>
          </a:p>
          <a:p>
            <a:r>
              <a:rPr lang="en-GB" sz="3200" dirty="0">
                <a:solidFill>
                  <a:schemeClr val="bg1"/>
                </a:solidFill>
              </a:rPr>
              <a:t>foreach</a:t>
            </a:r>
            <a:r>
              <a:rPr lang="en-GB" sz="3200" dirty="0">
                <a:solidFill>
                  <a:schemeClr val="tx1"/>
                </a:solidFill>
              </a:rPr>
              <a:t> (</a:t>
            </a:r>
            <a:r>
              <a:rPr lang="en-GB" sz="3200" dirty="0">
                <a:solidFill>
                  <a:schemeClr val="bg1"/>
                </a:solidFill>
              </a:rPr>
              <a:t>$numbers as $number</a:t>
            </a:r>
            <a:r>
              <a:rPr lang="en-GB" sz="3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echo </a:t>
            </a:r>
            <a:r>
              <a:rPr lang="en-GB" sz="3200" dirty="0">
                <a:solidFill>
                  <a:schemeClr val="bg1"/>
                </a:solidFill>
              </a:rPr>
              <a:t>$number </a:t>
            </a:r>
            <a:r>
              <a:rPr lang="en-GB" sz="3200" dirty="0">
                <a:solidFill>
                  <a:schemeClr val="tx1"/>
                </a:solidFill>
              </a:rPr>
              <a:t>. " ";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4612" y="4230375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3412" y="4782079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002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#php-web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74812" y="4901293"/>
            <a:ext cx="8939213" cy="820738"/>
          </a:xfrm>
        </p:spPr>
        <p:txBody>
          <a:bodyPr/>
          <a:lstStyle/>
          <a:p>
            <a:pPr algn="ctr"/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81E391-7AAE-41A5-8728-BF09211BA94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52467" y="5722031"/>
            <a:ext cx="8939213" cy="688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[key =&gt; value]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752600"/>
            <a:ext cx="3421304" cy="1800461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54" y="2746135"/>
            <a:ext cx="1527051" cy="1179578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062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11804650" cy="5570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Associative arrays </a:t>
            </a:r>
            <a:r>
              <a:rPr lang="en-US" sz="3200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Not by the numbers 0, 1, 2, 3,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Hold a set of </a:t>
            </a:r>
            <a:r>
              <a:rPr lang="en-US" sz="3200" b="1" dirty="0">
                <a:solidFill>
                  <a:schemeClr val="bg1"/>
                </a:solidFill>
              </a:rPr>
              <a:t>pairs &lt;key, value&gt;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243" y="3124200"/>
            <a:ext cx="320934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1213" y="3124200"/>
            <a:ext cx="3581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9012" y="3912626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364489" y="4584784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/>
          </p:nvPr>
        </p:nvGraphicFramePr>
        <p:xfrm>
          <a:off x="2213900" y="5147065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085012" y="3912626"/>
            <a:ext cx="3962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/>
          </p:nvPr>
        </p:nvGraphicFramePr>
        <p:xfrm>
          <a:off x="7437924" y="4581594"/>
          <a:ext cx="3254992" cy="1554480"/>
        </p:xfrm>
        <a:graphic>
          <a:graphicData uri="http://schemas.openxmlformats.org/drawingml/2006/table">
            <a:tbl>
              <a:tblPr/>
              <a:tblGrid>
                <a:gridCol w="180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2.30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apple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1.50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tomato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3.80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73261" y="4016119"/>
            <a:ext cx="172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4812" y="4020614"/>
            <a:ext cx="130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9804" y="4588193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9804" y="5221348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76225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1" grpId="0" animBg="1"/>
      <p:bldP spid="14" grpId="0"/>
      <p:bldP spid="1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Associative Array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336698"/>
            <a:ext cx="10486782" cy="5065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$phonebook =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[]</a:t>
            </a:r>
            <a:r>
              <a:rPr lang="en-US" sz="30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"John Smith"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solidFill>
                  <a:schemeClr val="tx1"/>
                </a:solidFill>
                <a:effectLst/>
              </a:rPr>
              <a:t> = "+1-555-8976"; 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// Add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"Lisa Smith"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solidFill>
                  <a:schemeClr val="tx1"/>
                </a:solidFill>
                <a:effectLst/>
              </a:rPr>
              <a:t> = "+1-555-1234";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"Sam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Doe"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"+1-555-5030";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"Nakov"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"Nakov"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"+359-2-981-9819";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pPr>
              <a:spcBef>
                <a:spcPts val="1200"/>
              </a:spcBef>
            </a:pPr>
            <a:endParaRPr lang="en-US" sz="3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bg1"/>
                </a:solidFill>
                <a:effectLst/>
              </a:rPr>
              <a:t>unset</a:t>
            </a:r>
            <a:r>
              <a:rPr lang="en-US" sz="3000" dirty="0">
                <a:solidFill>
                  <a:schemeClr val="tx1"/>
                </a:solidFill>
                <a:effectLst/>
              </a:rPr>
              <a:t>($phonebook["John Smith"]); 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// Delete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echo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count</a:t>
            </a:r>
            <a:r>
              <a:rPr lang="en-US" sz="3000" dirty="0">
                <a:solidFill>
                  <a:schemeClr val="tx1"/>
                </a:solidFill>
                <a:effectLst/>
              </a:rPr>
              <a:t>($phonebook); 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10081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in PHP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200" dirty="0"/>
              <a:t>Initializing an </a:t>
            </a:r>
            <a:r>
              <a:rPr lang="en-US" sz="3200" b="1" dirty="0">
                <a:solidFill>
                  <a:srgbClr val="FFA000"/>
                </a:solidFill>
              </a:rPr>
              <a:t>associative array</a:t>
            </a:r>
            <a:r>
              <a:rPr lang="en-US" sz="3200" dirty="0"/>
              <a:t>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Accessing elements by index: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dirty="0"/>
              <a:t>Inserting / deleting elements:</a:t>
            </a:r>
          </a:p>
          <a:p>
            <a:pPr>
              <a:lnSpc>
                <a:spcPct val="95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856096"/>
            <a:ext cx="108204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$people = </a:t>
            </a:r>
            <a:r>
              <a:rPr lang="en-US" sz="2400" dirty="0">
                <a:solidFill>
                  <a:srgbClr val="FFA000"/>
                </a:solidFill>
                <a:effectLst/>
              </a:rPr>
              <a:t>array</a:t>
            </a:r>
            <a:r>
              <a:rPr lang="en-US" sz="2400" dirty="0">
                <a:effectLst/>
              </a:rPr>
              <a:t>(</a:t>
            </a:r>
          </a:p>
          <a:p>
            <a:r>
              <a:rPr lang="en-US" sz="2400" dirty="0">
                <a:effectLst/>
              </a:rPr>
              <a:t>  '</a:t>
            </a:r>
            <a:r>
              <a:rPr lang="en-US" sz="2400" noProof="1">
                <a:effectLst/>
              </a:rPr>
              <a:t>Gero</a:t>
            </a:r>
            <a:r>
              <a:rPr lang="en-US" sz="2400" dirty="0">
                <a:effectLst/>
              </a:rPr>
              <a:t>' =&gt; '0888-257124', '</a:t>
            </a:r>
            <a:r>
              <a:rPr lang="en-US" sz="2400" noProof="1">
                <a:effectLst/>
              </a:rPr>
              <a:t>Pencho</a:t>
            </a:r>
            <a:r>
              <a:rPr lang="en-US" sz="2400" dirty="0">
                <a:effectLst/>
              </a:rPr>
              <a:t>' =&gt; '0888-3188822');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212" y="3657600"/>
            <a:ext cx="108204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echo $people</a:t>
            </a:r>
            <a:r>
              <a:rPr lang="en-US" sz="2400" dirty="0">
                <a:solidFill>
                  <a:srgbClr val="FFA000"/>
                </a:solidFill>
                <a:effectLst/>
              </a:rPr>
              <a:t>[</a:t>
            </a:r>
            <a:r>
              <a:rPr lang="en-US" sz="2400" dirty="0">
                <a:effectLst/>
              </a:rPr>
              <a:t>'</a:t>
            </a:r>
            <a:r>
              <a:rPr lang="en-US" sz="2400" noProof="1">
                <a:effectLst/>
              </a:rPr>
              <a:t>Pencho</a:t>
            </a:r>
            <a:r>
              <a:rPr lang="en-US" sz="2400" dirty="0">
                <a:effectLst/>
              </a:rPr>
              <a:t>'</a:t>
            </a:r>
            <a:r>
              <a:rPr lang="en-US" sz="2400" dirty="0">
                <a:solidFill>
                  <a:srgbClr val="FFA000"/>
                </a:solidFill>
                <a:effectLst/>
              </a:rPr>
              <a:t>]</a:t>
            </a:r>
            <a:r>
              <a:rPr lang="en-US" sz="2400" dirty="0">
                <a:effectLst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0888-3188822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31865" y="5029200"/>
            <a:ext cx="10820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$people</a:t>
            </a:r>
            <a:r>
              <a:rPr lang="en-US" sz="2400" dirty="0">
                <a:solidFill>
                  <a:srgbClr val="FFA000"/>
                </a:solidFill>
                <a:effectLst/>
              </a:rPr>
              <a:t>[</a:t>
            </a:r>
            <a:r>
              <a:rPr lang="en-US" sz="2400" noProof="1">
                <a:effectLst/>
              </a:rPr>
              <a:t>'Gosho</a:t>
            </a:r>
            <a:r>
              <a:rPr lang="en-US" sz="2400" dirty="0">
                <a:effectLst/>
              </a:rPr>
              <a:t>'</a:t>
            </a:r>
            <a:r>
              <a:rPr lang="en-US" sz="2400" dirty="0">
                <a:solidFill>
                  <a:srgbClr val="FFA000"/>
                </a:solidFill>
                <a:effectLst/>
              </a:rPr>
              <a:t>]</a:t>
            </a:r>
            <a:r>
              <a:rPr lang="en-US" sz="2400" dirty="0">
                <a:effectLst/>
              </a:rPr>
              <a:t> = '0237-51713';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Add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Gosho'</a:t>
            </a:r>
          </a:p>
          <a:p>
            <a:r>
              <a:rPr lang="en-US" sz="2400" dirty="0">
                <a:solidFill>
                  <a:srgbClr val="FFA000"/>
                </a:solidFill>
                <a:effectLst/>
              </a:rPr>
              <a:t>unset</a:t>
            </a:r>
            <a:r>
              <a:rPr lang="en-US" sz="2400" dirty="0">
                <a:effectLst/>
              </a:rPr>
              <a:t>($people['</a:t>
            </a:r>
            <a:r>
              <a:rPr lang="en-US" sz="2400" noProof="1">
                <a:effectLst/>
              </a:rPr>
              <a:t>Pencho</a:t>
            </a:r>
            <a:r>
              <a:rPr lang="en-US" sz="2400" dirty="0">
                <a:effectLst/>
              </a:rPr>
              <a:t>']);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Remove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Pencho'</a:t>
            </a:r>
          </a:p>
          <a:p>
            <a:r>
              <a:rPr lang="en-US" sz="2400" noProof="1">
                <a:solidFill>
                  <a:srgbClr val="FFA000"/>
                </a:solidFill>
                <a:effectLst/>
              </a:rPr>
              <a:t>print_r</a:t>
            </a:r>
            <a:r>
              <a:rPr lang="en-US" sz="2400" dirty="0">
                <a:effectLst/>
              </a:rPr>
              <a:t>($people);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Array([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Gero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] =&gt; 0888-257124 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Gosho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] =&gt; 0237-51713) </a:t>
            </a:r>
          </a:p>
        </p:txBody>
      </p:sp>
    </p:spTree>
    <p:extLst>
      <p:ext uri="{BB962C8B-B14F-4D97-AF65-F5344CB8AC3E}">
        <p14:creationId xmlns:p14="http://schemas.microsoft.com/office/powerpoint/2010/main" val="2334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Through Associative Arrays - Foreach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($array as $key =&gt; $value)</a:t>
            </a:r>
          </a:p>
          <a:p>
            <a:pPr lvl="1"/>
            <a:r>
              <a:rPr lang="en-US" sz="3200" dirty="0">
                <a:latin typeface="+mj-lt"/>
                <a:cs typeface="Consolas" panose="020B0609020204030204" pitchFamily="49" charset="0"/>
              </a:rPr>
              <a:t>Iterates through each of the key-value pairs in the array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2101" y="2651446"/>
            <a:ext cx="10544622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$greetings = ['UK' =&gt; 'Good morning', 'France' =&gt; 'Bonjour', 'Germany' =&gt; 'Guten Tag', 'Bulgaria' =&gt; 'Ko staa'];</a:t>
            </a:r>
          </a:p>
          <a:p>
            <a:pPr>
              <a:lnSpc>
                <a:spcPct val="110000"/>
              </a:lnSpc>
            </a:pP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($greetings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$key =&gt; $value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"In $key people say \"$value\".";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"\n";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C:\Users\bubbles\Desktop\Arrays, Strings and Objects\PHP images\quotetoc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860" y="4343400"/>
            <a:ext cx="19050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218" y="1515413"/>
            <a:ext cx="11808021" cy="5185625"/>
          </a:xfrm>
        </p:spPr>
        <p:txBody>
          <a:bodyPr>
            <a:normAutofit/>
          </a:bodyPr>
          <a:lstStyle/>
          <a:p>
            <a:endParaRPr lang="en-US" sz="3199" dirty="0"/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1"/>
                </a:solidFill>
              </a:rPr>
              <a:t>array_key_exists</a:t>
            </a:r>
            <a:r>
              <a:rPr lang="en-US" sz="3199" dirty="0"/>
              <a:t> – checks if the given key exists in the array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key – fetches a key from an array</a:t>
            </a:r>
          </a:p>
          <a:p>
            <a:endParaRPr lang="en-US" sz="3199" dirty="0"/>
          </a:p>
          <a:p>
            <a:endParaRPr lang="en-US" sz="3199" dirty="0"/>
          </a:p>
        </p:txBody>
      </p:sp>
      <p:sp>
        <p:nvSpPr>
          <p:cNvPr id="7" name="TextBox 6"/>
          <p:cNvSpPr txBox="1"/>
          <p:nvPr/>
        </p:nvSpPr>
        <p:spPr>
          <a:xfrm>
            <a:off x="836612" y="1439892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$age = array("Peter"=&gt;"35", "Ben"=&gt;"37", "Joe"=&gt;"43");</a:t>
            </a:r>
            <a:endParaRPr lang="en-US" sz="2399" dirty="0"/>
          </a:p>
        </p:txBody>
      </p:sp>
      <p:sp>
        <p:nvSpPr>
          <p:cNvPr id="9" name="TextBox 8"/>
          <p:cNvSpPr txBox="1"/>
          <p:nvPr/>
        </p:nvSpPr>
        <p:spPr>
          <a:xfrm>
            <a:off x="836612" y="2888978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array_key_exists('Peter', $age);        </a:t>
            </a:r>
            <a:r>
              <a:rPr 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612" y="4259616"/>
            <a:ext cx="9401311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while (current($age))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  echo key($age) . PHP_EOL;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  next($age);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89612" y="4692518"/>
            <a:ext cx="5819991" cy="1574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current element in the array where </a:t>
            </a:r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advances to the next one </a:t>
            </a:r>
          </a:p>
        </p:txBody>
      </p:sp>
    </p:spTree>
    <p:extLst>
      <p:ext uri="{BB962C8B-B14F-4D97-AF65-F5344CB8AC3E}">
        <p14:creationId xmlns:p14="http://schemas.microsoft.com/office/powerpoint/2010/main" val="6561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520473"/>
            <a:ext cx="11808021" cy="5184275"/>
          </a:xfrm>
        </p:spPr>
        <p:txBody>
          <a:bodyPr>
            <a:normAutofit/>
          </a:bodyPr>
          <a:lstStyle/>
          <a:p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sort – sorts the array alphabetically by value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ksort – sorts the array by key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sizeof – counts all elements in the array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endParaRPr lang="en-US" sz="3199" dirty="0"/>
          </a:p>
          <a:p>
            <a:endParaRPr lang="en-US" sz="3199" dirty="0"/>
          </a:p>
        </p:txBody>
      </p:sp>
      <p:sp>
        <p:nvSpPr>
          <p:cNvPr id="7" name="TextBox 6"/>
          <p:cNvSpPr txBox="1"/>
          <p:nvPr/>
        </p:nvSpPr>
        <p:spPr>
          <a:xfrm>
            <a:off x="724789" y="1520473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$age = array("Peter"=&gt;"37", "Ben"=&gt;"35", "Joe"=&gt;"43");</a:t>
            </a:r>
            <a:endParaRPr lang="en-US" sz="2399" dirty="0"/>
          </a:p>
        </p:txBody>
      </p:sp>
      <p:sp>
        <p:nvSpPr>
          <p:cNvPr id="9" name="TextBox 8"/>
          <p:cNvSpPr txBox="1"/>
          <p:nvPr/>
        </p:nvSpPr>
        <p:spPr>
          <a:xfrm>
            <a:off x="724789" y="2822925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399" b="1" dirty="0">
                <a:latin typeface="Consolas" panose="020B0609020204030204" pitchFamily="49" charset="0"/>
              </a:rPr>
              <a:t>($age);       </a:t>
            </a:r>
            <a:r>
              <a:rPr 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Ben, Peter, Joe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789" y="4217975"/>
            <a:ext cx="9401311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ksort</a:t>
            </a:r>
            <a:r>
              <a:rPr lang="en-US" altLang="en-US" sz="2399" b="1" dirty="0">
                <a:latin typeface="Consolas" panose="020B0609020204030204" pitchFamily="49" charset="0"/>
              </a:rPr>
              <a:t>($age);      </a:t>
            </a:r>
            <a:r>
              <a:rPr lang="en-US" alt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Ben, Joe, Peter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789" y="5576101"/>
            <a:ext cx="9401311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2399" b="1" dirty="0">
                <a:latin typeface="Consolas" panose="020B0609020204030204" pitchFamily="49" charset="0"/>
              </a:rPr>
              <a:t>($age);     </a:t>
            </a:r>
            <a:r>
              <a:rPr lang="en-US" alt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256395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Count Same Values in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200" dirty="0"/>
              <a:t> values the</a:t>
            </a:r>
            <a:br>
              <a:rPr lang="en-US" sz="3200" dirty="0"/>
            </a:br>
            <a:r>
              <a:rPr lang="en-US" sz="3200" dirty="0"/>
              <a:t> number of occurrences of each value.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41412" y="2393916"/>
            <a:ext cx="9906000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1340824" y="2623460"/>
          <a:ext cx="9504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923212" y="3889470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8153312" y="4129382"/>
          <a:ext cx="2664000" cy="2160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 – times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– times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– times</a:t>
                      </a:r>
                      <a:r>
                        <a:rPr lang="en-US" sz="2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– times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Bent-Up Arrow 3"/>
          <p:cNvSpPr/>
          <p:nvPr/>
        </p:nvSpPr>
        <p:spPr>
          <a:xfrm rot="5400000">
            <a:off x="4804525" y="3241844"/>
            <a:ext cx="1529737" cy="306476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017323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3212" y="1371601"/>
            <a:ext cx="11664886" cy="4876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$arr = array(-2.5, 4, 4, 3, -2.5, -5.5, 4, 3, 3, -2.5, 3);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$countNumber = </a:t>
            </a:r>
            <a:r>
              <a:rPr lang="en-US" sz="2800" dirty="0">
                <a:solidFill>
                  <a:schemeClr val="bg1"/>
                </a:solidFill>
                <a:effectLst/>
              </a:rPr>
              <a:t>[]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for ($i = 0; $i &lt; count($arr); $i++) {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>
                <a:solidFill>
                  <a:schemeClr val="tx1"/>
                </a:solidFill>
                <a:effectLst/>
              </a:rPr>
              <a:t>$currentEl = $arr[$i] . </a:t>
            </a:r>
            <a:r>
              <a:rPr lang="en-US" sz="2800" dirty="0">
                <a:solidFill>
                  <a:schemeClr val="tx1"/>
                </a:solidFill>
              </a:rPr>
              <a:t>""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if (!</a:t>
            </a:r>
            <a:r>
              <a:rPr lang="en-US" sz="2800" dirty="0">
                <a:solidFill>
                  <a:schemeClr val="bg1"/>
                </a:solidFill>
                <a:effectLst/>
              </a:rPr>
              <a:t>array_key_exists</a:t>
            </a:r>
            <a:r>
              <a:rPr lang="en-US" sz="2800" dirty="0">
                <a:solidFill>
                  <a:schemeClr val="tx1"/>
                </a:solidFill>
                <a:effectLst/>
              </a:rPr>
              <a:t>($currentEl, $countNumber)) {</a:t>
            </a:r>
          </a:p>
          <a:p>
            <a:r>
              <a:rPr lang="en-US" sz="2800" dirty="0">
                <a:effectLst/>
              </a:rPr>
              <a:t>  		</a:t>
            </a:r>
            <a:r>
              <a:rPr lang="en-US" sz="2800" dirty="0">
                <a:solidFill>
                  <a:schemeClr val="tx1"/>
                </a:solidFill>
                <a:effectLst/>
              </a:rPr>
              <a:t>$countNumber</a:t>
            </a:r>
            <a:r>
              <a:rPr lang="en-US" sz="2800" dirty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$currentEl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 1;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} else {</a:t>
            </a:r>
          </a:p>
          <a:p>
            <a:r>
              <a:rPr lang="en-US" sz="2800" dirty="0">
                <a:effectLst/>
              </a:rPr>
              <a:t>  		</a:t>
            </a:r>
            <a:r>
              <a:rPr lang="en-US" sz="2800" dirty="0">
                <a:solidFill>
                  <a:schemeClr val="tx1"/>
                </a:solidFill>
                <a:effectLst/>
              </a:rPr>
              <a:t>$countNumber</a:t>
            </a:r>
            <a:r>
              <a:rPr lang="en-US" sz="2800" dirty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$currentEl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solidFill>
                  <a:schemeClr val="tx1"/>
                </a:solidFill>
                <a:effectLst/>
              </a:rPr>
              <a:t>++;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print_r</a:t>
            </a:r>
            <a:r>
              <a:rPr lang="en-US" sz="2800" dirty="0">
                <a:solidFill>
                  <a:schemeClr val="tx1"/>
                </a:solidFill>
                <a:effectLst/>
              </a:rPr>
              <a:t>($countNumber);</a:t>
            </a:r>
          </a:p>
          <a:p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10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by Town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0" y="1135063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towns and incomes (like shown below) and print an array </a:t>
            </a:r>
            <a:br>
              <a:rPr lang="bg-BG" dirty="0"/>
            </a:br>
            <a:r>
              <a:rPr lang="en-US" dirty="0"/>
              <a:t>holding the total income for each town (see below)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20111" y="4484435"/>
            <a:ext cx="7755901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=&gt;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=&gt;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16512" y="2514600"/>
            <a:ext cx="2077500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Arrow: Bent 2"/>
          <p:cNvSpPr/>
          <p:nvPr/>
        </p:nvSpPr>
        <p:spPr>
          <a:xfrm rot="5400000">
            <a:off x="3222033" y="3299821"/>
            <a:ext cx="867955" cy="10668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9137" y="2438400"/>
            <a:ext cx="7088276" cy="1219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Print the towns in their </a:t>
            </a:r>
            <a:r>
              <a:rPr lang="en-US" sz="3200" b="1" dirty="0">
                <a:solidFill>
                  <a:schemeClr val="bg1"/>
                </a:solidFill>
              </a:rPr>
              <a:t>natural order </a:t>
            </a:r>
            <a:r>
              <a:rPr lang="en-US" sz="3200" dirty="0"/>
              <a:t>as object properties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22426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17627" y="1277189"/>
            <a:ext cx="10555194" cy="49712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$arr = ['Sofia','20', 'Varna','10', 'Sofia','5'];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$sums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[]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for ($i = 0; $i &lt; count($arr); $i += 2) {</a:t>
            </a:r>
          </a:p>
          <a:p>
            <a:r>
              <a:rPr lang="en-US" sz="2800" dirty="0">
                <a:solidFill>
                  <a:srgbClr val="FFA000"/>
                </a:solidFill>
                <a:effectLst/>
              </a:rPr>
              <a:t>list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$town, $income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$arr[$i], $arr[$i+1]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  <a:r>
              <a:rPr lang="en-US" sz="2800" dirty="0">
                <a:effectLst/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if ( ! isset($sums</a:t>
            </a:r>
            <a:r>
              <a:rPr lang="en-US" sz="2800" dirty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rgbClr val="FFA000"/>
                </a:solidFill>
                <a:effectLst/>
              </a:rPr>
              <a:t>]</a:t>
            </a:r>
            <a:r>
              <a:rPr lang="en-US" sz="2800" dirty="0"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$sums</a:t>
            </a:r>
            <a:r>
              <a:rPr lang="en-US" sz="2800" dirty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 $income;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$sums</a:t>
            </a:r>
            <a:r>
              <a:rPr lang="en-US" sz="2800" dirty="0">
                <a:solidFill>
                  <a:schemeClr val="bg1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+= $income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print_r($sums);</a:t>
            </a:r>
          </a:p>
          <a:p>
            <a:endParaRPr lang="en-US" sz="2800" dirty="0">
              <a:effectLst/>
            </a:endParaRP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912812" y="2611120"/>
            <a:ext cx="4038600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32612" y="4038600"/>
            <a:ext cx="4191000" cy="1219200"/>
          </a:xfrm>
          <a:prstGeom prst="wedgeRoundRectCallout">
            <a:avLst>
              <a:gd name="adj1" fmla="val -12573"/>
              <a:gd name="adj2" fmla="val -20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A000"/>
                </a:solidFill>
              </a:rPr>
              <a:t>list</a:t>
            </a:r>
            <a:r>
              <a:rPr lang="en-US" sz="2400" b="1" noProof="1">
                <a:solidFill>
                  <a:srgbClr val="FDFFFF"/>
                </a:solidFill>
              </a:rPr>
              <a:t>(</a:t>
            </a:r>
            <a:r>
              <a:rPr lang="en-US" sz="2400" b="1" dirty="0">
                <a:solidFill>
                  <a:srgbClr val="FFFFFF"/>
                </a:solidFill>
              </a:rPr>
              <a:t>$town, $income</a:t>
            </a:r>
            <a:r>
              <a:rPr lang="en-US" sz="2400" b="1" noProof="1">
                <a:solidFill>
                  <a:srgbClr val="FDFFFF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Assign variables as if they were an array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0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Counting Letters in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19200"/>
            <a:ext cx="10744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"Learning PHP is fun!";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$letters = [];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strtoupper($text);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($i = 0; $i &lt; strlen($text); $i++)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$char = $text[$i];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(ord($char) &gt;= ord('A') &amp;&amp; ord($char) &lt;= ord('Z'))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($letters[$char]))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$letters[$char]++;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$letters[$char] = 1;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($letters);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627812" y="3940828"/>
            <a:ext cx="3962400" cy="978120"/>
          </a:xfrm>
          <a:prstGeom prst="wedgeRoundRectCallout">
            <a:avLst>
              <a:gd name="adj1" fmla="val -63808"/>
              <a:gd name="adj2" fmla="val -57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A000"/>
                </a:solidFill>
              </a:rPr>
              <a:t>isset</a:t>
            </a:r>
            <a:r>
              <a:rPr lang="en-US" sz="2400" b="1" noProof="1">
                <a:solidFill>
                  <a:srgbClr val="FFFFFF"/>
                </a:solidFill>
              </a:rPr>
              <a:t>($array[$i])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checks if the key exists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9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9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420012" y="5334000"/>
            <a:ext cx="8939213" cy="820737"/>
          </a:xfrm>
        </p:spPr>
        <p:txBody>
          <a:bodyPr>
            <a:normAutofit/>
          </a:bodyPr>
          <a:lstStyle/>
          <a:p>
            <a:pPr algn="ctr"/>
            <a:r>
              <a:rPr lang="en-US" sz="4600" dirty="0"/>
              <a:t>Multidimensional</a:t>
            </a:r>
            <a:r>
              <a:rPr lang="en-US" sz="4800" dirty="0"/>
              <a:t> </a:t>
            </a:r>
            <a:r>
              <a:rPr lang="en-US" sz="4600" dirty="0"/>
              <a:t>Arrays</a:t>
            </a:r>
            <a:endParaRPr lang="bg-BG" sz="4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75" y="685800"/>
            <a:ext cx="7405689" cy="41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bg1"/>
                </a:solidFill>
              </a:rPr>
              <a:t>multidimensional array </a:t>
            </a:r>
            <a:r>
              <a:rPr lang="en-US" sz="3200" dirty="0"/>
              <a:t>is an array containing one or more arrays</a:t>
            </a:r>
          </a:p>
          <a:p>
            <a:r>
              <a:rPr lang="en-US" sz="3200" dirty="0"/>
              <a:t>Elements are accessed by double indexing: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arr[][]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32107" y="3012983"/>
            <a:ext cx="335280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/>
          <p:cNvSpPr txBox="1"/>
          <p:nvPr/>
        </p:nvSpPr>
        <p:spPr>
          <a:xfrm>
            <a:off x="5041707" y="3093314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  0        1       2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6249" y="3615195"/>
            <a:ext cx="38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</a:p>
          <a:p>
            <a:endParaRPr lang="en-US" sz="2500" dirty="0"/>
          </a:p>
          <a:p>
            <a:r>
              <a:rPr lang="en-US" sz="2500" dirty="0"/>
              <a:t>1</a:t>
            </a:r>
          </a:p>
          <a:p>
            <a:endParaRPr lang="en-US" sz="2500" dirty="0"/>
          </a:p>
          <a:p>
            <a:r>
              <a:rPr lang="en-US" sz="2500" dirty="0"/>
              <a:t>2</a:t>
            </a:r>
            <a:endParaRPr lang="bg-BG" sz="2500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61708" y="2930856"/>
            <a:ext cx="3070504" cy="1386743"/>
          </a:xfrm>
          <a:prstGeom prst="wedgeRoundRectCallout">
            <a:avLst>
              <a:gd name="adj1" fmla="val 77391"/>
              <a:gd name="adj2" fmla="val 13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One main array whose elements are arrays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304212" y="4429580"/>
            <a:ext cx="3070504" cy="1386743"/>
          </a:xfrm>
          <a:prstGeom prst="wedgeRoundRectCallout">
            <a:avLst>
              <a:gd name="adj1" fmla="val -90367"/>
              <a:gd name="adj2" fmla="val -35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Each sub-array contains its own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81971"/>
              </p:ext>
            </p:extLst>
          </p:nvPr>
        </p:nvGraphicFramePr>
        <p:xfrm>
          <a:off x="5041707" y="3586525"/>
          <a:ext cx="2133600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26508" y="3556261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129308" y="2743200"/>
            <a:ext cx="3429000" cy="1386743"/>
          </a:xfrm>
          <a:prstGeom prst="wedgeRoundRectCallout">
            <a:avLst>
              <a:gd name="adj1" fmla="val -82609"/>
              <a:gd name="adj2" fmla="val 29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Element is in 'row' </a:t>
            </a:r>
            <a:r>
              <a:rPr lang="en-US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rgbClr val="FFFFFF"/>
                </a:solidFill>
              </a:rPr>
              <a:t>, 'column' </a:t>
            </a:r>
            <a:r>
              <a:rPr lang="en-US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i.e. </a:t>
            </a:r>
            <a:r>
              <a:rPr lang="en-US" sz="2400" b="1" noProof="1">
                <a:solidFill>
                  <a:schemeClr val="bg1"/>
                </a:solidFill>
              </a:rPr>
              <a:t>$arr[0][2]</a:t>
            </a:r>
          </a:p>
        </p:txBody>
      </p:sp>
    </p:spTree>
    <p:extLst>
      <p:ext uri="{BB962C8B-B14F-4D97-AF65-F5344CB8AC3E}">
        <p14:creationId xmlns:p14="http://schemas.microsoft.com/office/powerpoint/2010/main" val="20779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</a:t>
            </a:r>
            <a:r>
              <a:rPr lang="en-US" dirty="0">
                <a:solidFill>
                  <a:srgbClr val="FFA000"/>
                </a:solidFill>
              </a:rPr>
              <a:t>matrix</a:t>
            </a:r>
            <a:r>
              <a:rPr lang="en-US" dirty="0"/>
              <a:t> of 5 x 4 numbers: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 –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46212" y="1981200"/>
            <a:ext cx="79248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$rows = 5;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$cols = 4;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$count = 1;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$matrix =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($r = 0; $r &lt; $rows; $r++) {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$matrix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($c = 0; $c &lt; $cols; $c++) {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$matrix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$count++;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print_r($matrix);</a:t>
            </a:r>
          </a:p>
        </p:txBody>
      </p:sp>
    </p:spTree>
    <p:extLst>
      <p:ext uri="{BB962C8B-B14F-4D97-AF65-F5344CB8AC3E}">
        <p14:creationId xmlns:p14="http://schemas.microsoft.com/office/powerpoint/2010/main" val="10577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Biggest Element in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35063"/>
            <a:ext cx="11804650" cy="5570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A000"/>
                </a:solidFill>
              </a:rPr>
              <a:t>matrix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numbers comes as array of strings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>
              <a:lnSpc>
                <a:spcPct val="110000"/>
              </a:lnSpc>
            </a:pPr>
            <a:r>
              <a:rPr lang="en-US" dirty="0"/>
              <a:t>Find the biggest number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8612" y="35019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-1 4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7" name="Arrow: Down 6"/>
          <p:cNvSpPr/>
          <p:nvPr/>
        </p:nvSpPr>
        <p:spPr>
          <a:xfrm>
            <a:off x="62849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0242" y="3933012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3027" y="5562600"/>
            <a:ext cx="8382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9379727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5212" y="35019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-1 7 4 33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06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25511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24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Element in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6612" y="1188326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latin typeface="Consolas" pitchFamily="49" charset="0"/>
                <a:cs typeface="Consolas" pitchFamily="49" charset="0"/>
              </a:rPr>
              <a:t>$matrix = [[1,3,4],[7,6,14],[23,67,89]];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 = $matrix[0][0];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$matrix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$row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($row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$column)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($column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 = $column;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$biggestNum;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90012" y="2362200"/>
            <a:ext cx="1963770" cy="1169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1 3 4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7 6 14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23 67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36703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Biggest and Smallest Element in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35063"/>
            <a:ext cx="11804650" cy="5570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A000"/>
                </a:solidFill>
              </a:rPr>
              <a:t>matrix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of numbers </a:t>
            </a:r>
            <a:r>
              <a:rPr lang="en-US" dirty="0"/>
              <a:t>comes as array of strings from input 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Number of columns should be entered by the user</a:t>
            </a:r>
          </a:p>
          <a:p>
            <a:pPr>
              <a:lnSpc>
                <a:spcPct val="110000"/>
              </a:lnSpc>
            </a:pPr>
            <a:r>
              <a:rPr lang="en-US" dirty="0"/>
              <a:t>Find the biggest and smallest number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8612" y="39591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33 -1</a:t>
            </a:r>
          </a:p>
        </p:txBody>
      </p:sp>
      <p:sp>
        <p:nvSpPr>
          <p:cNvPr id="7" name="Arrow: Down 6"/>
          <p:cNvSpPr/>
          <p:nvPr/>
        </p:nvSpPr>
        <p:spPr>
          <a:xfrm>
            <a:off x="6284912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0242" y="4390212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33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13812" y="6019800"/>
            <a:ext cx="1248585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145 8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9379727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5212" y="39591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7 4 33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79612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99 -1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2551112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380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 receive a 2D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numbers</a:t>
            </a:r>
            <a:r>
              <a:rPr lang="en-US" dirty="0"/>
              <a:t> as an array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element of the input array is an array of numbers</a:t>
            </a:r>
          </a:p>
          <a:p>
            <a:pPr>
              <a:lnSpc>
                <a:spcPct val="110000"/>
              </a:lnSpc>
            </a:pPr>
            <a:r>
              <a:rPr lang="en-US" dirty="0"/>
              <a:t>Find sum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</a:t>
            </a:r>
            <a:r>
              <a:rPr lang="en-US" dirty="0"/>
              <a:t> and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secondary diagonals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70212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algn="ctr">
              <a:lnSpc>
                <a:spcPct val="13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70212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80 50 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36941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42012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14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942012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99 25 </a:t>
            </a:r>
          </a:p>
        </p:txBody>
      </p:sp>
      <p:sp>
        <p:nvSpPr>
          <p:cNvPr id="18" name="Arrow: Down 17"/>
          <p:cNvSpPr/>
          <p:nvPr/>
        </p:nvSpPr>
        <p:spPr>
          <a:xfrm>
            <a:off x="66659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Правоъгълник 2"/>
          <p:cNvSpPr/>
          <p:nvPr/>
        </p:nvSpPr>
        <p:spPr bwMode="auto">
          <a:xfrm rot="2384742">
            <a:off x="2992634" y="3948660"/>
            <a:ext cx="1579599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Правоъгълник 2"/>
          <p:cNvSpPr/>
          <p:nvPr/>
        </p:nvSpPr>
        <p:spPr bwMode="auto">
          <a:xfrm rot="19200554">
            <a:off x="3071614" y="3962463"/>
            <a:ext cx="1651595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Правоъгълник 2"/>
          <p:cNvSpPr/>
          <p:nvPr/>
        </p:nvSpPr>
        <p:spPr bwMode="auto">
          <a:xfrm rot="2395579">
            <a:off x="6034446" y="3963786"/>
            <a:ext cx="1629131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Правоъгълник 2"/>
          <p:cNvSpPr/>
          <p:nvPr/>
        </p:nvSpPr>
        <p:spPr bwMode="auto">
          <a:xfrm rot="19250301">
            <a:off x="5942680" y="3964474"/>
            <a:ext cx="1638122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09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012" y="1219200"/>
            <a:ext cx="11277600" cy="267651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234465"/>
                </a:solidFill>
              </a:rPr>
              <a:t>Arrays </a:t>
            </a:r>
            <a:r>
              <a:rPr lang="en-US" dirty="0"/>
              <a:t>are an ordered sequence of elements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Can get the current length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count($array)</a:t>
            </a:r>
            <a:r>
              <a:rPr lang="en-US" dirty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In PHP arrays can change their size at runtime (add / delete)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F1ED18C1-2667-4148-9E69-CE5E61E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78" y="4389951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C7286753-9D35-4AF8-89D1-715E44251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530" y="3971142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49B404BC-49ED-4D58-A525-1159FC603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317" y="5271453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73D4BD-8951-433B-912A-8F2E29B90659}"/>
              </a:ext>
            </a:extLst>
          </p:cNvPr>
          <p:cNvGrpSpPr/>
          <p:nvPr/>
        </p:nvGrpSpPr>
        <p:grpSpPr>
          <a:xfrm>
            <a:off x="3884612" y="3886200"/>
            <a:ext cx="3253712" cy="1396602"/>
            <a:chOff x="3503612" y="2379216"/>
            <a:chExt cx="3810000" cy="16353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D3FD45-A943-4F73-BA9F-46D5BB272BAF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BF4684-AABE-43E1-97B0-B560B685DE27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CB94D3-5157-4A70-92D4-A3D5A82955DA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EC1FFB-2696-4F6C-8AC6-963F479E3437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68B280-4C5F-45FA-BCF5-EB3E58A75D60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93D346-C117-47D2-80D1-73D1E345CDB2}"/>
                </a:ext>
              </a:extLst>
            </p:cNvPr>
            <p:cNvSpPr txBox="1"/>
            <p:nvPr/>
          </p:nvSpPr>
          <p:spPr>
            <a:xfrm>
              <a:off x="3682068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B731C6-DF20-4810-92DF-061F3A9522D3}"/>
                </a:ext>
              </a:extLst>
            </p:cNvPr>
            <p:cNvSpPr txBox="1"/>
            <p:nvPr/>
          </p:nvSpPr>
          <p:spPr>
            <a:xfrm>
              <a:off x="4395891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0C1D36-A886-46CF-9C04-B96FC8CCB7AE}"/>
                </a:ext>
              </a:extLst>
            </p:cNvPr>
            <p:cNvSpPr txBox="1"/>
            <p:nvPr/>
          </p:nvSpPr>
          <p:spPr>
            <a:xfrm>
              <a:off x="5109715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43A78-2006-4212-B80D-76C32DEF55AE}"/>
                </a:ext>
              </a:extLst>
            </p:cNvPr>
            <p:cNvSpPr txBox="1"/>
            <p:nvPr/>
          </p:nvSpPr>
          <p:spPr>
            <a:xfrm>
              <a:off x="5823538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703366-4A95-4308-9F0C-BE8D6B737537}"/>
                </a:ext>
              </a:extLst>
            </p:cNvPr>
            <p:cNvSpPr txBox="1"/>
            <p:nvPr/>
          </p:nvSpPr>
          <p:spPr>
            <a:xfrm>
              <a:off x="6626590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3512" y="1374255"/>
            <a:ext cx="11658598" cy="4007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diagonalSums(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matrix)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mainSum = 0;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secondarySum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row = 0;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row &lt; count($matrix);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row++)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mainSum +=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matrix[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][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secondarySum +=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matrix[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][count(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-$row-1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echo $mainSum . ' ' . $secondarySum;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3512" y="5638451"/>
            <a:ext cx="9570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diagonalSums([[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]]);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80 50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27156" y="1367724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14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  <p:sp>
        <p:nvSpPr>
          <p:cNvPr id="12" name="Правоъгълник 2"/>
          <p:cNvSpPr/>
          <p:nvPr/>
        </p:nvSpPr>
        <p:spPr bwMode="auto">
          <a:xfrm rot="2384742">
            <a:off x="10309993" y="1840228"/>
            <a:ext cx="1625822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авоъгълник 2"/>
          <p:cNvSpPr/>
          <p:nvPr/>
        </p:nvSpPr>
        <p:spPr bwMode="auto">
          <a:xfrm rot="19233712">
            <a:off x="10201750" y="1849795"/>
            <a:ext cx="1678132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33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2931" y="1724211"/>
            <a:ext cx="11449179" cy="4980977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PHP supports arrays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An array is a ordered sequence of elements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have learned about classical and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multidimensional arrays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Many built-in array functions, e.g. sort()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PHP supports associative arrays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Key=&gt;Value pairs</a:t>
            </a:r>
          </a:p>
        </p:txBody>
      </p:sp>
    </p:spTree>
    <p:extLst>
      <p:ext uri="{BB962C8B-B14F-4D97-AF65-F5344CB8AC3E}">
        <p14:creationId xmlns:p14="http://schemas.microsoft.com/office/powerpoint/2010/main" val="271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575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7943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  <a:endParaRPr lang="bg-BG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3212" y="1219200"/>
            <a:ext cx="11501438" cy="5349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+mj-lt"/>
              </a:rPr>
              <a:t>There are several ways to initialize an array in PHP: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array()</a:t>
            </a:r>
          </a:p>
          <a:p>
            <a:pPr marL="76153" indent="0" algn="ctr">
              <a:lnSpc>
                <a:spcPct val="100000"/>
              </a:lnSpc>
              <a:buNone/>
            </a:pPr>
            <a:endParaRPr lang="en-US" sz="3200" dirty="0">
              <a:solidFill>
                <a:prstClr val="white"/>
              </a:solidFill>
              <a:latin typeface="+mj-lt"/>
            </a:endParaRPr>
          </a:p>
          <a:p>
            <a:pPr marL="76153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[]</a:t>
            </a:r>
          </a:p>
          <a:p>
            <a:pPr marL="609219" lvl="1" indent="0" algn="ctr">
              <a:lnSpc>
                <a:spcPct val="120000"/>
              </a:lnSpc>
              <a:buNone/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 marL="609219" lvl="1" indent="0" algn="ctr">
              <a:lnSpc>
                <a:spcPct val="120000"/>
              </a:lnSpc>
              <a:buNone/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array_fill($startIndex, $count, $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value)</a:t>
            </a:r>
          </a:p>
          <a:p>
            <a:pPr>
              <a:lnSpc>
                <a:spcPct val="120000"/>
              </a:lnSpc>
            </a:pP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sz="32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10627" y="2728964"/>
            <a:ext cx="7086599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$newArray = array(1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2, 3);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[1, 2, 3]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25814" y="4038600"/>
            <a:ext cx="7456221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$newArray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[7, 1, 5, 8];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[7, 1, 5, 8]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00926" y="5500636"/>
            <a:ext cx="9905999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defTabSz="1218987"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dirty="0"/>
              <a:t>$</a:t>
            </a:r>
            <a:r>
              <a:rPr lang="en-US" noProof="1"/>
              <a:t>newArray = array_fill(0, 3, </a:t>
            </a:r>
            <a:r>
              <a:rPr lang="bg-BG" dirty="0"/>
              <a:t>"</a:t>
            </a:r>
            <a:r>
              <a:rPr lang="en-US" dirty="0"/>
              <a:t>Hi</a:t>
            </a:r>
            <a:r>
              <a:rPr lang="bg-BG" dirty="0"/>
              <a:t>"</a:t>
            </a:r>
            <a:r>
              <a:rPr lang="en-US" dirty="0"/>
              <a:t>); // ["Hi", "Hi", "Hi"]</a:t>
            </a:r>
          </a:p>
        </p:txBody>
      </p:sp>
    </p:spTree>
    <p:extLst>
      <p:ext uri="{BB962C8B-B14F-4D97-AF65-F5344CB8AC3E}">
        <p14:creationId xmlns:p14="http://schemas.microsoft.com/office/powerpoint/2010/main" val="793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05306" y="1219200"/>
            <a:ext cx="11760200" cy="5373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by their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(index)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operator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default, elements are indexed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count($arr)-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Values can be accessed / changed by the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[ ]</a:t>
            </a:r>
            <a:r>
              <a:rPr lang="bg-BG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operator</a:t>
            </a:r>
          </a:p>
          <a:p>
            <a:pPr lvl="1">
              <a:lnSpc>
                <a:spcPct val="100000"/>
              </a:lnSpc>
            </a:pPr>
            <a:endParaRPr lang="en-US" b="1" dirty="0"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012" y="3143162"/>
            <a:ext cx="9982200" cy="1280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  <p:txBody>
          <a:bodyPr vert="horz" wrap="square" lIns="144000" tIns="90000" rIns="144000" bIns="90000" rtlCol="0">
            <a:spAutoFit/>
          </a:bodyPr>
          <a:lstStyle/>
          <a:p>
            <a:endParaRPr lang="bg-BG" sz="22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89012" y="5105400"/>
            <a:ext cx="9982200" cy="1197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$fruits = [</a:t>
            </a:r>
            <a:r>
              <a:rPr lang="en-US" sz="2200" noProof="1">
                <a:solidFill>
                  <a:schemeClr val="tx1"/>
                </a:solidFill>
                <a:effectLst/>
              </a:rPr>
              <a:t>'Apple', 'Pear', 'Peach', 'Banana', 'Melon'];</a:t>
            </a:r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echo $fruits[0]; </a:t>
            </a:r>
            <a:r>
              <a:rPr lang="en-US" sz="2200" dirty="0">
                <a:solidFill>
                  <a:schemeClr val="accent2"/>
                </a:solidFill>
              </a:rPr>
              <a:t>// Apple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echo $fruits[3]; </a:t>
            </a:r>
            <a:r>
              <a:rPr lang="en-US" sz="2200" dirty="0">
                <a:solidFill>
                  <a:schemeClr val="accent2"/>
                </a:solidFill>
              </a:rPr>
              <a:t>// Banana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77185"/>
              </p:ext>
            </p:extLst>
          </p:nvPr>
        </p:nvGraphicFramePr>
        <p:xfrm>
          <a:off x="2746962" y="3733800"/>
          <a:ext cx="609065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Pear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Peach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Banana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Melon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2385" y="3206226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 0            1             2             3            4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Manipulation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Accessing / Changing element values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Iterating through an array</a:t>
            </a:r>
            <a:endParaRPr lang="bg-BG" sz="32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2" y="1998515"/>
            <a:ext cx="86106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$cars = ['BMW', 'Audi', 'Mercedes', 'Ferrari'];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 $cars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0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  <a:r>
              <a:rPr lang="en-US" sz="2400" noProof="1">
                <a:solidFill>
                  <a:schemeClr val="bg1"/>
                </a:solidFill>
                <a:effectLst/>
              </a:rPr>
              <a:t>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BMW</a:t>
            </a:r>
            <a:endParaRPr lang="en-US" sz="2400" noProof="1">
              <a:solidFill>
                <a:srgbClr val="F3CD60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$cars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0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'Opel';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($cars);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Opel, Audi, Mercedes, Ferrari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4448583"/>
            <a:ext cx="9601200" cy="2028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$teams = [</a:t>
            </a:r>
            <a:r>
              <a:rPr lang="en-US" sz="2400" noProof="1">
                <a:solidFill>
                  <a:schemeClr val="tx1"/>
                </a:solidFill>
                <a:effectLst/>
              </a:rPr>
              <a:t>'FC Barcelona', 'Milan', 'Manchester United',</a:t>
            </a:r>
            <a:br>
              <a:rPr lang="en-US" sz="2400" noProof="1">
                <a:solidFill>
                  <a:schemeClr val="tx1"/>
                </a:solidFill>
                <a:effectLst/>
              </a:rPr>
            </a:br>
            <a:r>
              <a:rPr lang="en-US" sz="2400" noProof="1">
                <a:solidFill>
                  <a:schemeClr val="tx1"/>
                </a:solidFill>
                <a:effectLst/>
              </a:rPr>
              <a:t>    'Real Madrid', 'Loko Plovdiv'];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for</a:t>
            </a:r>
            <a:r>
              <a:rPr lang="en-US" sz="2400" noProof="1"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($i = 0; $i &lt; count($teams); $i++) {</a:t>
            </a:r>
          </a:p>
          <a:p>
            <a:r>
              <a:rPr lang="en-US" sz="2400" noProof="1">
                <a:effectLst/>
              </a:rPr>
              <a:t>    </a:t>
            </a:r>
            <a:r>
              <a:rPr lang="en-US" sz="2400" noProof="1">
                <a:solidFill>
                  <a:schemeClr val="tx1"/>
                </a:solidFill>
                <a:effectLst/>
              </a:rPr>
              <a:t>echo $teams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$i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and Remove at the end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84174" y="1371600"/>
            <a:ext cx="11501438" cy="5349875"/>
          </a:xfrm>
        </p:spPr>
        <p:txBody>
          <a:bodyPr>
            <a:noAutofit/>
          </a:bodyPr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array_push</a:t>
            </a:r>
            <a:r>
              <a:rPr lang="en-US" sz="3200" noProof="1">
                <a:latin typeface="+mj-lt"/>
                <a:cs typeface="Consolas" pitchFamily="49" charset="0"/>
              </a:rPr>
              <a:t>($array, $element1, $element2, …)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200" b="1" noProof="1">
              <a:latin typeface="+mj-lt"/>
              <a:cs typeface="Consolas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200" b="1" noProof="1">
              <a:latin typeface="+mj-lt"/>
              <a:cs typeface="Consolas" pitchFamily="49" charset="0"/>
            </a:endParaRPr>
          </a:p>
          <a:p>
            <a:pPr marL="0" lvl="1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US" sz="3200" b="1" noProof="1">
              <a:latin typeface="+mj-lt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array_pop</a:t>
            </a:r>
            <a:r>
              <a:rPr lang="en-US" sz="3200" noProof="1">
                <a:cs typeface="Consolas" panose="020B0609020204030204" pitchFamily="49" charset="0"/>
              </a:rPr>
              <a:t>($array</a:t>
            </a:r>
            <a:r>
              <a:rPr lang="en-US" sz="3200" dirty="0">
                <a:cs typeface="Consolas" panose="020B0609020204030204" pitchFamily="49" charset="0"/>
              </a:rPr>
              <a:t>)</a:t>
            </a:r>
            <a:endParaRPr lang="en-US" sz="32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212" y="1992982"/>
            <a:ext cx="112776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$months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array_push</a:t>
            </a:r>
            <a:r>
              <a:rPr lang="en-US" sz="2400" dirty="0">
                <a:solidFill>
                  <a:schemeClr val="tx1"/>
                </a:solidFill>
                <a:effectLst/>
              </a:rPr>
              <a:t>($months, 'January', 'February', 'March');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$months</a:t>
            </a:r>
            <a:r>
              <a:rPr lang="en-US" sz="2400" dirty="0">
                <a:solidFill>
                  <a:schemeClr val="bg1"/>
                </a:solidFill>
                <a:effectLst/>
              </a:rPr>
              <a:t>[]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'April';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['January', 'February', 'March', 'April']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305236" y="3581400"/>
            <a:ext cx="2874776" cy="513085"/>
          </a:xfrm>
          <a:prstGeom prst="wedgeRoundRectCallout">
            <a:avLst>
              <a:gd name="adj1" fmla="val -55001"/>
              <a:gd name="adj2" fmla="val -488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syntax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2" y="4889489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</a:t>
            </a:r>
            <a:r>
              <a:rPr lang="en-US" sz="2400" noProof="1">
                <a:solidFill>
                  <a:srgbClr val="F3CD60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array_pop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'kiwi'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['orange',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'apple']</a:t>
            </a:r>
          </a:p>
        </p:txBody>
      </p:sp>
    </p:spTree>
    <p:extLst>
      <p:ext uri="{BB962C8B-B14F-4D97-AF65-F5344CB8AC3E}">
        <p14:creationId xmlns:p14="http://schemas.microsoft.com/office/powerpoint/2010/main" val="21442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2510</TotalTime>
  <Words>3675</Words>
  <Application>Microsoft Office PowerPoint</Application>
  <PresentationFormat>Custom</PresentationFormat>
  <Paragraphs>684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PHP Advanced Syntax</vt:lpstr>
      <vt:lpstr>Table of Contents</vt:lpstr>
      <vt:lpstr>Have a Question?</vt:lpstr>
      <vt:lpstr>PowerPoint Presentation</vt:lpstr>
      <vt:lpstr>What are Arrays?</vt:lpstr>
      <vt:lpstr>Initializing Arrays</vt:lpstr>
      <vt:lpstr>Accessing Array Elements</vt:lpstr>
      <vt:lpstr>Array Manipulation</vt:lpstr>
      <vt:lpstr>Adding and Remove at the end</vt:lpstr>
      <vt:lpstr>Remove Insert and Replace</vt:lpstr>
      <vt:lpstr>Adding and Remove at the beginning</vt:lpstr>
      <vt:lpstr>Sorting Array</vt:lpstr>
      <vt:lpstr>Displaying Arrays</vt:lpstr>
      <vt:lpstr>Problem: Sum First and Last Array Elements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implode(…)</vt:lpstr>
      <vt:lpstr>Problem: Reverse Array of Strings</vt:lpstr>
      <vt:lpstr>Solution: Reverse Array of Strings</vt:lpstr>
      <vt:lpstr>Problem: Print Array Elements</vt:lpstr>
      <vt:lpstr>PowerPoint Presentation</vt:lpstr>
      <vt:lpstr>Foreach Loop</vt:lpstr>
      <vt:lpstr>Print an array with Foreach</vt:lpstr>
      <vt:lpstr>PowerPoint Presentation</vt:lpstr>
      <vt:lpstr>Associative Arrays</vt:lpstr>
      <vt:lpstr>Associative Arrays (Maps, Dictionaries)</vt:lpstr>
      <vt:lpstr>Phonebook – Associative Array Example</vt:lpstr>
      <vt:lpstr>Associative Arrays in PHP</vt:lpstr>
      <vt:lpstr>Iterating Through Associative Arrays - Foreach</vt:lpstr>
      <vt:lpstr>Key Functions</vt:lpstr>
      <vt:lpstr>Sort Functions</vt:lpstr>
      <vt:lpstr>Problem: Count Same Values in Array</vt:lpstr>
      <vt:lpstr>Problem: Count Same Values in Array</vt:lpstr>
      <vt:lpstr>Problem: Sum by Town</vt:lpstr>
      <vt:lpstr>Solution: Sum of Towns</vt:lpstr>
      <vt:lpstr>Problem: Counting Letters in Text</vt:lpstr>
      <vt:lpstr>PowerPoint Presentation</vt:lpstr>
      <vt:lpstr>Multidimensional Arrays</vt:lpstr>
      <vt:lpstr>Multidimensional Arrays </vt:lpstr>
      <vt:lpstr>Multidimensional Arrays – Example</vt:lpstr>
      <vt:lpstr>Problem: Biggest Element in Matrix</vt:lpstr>
      <vt:lpstr>Solution: Biggest Element in Matrix</vt:lpstr>
      <vt:lpstr>Problem: Biggest and Smallest Element in Matrix</vt:lpstr>
      <vt:lpstr>Problem: Diagonal Sums</vt:lpstr>
      <vt:lpstr>Solution: Diagonal Sums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Advanced Syntax</dc:title>
  <dc:subject>Technology Fundamentals - Practical Training Course @ SoftUni</dc:subject>
  <dc:creator>Software University Foundation</dc:creator>
  <cp:keywords>PHP Web, Software University, SoftUni, programming, coding, software development, education, training, course</cp:keywords>
  <dc:description>Technology Fundamentals Course @ SoftUni – https://softuni.bg/courses/technology-fundamentals</dc:description>
  <cp:lastModifiedBy>RoYaL BG</cp:lastModifiedBy>
  <cp:revision>505</cp:revision>
  <dcterms:created xsi:type="dcterms:W3CDTF">2014-01-02T17:00:34Z</dcterms:created>
  <dcterms:modified xsi:type="dcterms:W3CDTF">2019-05-13T14:27:13Z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