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55"/>
  </p:notesMasterIdLst>
  <p:handoutMasterIdLst>
    <p:handoutMasterId r:id="rId56"/>
  </p:handoutMasterIdLst>
  <p:sldIdLst>
    <p:sldId id="521" r:id="rId3"/>
    <p:sldId id="524" r:id="rId4"/>
    <p:sldId id="527" r:id="rId5"/>
    <p:sldId id="525" r:id="rId6"/>
    <p:sldId id="528" r:id="rId7"/>
    <p:sldId id="522" r:id="rId8"/>
    <p:sldId id="532" r:id="rId9"/>
    <p:sldId id="523" r:id="rId10"/>
    <p:sldId id="533" r:id="rId11"/>
    <p:sldId id="534" r:id="rId12"/>
    <p:sldId id="535" r:id="rId13"/>
    <p:sldId id="538" r:id="rId14"/>
    <p:sldId id="537" r:id="rId15"/>
    <p:sldId id="274" r:id="rId16"/>
    <p:sldId id="508" r:id="rId17"/>
    <p:sldId id="276" r:id="rId18"/>
    <p:sldId id="458" r:id="rId19"/>
    <p:sldId id="459" r:id="rId20"/>
    <p:sldId id="460" r:id="rId21"/>
    <p:sldId id="461" r:id="rId22"/>
    <p:sldId id="462" r:id="rId23"/>
    <p:sldId id="434" r:id="rId24"/>
    <p:sldId id="415" r:id="rId25"/>
    <p:sldId id="500" r:id="rId26"/>
    <p:sldId id="478" r:id="rId27"/>
    <p:sldId id="431" r:id="rId28"/>
    <p:sldId id="479" r:id="rId29"/>
    <p:sldId id="509" r:id="rId30"/>
    <p:sldId id="480" r:id="rId31"/>
    <p:sldId id="506" r:id="rId32"/>
    <p:sldId id="446" r:id="rId33"/>
    <p:sldId id="486" r:id="rId34"/>
    <p:sldId id="450" r:id="rId35"/>
    <p:sldId id="488" r:id="rId36"/>
    <p:sldId id="510" r:id="rId37"/>
    <p:sldId id="516" r:id="rId38"/>
    <p:sldId id="511" r:id="rId39"/>
    <p:sldId id="512" r:id="rId40"/>
    <p:sldId id="513" r:id="rId41"/>
    <p:sldId id="514" r:id="rId42"/>
    <p:sldId id="484" r:id="rId43"/>
    <p:sldId id="501" r:id="rId44"/>
    <p:sldId id="502" r:id="rId45"/>
    <p:sldId id="503" r:id="rId46"/>
    <p:sldId id="504" r:id="rId47"/>
    <p:sldId id="427" r:id="rId48"/>
    <p:sldId id="507" r:id="rId49"/>
    <p:sldId id="467" r:id="rId50"/>
    <p:sldId id="517" r:id="rId51"/>
    <p:sldId id="518" r:id="rId52"/>
    <p:sldId id="519" r:id="rId53"/>
    <p:sldId id="520" r:id="rId5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9E63D159-2865-48A8-8497-429E9CA731FB}">
          <p14:sldIdLst>
            <p14:sldId id="521"/>
            <p14:sldId id="524"/>
            <p14:sldId id="527"/>
            <p14:sldId id="525"/>
            <p14:sldId id="528"/>
            <p14:sldId id="522"/>
            <p14:sldId id="532"/>
            <p14:sldId id="523"/>
            <p14:sldId id="533"/>
            <p14:sldId id="534"/>
            <p14:sldId id="535"/>
            <p14:sldId id="538"/>
            <p14:sldId id="537"/>
          </p14:sldIdLst>
        </p14:section>
        <p14:section name="Default Section" id="{5A66613D-69CA-4D73-99D3-095A43BE73F0}">
          <p14:sldIdLst>
            <p14:sldId id="274"/>
            <p14:sldId id="508"/>
            <p14:sldId id="276"/>
            <p14:sldId id="458"/>
            <p14:sldId id="459"/>
            <p14:sldId id="460"/>
            <p14:sldId id="461"/>
            <p14:sldId id="462"/>
          </p14:sldIdLst>
        </p14:section>
        <p14:section name="While-цикъл" id="{E59E0D92-02FA-43DF-A8A5-E22094F18C68}">
          <p14:sldIdLst>
            <p14:sldId id="434"/>
            <p14:sldId id="415"/>
            <p14:sldId id="500"/>
            <p14:sldId id="478"/>
            <p14:sldId id="431"/>
            <p14:sldId id="479"/>
            <p14:sldId id="509"/>
            <p14:sldId id="480"/>
          </p14:sldIdLst>
        </p14:section>
        <p14:section name="Безкрайни цикли" id="{4035C5D3-6442-4832-8655-873A03162AFE}">
          <p14:sldIdLst>
            <p14:sldId id="506"/>
            <p14:sldId id="446"/>
            <p14:sldId id="486"/>
            <p14:sldId id="450"/>
            <p14:sldId id="488"/>
            <p14:sldId id="510"/>
            <p14:sldId id="516"/>
            <p14:sldId id="511"/>
            <p14:sldId id="512"/>
            <p14:sldId id="513"/>
            <p14:sldId id="514"/>
            <p14:sldId id="484"/>
            <p14:sldId id="501"/>
            <p14:sldId id="502"/>
            <p14:sldId id="503"/>
            <p14:sldId id="504"/>
          </p14:sldIdLst>
        </p14:section>
        <p14:section name="Summary" id="{68346706-F9DD-4EB5-B9D0-609CA429DDF4}">
          <p14:sldIdLst>
            <p14:sldId id="427"/>
            <p14:sldId id="507"/>
            <p14:sldId id="467"/>
            <p14:sldId id="517"/>
            <p14:sldId id="518"/>
            <p14:sldId id="519"/>
            <p14:sldId id="5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D44"/>
    <a:srgbClr val="6CA857"/>
    <a:srgbClr val="100373"/>
    <a:srgbClr val="F3BE60"/>
    <a:srgbClr val="0097CC"/>
    <a:srgbClr val="FFF0D9"/>
    <a:srgbClr val="FFA72A"/>
    <a:srgbClr val="F0F5FA"/>
    <a:srgbClr val="1A8AFA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C837B-214B-8D17-AF2C-E1A12CCC0A51}" v="3" dt="2018-08-10T20:06:47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533" autoAdjust="0"/>
  </p:normalViewPr>
  <p:slideViewPr>
    <p:cSldViewPr>
      <p:cViewPr varScale="1">
        <p:scale>
          <a:sx n="86" d="100"/>
          <a:sy n="86" d="100"/>
        </p:scale>
        <p:origin x="37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microsoft.com/office/2015/10/relationships/revisionInfo" Target="revisionInfo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12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77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60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2819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4950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2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69" r:id="rId18"/>
    <p:sldLayoutId id="2147483688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emf"/><Relationship Id="rId5" Type="http://schemas.openxmlformats.org/officeDocument/2006/relationships/customXml" Target="../ink/ink2.xml"/><Relationship Id="rId4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3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3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3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4#0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judge.softuni.bg/Contests/Practice/Index/1014#1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judge.softuni.bg/Contests/Practice/Index/1014#3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judge.softuni.bg/Contests/Compete/Index/1014#5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4#7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10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978#10" TargetMode="Externa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2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51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7875" y="1826907"/>
            <a:ext cx="6952314" cy="1110020"/>
          </a:xfrm>
        </p:spPr>
        <p:txBody>
          <a:bodyPr/>
          <a:lstStyle/>
          <a:p>
            <a:r>
              <a:rPr lang="en-US" dirty="0"/>
              <a:t>$a = intval(5.99);</a:t>
            </a:r>
          </a:p>
          <a:p>
            <a:r>
              <a:rPr lang="en-US" dirty="0"/>
              <a:t>var_dump(($a &gt; 3 || $a &gt; 7) &amp;&amp; $a &gt; 5);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551888" y="3350222"/>
            <a:ext cx="3709138" cy="180276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02748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Notice </a:t>
              </a:r>
            </a:p>
            <a:p>
              <a:pPr algn="ctr"/>
              <a:r>
                <a:rPr lang="en-US" sz="4000" dirty="0"/>
                <a:t>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7969270" y="3754167"/>
            <a:ext cx="3008540" cy="2720441"/>
            <a:chOff x="5686304" y="4518492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253777" y="3169284"/>
            <a:ext cx="3530995" cy="2023447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606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Warning</a:t>
              </a:r>
            </a:p>
            <a:p>
              <a:pPr algn="ctr"/>
              <a:r>
                <a:rPr lang="en-US" sz="4000" dirty="0"/>
                <a:t>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216712" y="4042742"/>
            <a:ext cx="2877700" cy="2501581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19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B43E8-1B5A-436B-ADF5-2D0125EF1C31}"/>
              </a:ext>
            </a:extLst>
          </p:cNvPr>
          <p:cNvSpPr txBox="1"/>
          <p:nvPr/>
        </p:nvSpPr>
        <p:spPr>
          <a:xfrm>
            <a:off x="8232012" y="4616132"/>
            <a:ext cx="2307457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3600" b="1">
                <a:solidFill>
                  <a:schemeClr val="bg2"/>
                </a:solidFill>
              </a:defRPr>
            </a:lvl1pPr>
          </a:lstStyle>
          <a:p>
            <a:pPr lvl="1"/>
            <a:r>
              <a:rPr lang="en-US" sz="4400" b="1" dirty="0" err="1">
                <a:solidFill>
                  <a:schemeClr val="bg2"/>
                </a:solidFill>
              </a:rPr>
              <a:t>Tru</a:t>
            </a:r>
            <a:endParaRPr lang="en-US" sz="3600" b="1" dirty="0">
              <a:solidFill>
                <a:schemeClr val="bg2"/>
              </a:solidFill>
            </a:endParaRP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4F326250-0A22-49EA-87DC-2B5EA602DB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7875" y="1826907"/>
            <a:ext cx="6952314" cy="1110020"/>
          </a:xfrm>
        </p:spPr>
        <p:txBody>
          <a:bodyPr/>
          <a:lstStyle/>
          <a:p>
            <a:r>
              <a:rPr lang="en-US" dirty="0"/>
              <a:t>$a = intval(5.99);</a:t>
            </a:r>
          </a:p>
          <a:p>
            <a:r>
              <a:rPr lang="en-US" dirty="0"/>
              <a:t>var_dump(($a &gt; 3 || $a &gt; 7) &amp;&amp; $a &gt; 5);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41C885-965A-445F-A079-DE901F82444B}"/>
              </a:ext>
            </a:extLst>
          </p:cNvPr>
          <p:cNvGrpSpPr/>
          <p:nvPr/>
        </p:nvGrpSpPr>
        <p:grpSpPr>
          <a:xfrm>
            <a:off x="551888" y="3350222"/>
            <a:ext cx="3709138" cy="180276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22" name="Speech Bubble: Rectangle with Corners Rounded 21">
              <a:extLst>
                <a:ext uri="{FF2B5EF4-FFF2-40B4-BE49-F238E27FC236}">
                  <a16:creationId xmlns:a16="http://schemas.microsoft.com/office/drawing/2014/main" id="{1C5DCC19-D7FE-4888-B4D1-0D7734502BD6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1F9831-F762-4078-A757-27D2A9B51689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027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Notice </a:t>
              </a:r>
            </a:p>
            <a:p>
              <a:pPr algn="ctr"/>
              <a:r>
                <a:rPr lang="en-US" sz="4000" dirty="0"/>
                <a:t>Error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36AB4F-6D48-4302-BA6A-96D4712FFF46}"/>
              </a:ext>
            </a:extLst>
          </p:cNvPr>
          <p:cNvGrpSpPr/>
          <p:nvPr/>
        </p:nvGrpSpPr>
        <p:grpSpPr>
          <a:xfrm>
            <a:off x="7969270" y="3754167"/>
            <a:ext cx="3008540" cy="2720441"/>
            <a:chOff x="5686304" y="4518492"/>
            <a:chExt cx="3048000" cy="2438818"/>
          </a:xfrm>
        </p:grpSpPr>
        <p:sp>
          <p:nvSpPr>
            <p:cNvPr id="25" name="Speech Bubble: Oval 24">
              <a:extLst>
                <a:ext uri="{FF2B5EF4-FFF2-40B4-BE49-F238E27FC236}">
                  <a16:creationId xmlns:a16="http://schemas.microsoft.com/office/drawing/2014/main" id="{356CA693-4648-4F35-B111-F1997B734F43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F2C6D3-ECAA-4313-9F10-E189672D4D23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C3EC78-1DA7-4EF6-A008-3FEFF7D86940}"/>
              </a:ext>
            </a:extLst>
          </p:cNvPr>
          <p:cNvGrpSpPr/>
          <p:nvPr/>
        </p:nvGrpSpPr>
        <p:grpSpPr>
          <a:xfrm>
            <a:off x="5253777" y="3169284"/>
            <a:ext cx="3530995" cy="2023447"/>
            <a:chOff x="1063130" y="3246971"/>
            <a:chExt cx="4114800" cy="1493675"/>
          </a:xfrm>
        </p:grpSpPr>
        <p:sp>
          <p:nvSpPr>
            <p:cNvPr id="28" name="Speech Bubble: Rectangle with Corners Rounded 27">
              <a:extLst>
                <a:ext uri="{FF2B5EF4-FFF2-40B4-BE49-F238E27FC236}">
                  <a16:creationId xmlns:a16="http://schemas.microsoft.com/office/drawing/2014/main" id="{736E3E09-F2AB-4161-806C-5A5CA3A1B14B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A53E0C-5F0D-428C-BA83-E6AB6E48BF29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606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Warning</a:t>
              </a:r>
            </a:p>
            <a:p>
              <a:pPr algn="ctr"/>
              <a:r>
                <a:rPr lang="en-US" sz="4000" dirty="0"/>
                <a:t>Error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02CCC0-8C2E-45BF-9DB6-FA14D68CAF75}"/>
              </a:ext>
            </a:extLst>
          </p:cNvPr>
          <p:cNvGrpSpPr/>
          <p:nvPr/>
        </p:nvGrpSpPr>
        <p:grpSpPr>
          <a:xfrm>
            <a:off x="3216712" y="4042742"/>
            <a:ext cx="2877700" cy="2501581"/>
            <a:chOff x="8273212" y="2372594"/>
            <a:chExt cx="3048000" cy="2133600"/>
          </a:xfrm>
        </p:grpSpPr>
        <p:sp>
          <p:nvSpPr>
            <p:cNvPr id="31" name="Speech Bubble: Oval 30">
              <a:extLst>
                <a:ext uri="{FF2B5EF4-FFF2-40B4-BE49-F238E27FC236}">
                  <a16:creationId xmlns:a16="http://schemas.microsoft.com/office/drawing/2014/main" id="{C11B63FC-75FC-4C3C-A987-13AD0B85FCF7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8C55A7A-0632-4719-97CB-5B4455C4764F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580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439166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0412" y="1981200"/>
            <a:ext cx="6453165" cy="4219205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bg-BG" sz="2000" dirty="0"/>
              <a:t>$name = "Pesho";</a:t>
            </a:r>
            <a:endParaRPr lang="en-US" sz="2000" dirty="0"/>
          </a:p>
          <a:p>
            <a:r>
              <a:rPr lang="bg-BG" sz="2000" dirty="0"/>
              <a:t>$day = 5;</a:t>
            </a:r>
            <a:endParaRPr lang="en-US" sz="2000" dirty="0"/>
          </a:p>
          <a:p>
            <a:r>
              <a:rPr lang="bg-BG" sz="2000" dirty="0"/>
              <a:t>switch ($name){</a:t>
            </a:r>
          </a:p>
          <a:p>
            <a:r>
              <a:rPr lang="bg-BG" sz="2000" dirty="0"/>
              <a:t>  case 4: echo "Hello, $name it's Thursday";</a:t>
            </a:r>
            <a:endParaRPr lang="en-US" sz="2000" dirty="0"/>
          </a:p>
          <a:p>
            <a:r>
              <a:rPr lang="bg-BG" sz="2000" dirty="0"/>
              <a:t>  case 5: echo "Hello, $name it's Friday";</a:t>
            </a:r>
          </a:p>
          <a:p>
            <a:r>
              <a:rPr lang="bg-BG" sz="2000" dirty="0"/>
              <a:t>  case 6: echo "Hello, $name it's Saturday";</a:t>
            </a:r>
            <a:endParaRPr lang="en-US" sz="2000" dirty="0"/>
          </a:p>
          <a:p>
            <a:r>
              <a:rPr lang="bg-BG" sz="2000" dirty="0"/>
              <a:t>  case 7: echo "Hello, $name it's Sunday";</a:t>
            </a:r>
            <a:endParaRPr lang="en-US" sz="2000" dirty="0"/>
          </a:p>
          <a:p>
            <a:r>
              <a:rPr lang="bg-BG" sz="2000" dirty="0"/>
              <a:t>  default: echo '$name invalid day';</a:t>
            </a:r>
            <a:endParaRPr lang="en-US" sz="2000" dirty="0"/>
          </a:p>
          <a:p>
            <a:r>
              <a:rPr lang="bg-BG" sz="2000" dirty="0"/>
              <a:t>}</a:t>
            </a:r>
            <a:endParaRPr lang="en-US" sz="20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776624-061E-4B7F-9AAD-554C2D06D49B}"/>
              </a:ext>
            </a:extLst>
          </p:cNvPr>
          <p:cNvGrpSpPr/>
          <p:nvPr/>
        </p:nvGrpSpPr>
        <p:grpSpPr>
          <a:xfrm>
            <a:off x="6582336" y="1801140"/>
            <a:ext cx="3828147" cy="1074773"/>
            <a:chOff x="-637044" y="2202049"/>
            <a:chExt cx="5990832" cy="1493673"/>
          </a:xfrm>
        </p:grpSpPr>
        <p:sp>
          <p:nvSpPr>
            <p:cNvPr id="25" name="Speech Bubble: Rectangle with Corners Rounded 24">
              <a:extLst>
                <a:ext uri="{FF2B5EF4-FFF2-40B4-BE49-F238E27FC236}">
                  <a16:creationId xmlns:a16="http://schemas.microsoft.com/office/drawing/2014/main" id="{1C599650-2935-4A85-9CD7-65402FC2DB1D}"/>
                </a:ext>
              </a:extLst>
            </p:cNvPr>
            <p:cNvSpPr/>
            <p:nvPr/>
          </p:nvSpPr>
          <p:spPr bwMode="auto">
            <a:xfrm>
              <a:off x="-459633" y="2202049"/>
              <a:ext cx="5636011" cy="1493673"/>
            </a:xfrm>
            <a:prstGeom prst="wedgeRoundRectCallout">
              <a:avLst>
                <a:gd name="adj1" fmla="val 30962"/>
                <a:gd name="adj2" fmla="val 62525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E3993C-6EAD-428D-9BF5-C2494D038798}"/>
                </a:ext>
              </a:extLst>
            </p:cNvPr>
            <p:cNvSpPr txBox="1"/>
            <p:nvPr/>
          </p:nvSpPr>
          <p:spPr>
            <a:xfrm>
              <a:off x="-637044" y="2457333"/>
              <a:ext cx="5990832" cy="9288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2800" dirty="0"/>
                <a:t>Hello Pesho it's Friday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3669B2-F534-4EFB-B444-63C212A54F84}"/>
              </a:ext>
            </a:extLst>
          </p:cNvPr>
          <p:cNvGrpSpPr/>
          <p:nvPr/>
        </p:nvGrpSpPr>
        <p:grpSpPr>
          <a:xfrm>
            <a:off x="8561230" y="2991219"/>
            <a:ext cx="4058935" cy="1095823"/>
            <a:chOff x="7814389" y="2863003"/>
            <a:chExt cx="3575791" cy="1266985"/>
          </a:xfrm>
        </p:grpSpPr>
        <p:sp>
          <p:nvSpPr>
            <p:cNvPr id="28" name="Speech Bubble: Rectangle with Corners Rounded 27">
              <a:extLst>
                <a:ext uri="{FF2B5EF4-FFF2-40B4-BE49-F238E27FC236}">
                  <a16:creationId xmlns:a16="http://schemas.microsoft.com/office/drawing/2014/main" id="{8B574736-6519-48A6-9399-9788532ABF13}"/>
                </a:ext>
              </a:extLst>
            </p:cNvPr>
            <p:cNvSpPr/>
            <p:nvPr/>
          </p:nvSpPr>
          <p:spPr bwMode="auto">
            <a:xfrm>
              <a:off x="7814389" y="2863003"/>
              <a:ext cx="2993647" cy="1266985"/>
            </a:xfrm>
            <a:prstGeom prst="wedgeRoundRectCallout">
              <a:avLst>
                <a:gd name="adj1" fmla="val -34999"/>
                <a:gd name="adj2" fmla="val 65574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FD28F1-D415-4258-AAAB-F3F260CAC66A}"/>
                </a:ext>
              </a:extLst>
            </p:cNvPr>
            <p:cNvSpPr txBox="1"/>
            <p:nvPr/>
          </p:nvSpPr>
          <p:spPr>
            <a:xfrm>
              <a:off x="7870656" y="3128061"/>
              <a:ext cx="3519524" cy="77330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bg2"/>
                  </a:solidFill>
                </a:rPr>
                <a:t>   Pesho invalid day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6BBE119-3AE3-4D1C-8DC1-FC6F567C92CF}"/>
              </a:ext>
            </a:extLst>
          </p:cNvPr>
          <p:cNvGrpSpPr/>
          <p:nvPr/>
        </p:nvGrpSpPr>
        <p:grpSpPr>
          <a:xfrm>
            <a:off x="7182859" y="4179027"/>
            <a:ext cx="3460439" cy="1064202"/>
            <a:chOff x="-515813" y="2219390"/>
            <a:chExt cx="5182090" cy="1493673"/>
          </a:xfrm>
        </p:grpSpPr>
        <p:sp>
          <p:nvSpPr>
            <p:cNvPr id="31" name="Speech Bubble: Rectangle with Corners Rounded 6">
              <a:extLst>
                <a:ext uri="{FF2B5EF4-FFF2-40B4-BE49-F238E27FC236}">
                  <a16:creationId xmlns:a16="http://schemas.microsoft.com/office/drawing/2014/main" id="{0148F730-206B-411B-BED1-C7AE27F98B70}"/>
                </a:ext>
              </a:extLst>
            </p:cNvPr>
            <p:cNvSpPr/>
            <p:nvPr/>
          </p:nvSpPr>
          <p:spPr bwMode="auto">
            <a:xfrm>
              <a:off x="-422897" y="2219390"/>
              <a:ext cx="4996261" cy="1493673"/>
            </a:xfrm>
            <a:prstGeom prst="wedgeRoundRectCallout">
              <a:avLst>
                <a:gd name="adj1" fmla="val 32234"/>
                <a:gd name="adj2" fmla="val 69795"/>
                <a:gd name="adj3" fmla="val 1666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1987E4E-E672-42B3-B2EE-D915B3F0D008}"/>
                </a:ext>
              </a:extLst>
            </p:cNvPr>
            <p:cNvSpPr txBox="1"/>
            <p:nvPr/>
          </p:nvSpPr>
          <p:spPr>
            <a:xfrm>
              <a:off x="-515813" y="2469607"/>
              <a:ext cx="5182090" cy="9380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2800" dirty="0"/>
                <a:t>$name invalid day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0982CBD-77A8-4596-AF33-F9949FAF7C55}"/>
              </a:ext>
            </a:extLst>
          </p:cNvPr>
          <p:cNvGrpSpPr/>
          <p:nvPr/>
        </p:nvGrpSpPr>
        <p:grpSpPr>
          <a:xfrm>
            <a:off x="8496409" y="5415141"/>
            <a:ext cx="3733800" cy="1095823"/>
            <a:chOff x="715963" y="4055885"/>
            <a:chExt cx="7289824" cy="2543870"/>
          </a:xfrm>
          <a:solidFill>
            <a:srgbClr val="60BFB7"/>
          </a:solidFill>
        </p:grpSpPr>
        <p:sp>
          <p:nvSpPr>
            <p:cNvPr id="34" name="Speech Bubble: Rectangle with Corners Rounded 12">
              <a:extLst>
                <a:ext uri="{FF2B5EF4-FFF2-40B4-BE49-F238E27FC236}">
                  <a16:creationId xmlns:a16="http://schemas.microsoft.com/office/drawing/2014/main" id="{E4E66590-E12B-4B59-B6F3-CAA68377B234}"/>
                </a:ext>
              </a:extLst>
            </p:cNvPr>
            <p:cNvSpPr/>
            <p:nvPr/>
          </p:nvSpPr>
          <p:spPr bwMode="auto">
            <a:xfrm>
              <a:off x="1007741" y="4055885"/>
              <a:ext cx="6501001" cy="2543870"/>
            </a:xfrm>
            <a:prstGeom prst="wedgeRoundRectCallout">
              <a:avLst>
                <a:gd name="adj1" fmla="val -36930"/>
                <a:gd name="adj2" fmla="val 6282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27CC24-20ED-48C9-AA1E-B86FF651CEB5}"/>
                </a:ext>
              </a:extLst>
            </p:cNvPr>
            <p:cNvSpPr txBox="1"/>
            <p:nvPr/>
          </p:nvSpPr>
          <p:spPr>
            <a:xfrm>
              <a:off x="715963" y="4195844"/>
              <a:ext cx="7289824" cy="23453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2400" dirty="0"/>
                <a:t>Hello, Pesho it's FridayHello, Pesho…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834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439166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0412" y="1981200"/>
            <a:ext cx="6453165" cy="4219205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bg-BG" sz="2000" dirty="0"/>
              <a:t>$name = "Pesho";</a:t>
            </a:r>
            <a:endParaRPr lang="en-US" sz="2000" dirty="0"/>
          </a:p>
          <a:p>
            <a:r>
              <a:rPr lang="bg-BG" sz="2000" dirty="0"/>
              <a:t>$day = 5;</a:t>
            </a:r>
            <a:endParaRPr lang="en-US" sz="2000" dirty="0"/>
          </a:p>
          <a:p>
            <a:r>
              <a:rPr lang="bg-BG" sz="2000" dirty="0"/>
              <a:t>switch ($name){</a:t>
            </a:r>
          </a:p>
          <a:p>
            <a:r>
              <a:rPr lang="bg-BG" sz="2000" dirty="0"/>
              <a:t>  case 4: echo "Hello, $name it's Thursday";</a:t>
            </a:r>
            <a:endParaRPr lang="en-US" sz="2000" dirty="0"/>
          </a:p>
          <a:p>
            <a:r>
              <a:rPr lang="bg-BG" sz="2000" dirty="0"/>
              <a:t>  case 5: echo "Hello, $name it's Friday";</a:t>
            </a:r>
          </a:p>
          <a:p>
            <a:r>
              <a:rPr lang="bg-BG" sz="2000" dirty="0"/>
              <a:t>  case 6: echo "Hello, $name it's Saturday";</a:t>
            </a:r>
            <a:endParaRPr lang="en-US" sz="2000" dirty="0"/>
          </a:p>
          <a:p>
            <a:r>
              <a:rPr lang="bg-BG" sz="2000" dirty="0"/>
              <a:t>  case 7: echo "Hello, $name it's Sunday";</a:t>
            </a:r>
            <a:endParaRPr lang="en-US" sz="2000" dirty="0"/>
          </a:p>
          <a:p>
            <a:r>
              <a:rPr lang="bg-BG" sz="2000" dirty="0"/>
              <a:t>  default: echo '$name invalid day';</a:t>
            </a:r>
            <a:endParaRPr lang="en-US" sz="2000" dirty="0"/>
          </a:p>
          <a:p>
            <a:r>
              <a:rPr lang="bg-BG" sz="2000" dirty="0"/>
              <a:t>}</a:t>
            </a:r>
            <a:endParaRPr lang="en-US" sz="20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776624-061E-4B7F-9AAD-554C2D06D49B}"/>
              </a:ext>
            </a:extLst>
          </p:cNvPr>
          <p:cNvGrpSpPr/>
          <p:nvPr/>
        </p:nvGrpSpPr>
        <p:grpSpPr>
          <a:xfrm>
            <a:off x="6582336" y="1801140"/>
            <a:ext cx="3828147" cy="1074773"/>
            <a:chOff x="-637044" y="2202049"/>
            <a:chExt cx="5990832" cy="1493673"/>
          </a:xfrm>
        </p:grpSpPr>
        <p:sp>
          <p:nvSpPr>
            <p:cNvPr id="25" name="Speech Bubble: Rectangle with Corners Rounded 24">
              <a:extLst>
                <a:ext uri="{FF2B5EF4-FFF2-40B4-BE49-F238E27FC236}">
                  <a16:creationId xmlns:a16="http://schemas.microsoft.com/office/drawing/2014/main" id="{1C599650-2935-4A85-9CD7-65402FC2DB1D}"/>
                </a:ext>
              </a:extLst>
            </p:cNvPr>
            <p:cNvSpPr/>
            <p:nvPr/>
          </p:nvSpPr>
          <p:spPr bwMode="auto">
            <a:xfrm>
              <a:off x="-459633" y="2202049"/>
              <a:ext cx="5636011" cy="1493673"/>
            </a:xfrm>
            <a:prstGeom prst="wedgeRoundRectCallout">
              <a:avLst>
                <a:gd name="adj1" fmla="val 30962"/>
                <a:gd name="adj2" fmla="val 62525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E3993C-6EAD-428D-9BF5-C2494D038798}"/>
                </a:ext>
              </a:extLst>
            </p:cNvPr>
            <p:cNvSpPr txBox="1"/>
            <p:nvPr/>
          </p:nvSpPr>
          <p:spPr>
            <a:xfrm>
              <a:off x="-637044" y="2457333"/>
              <a:ext cx="5990832" cy="9288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2800" dirty="0"/>
                <a:t>Hello Pesho it's Friday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3669B2-F534-4EFB-B444-63C212A54F84}"/>
              </a:ext>
            </a:extLst>
          </p:cNvPr>
          <p:cNvGrpSpPr/>
          <p:nvPr/>
        </p:nvGrpSpPr>
        <p:grpSpPr>
          <a:xfrm>
            <a:off x="8561230" y="2991219"/>
            <a:ext cx="4058935" cy="1095823"/>
            <a:chOff x="7814389" y="2863003"/>
            <a:chExt cx="3575791" cy="1266985"/>
          </a:xfrm>
        </p:grpSpPr>
        <p:sp>
          <p:nvSpPr>
            <p:cNvPr id="28" name="Speech Bubble: Rectangle with Corners Rounded 27">
              <a:extLst>
                <a:ext uri="{FF2B5EF4-FFF2-40B4-BE49-F238E27FC236}">
                  <a16:creationId xmlns:a16="http://schemas.microsoft.com/office/drawing/2014/main" id="{8B574736-6519-48A6-9399-9788532ABF13}"/>
                </a:ext>
              </a:extLst>
            </p:cNvPr>
            <p:cNvSpPr/>
            <p:nvPr/>
          </p:nvSpPr>
          <p:spPr bwMode="auto">
            <a:xfrm>
              <a:off x="7814389" y="2863003"/>
              <a:ext cx="2993647" cy="1266985"/>
            </a:xfrm>
            <a:prstGeom prst="wedgeRoundRectCallout">
              <a:avLst>
                <a:gd name="adj1" fmla="val -34999"/>
                <a:gd name="adj2" fmla="val 65574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FD28F1-D415-4258-AAAB-F3F260CAC66A}"/>
                </a:ext>
              </a:extLst>
            </p:cNvPr>
            <p:cNvSpPr txBox="1"/>
            <p:nvPr/>
          </p:nvSpPr>
          <p:spPr>
            <a:xfrm>
              <a:off x="7870656" y="3128061"/>
              <a:ext cx="3519524" cy="77330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bg2"/>
                  </a:solidFill>
                </a:rPr>
                <a:t>   Pesho invalid day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6BBE119-3AE3-4D1C-8DC1-FC6F567C92CF}"/>
              </a:ext>
            </a:extLst>
          </p:cNvPr>
          <p:cNvGrpSpPr/>
          <p:nvPr/>
        </p:nvGrpSpPr>
        <p:grpSpPr>
          <a:xfrm>
            <a:off x="7182859" y="4179027"/>
            <a:ext cx="3460439" cy="1064202"/>
            <a:chOff x="-515813" y="2219390"/>
            <a:chExt cx="5182090" cy="1493673"/>
          </a:xfrm>
        </p:grpSpPr>
        <p:sp>
          <p:nvSpPr>
            <p:cNvPr id="31" name="Speech Bubble: Rectangle with Corners Rounded 6">
              <a:extLst>
                <a:ext uri="{FF2B5EF4-FFF2-40B4-BE49-F238E27FC236}">
                  <a16:creationId xmlns:a16="http://schemas.microsoft.com/office/drawing/2014/main" id="{0148F730-206B-411B-BED1-C7AE27F98B70}"/>
                </a:ext>
              </a:extLst>
            </p:cNvPr>
            <p:cNvSpPr/>
            <p:nvPr/>
          </p:nvSpPr>
          <p:spPr bwMode="auto">
            <a:xfrm>
              <a:off x="-422897" y="2219390"/>
              <a:ext cx="4996261" cy="1493673"/>
            </a:xfrm>
            <a:prstGeom prst="wedgeRoundRectCallout">
              <a:avLst>
                <a:gd name="adj1" fmla="val 32234"/>
                <a:gd name="adj2" fmla="val 69795"/>
                <a:gd name="adj3" fmla="val 1666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1987E4E-E672-42B3-B2EE-D915B3F0D008}"/>
                </a:ext>
              </a:extLst>
            </p:cNvPr>
            <p:cNvSpPr txBox="1"/>
            <p:nvPr/>
          </p:nvSpPr>
          <p:spPr>
            <a:xfrm>
              <a:off x="-515813" y="2469607"/>
              <a:ext cx="5182090" cy="9380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2800" dirty="0"/>
                <a:t>$name invalid day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0982CBD-77A8-4596-AF33-F9949FAF7C55}"/>
              </a:ext>
            </a:extLst>
          </p:cNvPr>
          <p:cNvGrpSpPr/>
          <p:nvPr/>
        </p:nvGrpSpPr>
        <p:grpSpPr>
          <a:xfrm>
            <a:off x="8496409" y="5415141"/>
            <a:ext cx="3733800" cy="1095823"/>
            <a:chOff x="715963" y="4055885"/>
            <a:chExt cx="7289824" cy="2543870"/>
          </a:xfrm>
          <a:solidFill>
            <a:srgbClr val="60BFB7"/>
          </a:solidFill>
        </p:grpSpPr>
        <p:sp>
          <p:nvSpPr>
            <p:cNvPr id="34" name="Speech Bubble: Rectangle with Corners Rounded 12">
              <a:extLst>
                <a:ext uri="{FF2B5EF4-FFF2-40B4-BE49-F238E27FC236}">
                  <a16:creationId xmlns:a16="http://schemas.microsoft.com/office/drawing/2014/main" id="{E4E66590-E12B-4B59-B6F3-CAA68377B234}"/>
                </a:ext>
              </a:extLst>
            </p:cNvPr>
            <p:cNvSpPr/>
            <p:nvPr/>
          </p:nvSpPr>
          <p:spPr bwMode="auto">
            <a:xfrm>
              <a:off x="1007741" y="4055885"/>
              <a:ext cx="6501001" cy="2543870"/>
            </a:xfrm>
            <a:prstGeom prst="wedgeRoundRectCallout">
              <a:avLst>
                <a:gd name="adj1" fmla="val -36930"/>
                <a:gd name="adj2" fmla="val 6282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27CC24-20ED-48C9-AA1E-B86FF651CEB5}"/>
                </a:ext>
              </a:extLst>
            </p:cNvPr>
            <p:cNvSpPr txBox="1"/>
            <p:nvPr/>
          </p:nvSpPr>
          <p:spPr>
            <a:xfrm>
              <a:off x="715963" y="4195844"/>
              <a:ext cx="7289824" cy="23453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2400" dirty="0"/>
                <a:t>Hello, Pesho it's FridayHello, Pesho…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71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218" name="Picture 2" descr="C:\Users\HP\Desktop\loo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2071007"/>
            <a:ext cx="2942872" cy="29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67307"/>
            <a:ext cx="3137440" cy="847659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pb-nov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600" dirty="0"/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  <a:endParaRPr lang="en-US" dirty="0"/>
          </a:p>
          <a:p>
            <a:pPr marL="514350" indent="-514350"/>
            <a:r>
              <a:rPr lang="bg-BG" dirty="0"/>
              <a:t>Повторения </a:t>
            </a:r>
            <a:r>
              <a:rPr lang="en-US" dirty="0"/>
              <a:t>(</a:t>
            </a:r>
            <a:r>
              <a:rPr lang="bg-BG" dirty="0"/>
              <a:t>цикли</a:t>
            </a:r>
            <a:r>
              <a:rPr lang="en-US" dirty="0"/>
              <a:t>)</a:t>
            </a:r>
          </a:p>
          <a:p>
            <a:pPr marL="819096" lvl="1" indent="-514350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 – конструкция</a:t>
            </a:r>
          </a:p>
          <a:p>
            <a:pPr marL="514350" indent="-514350"/>
            <a:r>
              <a:rPr lang="bg-BG" dirty="0"/>
              <a:t>Безкрайни цикли</a:t>
            </a:r>
          </a:p>
          <a:p>
            <a:pPr marL="819096" lvl="1" indent="-514350"/>
            <a:r>
              <a:rPr lang="bg-BG" dirty="0"/>
              <a:t>Прекъсване на цикли чрез оператора 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endParaRPr lang="en-US" dirty="0"/>
          </a:p>
          <a:p>
            <a:pPr marL="514350" indent="-514350">
              <a:buAutoNum type="arabicPeriod"/>
            </a:pPr>
            <a:endParaRPr lang="bg-BG" dirty="0"/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788637" y="4876800"/>
            <a:ext cx="10958928" cy="768084"/>
          </a:xfrm>
        </p:spPr>
        <p:txBody>
          <a:bodyPr/>
          <a:lstStyle/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59101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266381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0412" y="3657600"/>
          <a:ext cx="108966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Пре-инкрементация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Пост-инкрементация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60994"/>
            <a:ext cx="9503571" cy="882654"/>
          </a:xfrm>
        </p:spPr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1891575"/>
            <a:ext cx="36576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$a = 1;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echo ++$a;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echo $a;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3503612" y="2427106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4478505"/>
            <a:ext cx="36576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$a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echo $a++;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echo $a;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3572780" y="495896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3503612" y="292046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3572781" y="5500919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4724613"/>
            <a:ext cx="5943600" cy="1151310"/>
          </a:xfrm>
          <a:prstGeom prst="wedgeRoundRectCallout">
            <a:avLst>
              <a:gd name="adj1" fmla="val -57011"/>
              <a:gd name="adj2" fmla="val 2357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1853620"/>
            <a:ext cx="6477000" cy="1181402"/>
          </a:xfrm>
          <a:prstGeom prst="wedgeRoundRectCallout">
            <a:avLst>
              <a:gd name="adj1" fmla="val -56795"/>
              <a:gd name="adj2" fmla="val 2300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22957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Какво</a:t>
            </a:r>
            <a:r>
              <a:rPr lang="en-US" dirty="0"/>
              <a:t> ще се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1136" y="1805715"/>
            <a:ext cx="6328876" cy="708885"/>
          </a:xfrm>
        </p:spPr>
        <p:txBody>
          <a:bodyPr/>
          <a:lstStyle/>
          <a:p>
            <a:r>
              <a:rPr lang="en-US" dirty="0" err="1"/>
              <a:t>var_dump</a:t>
            </a:r>
            <a:r>
              <a:rPr lang="en-US" dirty="0"/>
              <a:t>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28903" y="4449310"/>
            <a:ext cx="3250647" cy="172968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40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Notice</a:t>
              </a:r>
            </a:p>
            <a:p>
              <a:pPr algn="ctr"/>
              <a:r>
                <a:rPr lang="en-US" dirty="0"/>
                <a:t>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0341" y="4584873"/>
            <a:ext cx="3804561" cy="167370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72367" y="4515811"/>
              <a:ext cx="3515718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Warning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2367" y="3008509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28901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5167" y="310251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34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12" y="1295400"/>
            <a:ext cx="11815018" cy="520106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 – </a:t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1462" y="3429000"/>
          <a:ext cx="109728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--$a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$a--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Пост-декрементация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1910883"/>
            <a:ext cx="3309954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$a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echo --$a;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s-ES" sz="2800" b="1" noProof="1">
                <a:latin typeface="Consolas" pitchFamily="49" charset="0"/>
                <a:cs typeface="Consolas" pitchFamily="49" charset="0"/>
              </a:rPr>
              <a:t>echo $a;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3245043" y="242794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6" y="4534581"/>
            <a:ext cx="3310937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$a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echo $a--;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s-ES" sz="2800" b="1" noProof="1">
                <a:latin typeface="Consolas" pitchFamily="49" charset="0"/>
                <a:cs typeface="Consolas" pitchFamily="49" charset="0"/>
              </a:rPr>
              <a:t>echo $a;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3352543" y="5089411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3245043" y="2981946"/>
            <a:ext cx="11705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3343627" y="559433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2" y="1919487"/>
            <a:ext cx="6172200" cy="1162993"/>
          </a:xfrm>
          <a:prstGeom prst="wedgeRoundRectCallout">
            <a:avLst>
              <a:gd name="adj1" fmla="val -56854"/>
              <a:gd name="adj2" fmla="val 2205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2" y="4693029"/>
            <a:ext cx="6248400" cy="1092405"/>
          </a:xfrm>
          <a:prstGeom prst="wedgeRoundRectCallout">
            <a:avLst>
              <a:gd name="adj1" fmla="val -55910"/>
              <a:gd name="adj2" fmla="val 2596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34865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Повторение докато е вярно дадено условие</a:t>
            </a:r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6828" y="2057400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 dirty="0"/>
              <a:t>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bg-BG" dirty="0"/>
              <a:t>-цикъл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3" y="3633086"/>
            <a:ext cx="2895599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//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259" y="3048287"/>
            <a:ext cx="1752306" cy="583772"/>
          </a:xfrm>
          <a:prstGeom prst="wedgeRoundRectCallout">
            <a:avLst>
              <a:gd name="adj1" fmla="val -60319"/>
              <a:gd name="adj2" fmla="val 553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114" y="5088750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2794174" y="2873215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1956570" y="3358196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2163929" y="3791763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794174" y="4686996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1956570" y="5222725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2101476" y="5357315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1387786" y="4591380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2723914" y="4853107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2884342" y="4657241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3564788" y="3574876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81" y="1456178"/>
            <a:ext cx="6129791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$a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($a &lt;=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echo "a = " . $a . PHP_EOL;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$a++;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681" y="1445079"/>
            <a:ext cx="4358265" cy="1093612"/>
          </a:xfrm>
          <a:prstGeom prst="wedgeRoundRectCallout">
            <a:avLst>
              <a:gd name="adj1" fmla="val -55422"/>
              <a:gd name="adj2" fmla="val 437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85012" y="4430201"/>
            <a:ext cx="4176136" cy="218930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Огъната нагоре стрелка 2"/>
          <p:cNvSpPr/>
          <p:nvPr/>
        </p:nvSpPr>
        <p:spPr>
          <a:xfrm rot="5400000">
            <a:off x="5746849" y="5029554"/>
            <a:ext cx="838908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2050" name="Picture 2" descr="C:\Users\HP\Desktop\1a2430b6757f6c5b520332cc380b7fb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1238518"/>
            <a:ext cx="2465011" cy="25349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0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</a:p>
          <a:p>
            <a:pPr lvl="1"/>
            <a:r>
              <a:rPr lang="bg-BG" dirty="0"/>
              <a:t>Проверява дали е в диапазона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Намиране на число в диапазона,</a:t>
            </a:r>
            <a:r>
              <a:rPr lang="en-US" dirty="0"/>
              <a:t> </a:t>
            </a:r>
            <a:r>
              <a:rPr lang="bg-BG" dirty="0"/>
              <a:t>прекратява изпълнение</a:t>
            </a:r>
            <a:endParaRPr lang="en-US" dirty="0"/>
          </a:p>
          <a:p>
            <a:pPr lvl="2"/>
            <a:r>
              <a:rPr lang="bg-BG" dirty="0"/>
              <a:t>Невалидно число, прочита</a:t>
            </a:r>
            <a:r>
              <a:rPr lang="en-US" dirty="0"/>
              <a:t> </a:t>
            </a:r>
            <a:r>
              <a:rPr lang="bg-BG" dirty="0"/>
              <a:t>ново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4412" y="1453088"/>
            <a:ext cx="6783388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$num = intval(readline());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($num &lt; 1 || $num &gt; 100)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echo "Invalid number!";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$num = intval(readline());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printf("The number is: $num");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Изчислява </a:t>
            </a:r>
            <a:r>
              <a:rPr lang="bg-BG" sz="3000" b="1" dirty="0">
                <a:solidFill>
                  <a:schemeClr val="bg1"/>
                </a:solidFill>
              </a:rPr>
              <a:t>средната оценка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на ученик от цялото му обучение</a:t>
            </a:r>
          </a:p>
          <a:p>
            <a:pPr lvl="1"/>
            <a:r>
              <a:rPr lang="bg-BG" sz="3000" dirty="0"/>
              <a:t>Ако годишната му оценка е</a:t>
            </a:r>
            <a:r>
              <a:rPr lang="en-US" sz="3000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800" dirty="0"/>
              <a:t>,</a:t>
            </a:r>
            <a:r>
              <a:rPr lang="en-US" sz="2800" dirty="0"/>
              <a:t> </a:t>
            </a:r>
            <a:r>
              <a:rPr lang="bg-BG" sz="2800" dirty="0"/>
              <a:t>ученикът преминава е следващия клас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bg-BG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800" dirty="0"/>
              <a:t>, той ще повтори класа</a:t>
            </a:r>
          </a:p>
          <a:p>
            <a:pPr lvl="1"/>
            <a:r>
              <a:rPr lang="bg-BG" sz="3000" dirty="0"/>
              <a:t>При </a:t>
            </a:r>
            <a:r>
              <a:rPr lang="bg-BG" sz="3000" b="1" dirty="0">
                <a:solidFill>
                  <a:schemeClr val="bg1"/>
                </a:solidFill>
              </a:rPr>
              <a:t>завършване</a:t>
            </a:r>
            <a:r>
              <a:rPr lang="bg-BG" sz="3000" dirty="0"/>
              <a:t> да се отпечата:</a:t>
            </a:r>
          </a:p>
          <a:p>
            <a:pPr marL="377887" lvl="1" indent="0">
              <a:buNone/>
            </a:pPr>
            <a:r>
              <a:rPr lang="bg-BG" sz="3000" dirty="0"/>
              <a:t>"</a:t>
            </a:r>
            <a:r>
              <a:rPr lang="en-US" sz="3000" dirty="0"/>
              <a:t>{</a:t>
            </a:r>
            <a:r>
              <a:rPr lang="bg-BG" sz="3000" dirty="0"/>
              <a:t>име на ученика</a:t>
            </a:r>
            <a:r>
              <a:rPr lang="en-US" sz="3000" dirty="0"/>
              <a:t>}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800" b="1" dirty="0">
                <a:latin typeface="+mj-lt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dirty="0"/>
              <a:t>: </a:t>
            </a:r>
            <a:r>
              <a:rPr lang="en-US" sz="3000" dirty="0"/>
              <a:t>{</a:t>
            </a:r>
            <a:r>
              <a:rPr lang="bg-BG" sz="3000" dirty="0"/>
              <a:t>средната оценка от </a:t>
            </a:r>
            <a:br>
              <a:rPr lang="en-US" sz="3000" dirty="0"/>
            </a:br>
            <a:r>
              <a:rPr lang="bg-BG" sz="3000" dirty="0"/>
              <a:t>цялото обучение</a:t>
            </a:r>
            <a:r>
              <a:rPr lang="en-US" sz="3000" dirty="0"/>
              <a:t>}</a:t>
            </a:r>
            <a:r>
              <a:rPr lang="bg-BG" sz="3000" dirty="0"/>
              <a:t>"</a:t>
            </a:r>
          </a:p>
          <a:p>
            <a:pPr lvl="1"/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Примерен вход и изход: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0" y="1841002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5045" y="40889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0612" y="3744123"/>
            <a:ext cx="3581400" cy="994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 graduated. Average grade: 5.37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8400" y="1841267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5.32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/>
          <p:cNvSpPr/>
          <p:nvPr/>
        </p:nvSpPr>
        <p:spPr>
          <a:xfrm>
            <a:off x="7574538" y="40891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29600" y="3748414"/>
            <a:ext cx="3581400" cy="994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 graduated. Average grade: 5.45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32353" y="1360712"/>
            <a:ext cx="9181284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$name = 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$grades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$sum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while ($grades &lt;= 12)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$grade = floatval(readline());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if ($grade &gt;= 4.00)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$sum += $grade;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$grades++;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$average = $sum /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printf("%s graduated. Average grade: %.2f", $name, $average);</a:t>
            </a:r>
            <a:endParaRPr lang="pt-BR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012" y="620117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https://judge.softuni.bg/Contests/Compete/Index/1014#1</a:t>
            </a:r>
            <a:endParaRPr lang="en-US" dirty="0"/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105">
            <a:off x="6537784" y="1128511"/>
            <a:ext cx="3363400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2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Какво</a:t>
            </a:r>
            <a:r>
              <a:rPr lang="en-US" dirty="0"/>
              <a:t> ще се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1136" y="1805715"/>
            <a:ext cx="6328876" cy="708885"/>
          </a:xfrm>
        </p:spPr>
        <p:txBody>
          <a:bodyPr/>
          <a:lstStyle/>
          <a:p>
            <a:r>
              <a:rPr lang="en-US" dirty="0" err="1"/>
              <a:t>var_dump</a:t>
            </a:r>
            <a:r>
              <a:rPr lang="en-US" dirty="0"/>
              <a:t>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28903" y="4449310"/>
            <a:ext cx="3250647" cy="172968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40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Notice</a:t>
              </a:r>
            </a:p>
            <a:p>
              <a:pPr algn="ctr"/>
              <a:r>
                <a:rPr lang="en-US" dirty="0"/>
                <a:t>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0341" y="4584873"/>
            <a:ext cx="3804561" cy="167370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72367" y="4515811"/>
              <a:ext cx="3515718" cy="71131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Warning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2367" y="3008509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28901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5167" y="310251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45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b="1" dirty="0">
                <a:latin typeface="Consolas" panose="020B0609020204030204" pitchFamily="49" charset="0"/>
              </a:rPr>
              <a:t>break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Безкрайни цикли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32212" y="3957272"/>
            <a:ext cx="50292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echo "Infinite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789612" y="2934129"/>
            <a:ext cx="3429000" cy="908001"/>
          </a:xfrm>
          <a:prstGeom prst="wedgeRoundRectCallout">
            <a:avLst>
              <a:gd name="adj1" fmla="val -57455"/>
              <a:gd name="adj2" fmla="val 526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1370012" y="2465828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1576035" y="2906703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/>
          <p:nvPr/>
        </p:nvCxnSpPr>
        <p:spPr>
          <a:xfrm>
            <a:off x="2207616" y="3573728"/>
            <a:ext cx="0" cy="7670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1370012" y="4330357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1514918" y="4503732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01228" y="3699012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2297784" y="3764873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06B1E-5EE8-4444-A397-56BCDD4AE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2053100"/>
            <a:ext cx="1988485" cy="10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5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прекъсва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41512" y="2057400"/>
            <a:ext cx="5410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echo "Infinite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46612" y="3657600"/>
            <a:ext cx="4294496" cy="990600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399050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цели числа, докато не получи команда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endParaRPr lang="en-US" sz="2800" dirty="0"/>
          </a:p>
          <a:p>
            <a:pPr lvl="1"/>
            <a:r>
              <a:rPr lang="bg-BG" sz="3000" dirty="0"/>
              <a:t>Принтира най-голямото и най-малкото</a:t>
            </a:r>
            <a:r>
              <a:rPr lang="en-US" sz="3000" dirty="0"/>
              <a:t> </a:t>
            </a:r>
            <a:r>
              <a:rPr lang="bg-BG" sz="3000" dirty="0"/>
              <a:t>число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742288" y="3581400"/>
            <a:ext cx="914399" cy="22332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GB" b="1" dirty="0">
                <a:latin typeface="Consolas" pitchFamily="49" charset="0"/>
                <a:cs typeface="Consolas" pitchFamily="49" charset="0"/>
              </a:rPr>
              <a:t>10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304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50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END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1"/>
          <p:cNvSpPr/>
          <p:nvPr/>
        </p:nvSpPr>
        <p:spPr>
          <a:xfrm>
            <a:off x="3852066" y="4545621"/>
            <a:ext cx="33802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4363363" y="4262781"/>
            <a:ext cx="2895600" cy="870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Max number: 304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Min number: 0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9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40053"/>
            <a:ext cx="10504541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$smallest = PHP_INT_MAX;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$biggest = PHP_INT_MIN;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while (true)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$command = 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($command == "END")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$num = intval($command);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($num &lt; $smallest)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$smallest = $num;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($num &gt; $biggest)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$biggest = $num;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echo "Max number: " . $biggest . PHP_EOL;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echo "Min number: " . $smallest;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150812" y="6396335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>
                <a:solidFill>
                  <a:schemeClr val="bg1"/>
                </a:solidFill>
                <a:hlinkClick r:id="rId2"/>
              </a:rPr>
              <a:t>judge.softuni.bg/Contests/Compete/Index/1014#3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400573" y="1464308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676400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9818380" y="2497383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3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3212" y="1216644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</a:t>
            </a:r>
            <a:r>
              <a:rPr lang="en-US" sz="3000" dirty="0"/>
              <a:t> n –</a:t>
            </a:r>
            <a:r>
              <a:rPr lang="bg-BG" sz="3000" dirty="0"/>
              <a:t> на</a:t>
            </a:r>
            <a:r>
              <a:rPr lang="en-US" sz="3000" dirty="0"/>
              <a:t> </a:t>
            </a:r>
            <a:r>
              <a:rPr lang="bg-BG" sz="3000" dirty="0"/>
              <a:t>брой числа, които представляват вноски по банкова </a:t>
            </a:r>
            <a:br>
              <a:rPr lang="en-US" sz="3000" dirty="0"/>
            </a:br>
            <a:r>
              <a:rPr lang="bg-BG" sz="3000" dirty="0"/>
              <a:t>сметка</a:t>
            </a:r>
          </a:p>
          <a:p>
            <a:pPr lvl="1"/>
            <a:r>
              <a:rPr lang="bg-BG" sz="3000" dirty="0"/>
              <a:t>При всяка вноска принтира : </a:t>
            </a:r>
          </a:p>
          <a:p>
            <a:pPr marL="377887" lvl="1" indent="0">
              <a:buNone/>
            </a:pPr>
            <a:r>
              <a:rPr lang="en-US" sz="2800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Your account balance was increased by: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100" b="1" dirty="0"/>
              <a:t>{</a:t>
            </a:r>
            <a:r>
              <a:rPr lang="bg-BG" sz="3100" b="1" dirty="0"/>
              <a:t>сумата</a:t>
            </a:r>
            <a:r>
              <a:rPr lang="en-US" sz="3100" b="1" dirty="0"/>
              <a:t>} </a:t>
            </a:r>
            <a:r>
              <a:rPr lang="en-US" sz="2800" b="1" dirty="0"/>
              <a:t>"</a:t>
            </a:r>
            <a:endParaRPr lang="en-US" sz="2400" b="1" dirty="0"/>
          </a:p>
          <a:p>
            <a:pPr marL="609219" lvl="1" indent="0">
              <a:buNone/>
            </a:pPr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075" name="Picture 3" descr="C:\Users\HP\Desktop\5f44f3160a09b51b4fa4634ecdff62dd-money-icon-by-vexe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928056"/>
            <a:ext cx="304211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20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913" y="13716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sz="3000" dirty="0"/>
              <a:t>Ако се въведе отрицателно число да се изпише</a:t>
            </a:r>
            <a:endParaRPr lang="en-US" sz="3000" dirty="0"/>
          </a:p>
          <a:p>
            <a:pPr marL="377887" lvl="1" indent="0">
              <a:buNone/>
            </a:pPr>
            <a:r>
              <a:rPr lang="en-US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b="1" dirty="0"/>
              <a:t>"</a:t>
            </a:r>
            <a:r>
              <a:rPr lang="bg-BG" b="1" dirty="0"/>
              <a:t> </a:t>
            </a:r>
            <a:r>
              <a:rPr lang="bg-BG" sz="3000" dirty="0"/>
              <a:t>и програмата да приключи </a:t>
            </a:r>
          </a:p>
          <a:p>
            <a:pPr lvl="1"/>
            <a:r>
              <a:rPr lang="bg-BG" sz="30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2800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Total balance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dirty="0"/>
              <a:t>{</a:t>
            </a:r>
            <a:r>
              <a:rPr lang="bg-BG" sz="2800" b="1" dirty="0"/>
              <a:t>общата сума в сметката</a:t>
            </a:r>
            <a:r>
              <a:rPr lang="en-US" sz="2800" b="1" dirty="0"/>
              <a:t>}</a:t>
            </a:r>
            <a:r>
              <a:rPr lang="bg-BG" sz="2800" b="1" dirty="0"/>
              <a:t>"</a:t>
            </a:r>
            <a:endParaRPr lang="en-US" sz="3000" b="1" dirty="0"/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026" name="Picture 2" descr="C:\Users\HP\Desktop\Work\SVN\PB-AprilSVN\Exam\18909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679" y="4180395"/>
            <a:ext cx="3968431" cy="20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5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205425" y="2009789"/>
            <a:ext cx="1139263" cy="15371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100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1"/>
          <p:cNvSpPr/>
          <p:nvPr/>
        </p:nvSpPr>
        <p:spPr>
          <a:xfrm>
            <a:off x="2691031" y="262598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382096" y="2030526"/>
            <a:ext cx="7686065" cy="1537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Your account balance was increased by: 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Your account balance was increased by: 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Your account balance was increased by: 100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 balance: 174.93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3244" y="4128812"/>
            <a:ext cx="1139263" cy="16895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-150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/>
          <p:cNvSpPr/>
          <p:nvPr/>
        </p:nvSpPr>
        <p:spPr>
          <a:xfrm>
            <a:off x="2690673" y="485019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401023" y="4128812"/>
            <a:ext cx="7705238" cy="16895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Your account balance was increased by: 120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Your account balance was increased by: 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 balance: 165.55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4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25299" y="1371600"/>
            <a:ext cx="11405873" cy="441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&lt;?php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$n = intval(readline());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$counter = 0;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$balance = 0.00;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while ($counter &lt; $n) {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$amount = floatval(readline());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($amount &lt; 0) </a:t>
            </a: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Print output and exit the loop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$balance += $amount;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printf("Your account balance was increased by: %.2f" . PHP_EOL,  $amount);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$counter++;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printf("Total balance: %.2f", $balance);</a:t>
            </a:r>
          </a:p>
          <a:p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endParaRPr lang="bg-BG" sz="2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Правоъгълник 12"/>
          <p:cNvSpPr/>
          <p:nvPr/>
        </p:nvSpPr>
        <p:spPr>
          <a:xfrm>
            <a:off x="126686" y="6307782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HP\Desktop\money-flat-money-png-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38" y="1524000"/>
            <a:ext cx="2801690" cy="17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18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092" y="1223502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Отпечатва всички числа </a:t>
            </a:r>
            <a:r>
              <a:rPr lang="en-US" sz="3000" dirty="0"/>
              <a:t>≤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000" dirty="0"/>
              <a:t> от редицата: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sz="3000" dirty="0"/>
              <a:t>, …</a:t>
            </a:r>
          </a:p>
          <a:p>
            <a:pPr lvl="1"/>
            <a:r>
              <a:rPr lang="bg-BG" sz="3000" dirty="0"/>
              <a:t>Всяко следващо число </a:t>
            </a:r>
            <a:r>
              <a:rPr lang="en-US" sz="3000" dirty="0"/>
              <a:t>e </a:t>
            </a:r>
            <a:r>
              <a:rPr lang="bg-BG" sz="3000" dirty="0"/>
              <a:t>равно на </a:t>
            </a:r>
            <a:r>
              <a:rPr lang="bg-BG" sz="3000" b="1" dirty="0">
                <a:solidFill>
                  <a:schemeClr val="bg1"/>
                </a:solidFill>
              </a:rPr>
              <a:t>предишното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*</a:t>
            </a:r>
            <a:r>
              <a:rPr lang="en-US" sz="3000" dirty="0"/>
              <a:t> </a:t>
            </a:r>
            <a:r>
              <a:rPr lang="bg-BG" sz="3000" dirty="0"/>
              <a:t>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70012" y="3962400"/>
            <a:ext cx="9143999" cy="574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latin typeface="+mj-lt"/>
                <a:cs typeface="Consolas" pitchFamily="49" charset="0"/>
              </a:rPr>
              <a:t>,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105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63" y="131091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         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5412" y="1902061"/>
            <a:ext cx="5639990" cy="587121"/>
          </a:xfrm>
        </p:spPr>
        <p:txBody>
          <a:bodyPr/>
          <a:lstStyle/>
          <a:p>
            <a:r>
              <a:rPr lang="en-US" dirty="0"/>
              <a:t>var_dump(!(3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3612" y="4346316"/>
            <a:ext cx="3893324" cy="2023447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606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Warning</a:t>
              </a:r>
            </a:p>
            <a:p>
              <a:pPr algn="ctr"/>
              <a:r>
                <a:rPr lang="en-US" sz="4000" dirty="0"/>
                <a:t>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2332" y="3759539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2678" y="2953651"/>
            <a:ext cx="3530995" cy="2023447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606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Notice</a:t>
              </a:r>
            </a:p>
            <a:p>
              <a:pPr algn="ctr"/>
              <a:r>
                <a:rPr lang="en-US" sz="4000" dirty="0"/>
                <a:t>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7702" y="2652937"/>
            <a:ext cx="2877700" cy="2501581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9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46212" y="1447800"/>
            <a:ext cx="54102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$n = intval(readline());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$k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$k &lt;= $n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echo $k . </a:t>
            </a:r>
            <a:r>
              <a:rPr lang="en-US" sz="3200" b="1" dirty="0"/>
              <a:t>PHP_EOL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$k = (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k)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2679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https://judge.softuni.bg/Contests/Compete/Index/1014#7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2012" y="2895600"/>
            <a:ext cx="4191000" cy="970208"/>
          </a:xfrm>
          <a:prstGeom prst="wedgeRoundRectCallout">
            <a:avLst>
              <a:gd name="adj1" fmla="val -60006"/>
              <a:gd name="adj2" fmla="val -150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≤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1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latin typeface="+mj-lt"/>
              </a:rPr>
              <a:t>3 цели </a:t>
            </a:r>
            <a:r>
              <a:rPr lang="bg-BG" sz="3000" dirty="0"/>
              <a:t>числа – </a:t>
            </a:r>
            <a:r>
              <a:rPr lang="bg-BG" sz="3000" dirty="0">
                <a:latin typeface="+mj-lt"/>
              </a:rPr>
              <a:t>широчина, дължина, височина</a:t>
            </a:r>
            <a:endParaRPr lang="en-US" sz="30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Прочита брой кашони до получаване на команда </a:t>
            </a:r>
            <a:r>
              <a:rPr lang="en-US" sz="3000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</a:t>
            </a:r>
            <a:endParaRPr lang="en-US" sz="28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>
              <a:lnSpc>
                <a:spcPct val="100000"/>
              </a:lnSpc>
            </a:pPr>
            <a:r>
              <a:rPr lang="bg-BG" sz="3000" dirty="0">
                <a:latin typeface="+mj-lt"/>
              </a:rPr>
              <a:t>1 кашон е с размери 1м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</a:t>
            </a:r>
            <a:endParaRPr lang="en-US" sz="3000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условие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F5408-5F5D-41C4-B93F-BBCF4928C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01" y="4566283"/>
            <a:ext cx="2041764" cy="170078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C155B0A-60A4-4AE8-962E-3E0AC9464264}"/>
              </a:ext>
            </a:extLst>
          </p:cNvPr>
          <p:cNvSpPr/>
          <p:nvPr/>
        </p:nvSpPr>
        <p:spPr>
          <a:xfrm>
            <a:off x="8637601" y="5149977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7447CF-72B2-43D9-BCB9-203874D076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3930777"/>
            <a:ext cx="2438400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58858C-59FE-4E91-AD70-26671E107D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34" y="5426913"/>
            <a:ext cx="1120134" cy="9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52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>
                <a:latin typeface="+mj-lt"/>
              </a:rPr>
              <a:t>Ако помещението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2800" dirty="0">
                <a:latin typeface="+mj-lt"/>
              </a:rPr>
              <a:t>да събере кашоните, трябва да се </a:t>
            </a:r>
            <a:br>
              <a:rPr lang="en-US" sz="2800" dirty="0">
                <a:latin typeface="+mj-lt"/>
              </a:rPr>
            </a:br>
            <a:r>
              <a:rPr lang="bg-BG" sz="2800" dirty="0">
                <a:latin typeface="+mj-lt"/>
              </a:rPr>
              <a:t>принтира:</a:t>
            </a:r>
          </a:p>
          <a:p>
            <a:pPr lvl="1">
              <a:lnSpc>
                <a:spcPct val="100000"/>
              </a:lnSpc>
            </a:pPr>
            <a:r>
              <a:rPr lang="en-GB" sz="2800" b="1" dirty="0">
                <a:latin typeface="Consolas" panose="020B0609020204030204" pitchFamily="49" charset="0"/>
              </a:rPr>
              <a:t>"No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free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space!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You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need</a:t>
            </a:r>
            <a:r>
              <a:rPr lang="bg-BG" sz="2800" b="1" dirty="0">
                <a:latin typeface="+mj-lt"/>
              </a:rPr>
              <a:t> </a:t>
            </a:r>
            <a:r>
              <a:rPr lang="bg-BG" sz="2800" b="1" dirty="0"/>
              <a:t>{брой недостигащи куб. метри}</a:t>
            </a:r>
            <a:r>
              <a:rPr lang="bg-BG" sz="2800" b="1" dirty="0">
                <a:latin typeface="+mj-lt"/>
              </a:rPr>
              <a:t> </a:t>
            </a:r>
            <a:br>
              <a:rPr lang="en-US" sz="2800" b="1" dirty="0">
                <a:latin typeface="+mj-lt"/>
              </a:rPr>
            </a:br>
            <a:r>
              <a:rPr lang="en-US" sz="2800" b="1" dirty="0">
                <a:latin typeface="Consolas" panose="020B0609020204030204" pitchFamily="49" charset="0"/>
              </a:rPr>
              <a:t>Cubic 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bg-BG" sz="2800" b="1" dirty="0">
                <a:latin typeface="Consolas" panose="020B0609020204030204" pitchFamily="49" charset="0"/>
              </a:rPr>
              <a:t>."</a:t>
            </a:r>
            <a:endParaRPr lang="en-US" sz="28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000" dirty="0">
                <a:latin typeface="+mj-lt"/>
              </a:rPr>
              <a:t>При получаване на </a:t>
            </a:r>
            <a:r>
              <a:rPr lang="bg-BG" sz="2800" b="1" dirty="0">
                <a:latin typeface="Consolas" panose="020B0609020204030204" pitchFamily="49" charset="0"/>
              </a:rPr>
              <a:t>команда</a:t>
            </a:r>
            <a:r>
              <a:rPr lang="bg-BG" sz="3000" dirty="0">
                <a:latin typeface="+mj-lt"/>
              </a:rPr>
              <a:t> </a:t>
            </a:r>
            <a:r>
              <a:rPr lang="en-US" sz="3000" dirty="0">
                <a:latin typeface="Consolas" panose="020B0609020204030204" pitchFamily="49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 </a:t>
            </a:r>
            <a:r>
              <a:rPr lang="bg-BG" sz="3000" dirty="0">
                <a:latin typeface="+mj-lt"/>
              </a:rPr>
              <a:t>и налично свободно място</a:t>
            </a:r>
            <a:r>
              <a:rPr lang="en-US" sz="3000" dirty="0">
                <a:latin typeface="+mj-lt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bg-BG" sz="2800" b="1" dirty="0"/>
              <a:t>"</a:t>
            </a:r>
            <a:r>
              <a:rPr lang="bg-BG" sz="2800" b="1" dirty="0">
                <a:latin typeface="Consolas" panose="020B0609020204030204" pitchFamily="49" charset="0"/>
              </a:rPr>
              <a:t>{</a:t>
            </a:r>
            <a:r>
              <a:rPr lang="bg-BG" sz="2800" b="1" dirty="0"/>
              <a:t>брой свободни куб. метри</a:t>
            </a:r>
            <a:r>
              <a:rPr lang="bg-BG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Cubic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left</a:t>
            </a:r>
            <a:r>
              <a:rPr lang="bg-BG" sz="2800" b="1" dirty="0">
                <a:latin typeface="Consolas" panose="020B0609020204030204" pitchFamily="49" charset="0"/>
              </a:rPr>
              <a:t>.</a:t>
            </a:r>
            <a:r>
              <a:rPr lang="bg-BG" sz="2800" b="1" dirty="0"/>
              <a:t>"</a:t>
            </a:r>
            <a:endParaRPr lang="bg-BG" sz="28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01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5247659"/>
            <a:ext cx="8471725" cy="534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7223" y="5413672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4684112"/>
            <a:ext cx="955885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2887232"/>
            <a:ext cx="3789102" cy="534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anose="020B0609020204030204" pitchFamily="49" charset="0"/>
              </a:rPr>
              <a:t>10 Cubic meters left.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2040952"/>
            <a:ext cx="95588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Consolas" panose="020B0609020204030204" pitchFamily="49" charset="0"/>
              </a:rPr>
              <a:t>10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1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2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4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6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Done</a:t>
            </a:r>
            <a:endParaRPr lang="en-US" sz="2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899" y="2050240"/>
            <a:ext cx="2782047" cy="278204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1344" y="3078640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2480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3673" y="1216008"/>
            <a:ext cx="747154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$width =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intval(readline());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Read the length and height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$volume = $width * $length * $height;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$hasVolume = true;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$command = 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readline();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($command !=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$box = 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intval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($command);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$volume -= $box;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8460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</a:t>
            </a:r>
            <a:r>
              <a:rPr lang="bg-BG" dirty="0">
                <a:hlinkClick r:id="rId2"/>
              </a:rPr>
              <a:t>1014</a:t>
            </a:r>
            <a:r>
              <a:rPr lang="en-US" dirty="0">
                <a:hlinkClick r:id="rId2"/>
              </a:rPr>
              <a:t>#</a:t>
            </a:r>
            <a:r>
              <a:rPr lang="bg-BG" dirty="0">
                <a:hlinkClick r:id="rId2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5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67513" y="1133356"/>
            <a:ext cx="7722499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…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    if ($volume &lt; 0) 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$hasVolume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$command = </a:t>
            </a:r>
            <a:r>
              <a:rPr lang="pt-BR" b="1" noProof="1">
                <a:latin typeface="Consolas" pitchFamily="49" charset="0"/>
                <a:cs typeface="Consolas" pitchFamily="49" charset="0"/>
              </a:rPr>
              <a:t>readline();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if ($hasVolume)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printf("%d Cubic meters left.", $volume);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printf("No more free space! You need %d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Cubic meters more.", abs($volume));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817488"/>
            <a:ext cx="3409575" cy="990600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2" y="2751332"/>
            <a:ext cx="3409575" cy="601980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Цикълът прекъсва</a:t>
            </a:r>
          </a:p>
        </p:txBody>
      </p:sp>
      <p:sp>
        <p:nvSpPr>
          <p:cNvPr id="8" name="Rectangle 5"/>
          <p:cNvSpPr/>
          <p:nvPr/>
        </p:nvSpPr>
        <p:spPr>
          <a:xfrm>
            <a:off x="658131" y="6396335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</a:t>
            </a:r>
            <a:r>
              <a:rPr lang="bg-BG" dirty="0">
                <a:hlinkClick r:id="rId2"/>
              </a:rPr>
              <a:t>1014</a:t>
            </a:r>
            <a:r>
              <a:rPr lang="en-US" dirty="0">
                <a:hlinkClick r:id="rId2"/>
              </a:rPr>
              <a:t>#</a:t>
            </a:r>
            <a:r>
              <a:rPr lang="bg-BG" dirty="0">
                <a:hlinkClick r:id="rId2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95259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 инкрементираме/декрементираме числови </a:t>
            </a:r>
            <a:endParaRPr lang="en-US" sz="3200" dirty="0"/>
          </a:p>
          <a:p>
            <a:pPr>
              <a:lnSpc>
                <a:spcPct val="100000"/>
              </a:lnSpc>
              <a:buNone/>
            </a:pPr>
            <a:r>
              <a:rPr lang="en-US" sz="3200" dirty="0"/>
              <a:t>	</a:t>
            </a:r>
            <a:r>
              <a:rPr lang="bg-BG" sz="3200" dirty="0"/>
              <a:t>стойности</a:t>
            </a:r>
            <a:endParaRPr lang="en-US" sz="32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bg-BG" sz="3200" dirty="0">
                <a:latin typeface="+mj-lt"/>
              </a:rPr>
              <a:t>Използваме</a:t>
            </a:r>
            <a:r>
              <a:rPr lang="en-US" sz="3200" dirty="0">
                <a:latin typeface="+mj-lt"/>
              </a:rPr>
              <a:t> </a:t>
            </a:r>
            <a:r>
              <a:rPr lang="bg-BG" sz="3200" dirty="0">
                <a:latin typeface="+mj-lt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200" dirty="0"/>
              <a:t>  </a:t>
            </a:r>
            <a:r>
              <a:rPr lang="en-US" sz="3200" dirty="0">
                <a:latin typeface="+mj-lt"/>
              </a:rPr>
              <a:t>-</a:t>
            </a:r>
            <a:r>
              <a:rPr lang="en-US" sz="3200" dirty="0"/>
              <a:t> </a:t>
            </a:r>
            <a:r>
              <a:rPr lang="bg-BG" sz="3200" dirty="0"/>
              <a:t>цикли, за да повтаряме действие</a:t>
            </a:r>
            <a:r>
              <a:rPr lang="en-US" sz="3200" dirty="0"/>
              <a:t>,</a:t>
            </a:r>
            <a:r>
              <a:rPr lang="bg-BG" sz="3200" dirty="0"/>
              <a:t> докато е в сила дадено условие: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r>
              <a:rPr lang="en-US" dirty="0"/>
              <a:t>(1)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3772998"/>
            <a:ext cx="3323650" cy="2846057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86CD463B-03E9-4036-8731-65454195C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3505200"/>
            <a:ext cx="39624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$a = 5;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while($a &lt;=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echo "a = " . $a;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$a++;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03313" y="1451771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прекъсваме циклите с оператора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</a:t>
            </a:r>
            <a:r>
              <a:rPr lang="en-US" dirty="0"/>
              <a:t>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D4BC9C7-6FDE-4970-8586-1964DE2D3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838" y="2448430"/>
            <a:ext cx="5100574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echo "Infinite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FE4EBBCD-B883-45F0-80AD-DBE534EBA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906" y="4046780"/>
            <a:ext cx="4294496" cy="990600"/>
          </a:xfrm>
          <a:prstGeom prst="wedgeRoundRectCallout">
            <a:avLst>
              <a:gd name="adj1" fmla="val -61331"/>
              <a:gd name="adj2" fmla="val -369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6ED3E4-9C2E-4800-879E-D65470B6AC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73021" y="2095155"/>
            <a:ext cx="1926608" cy="14271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A8A4D1-7E23-45CC-8785-F87AB3015F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84" y="3810000"/>
            <a:ext cx="3323650" cy="284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3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22412" y="64008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731" y="1200744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1400319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066" y="2602492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023" y="4509831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92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63" y="131091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         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5412" y="1902061"/>
            <a:ext cx="5639990" cy="587121"/>
          </a:xfrm>
        </p:spPr>
        <p:txBody>
          <a:bodyPr/>
          <a:lstStyle/>
          <a:p>
            <a:r>
              <a:rPr lang="en-US" dirty="0" err="1"/>
              <a:t>var_dump</a:t>
            </a:r>
            <a:r>
              <a:rPr lang="en-US" dirty="0"/>
              <a:t>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3612" y="4346316"/>
            <a:ext cx="3893324" cy="2023447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606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Warning</a:t>
              </a:r>
            </a:p>
            <a:p>
              <a:pPr algn="ctr"/>
              <a:r>
                <a:rPr lang="en-US" sz="4000" dirty="0"/>
                <a:t>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2332" y="3759539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2678" y="2953651"/>
            <a:ext cx="3530995" cy="2023447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606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Notice</a:t>
              </a:r>
            </a:p>
            <a:p>
              <a:pPr algn="ctr"/>
              <a:r>
                <a:rPr lang="en-US" sz="4000" dirty="0"/>
                <a:t>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7702" y="2652937"/>
            <a:ext cx="2877700" cy="2501581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629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5" y="3048101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56" y="127026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074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54033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</a:t>
            </a:r>
            <a:r>
              <a:rPr lang="bg-BG" dirty="0"/>
              <a:t> </a:t>
            </a:r>
            <a:r>
              <a:rPr lang="en-US" dirty="0"/>
              <a:t>@ Software University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49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138308" y="4847453"/>
            <a:ext cx="3420270" cy="1656871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289031" y="4521320"/>
              <a:ext cx="5204848" cy="11747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400" dirty="0"/>
                <a:t>Schedule</a:t>
              </a:r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439166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 ще се отпечата на конзолата, ако изпълним следния </a:t>
            </a:r>
            <a:br>
              <a:rPr lang="bg-BG" dirty="0"/>
            </a:br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877" y="2344387"/>
            <a:ext cx="4498735" cy="424998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$input = 'Salary';</a:t>
            </a:r>
          </a:p>
          <a:p>
            <a:r>
              <a:rPr lang="en-US" sz="2400" dirty="0"/>
              <a:t>switch ($input){</a:t>
            </a:r>
          </a:p>
          <a:p>
            <a:r>
              <a:rPr lang="bg-BG" sz="2400" dirty="0"/>
              <a:t>  </a:t>
            </a:r>
            <a:r>
              <a:rPr lang="en-US" sz="2400" dirty="0"/>
              <a:t>case 'Schedule':</a:t>
            </a:r>
          </a:p>
          <a:p>
            <a:r>
              <a:rPr lang="en-US" sz="2400" dirty="0"/>
              <a:t>  </a:t>
            </a:r>
            <a:r>
              <a:rPr lang="bg-BG" sz="2400" dirty="0"/>
              <a:t>  </a:t>
            </a:r>
            <a:r>
              <a:rPr lang="en-US" sz="2400" dirty="0"/>
              <a:t>echo 'Schedule';</a:t>
            </a:r>
          </a:p>
          <a:p>
            <a:r>
              <a:rPr lang="en-US" sz="2400" dirty="0"/>
              <a:t>  case 'Salary' :</a:t>
            </a:r>
          </a:p>
          <a:p>
            <a:r>
              <a:rPr lang="en-US" sz="2400" dirty="0"/>
              <a:t>    echo 'Salary';</a:t>
            </a:r>
          </a:p>
          <a:p>
            <a:r>
              <a:rPr lang="en-US" sz="2400" dirty="0"/>
              <a:t>  case 'Holidays':</a:t>
            </a:r>
          </a:p>
          <a:p>
            <a:r>
              <a:rPr lang="en-US" sz="2400" dirty="0"/>
              <a:t>    echo 'Holidays';}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923212" y="4114800"/>
            <a:ext cx="4539642" cy="2258451"/>
            <a:chOff x="5056297" y="4659415"/>
            <a:chExt cx="396404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056297" y="5390252"/>
              <a:ext cx="3964040" cy="90024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 err="1">
                  <a:solidFill>
                    <a:schemeClr val="bg2"/>
                  </a:solidFill>
                </a:rPr>
                <a:t>SalaryHolidays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5987" y="1968713"/>
            <a:ext cx="6082838" cy="1985497"/>
            <a:chOff x="-587701" y="2202049"/>
            <a:chExt cx="5252395" cy="216691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-459633" y="2202049"/>
              <a:ext cx="4996261" cy="1493673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-587701" y="2330867"/>
              <a:ext cx="5252395" cy="2038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400" dirty="0" err="1"/>
                <a:t>ScheduleSalaryHolidays</a:t>
              </a:r>
              <a:endParaRPr lang="en-US" sz="4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5484813" y="3244730"/>
            <a:ext cx="3638320" cy="1556020"/>
            <a:chOff x="9030618" y="2299297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30618" y="2299297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720916" y="2515276"/>
              <a:ext cx="2033574" cy="72342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Salary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813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138308" y="4847453"/>
            <a:ext cx="3420270" cy="1656871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289031" y="4521320"/>
              <a:ext cx="5204848" cy="11747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400" dirty="0"/>
                <a:t>Schedule</a:t>
              </a:r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439166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 ще се отпечата на конзолата, ако изпълним следния </a:t>
            </a:r>
            <a:br>
              <a:rPr lang="bg-BG" dirty="0"/>
            </a:br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877" y="2344387"/>
            <a:ext cx="4498735" cy="424998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$input = 'Salary';</a:t>
            </a:r>
          </a:p>
          <a:p>
            <a:r>
              <a:rPr lang="en-US" sz="2400" dirty="0"/>
              <a:t>switch ($input){</a:t>
            </a:r>
          </a:p>
          <a:p>
            <a:r>
              <a:rPr lang="bg-BG" sz="2400" dirty="0"/>
              <a:t>  </a:t>
            </a:r>
            <a:r>
              <a:rPr lang="en-US" sz="2400" dirty="0"/>
              <a:t>case 'Schedule':</a:t>
            </a:r>
          </a:p>
          <a:p>
            <a:r>
              <a:rPr lang="en-US" sz="2400" dirty="0"/>
              <a:t>  </a:t>
            </a:r>
            <a:r>
              <a:rPr lang="bg-BG" sz="2400" dirty="0"/>
              <a:t>  </a:t>
            </a:r>
            <a:r>
              <a:rPr lang="en-US" sz="2400" dirty="0"/>
              <a:t>echo 'Schedule';</a:t>
            </a:r>
          </a:p>
          <a:p>
            <a:r>
              <a:rPr lang="en-US" sz="2400" dirty="0"/>
              <a:t>  case 'Salary' :</a:t>
            </a:r>
          </a:p>
          <a:p>
            <a:r>
              <a:rPr lang="en-US" sz="2400" dirty="0"/>
              <a:t>    echo 'Salary';</a:t>
            </a:r>
          </a:p>
          <a:p>
            <a:r>
              <a:rPr lang="en-US" sz="2400" dirty="0"/>
              <a:t>  case 'Holidays':</a:t>
            </a:r>
          </a:p>
          <a:p>
            <a:r>
              <a:rPr lang="en-US" sz="2400" dirty="0"/>
              <a:t>    echo 'Holidays';}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923212" y="4114800"/>
            <a:ext cx="4539642" cy="2258451"/>
            <a:chOff x="5056297" y="4659415"/>
            <a:chExt cx="396404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056297" y="5390252"/>
              <a:ext cx="3964040" cy="90024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 err="1">
                  <a:solidFill>
                    <a:schemeClr val="bg2"/>
                  </a:solidFill>
                </a:rPr>
                <a:t>SalaryHolidays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5987" y="1968713"/>
            <a:ext cx="6082838" cy="1985497"/>
            <a:chOff x="-587701" y="2202049"/>
            <a:chExt cx="5252395" cy="216691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-459633" y="2202049"/>
              <a:ext cx="4996261" cy="1493673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-587701" y="2330867"/>
              <a:ext cx="5252395" cy="2038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400" dirty="0" err="1"/>
                <a:t>ScheduleSalaryHolidays</a:t>
              </a:r>
              <a:endParaRPr lang="en-US" sz="4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5484813" y="3244730"/>
            <a:ext cx="3638320" cy="1556020"/>
            <a:chOff x="9030618" y="2299297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30618" y="2299297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720916" y="2515276"/>
              <a:ext cx="2033574" cy="72342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Salary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449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439166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Какво ще се отпечата на конзолата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9412" y="1755534"/>
            <a:ext cx="8308736" cy="4834786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$</a:t>
            </a:r>
            <a:r>
              <a:rPr lang="en-US" sz="2400" dirty="0" err="1"/>
              <a:t>weightKg</a:t>
            </a:r>
            <a:r>
              <a:rPr lang="en-US" sz="2400" dirty="0"/>
              <a:t> = '1000';</a:t>
            </a:r>
          </a:p>
          <a:p>
            <a:r>
              <a:rPr lang="en-US" sz="2400" dirty="0"/>
              <a:t>if ($</a:t>
            </a:r>
            <a:r>
              <a:rPr lang="en-US" sz="2400" dirty="0" err="1"/>
              <a:t>weightKg</a:t>
            </a:r>
            <a:r>
              <a:rPr lang="en-US" sz="2400" dirty="0"/>
              <a:t> &lt; 1000 &amp;&amp; $</a:t>
            </a:r>
            <a:r>
              <a:rPr lang="en-US" sz="2400" dirty="0" err="1"/>
              <a:t>weightKg</a:t>
            </a:r>
            <a:r>
              <a:rPr lang="en-US" sz="2400" dirty="0"/>
              <a:t> &gt; 1500) </a:t>
            </a:r>
          </a:p>
          <a:p>
            <a:r>
              <a:rPr lang="en-US" sz="2400" dirty="0"/>
              <a:t>  echo 'answer A';</a:t>
            </a:r>
          </a:p>
          <a:p>
            <a:r>
              <a:rPr lang="en-US" sz="2400" dirty="0"/>
              <a:t>else if ($</a:t>
            </a:r>
            <a:r>
              <a:rPr lang="en-US" sz="2400" dirty="0" err="1"/>
              <a:t>weightKg</a:t>
            </a:r>
            <a:r>
              <a:rPr lang="en-US" sz="2400" dirty="0"/>
              <a:t> &lt; 100 and $</a:t>
            </a:r>
            <a:r>
              <a:rPr lang="en-US" sz="2400" dirty="0" err="1"/>
              <a:t>weightKg</a:t>
            </a:r>
            <a:r>
              <a:rPr lang="en-US" sz="2400" dirty="0"/>
              <a:t> &gt; 50) </a:t>
            </a:r>
          </a:p>
          <a:p>
            <a:r>
              <a:rPr lang="en-US" sz="2400" dirty="0"/>
              <a:t>  echo 'answer B';</a:t>
            </a:r>
          </a:p>
          <a:p>
            <a:r>
              <a:rPr lang="en-US" sz="2400" dirty="0"/>
              <a:t>else if ($</a:t>
            </a:r>
            <a:r>
              <a:rPr lang="en-US" sz="2400" dirty="0" err="1"/>
              <a:t>weightKg</a:t>
            </a:r>
            <a:r>
              <a:rPr lang="en-US" sz="2400" dirty="0"/>
              <a:t> &lt; 1000 or $</a:t>
            </a:r>
            <a:r>
              <a:rPr lang="en-US" sz="2400" dirty="0" err="1"/>
              <a:t>weightKg</a:t>
            </a:r>
            <a:r>
              <a:rPr lang="en-US" sz="2400" dirty="0"/>
              <a:t> &gt; 110) </a:t>
            </a:r>
          </a:p>
          <a:p>
            <a:r>
              <a:rPr lang="en-US" sz="2400" dirty="0"/>
              <a:t>  echo 'answer C';</a:t>
            </a:r>
          </a:p>
          <a:p>
            <a:r>
              <a:rPr lang="en-US" sz="2400" dirty="0"/>
              <a:t>else if ($</a:t>
            </a:r>
            <a:r>
              <a:rPr lang="en-US" sz="2400" dirty="0" err="1"/>
              <a:t>weightKg</a:t>
            </a:r>
            <a:r>
              <a:rPr lang="en-US" sz="2400" dirty="0"/>
              <a:t> &gt;= 1000 || $</a:t>
            </a:r>
            <a:r>
              <a:rPr lang="en-US" sz="2400" dirty="0" err="1"/>
              <a:t>weightKg</a:t>
            </a:r>
            <a:r>
              <a:rPr lang="en-US" sz="2400" dirty="0"/>
              <a:t> &lt; 1110) </a:t>
            </a:r>
          </a:p>
          <a:p>
            <a:r>
              <a:rPr lang="en-US" sz="2400" dirty="0"/>
              <a:t>    echo 'answer D';</a:t>
            </a:r>
          </a:p>
          <a:p>
            <a:endParaRPr lang="en-US" sz="2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868346" y="1265427"/>
            <a:ext cx="3828147" cy="1098170"/>
            <a:chOff x="-956920" y="2169533"/>
            <a:chExt cx="5990832" cy="1526189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-459633" y="2202049"/>
              <a:ext cx="4996261" cy="1493673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-956920" y="2169533"/>
              <a:ext cx="5990832" cy="13382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400" dirty="0"/>
                <a:t>A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12254" y="2532468"/>
            <a:ext cx="3102834" cy="1095044"/>
            <a:chOff x="7814389" y="2863003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7814389" y="2863003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786636" y="2863003"/>
              <a:ext cx="1025863" cy="1071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   </a:t>
              </a:r>
              <a:r>
                <a:rPr lang="en-US" sz="4400" b="1" dirty="0">
                  <a:solidFill>
                    <a:schemeClr val="bg2"/>
                  </a:solidFill>
                </a:rPr>
                <a:t>B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052200" y="3905300"/>
            <a:ext cx="3460439" cy="1078063"/>
            <a:chOff x="-570059" y="2199935"/>
            <a:chExt cx="5182090" cy="1513128"/>
          </a:xfrm>
        </p:grpSpPr>
        <p:sp>
          <p:nvSpPr>
            <p:cNvPr id="19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-422897" y="2219390"/>
              <a:ext cx="4996261" cy="1493673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-570059" y="2199935"/>
              <a:ext cx="5182090" cy="14013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400" dirty="0"/>
                <a:t>C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46364" y="5274233"/>
            <a:ext cx="2971009" cy="1125249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2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289032" y="4370910"/>
              <a:ext cx="5204849" cy="172970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400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03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439166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Какво ще се отпечата на конзолата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9412" y="1755534"/>
            <a:ext cx="8308736" cy="4834786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$</a:t>
            </a:r>
            <a:r>
              <a:rPr lang="en-US" sz="2400" dirty="0" err="1"/>
              <a:t>weightKg</a:t>
            </a:r>
            <a:r>
              <a:rPr lang="en-US" sz="2400" dirty="0"/>
              <a:t> = '1000';</a:t>
            </a:r>
          </a:p>
          <a:p>
            <a:r>
              <a:rPr lang="en-US" sz="2400" dirty="0"/>
              <a:t>if ($</a:t>
            </a:r>
            <a:r>
              <a:rPr lang="en-US" sz="2400" dirty="0" err="1"/>
              <a:t>weightKg</a:t>
            </a:r>
            <a:r>
              <a:rPr lang="en-US" sz="2400" dirty="0"/>
              <a:t> &lt; 1000 &amp;&amp; $</a:t>
            </a:r>
            <a:r>
              <a:rPr lang="en-US" sz="2400" dirty="0" err="1"/>
              <a:t>weightKg</a:t>
            </a:r>
            <a:r>
              <a:rPr lang="en-US" sz="2400" dirty="0"/>
              <a:t> &gt; 1500) </a:t>
            </a:r>
          </a:p>
          <a:p>
            <a:r>
              <a:rPr lang="en-US" sz="2400" dirty="0"/>
              <a:t>  echo 'answer A';</a:t>
            </a:r>
          </a:p>
          <a:p>
            <a:r>
              <a:rPr lang="en-US" sz="2400" dirty="0"/>
              <a:t>else if ($</a:t>
            </a:r>
            <a:r>
              <a:rPr lang="en-US" sz="2400" dirty="0" err="1"/>
              <a:t>weightKg</a:t>
            </a:r>
            <a:r>
              <a:rPr lang="en-US" sz="2400" dirty="0"/>
              <a:t> &lt; 100 and $</a:t>
            </a:r>
            <a:r>
              <a:rPr lang="en-US" sz="2400" dirty="0" err="1"/>
              <a:t>weightKg</a:t>
            </a:r>
            <a:r>
              <a:rPr lang="en-US" sz="2400" dirty="0"/>
              <a:t> &gt; 50) </a:t>
            </a:r>
          </a:p>
          <a:p>
            <a:r>
              <a:rPr lang="en-US" sz="2400" dirty="0"/>
              <a:t>  echo 'answer B';</a:t>
            </a:r>
          </a:p>
          <a:p>
            <a:r>
              <a:rPr lang="en-US" sz="2400" dirty="0"/>
              <a:t>else if ($</a:t>
            </a:r>
            <a:r>
              <a:rPr lang="en-US" sz="2400" dirty="0" err="1"/>
              <a:t>weightKg</a:t>
            </a:r>
            <a:r>
              <a:rPr lang="en-US" sz="2400" dirty="0"/>
              <a:t> &lt; 1000 or $</a:t>
            </a:r>
            <a:r>
              <a:rPr lang="en-US" sz="2400" dirty="0" err="1"/>
              <a:t>weightKg</a:t>
            </a:r>
            <a:r>
              <a:rPr lang="en-US" sz="2400" dirty="0"/>
              <a:t> &gt; 110) </a:t>
            </a:r>
          </a:p>
          <a:p>
            <a:r>
              <a:rPr lang="en-US" sz="2400" dirty="0"/>
              <a:t>  echo 'answer C';</a:t>
            </a:r>
          </a:p>
          <a:p>
            <a:r>
              <a:rPr lang="en-US" sz="2400" dirty="0"/>
              <a:t>else if ($</a:t>
            </a:r>
            <a:r>
              <a:rPr lang="en-US" sz="2400" dirty="0" err="1"/>
              <a:t>weightKg</a:t>
            </a:r>
            <a:r>
              <a:rPr lang="en-US" sz="2400" dirty="0"/>
              <a:t> &gt;= 1000 || $</a:t>
            </a:r>
            <a:r>
              <a:rPr lang="en-US" sz="2400" dirty="0" err="1"/>
              <a:t>weightKg</a:t>
            </a:r>
            <a:r>
              <a:rPr lang="en-US" sz="2400" dirty="0"/>
              <a:t> &lt; 1110) </a:t>
            </a:r>
          </a:p>
          <a:p>
            <a:r>
              <a:rPr lang="en-US" sz="2400" dirty="0"/>
              <a:t>    echo 'answer D';</a:t>
            </a:r>
          </a:p>
          <a:p>
            <a:endParaRPr lang="en-US" sz="2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868346" y="1265427"/>
            <a:ext cx="3828147" cy="1098170"/>
            <a:chOff x="-956920" y="2169533"/>
            <a:chExt cx="5990832" cy="1526189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-459633" y="2202049"/>
              <a:ext cx="4996261" cy="1493673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-956920" y="2169533"/>
              <a:ext cx="5990832" cy="13382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400" dirty="0"/>
                <a:t>A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12254" y="2532468"/>
            <a:ext cx="3102834" cy="1095044"/>
            <a:chOff x="7814389" y="2863003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7814389" y="2863003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786636" y="2863003"/>
              <a:ext cx="1025863" cy="1071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   </a:t>
              </a:r>
              <a:r>
                <a:rPr lang="en-US" sz="4400" b="1" dirty="0">
                  <a:solidFill>
                    <a:schemeClr val="bg2"/>
                  </a:solidFill>
                </a:rPr>
                <a:t>B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052200" y="3905300"/>
            <a:ext cx="3460439" cy="1078063"/>
            <a:chOff x="-570059" y="2199935"/>
            <a:chExt cx="5182090" cy="1513128"/>
          </a:xfrm>
        </p:grpSpPr>
        <p:sp>
          <p:nvSpPr>
            <p:cNvPr id="19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-422897" y="2219390"/>
              <a:ext cx="4996261" cy="1493673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-570059" y="2199935"/>
              <a:ext cx="5182090" cy="14013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400" dirty="0"/>
                <a:t>C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46364" y="5274233"/>
            <a:ext cx="2971009" cy="1125249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2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289032" y="4370910"/>
              <a:ext cx="5204849" cy="172970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400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400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4. Nested-Conditional-Statements</Template>
  <TotalTime>0</TotalTime>
  <Words>2695</Words>
  <Application>Microsoft Office PowerPoint</Application>
  <PresentationFormat>Custom</PresentationFormat>
  <Paragraphs>607</Paragraphs>
  <Slides>52</Slides>
  <Notes>16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(цикли)</vt:lpstr>
      <vt:lpstr>Имате въпроси?</vt:lpstr>
      <vt:lpstr>Съдържание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PowerPoint Presentation</vt:lpstr>
      <vt:lpstr>Повторения (цикли) – while-цикъл</vt:lpstr>
      <vt:lpstr>while-цикъл – пример</vt:lpstr>
      <vt:lpstr>Число в диапазона [1…100] - условие</vt:lpstr>
      <vt:lpstr>Число в диапазона [1…100] - решение</vt:lpstr>
      <vt:lpstr>Завършване - условие </vt:lpstr>
      <vt:lpstr>Завършване - условие (2)</vt:lpstr>
      <vt:lpstr>Завършване - решение </vt:lpstr>
      <vt:lpstr>PowerPoint Presentation</vt:lpstr>
      <vt:lpstr>Безкраен цикъл</vt:lpstr>
      <vt:lpstr>Прекратяване на цикъл</vt:lpstr>
      <vt:lpstr>Редица цели числа - условие</vt:lpstr>
      <vt:lpstr>Редица цели числа - решение</vt:lpstr>
      <vt:lpstr>Баланс на сметка - условие</vt:lpstr>
      <vt:lpstr>Баланс на сметка - условие (2)</vt:lpstr>
      <vt:lpstr>Баланс на сметка - условие(3)</vt:lpstr>
      <vt:lpstr>Баланс на сметка - решение</vt:lpstr>
      <vt:lpstr>Редица числа 2k+1 - условие</vt:lpstr>
      <vt:lpstr>Редица числа 2k+1 - решение</vt:lpstr>
      <vt:lpstr>Преместване - условие</vt:lpstr>
      <vt:lpstr>Преместване - условие (2)</vt:lpstr>
      <vt:lpstr>Преместване - условие (3)</vt:lpstr>
      <vt:lpstr>Преместване - решение</vt:lpstr>
      <vt:lpstr>Преместване - решение (2)</vt:lpstr>
      <vt:lpstr>Какво научихме днес?(1)</vt:lpstr>
      <vt:lpstr>Какво научихме днес? (2)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3</cp:revision>
  <dcterms:created xsi:type="dcterms:W3CDTF">2014-01-02T17:00:34Z</dcterms:created>
  <dcterms:modified xsi:type="dcterms:W3CDTF">2018-11-22T15:30:02Z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