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8"/>
  </p:notesMasterIdLst>
  <p:handoutMasterIdLst>
    <p:handoutMasterId r:id="rId49"/>
  </p:handoutMasterIdLst>
  <p:sldIdLst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274" r:id="rId14"/>
    <p:sldId id="484" r:id="rId15"/>
    <p:sldId id="276" r:id="rId16"/>
    <p:sldId id="420" r:id="rId17"/>
    <p:sldId id="415" r:id="rId18"/>
    <p:sldId id="418" r:id="rId19"/>
    <p:sldId id="453" r:id="rId20"/>
    <p:sldId id="478" r:id="rId21"/>
    <p:sldId id="428" r:id="rId22"/>
    <p:sldId id="434" r:id="rId23"/>
    <p:sldId id="435" r:id="rId24"/>
    <p:sldId id="436" r:id="rId25"/>
    <p:sldId id="437" r:id="rId26"/>
    <p:sldId id="438" r:id="rId27"/>
    <p:sldId id="454" r:id="rId28"/>
    <p:sldId id="439" r:id="rId29"/>
    <p:sldId id="441" r:id="rId30"/>
    <p:sldId id="440" r:id="rId31"/>
    <p:sldId id="455" r:id="rId32"/>
    <p:sldId id="442" r:id="rId33"/>
    <p:sldId id="443" r:id="rId34"/>
    <p:sldId id="456" r:id="rId35"/>
    <p:sldId id="444" r:id="rId36"/>
    <p:sldId id="445" r:id="rId37"/>
    <p:sldId id="450" r:id="rId38"/>
    <p:sldId id="448" r:id="rId39"/>
    <p:sldId id="463" r:id="rId40"/>
    <p:sldId id="479" r:id="rId41"/>
    <p:sldId id="464" r:id="rId42"/>
    <p:sldId id="480" r:id="rId43"/>
    <p:sldId id="481" r:id="rId44"/>
    <p:sldId id="482" r:id="rId45"/>
    <p:sldId id="413" r:id="rId46"/>
    <p:sldId id="48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9E63D159-2865-48A8-8497-429E9CA731FB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Default Section" id="{B91E5AE7-1D29-44E1-83A1-23E6B8382D38}">
          <p14:sldIdLst>
            <p14:sldId id="274"/>
            <p14:sldId id="484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4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533" autoAdjust="0"/>
  </p:normalViewPr>
  <p:slideViewPr>
    <p:cSldViewPr>
      <p:cViewPr>
        <p:scale>
          <a:sx n="96" d="100"/>
          <a:sy n="96" d="100"/>
        </p:scale>
        <p:origin x="-360" y="-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'a';</a:t>
            </a:r>
            <a:endParaRPr lang="bg-BG" dirty="0"/>
          </a:p>
          <a:p>
            <a:r>
              <a:rPr lang="en-US" dirty="0"/>
              <a:t>while </a:t>
            </a:r>
            <a:r>
              <a:rPr lang="en-US" dirty="0" smtClean="0"/>
              <a:t>($a </a:t>
            </a:r>
            <a:r>
              <a:rPr lang="en-US" dirty="0"/>
              <a:t>&lt; 100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echo($a);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$a++;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xmlns="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578CEAB-8F66-4D7D-88AB-529D5DB002C9}"/>
              </a:ext>
            </a:extLst>
          </p:cNvPr>
          <p:cNvGrpSpPr/>
          <p:nvPr/>
        </p:nvGrpSpPr>
        <p:grpSpPr>
          <a:xfrm>
            <a:off x="8552398" y="4441799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xmlns="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</a:t>
              </a:r>
            </a:p>
            <a:p>
              <a:pPr algn="ctr"/>
              <a:r>
                <a:rPr lang="en-US" sz="3200" dirty="0"/>
                <a:t>Error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xmlns="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 err="1">
                  <a:solidFill>
                    <a:schemeClr val="bg2"/>
                  </a:solidFill>
                </a:rPr>
                <a:t>abc</a:t>
              </a:r>
              <a:endParaRPr lang="en-US" sz="3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xmlns="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4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$a = </a:t>
            </a:r>
            <a:r>
              <a:rPr lang="en-US" dirty="0"/>
              <a:t>'a';</a:t>
            </a:r>
            <a:endParaRPr lang="bg-BG" dirty="0"/>
          </a:p>
          <a:p>
            <a:r>
              <a:rPr lang="en-US" dirty="0"/>
              <a:t>while </a:t>
            </a:r>
            <a:r>
              <a:rPr lang="en-US" dirty="0" smtClean="0"/>
              <a:t>($a </a:t>
            </a:r>
            <a:r>
              <a:rPr lang="en-US" dirty="0"/>
              <a:t>&lt; 100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echo($a);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$a++;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xmlns="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xmlns="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</a:t>
              </a:r>
            </a:p>
            <a:p>
              <a:pPr algn="ctr"/>
              <a:r>
                <a:rPr lang="en-US" sz="3200" dirty="0"/>
                <a:t>Error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xmlns="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 err="1">
                  <a:solidFill>
                    <a:schemeClr val="bg2"/>
                  </a:solidFill>
                </a:rPr>
                <a:t>abc</a:t>
              </a:r>
              <a:endParaRPr lang="en-US" sz="3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xmlns="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84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=""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67307"/>
            <a:ext cx="3213640" cy="847659"/>
          </a:xfrm>
        </p:spPr>
        <p:txBody>
          <a:bodyPr/>
          <a:lstStyle/>
          <a:p>
            <a:r>
              <a:rPr lang="bg-BG" noProof="1" smtClean="0"/>
              <a:t>Преподавателски</a:t>
            </a:r>
            <a:r>
              <a:rPr lang="bg-BG" dirty="0" smtClean="0"/>
              <a:t> </a:t>
            </a:r>
            <a:r>
              <a:rPr lang="bg-BG" dirty="0"/>
              <a:t>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3386" y="3467878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($i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$i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&lt;= 10;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echo $i .PHP_EOL;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2522043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89412" y="2438400"/>
            <a:ext cx="2191890" cy="775606"/>
          </a:xfrm>
          <a:prstGeom prst="wedgeRoundRectCallout">
            <a:avLst>
              <a:gd name="adj1" fmla="val -37367"/>
              <a:gd name="adj2" fmla="val 930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55967" y="2523612"/>
            <a:ext cx="1981200" cy="878660"/>
          </a:xfrm>
          <a:prstGeom prst="wedgeRoundRectCallout">
            <a:avLst>
              <a:gd name="adj1" fmla="val -83102"/>
              <a:gd name="adj2" fmla="val 668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=""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973816"/>
            <a:ext cx="3187699" cy="807999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=""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28" y="5424985"/>
            <a:ext cx="5663639" cy="926029"/>
          </a:xfrm>
          <a:prstGeom prst="wedgeRoundRectCallout">
            <a:avLst>
              <a:gd name="adj1" fmla="val -45046"/>
              <a:gd name="adj2" fmla="val -1255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970212" y="4026758"/>
            <a:ext cx="3352800" cy="5482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052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3200400"/>
            <a:ext cx="64913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 ($i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$i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&lt;=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echo $i . PHP_EOL;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</a:t>
            </a:r>
            <a:r>
              <a:rPr lang="bg-BG" dirty="0" smtClean="0"/>
              <a:t>решението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https://judge.softuni.bg/Contests/Compete/Index/1015#0</a:t>
            </a:r>
            <a:r>
              <a:rPr lang="en-US" dirty="0" smtClean="0"/>
              <a:t>​</a:t>
            </a:r>
          </a:p>
          <a:p>
            <a:pPr algn="ctr"/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=""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2" y="376079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=""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=""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$b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$a = chr(67);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$b = ord('#'); </a:t>
            </a:r>
            <a:r>
              <a:rPr lang="en-US" sz="2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=""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5410200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=""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722812" y="60960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3627116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&lt;= 5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/>
              <a:t>SoftUni");</a:t>
            </a:r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88248" y="3249708"/>
            <a:ext cx="876856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for ($i = ord('a'); $i &lt;= ord('z'); $i++) {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	echo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chr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($i)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; </a:t>
            </a:r>
            <a:endParaRPr lang="nn-NO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</a:t>
            </a:r>
            <a:r>
              <a:rPr lang="bg-BG" dirty="0" smtClean="0">
                <a:hlinkClick r:id="rId3"/>
              </a:rPr>
              <a:t>1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77822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691548"/>
            <a:ext cx="655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 = intval(readline()); </a:t>
            </a:r>
          </a:p>
          <a:p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$sum = 0; </a:t>
            </a:r>
          </a:p>
          <a:p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 ($i = 0; $i &lt; $</a:t>
            </a:r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; $i++) {</a:t>
            </a:r>
          </a:p>
          <a:p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 	$num = intval(readline()); </a:t>
            </a:r>
          </a:p>
          <a:p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	$sum = $sum + $num; </a:t>
            </a:r>
          </a:p>
          <a:p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 "sum = 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$sum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https://judge.softuni.bg/Contests/Compete/Index/1015#2</a:t>
            </a:r>
            <a:r>
              <a:rPr lang="en-US" dirty="0" smtClean="0"/>
              <a:t>​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2133600"/>
            <a:ext cx="3733800" cy="983874"/>
          </a:xfrm>
          <a:prstGeom prst="wedgeRoundRectCallout">
            <a:avLst>
              <a:gd name="adj1" fmla="val -79896"/>
              <a:gd name="adj2" fmla="val 4017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на брой 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6612" y="4724400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24400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4812" y="1524000"/>
            <a:ext cx="9448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= intval(readline()); 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$max = 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PHP_INT_MIN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smallest integer value</a:t>
            </a:r>
            <a:endParaRPr lang="bg-BG" sz="2900" b="1" noProof="1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($i = 1; $i &lt;= $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 $i++) { 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bg-BG" sz="29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$num = intval(readline()); 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bg-BG" sz="29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if ($num &gt; $max) {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bg-BG" sz="29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$max = $num;</a:t>
            </a:r>
          </a:p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	} 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echo "max = 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$max</a:t>
            </a:r>
            <a:r>
              <a:rPr lang="bg-BG" sz="29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813" y="6162663"/>
            <a:ext cx="10668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https://judge.softuni.bg/Contests/Compete/Index/1015#3</a:t>
            </a:r>
            <a:r>
              <a:rPr lang="en-US" dirty="0" smtClean="0"/>
              <a:t>​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=""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0088" y="1669111"/>
            <a:ext cx="10363200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intval(readline());;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$min = 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PHP_INT_MAX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($i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$i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$i++){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1615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https://judge.softuni.bg/Contests/Compete/Index/1015#4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първите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числа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     сумата на </a:t>
            </a:r>
            <a:r>
              <a:rPr lang="bg-BG" sz="3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вторите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 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сумата, в противен случай -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изчислена като положително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3627116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&lt;= 5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/>
              <a:t>SoftUni");</a:t>
            </a:r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0640" y="2331167"/>
            <a:ext cx="849425" cy="2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37188" y="3186345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56864" y="32997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16141" y="2322652"/>
            <a:ext cx="851410" cy="2212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25245" y="3191271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25530" y="329979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93159" y="2862059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87455" y="367100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=""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=""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200" y="418156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219200"/>
            <a:ext cx="935193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 = intval(readline()); 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$leftSum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($i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$i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$i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$number = intval(readline()); 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$leftSum = $leftSum + $number;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($leftSum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==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$rightSum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echo "Yes, sum =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$leftSum</a:t>
            </a:r>
            <a:r>
              <a:rPr lang="bg-BG" sz="25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echo "No, diff = " . 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($rightSum - $leftSum);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0" y="6248400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</a:t>
            </a:r>
            <a:r>
              <a:rPr lang="bg-BG" dirty="0" smtClean="0">
                <a:hlinkClick r:id="rId3"/>
              </a:rPr>
              <a:t>5</a:t>
            </a:r>
            <a:r>
              <a:rPr lang="en-US" dirty="0" smtClean="0"/>
              <a:t>​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7805039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$n = intval(readline());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$oddSum = 0;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$evenSum = 0;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($i = 0; $i &lt; $n; $i++) {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	$element = intval(readline());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($i % 2 == 0)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	    $oddSum += $element;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	else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	    $evenSum += $element; 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https://judge.softuni.bg/Contests/Compete/Index/1015#6</a:t>
            </a:r>
            <a:r>
              <a:rPr lang="en-US" dirty="0" smtClean="0"/>
              <a:t>​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103221"/>
            <a:ext cx="935082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$input = readline();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$sum = 0;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for ($i = 0; $i &lt; strlen($str); $i++) {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switch ($input[$i]) {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case 'a': 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$sum += 1; 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break;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case 'e': 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$sum += 2; 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break;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echo "Vowels sum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$sum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https://judge.softuni.bg/Contests/Compete/Index/1015#7</a:t>
            </a:r>
            <a:r>
              <a:rPr lang="en-US" dirty="0" smtClean="0"/>
              <a:t> ​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1118294"/>
            <a:ext cx="3733800" cy="862906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2743200"/>
            <a:ext cx="3595800" cy="862906"/>
          </a:xfrm>
          <a:prstGeom prst="wedgeRoundRectCallout">
            <a:avLst>
              <a:gd name="adj1" fmla="val -67827"/>
              <a:gd name="adj2" fmla="val -4900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Символите, които използваме се представят като числа и са​</a:t>
            </a:r>
            <a:br>
              <a:rPr lang="ru-RU" sz="2800" dirty="0" smtClean="0"/>
            </a:br>
            <a:r>
              <a:rPr lang="ru-RU" sz="2800" dirty="0" smtClean="0"/>
              <a:t>поместени са в ASCII таблицата​</a:t>
            </a:r>
          </a:p>
          <a:p>
            <a:pPr>
              <a:lnSpc>
                <a:spcPct val="100000"/>
              </a:lnSpc>
            </a:pP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Можем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 повтаряме блок код с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978871"/>
            <a:ext cx="6096000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 ($i = 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; $i &lt;= 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; $i++) { echo "i = 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$i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. PHP_EOL;</a:t>
            </a:r>
            <a:endParaRPr lang="bg-BG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55626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$a = (int)5.66;  </a:t>
            </a:r>
            <a:r>
              <a:rPr lang="bg-BG" sz="3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$b = (int)5.44;  </a:t>
            </a:r>
            <a:r>
              <a:rPr lang="bg-BG" sz="3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70314"/>
            <a:ext cx="6477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$a = chr(</a:t>
            </a:r>
            <a:r>
              <a:rPr lang="bg-BG" sz="3000" b="1" noProof="1" smtClean="0">
                <a:latin typeface="Consolas" pitchFamily="49" charset="0"/>
                <a:cs typeface="Consolas" pitchFamily="49" charset="0"/>
              </a:rPr>
              <a:t>97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);     </a:t>
            </a:r>
            <a:r>
              <a:rPr lang="bg-BG" sz="3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</a:rPr>
              <a:t>// 'a'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$hashtag = ord('#'); </a:t>
            </a:r>
            <a:r>
              <a:rPr lang="bg-BG" sz="30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</a:rPr>
              <a:t>// 35</a:t>
            </a:r>
            <a:endParaRPr lang="bg-BG" sz="3000" b="1" noProof="1" smtClean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42275" y="3429000"/>
            <a:ext cx="2892948" cy="3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514600"/>
            <a:ext cx="5029832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 err="1"/>
              <a:t>SoftUni</a:t>
            </a:r>
            <a:r>
              <a:rPr lang="en-US" dirty="0" smtClean="0"/>
              <a:t>") . PHP_EOL;</a:t>
            </a:r>
            <a:endParaRPr lang="en-US" dirty="0"/>
          </a:p>
          <a:p>
            <a:r>
              <a:rPr lang="en-US" dirty="0"/>
              <a:t>  if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6477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= intval(readline()); </a:t>
            </a:r>
          </a:p>
          <a:p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($i = 0; $i &lt; 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 $i++) { </a:t>
            </a:r>
          </a:p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$num = intval(readline())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658777"/>
            <a:ext cx="403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$text =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$symbol = $text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echo $symbol; // x</a:t>
            </a:r>
            <a:endParaRPr lang="en-US" sz="2800" b="1" noProof="1">
              <a:latin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82846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=""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=""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=""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=""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bg-BG" dirty="0">
                <a:hlinkClick r:id="rId3"/>
              </a:rPr>
              <a:t/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514600"/>
            <a:ext cx="5029832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 err="1"/>
              <a:t>SoftUni</a:t>
            </a:r>
            <a:r>
              <a:rPr lang="en-US" dirty="0" smtClean="0"/>
              <a:t>") . PHP_EOL;</a:t>
            </a:r>
            <a:endParaRPr lang="en-US" dirty="0"/>
          </a:p>
          <a:p>
            <a:r>
              <a:rPr lang="en-US" dirty="0"/>
              <a:t>  if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8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3460447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/>
              <a:t>&lt;=10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/>
              <a:t>SoftUni");</a:t>
            </a:r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n-US" dirty="0"/>
              <a:t>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xmlns="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9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31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3460447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/>
              <a:t>&lt;=10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echo("</a:t>
            </a:r>
            <a:r>
              <a:rPr lang="en-US" dirty="0"/>
              <a:t>SoftUni");</a:t>
            </a:r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n-US" dirty="0"/>
              <a:t>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34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990940"/>
            <a:ext cx="342900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 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6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if 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% 2 == 0)</a:t>
            </a:r>
          </a:p>
          <a:p>
            <a:r>
              <a:rPr lang="en-US" dirty="0" smtClean="0"/>
              <a:t>echo($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1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990940"/>
            <a:ext cx="342900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while 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6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if </a:t>
            </a:r>
            <a:r>
              <a:rPr lang="en-US" dirty="0" smtClean="0"/>
              <a:t>($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% 2 == 0)</a:t>
            </a:r>
          </a:p>
          <a:p>
            <a:r>
              <a:rPr lang="en-US" dirty="0" smtClean="0"/>
              <a:t>echo($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2381</Words>
  <Application>Microsoft Office PowerPoint</Application>
  <PresentationFormat>Custom</PresentationFormat>
  <Paragraphs>585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11</cp:revision>
  <dcterms:created xsi:type="dcterms:W3CDTF">2014-01-02T17:00:34Z</dcterms:created>
  <dcterms:modified xsi:type="dcterms:W3CDTF">2018-11-27T10:39:40Z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