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353" r:id="rId5"/>
    <p:sldId id="389" r:id="rId6"/>
    <p:sldId id="453" r:id="rId7"/>
    <p:sldId id="447" r:id="rId8"/>
    <p:sldId id="448" r:id="rId9"/>
    <p:sldId id="449" r:id="rId10"/>
    <p:sldId id="450" r:id="rId11"/>
    <p:sldId id="439" r:id="rId12"/>
    <p:sldId id="455" r:id="rId13"/>
    <p:sldId id="454" r:id="rId14"/>
    <p:sldId id="396" r:id="rId15"/>
    <p:sldId id="497" r:id="rId16"/>
    <p:sldId id="446" r:id="rId17"/>
    <p:sldId id="432" r:id="rId18"/>
    <p:sldId id="498" r:id="rId19"/>
    <p:sldId id="499" r:id="rId20"/>
    <p:sldId id="500" r:id="rId21"/>
    <p:sldId id="399" r:id="rId22"/>
    <p:sldId id="403" r:id="rId23"/>
    <p:sldId id="400" r:id="rId24"/>
    <p:sldId id="411" r:id="rId25"/>
    <p:sldId id="401" r:id="rId26"/>
    <p:sldId id="426" r:id="rId27"/>
    <p:sldId id="493" r:id="rId28"/>
    <p:sldId id="496" r:id="rId29"/>
    <p:sldId id="349" r:id="rId30"/>
    <p:sldId id="456" r:id="rId31"/>
    <p:sldId id="490" r:id="rId32"/>
    <p:sldId id="491" r:id="rId33"/>
    <p:sldId id="413" r:id="rId34"/>
    <p:sldId id="492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533" autoAdjust="0"/>
  </p:normalViewPr>
  <p:slideViewPr>
    <p:cSldViewPr>
      <p:cViewPr varScale="1">
        <p:scale>
          <a:sx n="86" d="100"/>
          <a:sy n="86" d="100"/>
        </p:scale>
        <p:origin x="42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36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147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/First-Steps-in-Cod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 </a:t>
            </a:r>
            <a:r>
              <a:rPr lang="en-US" dirty="0"/>
              <a:t>PHP </a:t>
            </a:r>
            <a:r>
              <a:rPr lang="bg-BG" dirty="0"/>
              <a:t>и </a:t>
            </a:r>
            <a:r>
              <a:rPr lang="en-US" dirty="0"/>
              <a:t>NetBeans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518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PHP</a:t>
            </a:r>
            <a:r>
              <a:rPr lang="bg-BG" sz="3800" dirty="0"/>
              <a:t>,</a:t>
            </a:r>
            <a:r>
              <a:rPr lang="en-US" sz="3800" dirty="0"/>
              <a:t> C#, Java, JavaScript</a:t>
            </a:r>
            <a:r>
              <a:rPr lang="bg-BG" sz="3800" dirty="0"/>
              <a:t>,</a:t>
            </a:r>
            <a:r>
              <a:rPr lang="en-US" sz="3800" dirty="0"/>
              <a:t> Python</a:t>
            </a:r>
            <a:r>
              <a:rPr lang="bg-BG" sz="3800" dirty="0"/>
              <a:t>,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NetBeans)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</a:t>
            </a:r>
            <a:br>
              <a:rPr lang="en-US" dirty="0"/>
            </a:br>
            <a:r>
              <a:rPr lang="bg-BG" dirty="0"/>
              <a:t>уеб 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PHP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NetBeans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(</a:t>
            </a:r>
            <a:r>
              <a:rPr lang="bg-BG" sz="3200" dirty="0">
                <a:sym typeface="Wingdings" panose="05000000000000000000" pitchFamily="2" charset="2"/>
              </a:rPr>
              <a:t>безплатно </a:t>
            </a:r>
            <a:r>
              <a:rPr lang="en-US" sz="3200" dirty="0">
                <a:sym typeface="Wingdings" panose="05000000000000000000" pitchFamily="2" charset="2"/>
              </a:rPr>
              <a:t>IDE)</a:t>
            </a:r>
          </a:p>
          <a:p>
            <a:pPr lvl="2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PhpStorm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A1EA1C-15C7-411E-BB06-D500B84FE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NetBeans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PHP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https://netbeans.org/downloads/</a:t>
            </a:r>
            <a:endParaRPr lang="en-US" dirty="0"/>
          </a:p>
          <a:p>
            <a:r>
              <a:rPr lang="bg-BG" dirty="0"/>
              <a:t>Инсталирайте 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XAMPP</a:t>
            </a:r>
            <a:r>
              <a:rPr lang="en-US" dirty="0"/>
              <a:t> (PHP </a:t>
            </a:r>
            <a:r>
              <a:rPr lang="bg-BG" dirty="0"/>
              <a:t>интерпретатор и сървър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https://www.apachefriends.org/download.html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NetBeans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XAMPP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69D28-8C6E-47D9-9F7C-C4A76D81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398E-2313-412A-A6A6-7084B9FB8D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32849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прочита числата от 1 до 10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bg-BG" sz="3200" dirty="0"/>
          </a:p>
          <a:p>
            <a:pPr>
              <a:spcBef>
                <a:spcPts val="1200"/>
              </a:spcBef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212" y="1888601"/>
            <a:ext cx="5029199" cy="58744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bg1"/>
                </a:solidFill>
              </a:rPr>
              <a:t>echo</a:t>
            </a:r>
            <a:r>
              <a:rPr lang="nn-NO" sz="2400" dirty="0">
                <a:solidFill>
                  <a:schemeClr val="tx1"/>
                </a:solidFill>
              </a:rPr>
              <a:t> (</a:t>
            </a: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base * </a:t>
            </a: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height) / </a:t>
            </a:r>
            <a:r>
              <a:rPr lang="nn-NO" sz="2400" dirty="0">
                <a:solidFill>
                  <a:schemeClr val="bg1"/>
                </a:solidFill>
              </a:rPr>
              <a:t>2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986A0D-6498-4EDA-A2AD-D54507F512B9}"/>
              </a:ext>
            </a:extLst>
          </p:cNvPr>
          <p:cNvSpPr txBox="1">
            <a:spLocks/>
          </p:cNvSpPr>
          <p:nvPr/>
        </p:nvSpPr>
        <p:spPr>
          <a:xfrm>
            <a:off x="1065212" y="3422002"/>
            <a:ext cx="5029200" cy="956773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bg1"/>
                </a:solidFill>
              </a:rPr>
              <a:t>for</a:t>
            </a:r>
            <a:r>
              <a:rPr lang="nn-NO" sz="2400" dirty="0">
                <a:solidFill>
                  <a:schemeClr val="tx1"/>
                </a:solidFill>
              </a:rPr>
              <a:t> (</a:t>
            </a: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i = 0; </a:t>
            </a: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i &lt;= 10; </a:t>
            </a: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i++)</a:t>
            </a:r>
            <a:br>
              <a:rPr lang="nn-NO" sz="2400" dirty="0">
                <a:solidFill>
                  <a:schemeClr val="tx1"/>
                </a:solidFill>
              </a:rPr>
            </a:br>
            <a:r>
              <a:rPr lang="nn-NO" sz="2400" dirty="0">
                <a:solidFill>
                  <a:schemeClr val="tx1"/>
                </a:solidFill>
              </a:rPr>
              <a:t>   </a:t>
            </a:r>
            <a:r>
              <a:rPr lang="nn-NO" sz="2400" dirty="0">
                <a:solidFill>
                  <a:schemeClr val="bg1"/>
                </a:solidFill>
              </a:rPr>
              <a:t>echo</a:t>
            </a:r>
            <a:r>
              <a:rPr lang="nn-NO" sz="2400" dirty="0">
                <a:solidFill>
                  <a:schemeClr val="tx1"/>
                </a:solidFill>
              </a:rPr>
              <a:t> "</a:t>
            </a:r>
            <a:r>
              <a:rPr lang="nn-NO" sz="2400" dirty="0">
                <a:solidFill>
                  <a:schemeClr val="bg1"/>
                </a:solidFill>
              </a:rPr>
              <a:t>$i </a:t>
            </a:r>
            <a:r>
              <a:rPr lang="nn-NO" sz="2400" dirty="0">
                <a:solidFill>
                  <a:schemeClr val="tx1"/>
                </a:solidFill>
              </a:rPr>
              <a:t>";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065212" y="5357500"/>
            <a:ext cx="5029199" cy="111066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euro = </a:t>
            </a: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leva / </a:t>
            </a:r>
            <a:r>
              <a:rPr lang="nn-NO" sz="2400" dirty="0">
                <a:solidFill>
                  <a:schemeClr val="bg1"/>
                </a:solidFill>
              </a:rPr>
              <a:t>1.95583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bg1"/>
                </a:solidFill>
              </a:rPr>
              <a:t>echo</a:t>
            </a:r>
            <a:r>
              <a:rPr lang="nn-NO" sz="2400" dirty="0">
                <a:solidFill>
                  <a:schemeClr val="tx1"/>
                </a:solidFill>
              </a:rPr>
              <a:t> </a:t>
            </a:r>
            <a:r>
              <a:rPr lang="nn-NO" sz="2400" dirty="0">
                <a:solidFill>
                  <a:schemeClr val="bg1"/>
                </a:solidFill>
              </a:rPr>
              <a:t>$</a:t>
            </a:r>
            <a:r>
              <a:rPr lang="nn-NO" sz="2400" dirty="0">
                <a:solidFill>
                  <a:schemeClr val="tx1"/>
                </a:solidFill>
              </a:rPr>
              <a:t>euro</a:t>
            </a:r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NetBeans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New Project]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B8DEF00-9576-495B-BC01-2537BD48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39" y="2971800"/>
            <a:ext cx="6537546" cy="321318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1A89E8-D624-41D4-8531-36000FF6C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[PHP]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[PHP Application]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6B4F-08AB-41CA-A5FB-28DFE52B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86ABC-FCC1-420B-9D5E-DBABC3E62E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2B8DEF00-9576-495B-BC01-2537BD48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945184"/>
            <a:ext cx="5943600" cy="445200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7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D107-C330-4C2F-BBE6-7661D2A1E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</a:t>
            </a:r>
            <a:r>
              <a:rPr lang="en-US" dirty="0"/>
              <a:t> </a:t>
            </a:r>
            <a:r>
              <a:rPr lang="bg-BG" dirty="0"/>
              <a:t>директорията на проекта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493999-3945-4E76-98A9-FC0F2E04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1F314-7B9F-4C7C-93C7-78928D396E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2B8DEF00-9576-495B-BC01-2537BD48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3" y="2209802"/>
            <a:ext cx="5967318" cy="418739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79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6BFAC-EFC5-4400-BA80-5E8594FAC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Променяме типа проект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скриптов</a:t>
            </a:r>
            <a:r>
              <a:rPr lang="bg-BG" dirty="0"/>
              <a:t> и сме готови.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Необходимо е да сме инсталирали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XAMPP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интерпретатор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1D725-4321-477E-8F09-100B8FB7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A865-408A-4D39-8DB9-5E34087C0F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2B8DEF00-9576-495B-BC01-2537BD48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18" y="2895602"/>
            <a:ext cx="7292788" cy="350159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63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със </a:t>
            </a:r>
            <a:r>
              <a:rPr lang="en-US" b="1" dirty="0"/>
              <a:t>PHP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b="1" dirty="0"/>
              <a:t>NetBeans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първа 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след секцията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&lt;?php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99FCD-D59A-4FD0-9094-2E00C934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27" y="2590800"/>
            <a:ext cx="8291770" cy="335280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3412" y="1356583"/>
            <a:ext cx="4308094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echo "Hello SoftUni";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2E404-3D40-4B7A-990C-056399C8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62" y="2622125"/>
            <a:ext cx="6210300" cy="233362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стартиране на програмата натиснете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[Shift + F6]</a:t>
            </a:r>
          </a:p>
          <a:p>
            <a:r>
              <a:rPr lang="bg-BG" sz="3600" dirty="0"/>
              <a:t>Ако няма грешки, програмата ще се изпълни</a:t>
            </a:r>
          </a:p>
          <a:p>
            <a:r>
              <a:rPr lang="bg-BG" sz="3600" dirty="0"/>
              <a:t>Резултатът ще се изпише на конзолата: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813FB-87D4-47A5-A184-4C38845DC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45" y="3810000"/>
            <a:ext cx="5543533" cy="23200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b="1" dirty="0"/>
              <a:t>Judge</a:t>
            </a:r>
            <a:r>
              <a:rPr lang="en-US" dirty="0"/>
              <a:t>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hlinkClick r:id="rId3"/>
              </a:rPr>
              <a:t>https://judge.softuni.bg/Contests/150/First-Steps-in-Coding</a:t>
            </a:r>
            <a:endParaRPr lang="en-US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2C277-C830-4BFD-9FA3-1265E18E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4" y="3048000"/>
            <a:ext cx="6066772" cy="261387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CEDE6-3678-4381-8456-C33254137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75" y="3862573"/>
            <a:ext cx="4571366" cy="112951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PHP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75" y="1262864"/>
            <a:ext cx="10033549" cy="5276048"/>
          </a:xfrm>
          <a:ln>
            <a:noFill/>
          </a:ln>
        </p:spPr>
        <p:txBody>
          <a:bodyPr/>
          <a:lstStyle/>
          <a:p>
            <a:r>
              <a:rPr lang="bg-BG" dirty="0"/>
              <a:t>Писане без или над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&lt;?php</a:t>
            </a:r>
            <a:r>
              <a:rPr lang="bg-BG" dirty="0"/>
              <a:t> 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CD066-EBB8-4259-A9A5-8418E195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76" y="1883399"/>
            <a:ext cx="3410945" cy="615965"/>
          </a:xfrm>
          <a:prstGeom prst="roundRect">
            <a:avLst>
              <a:gd name="adj" fmla="val 5807"/>
            </a:avLst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87B53-9A81-4ED6-8333-3D7A6A2D0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1" y="3311199"/>
            <a:ext cx="3476777" cy="615965"/>
          </a:xfrm>
          <a:prstGeom prst="roundRect">
            <a:avLst>
              <a:gd name="adj" fmla="val 5807"/>
            </a:avLst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B67DA-D70A-4102-9C6A-30ABB631D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76" y="4911056"/>
            <a:ext cx="3410945" cy="591983"/>
          </a:xfrm>
          <a:prstGeom prst="roundRect">
            <a:avLst>
              <a:gd name="adj" fmla="val 5807"/>
            </a:avLst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3E8A3-B751-4679-A668-595D636F9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48" y="4911056"/>
            <a:ext cx="3268818" cy="594330"/>
          </a:xfrm>
          <a:prstGeom prst="roundRect">
            <a:avLst>
              <a:gd name="adj" fmla="val 5807"/>
            </a:avLst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398BFC08-D687-4D27-94F7-7871A8C2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09" y="1752600"/>
            <a:ext cx="3343205" cy="18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350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echo </a:t>
            </a:r>
            <a:r>
              <a:rPr lang="nn-NO" sz="2400" b="1" noProof="1">
                <a:latin typeface="Consolas" pitchFamily="49" charset="0"/>
              </a:rPr>
              <a:t>(1 . "\n");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echo </a:t>
            </a:r>
            <a:r>
              <a:rPr lang="nn-NO" sz="2400" b="1" noProof="1">
                <a:latin typeface="Consolas" pitchFamily="49" charset="0"/>
              </a:rPr>
              <a:t>(2 . "\n");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echo </a:t>
            </a:r>
            <a:r>
              <a:rPr lang="nn-NO" sz="2400" b="1" noProof="1">
                <a:latin typeface="Consolas" pitchFamily="49" charset="0"/>
              </a:rPr>
              <a:t>(3 . "\n");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echo </a:t>
            </a:r>
            <a:r>
              <a:rPr lang="nn-NO" sz="2400" b="1" noProof="1">
                <a:latin typeface="Consolas" pitchFamily="49" charset="0"/>
              </a:rPr>
              <a:t>(20 . "\n");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839421" y="2481800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407" y="3185528"/>
            <a:ext cx="5133005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</a:rPr>
              <a:t>for (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nn-NO" sz="2400" b="1" noProof="1">
                <a:latin typeface="Consolas" pitchFamily="49" charset="0"/>
              </a:rPr>
              <a:t>i = 1;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nn-NO" sz="2400" b="1" noProof="1">
                <a:latin typeface="Consolas" pitchFamily="49" charset="0"/>
              </a:rPr>
              <a:t>i &lt;= 20;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nn-NO" sz="2400" b="1" noProof="1">
                <a:latin typeface="Consolas" pitchFamily="49" charset="0"/>
              </a:rPr>
              <a:t>i++) 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</a:rPr>
              <a:t>{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echo</a:t>
            </a:r>
            <a:r>
              <a:rPr lang="nn-NO" sz="2400" b="1" noProof="1">
                <a:latin typeface="Consolas" pitchFamily="49" charset="0"/>
              </a:rPr>
              <a:t>(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nn-NO" sz="2400" b="1" noProof="1">
                <a:latin typeface="Consolas" pitchFamily="49" charset="0"/>
              </a:rPr>
              <a:t>i . "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</a:rPr>
              <a:t>\n</a:t>
            </a:r>
            <a:r>
              <a:rPr lang="nn-NO" sz="2400" b="1" noProof="1">
                <a:latin typeface="Consolas" pitchFamily="49" charset="0"/>
              </a:rPr>
              <a:t>");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34436" y="5124520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7C88DC20-B4C0-496A-9086-D2745FEFA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solidFill>
                  <a:schemeClr val="bg1"/>
                </a:solidFill>
              </a:rPr>
              <a:t>https://judge.softuni.bg/Contests/Practice/Index/150#2</a:t>
            </a:r>
            <a:endParaRPr lang="bg-B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b="1" dirty="0">
                <a:latin typeface="+mj-lt"/>
              </a:rPr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610" y="2990135"/>
            <a:ext cx="590043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>
                <a:latin typeface="Consolas" pitchFamily="49" charset="0"/>
              </a:rPr>
              <a:t>14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93" y="2757215"/>
            <a:ext cx="4572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solidFill>
                  <a:schemeClr val="bg1"/>
                </a:solidFill>
              </a:rPr>
              <a:t>https://judge.softuni.bg/Contests/Practice/Index/150#4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50601" y="3134227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058607-191D-4156-9AAB-5A5C9824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2990135"/>
            <a:ext cx="590043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56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A05A8F-8BEB-4ED8-8176-3B5DB0F4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595" y="2757215"/>
            <a:ext cx="4572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7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0BEE64-6201-4738-BE0D-2B24B6E2B9EB}"/>
              </a:ext>
            </a:extLst>
          </p:cNvPr>
          <p:cNvSpPr/>
          <p:nvPr/>
        </p:nvSpPr>
        <p:spPr bwMode="auto">
          <a:xfrm>
            <a:off x="4679003" y="3134227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438" y="4141207"/>
            <a:ext cx="266368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$a = readline();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$b = readline();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</a:endParaRP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$area = $a * $b;</a:t>
            </a:r>
          </a:p>
          <a:p>
            <a:pPr defTabSz="1218987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echo $area;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01686" y="1959680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</a:t>
            </a:r>
            <a:r>
              <a:rPr lang="en-US" sz="3000" dirty="0"/>
              <a:t> PHP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NetBeans / PhpStorm)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PHP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&lt;?php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командата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[Shift+F6]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71012" y="3429000"/>
            <a:ext cx="2253081" cy="2438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65DEF2-D650-41F3-8095-5E8BBBBD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40" y="4048035"/>
            <a:ext cx="3733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s-E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b="1" noProof="1">
                <a:latin typeface="Consolas" pitchFamily="49" charset="0"/>
                <a:cs typeface="Consolas" pitchFamily="49" charset="0"/>
              </a:rPr>
              <a:t>echo "Hello";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8836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 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1" y="5874056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7538" y="2647120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LU" sz="2800" dirty="0">
                <a:solidFill>
                  <a:srgbClr val="FFFFFF"/>
                </a:solidFill>
              </a:rPr>
              <a:t>Guten T</a:t>
            </a:r>
            <a:r>
              <a:rPr lang="en-US" sz="2800" dirty="0">
                <a:solidFill>
                  <a:srgbClr val="FFFFFF"/>
                </a:solidFill>
              </a:rPr>
              <a:t>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808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808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6216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3570" y="5958134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2176" y="4726702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1345" y="4726702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693926" y="5812684"/>
            <a:ext cx="127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51973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98" y="3576900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1345" y="2420622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96601" y="238009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for($i = 0; $i &lt;= 10; $i++)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21142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EEE61104-E815-4FDF-99BB-2A83C774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6" y="5249920"/>
            <a:ext cx="1828800" cy="9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1292</Words>
  <Application>Microsoft Office PowerPoint</Application>
  <PresentationFormat>Custom</PresentationFormat>
  <Paragraphs>254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Начин на комуникация (4)</vt:lpstr>
      <vt:lpstr>Езици за програмиране</vt:lpstr>
      <vt:lpstr>Компютърни програми</vt:lpstr>
      <vt:lpstr>PowerPoint Presentation</vt:lpstr>
      <vt:lpstr>Среда за разработка</vt:lpstr>
      <vt:lpstr>Среда за разработка</vt:lpstr>
      <vt:lpstr>Компютърна програма – примери</vt:lpstr>
      <vt:lpstr>Създаване на конзолна програма</vt:lpstr>
      <vt:lpstr>Създаване на конзолна програма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PHP програмите</vt:lpstr>
      <vt:lpstr>PowerPoint Presentation</vt:lpstr>
      <vt:lpstr>Числата от 1 до 20</vt:lpstr>
      <vt:lpstr>Лице на правоъгълник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8</cp:revision>
  <dcterms:created xsi:type="dcterms:W3CDTF">2014-01-02T17:00:34Z</dcterms:created>
  <dcterms:modified xsi:type="dcterms:W3CDTF">2018-10-25T09:31:33Z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