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1"/>
  </p:notesMasterIdLst>
  <p:handoutMasterIdLst>
    <p:handoutMasterId r:id="rId42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35" r:id="rId11"/>
    <p:sldId id="505" r:id="rId12"/>
    <p:sldId id="532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33" r:id="rId26"/>
    <p:sldId id="518" r:id="rId27"/>
    <p:sldId id="519" r:id="rId28"/>
    <p:sldId id="534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35"/>
            <p14:sldId id="505"/>
            <p14:sldId id="532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33"/>
            <p14:sldId id="518"/>
            <p14:sldId id="519"/>
            <p14:sldId id="534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>
        <p:scale>
          <a:sx n="96" d="100"/>
          <a:sy n="96" d="100"/>
        </p:scale>
        <p:origin x="-178" y="2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51#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51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36" y="2022674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308880" y="3101996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2412" y="990600"/>
            <a:ext cx="10457930" cy="5334000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</a:t>
            </a:r>
            <a:r>
              <a:rPr lang="bg-BG" sz="3200" b="1" dirty="0"/>
              <a:t>цяло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число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</a:t>
            </a:r>
            <a:r>
              <a:rPr lang="bg-BG" sz="3200" b="1" dirty="0"/>
              <a:t>лице</a:t>
            </a:r>
            <a:r>
              <a:rPr lang="bg-BG" sz="3200" dirty="0"/>
              <a:t> на </a:t>
            </a:r>
            <a:r>
              <a:rPr lang="bg-BG" sz="3200" b="1" dirty="0"/>
              <a:t>квадрат</a:t>
            </a:r>
            <a:r>
              <a:rPr lang="bg-BG" sz="3200" dirty="0"/>
              <a:t> със страна </a:t>
            </a:r>
            <a:r>
              <a:rPr lang="bg-BG" sz="3200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0012" y="625502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judge.softuni.bg/Contests/Compete/Index/1011#0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42A7E49-1495-4392-BAEC-8B406F99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52" y="1650173"/>
            <a:ext cx="470716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nn-NO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nn-NO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CE5BA306-9D7D-4BE7-953D-4F9F783D1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252" y="3200400"/>
            <a:ext cx="424996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it-IT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it-IT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it-IT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area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a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echo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6EA887-BF0D-4F3F-8E7C-DC289686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200400"/>
            <a:ext cx="3706028" cy="1695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9136C-59A7-47E3-AA88-3DFB7985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845A9F-EEC3-4012-AA4E-7D6E15A06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80" y="1121147"/>
            <a:ext cx="10033549" cy="5276048"/>
          </a:xfrm>
        </p:spPr>
        <p:txBody>
          <a:bodyPr/>
          <a:lstStyle/>
          <a:p>
            <a:r>
              <a:rPr lang="bg-BG" sz="3200" b="1" dirty="0"/>
              <a:t>Текст</a:t>
            </a:r>
            <a:r>
              <a:rPr lang="bg-BG" sz="3200" dirty="0"/>
              <a:t> се превръща в </a:t>
            </a:r>
            <a:r>
              <a:rPr lang="bg-BG" sz="3200" b="1" dirty="0"/>
              <a:t>число</a:t>
            </a:r>
            <a:r>
              <a:rPr lang="bg-BG" sz="3200" dirty="0"/>
              <a:t>, когато:</a:t>
            </a:r>
            <a:endParaRPr lang="en-US" sz="3200" dirty="0"/>
          </a:p>
          <a:p>
            <a:pPr lvl="1"/>
            <a:r>
              <a:rPr lang="bg-BG" sz="3000" dirty="0"/>
              <a:t>Извършваме операции за </a:t>
            </a:r>
            <a:r>
              <a:rPr lang="bg-BG" sz="3000" b="1" dirty="0"/>
              <a:t>пресмятане</a:t>
            </a:r>
            <a:r>
              <a:rPr lang="en-US" sz="3000" dirty="0"/>
              <a:t>: </a:t>
            </a: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-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*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/>
              <a:t>, </a:t>
            </a:r>
            <a:r>
              <a:rPr lang="en-US" sz="2800" b="1" dirty="0"/>
              <a:t>%</a:t>
            </a:r>
            <a:endParaRPr lang="en-US" sz="2800" b="1" dirty="0">
              <a:latin typeface="Consolas" panose="020B0609020204030204" pitchFamily="49" charset="0"/>
            </a:endParaRPr>
          </a:p>
          <a:p>
            <a:pPr lvl="1"/>
            <a:endParaRPr lang="en-US" sz="3000" dirty="0"/>
          </a:p>
          <a:p>
            <a:pPr lvl="1"/>
            <a:r>
              <a:rPr lang="en-US" sz="3000" b="1" dirty="0"/>
              <a:t>"</a:t>
            </a:r>
            <a:r>
              <a:rPr lang="bg-BG" sz="3000" b="1" dirty="0"/>
              <a:t>Кастваме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към определен </a:t>
            </a:r>
            <a:r>
              <a:rPr lang="bg-BG" sz="3000" b="1" dirty="0"/>
              <a:t>тип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данни</a:t>
            </a:r>
            <a:endParaRPr lang="en-US" sz="3000" b="1" dirty="0"/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Прилагаме преобразуващи </a:t>
            </a:r>
            <a:r>
              <a:rPr lang="bg-BG" sz="3000" b="1" dirty="0"/>
              <a:t>функции</a:t>
            </a:r>
            <a:r>
              <a:rPr lang="bg-BG" sz="3000" dirty="0"/>
              <a:t>: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B56A46-6FA3-4C93-89C2-846569972A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D42310-312A-438B-9403-105BE845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2378818"/>
            <a:ext cx="75160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"4" + "8"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lang="nn-NO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$num = 12;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ED21BE9-E090-41C0-BD34-1BD71974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3604677"/>
            <a:ext cx="75160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"4"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lang="nn-NO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$num = 4;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3DDFA0D-B1AC-4C49-B329-B9AF6629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5000936"/>
            <a:ext cx="75160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intval(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"8"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nn-NO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$num = 8;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1265" y="1138790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</a:t>
            </a:r>
            <a:r>
              <a:rPr lang="bg-BG" sz="3600" dirty="0" smtClean="0"/>
              <a:t>конзолата:</a:t>
            </a:r>
          </a:p>
          <a:p>
            <a:endParaRPr lang="bg-BG" sz="3600" dirty="0"/>
          </a:p>
          <a:p>
            <a:r>
              <a:rPr lang="bg-BG" sz="3600" dirty="0" smtClean="0"/>
              <a:t>Пример</a:t>
            </a:r>
            <a:r>
              <a:rPr lang="bg-BG" sz="3600" dirty="0"/>
              <a:t>: конвертиране от инчове в сантиметри:</a:t>
            </a:r>
            <a:endParaRPr lang="en-US" sz="3600" dirty="0"/>
          </a:p>
          <a:p>
            <a:pPr>
              <a:spcBef>
                <a:spcPts val="1200"/>
              </a:spcBef>
            </a:pPr>
            <a:endParaRPr lang="en-US" sz="3600" dirty="0"/>
          </a:p>
          <a:p>
            <a:pPr>
              <a:spcBef>
                <a:spcPts val="1200"/>
              </a:spcBef>
            </a:pPr>
            <a:endParaRPr lang="en-US" sz="3600" dirty="0"/>
          </a:p>
          <a:p>
            <a:pPr>
              <a:spcBef>
                <a:spcPts val="1200"/>
              </a:spcBef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595" y="3429000"/>
            <a:ext cx="5892417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6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floatval(readline())</a:t>
            </a:r>
            <a:r>
              <a:rPr lang="it-IT" sz="26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inches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5595" y="1883068"/>
            <a:ext cx="57400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= floatval(</a:t>
            </a:r>
            <a:r>
              <a:rPr lang="nn-NO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solidFill>
                  <a:srgbClr val="0097CC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97CC"/>
                </a:solidFill>
                <a:hlinkClick r:id="rId3"/>
              </a:rPr>
              <a:t>judge.softuni.bg/Contests/Compete/Index/1011#1</a:t>
            </a:r>
            <a:r>
              <a:rPr lang="en-US" sz="2400" dirty="0" smtClean="0">
                <a:solidFill>
                  <a:srgbClr val="0097CC"/>
                </a:solidFill>
              </a:rPr>
              <a:t> </a:t>
            </a:r>
            <a:endParaRPr lang="en-US" sz="2400" dirty="0">
              <a:solidFill>
                <a:srgbClr val="009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/>
              <a:t>напише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/>
              <a:t>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b="1" dirty="0"/>
              <a:t>потребителя</a:t>
            </a:r>
            <a:endParaRPr lang="en-US" b="1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en-US" dirty="0"/>
              <a:t/>
            </a:r>
            <a:br>
              <a:rPr lang="en-US" dirty="0"/>
            </a:br>
            <a:r>
              <a:rPr lang="bg-BG" b="1" dirty="0"/>
              <a:t>въведеното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xmlns="" id="{6DABAC3D-1108-41CE-A524-121B3AD0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2102964"/>
            <a:ext cx="5029200" cy="284652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dirty="0">
                <a:solidFill>
                  <a:schemeClr val="bg1"/>
                </a:solidFill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dirty="0">
                <a:solidFill>
                  <a:schemeClr val="bg1"/>
                </a:solidFill>
              </a:rPr>
              <a:t>$</a:t>
            </a:r>
            <a:r>
              <a:rPr lang="it-IT" sz="3200" dirty="0">
                <a:solidFill>
                  <a:schemeClr val="tx1"/>
                </a:solidFill>
              </a:rPr>
              <a:t>name = </a:t>
            </a:r>
            <a:r>
              <a:rPr lang="it-IT" sz="3200" dirty="0">
                <a:solidFill>
                  <a:schemeClr val="bg1"/>
                </a:solidFill>
              </a:rPr>
              <a:t>readline()</a:t>
            </a:r>
            <a:r>
              <a:rPr lang="it-IT" sz="3200" dirty="0">
                <a:solidFill>
                  <a:schemeClr val="tx1"/>
                </a:solidFill>
              </a:rPr>
              <a:t>;</a:t>
            </a:r>
            <a:endParaRPr lang="bg-BG" sz="32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dirty="0">
                <a:solidFill>
                  <a:schemeClr val="bg1"/>
                </a:solidFill>
              </a:rPr>
              <a:t>echo </a:t>
            </a:r>
            <a:r>
              <a:rPr lang="bg-BG" sz="3200" dirty="0">
                <a:solidFill>
                  <a:schemeClr val="bg1"/>
                </a:solidFill>
              </a:rPr>
              <a:t>"</a:t>
            </a:r>
            <a:r>
              <a:rPr lang="en-US" sz="3200" dirty="0">
                <a:solidFill>
                  <a:schemeClr val="bg1"/>
                </a:solidFill>
              </a:rPr>
              <a:t>Hello, </a:t>
            </a:r>
            <a:r>
              <a:rPr lang="bg-BG" sz="3200" dirty="0">
                <a:solidFill>
                  <a:schemeClr val="bg1"/>
                </a:solidFill>
              </a:rPr>
              <a:t>"</a:t>
            </a:r>
            <a:r>
              <a:rPr lang="it-IT" sz="32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dirty="0">
                <a:solidFill>
                  <a:schemeClr val="bg1"/>
                </a:solidFill>
              </a:rPr>
              <a:t>echo $</a:t>
            </a:r>
            <a:r>
              <a:rPr lang="it-IT" sz="3200" dirty="0" smtClean="0">
                <a:solidFill>
                  <a:schemeClr val="tx1"/>
                </a:solidFill>
              </a:rPr>
              <a:t>name . </a:t>
            </a:r>
            <a:r>
              <a:rPr lang="it-IT" sz="3200" dirty="0" smtClean="0">
                <a:solidFill>
                  <a:schemeClr val="bg1"/>
                </a:solidFill>
              </a:rPr>
              <a:t>"!"</a:t>
            </a:r>
            <a:r>
              <a:rPr lang="it-IT" sz="3200" dirty="0" smtClean="0">
                <a:solidFill>
                  <a:schemeClr val="tx1"/>
                </a:solidFill>
              </a:rPr>
              <a:t>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352" y="6161385"/>
            <a:ext cx="1094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judge.softuni.bg/Contests/Compete/Index/1011#2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6612" y="4572000"/>
            <a:ext cx="2745831" cy="976331"/>
          </a:xfrm>
          <a:prstGeom prst="wedgeRoundRectCallout">
            <a:avLst>
              <a:gd name="adj1" fmla="val -58726"/>
              <a:gd name="adj2" fmla="val -10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41" y="2286000"/>
            <a:ext cx="3498389" cy="2137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8786" y="1021808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"Maria"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"Ivanova"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firstName .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lastName .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@ 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age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str; 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1.5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sum; 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730042-AE24-4843-AF77-47AA99DDA66B}"/>
              </a:ext>
            </a:extLst>
          </p:cNvPr>
          <p:cNvSpPr txBox="1"/>
          <p:nvPr/>
        </p:nvSpPr>
        <p:spPr>
          <a:xfrm>
            <a:off x="4494212" y="3429000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E5AE42-FA14-4E0D-A356-651A6832D1F3}"/>
              </a:ext>
            </a:extLst>
          </p:cNvPr>
          <p:cNvSpPr txBox="1"/>
          <p:nvPr/>
        </p:nvSpPr>
        <p:spPr>
          <a:xfrm>
            <a:off x="4494212" y="573685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79183" y="3694357"/>
            <a:ext cx="3556741" cy="857431"/>
          </a:xfrm>
          <a:prstGeom prst="wedgeRoundRectCallout">
            <a:avLst>
              <a:gd name="adj1" fmla="val -56882"/>
              <a:gd name="adj2" fmla="val -55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CA6A5E8B-5E7D-44A3-A740-F817BCF9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1" y="4383097"/>
            <a:ext cx="3810001" cy="735742"/>
          </a:xfrm>
          <a:prstGeom prst="wedgeRoundRectCallout">
            <a:avLst>
              <a:gd name="adj1" fmla="val 2695"/>
              <a:gd name="adj2" fmla="val 100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Оператор за 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990600"/>
            <a:ext cx="9927138" cy="52760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0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221231"/>
            <a:ext cx="467457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nn-NO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nn-NO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nn-NO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nn-NO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nn-NO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result;</a:t>
            </a:r>
            <a:endParaRPr lang="nn-NO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990600"/>
            <a:ext cx="9927138" cy="52760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57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nn-NO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error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 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284912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 smtClean="0">
                <a:solidFill>
                  <a:schemeClr val="accent4"/>
                </a:solidFill>
                <a:latin typeface="+mn-lt"/>
              </a:rPr>
              <a:t>6.25</a:t>
            </a:r>
            <a:endParaRPr lang="bg-BG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150812" y="4655351"/>
            <a:ext cx="169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4"/>
                </a:solidFill>
              </a:rPr>
              <a:t>//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</a:rPr>
              <a:t>6</a:t>
            </a:r>
            <a:r>
              <a:rPr lang="en-US" sz="2500" b="1" dirty="0">
                <a:solidFill>
                  <a:schemeClr val="accent4"/>
                </a:solidFill>
              </a:rPr>
              <a:t> </a:t>
            </a:r>
            <a:r>
              <a:rPr lang="bg-BG" sz="2500" b="1" dirty="0" smtClean="0">
                <a:solidFill>
                  <a:schemeClr val="accent4"/>
                </a:solidFill>
              </a:rPr>
              <a:t>.25</a:t>
            </a:r>
            <a:endParaRPr lang="en-US" sz="25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0307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328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428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4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 </a:t>
            </a:r>
            <a:endParaRPr lang="en-US" sz="2800" b="1" dirty="0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4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4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4"/>
                </a:solidFill>
                <a:latin typeface="+mn-lt"/>
              </a:rPr>
              <a:t>Грешка: деление на 0</a:t>
            </a:r>
            <a:endParaRPr lang="nn-NO" i="0" noProof="1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nov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деление на цели числа резултатът </a:t>
            </a:r>
            <a:r>
              <a:rPr lang="bg-BG" sz="3200" dirty="0" smtClean="0"/>
              <a:t>не винаги е </a:t>
            </a:r>
            <a:r>
              <a:rPr lang="bg-BG" sz="3200" b="1" dirty="0" smtClean="0"/>
              <a:t>цяло число</a:t>
            </a:r>
            <a:r>
              <a:rPr lang="bg-BG" sz="3200" dirty="0" smtClean="0"/>
              <a:t>:</a:t>
            </a:r>
            <a:endParaRPr lang="bg-BG" sz="3200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799" y="1967804"/>
            <a:ext cx="7851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8951FC-27C4-4223-B7B1-4D2C82A5B7C2}"/>
              </a:ext>
            </a:extLst>
          </p:cNvPr>
          <p:cNvSpPr txBox="1"/>
          <p:nvPr/>
        </p:nvSpPr>
        <p:spPr>
          <a:xfrm>
            <a:off x="3754525" y="239869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Дробен резултат: 6.25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99569D-E895-4175-8E38-60543E4E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5" y="4108672"/>
            <a:ext cx="49015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intval(</a:t>
            </a:r>
            <a:r>
              <a:rPr lang="nn-NO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nn-NO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nn-NO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result;</a:t>
            </a:r>
          </a:p>
        </p:txBody>
      </p:sp>
      <p:sp>
        <p:nvSpPr>
          <p:cNvPr id="11" name="Right Arrow 12">
            <a:extLst>
              <a:ext uri="{FF2B5EF4-FFF2-40B4-BE49-F238E27FC236}">
                <a16:creationId xmlns:a16="http://schemas.microsoft.com/office/drawing/2014/main" xmlns="" id="{A3356E58-CF3C-4A39-9E5A-BB143818F9C7}"/>
              </a:ext>
            </a:extLst>
          </p:cNvPr>
          <p:cNvSpPr/>
          <p:nvPr/>
        </p:nvSpPr>
        <p:spPr>
          <a:xfrm>
            <a:off x="5903083" y="4833138"/>
            <a:ext cx="504693" cy="36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8662B8-64CA-4B71-B21A-8D28326D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106520"/>
            <a:ext cx="371219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943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expr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*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– 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628166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  <a:endParaRPr lang="bg-BG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b1 =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b2 =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h =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 = 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b1 +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b2)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 2.0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9B84EB-4002-4517-9D14-0B475492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94" y="3658815"/>
            <a:ext cx="3747663" cy="2450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9972E83-9E75-4D63-86E7-2202CA06C881}"/>
              </a:ext>
            </a:extLst>
          </p:cNvPr>
          <p:cNvSpPr/>
          <p:nvPr/>
        </p:nvSpPr>
        <p:spPr>
          <a:xfrm>
            <a:off x="760412" y="63971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judge.softuni.bg/Contests/Compete/Index/1011#</a:t>
            </a:r>
            <a:r>
              <a:rPr lang="bg-BG" dirty="0">
                <a:hlinkClick r:id="rId4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tx2"/>
                </a:solidFill>
              </a:rPr>
              <a:t>лаб</a:t>
            </a:r>
            <a:r>
              <a:rPr lang="bg-BG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xmlns="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xmlns="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405B6E8-3B1F-40E0-8FD2-E208BEB43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печат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bg-BG" sz="3200" dirty="0"/>
              <a:t>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други данни</a:t>
            </a:r>
            <a:r>
              <a:rPr lang="bg-BG" sz="3200" dirty="0"/>
              <a:t>, можем да ги 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съединим</a:t>
            </a:r>
            <a:r>
              <a:rPr lang="bg-BG" sz="3200" dirty="0"/>
              <a:t>, използвайки </a:t>
            </a:r>
            <a:r>
              <a:rPr lang="bg-BG" sz="3200" b="1" dirty="0"/>
              <a:t>интерполация</a:t>
            </a:r>
            <a:r>
              <a:rPr lang="en-US" sz="3200" dirty="0"/>
              <a:t>: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FF552E-4FFB-455E-BAC6-DB0AFF6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5CA701-60E4-4D47-95EB-874A7628DE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E271700-1680-498E-ABAA-F42FEE97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2" y="2438400"/>
            <a:ext cx="10798244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intval(readline())</a:t>
            </a:r>
            <a:r>
              <a:rPr lang="it-IT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$firstName $lastName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$age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$town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Работи само с двойни кавички!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69D8EBA-50C8-43A5-B6CC-E20D66764759}"/>
              </a:ext>
            </a:extLst>
          </p:cNvPr>
          <p:cNvSpPr/>
          <p:nvPr/>
        </p:nvSpPr>
        <p:spPr>
          <a:xfrm>
            <a:off x="780132" y="6190938"/>
            <a:ext cx="10798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judge.softuni.bg/Contests/Compete/Index/1011#3</a:t>
            </a:r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391B2C22-7103-42F1-B588-AF0D6BB7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395575"/>
            <a:ext cx="4947962" cy="1257300"/>
          </a:xfrm>
          <a:prstGeom prst="wedgeRoundRectCallout">
            <a:avLst>
              <a:gd name="adj1" fmla="val -32159"/>
              <a:gd name="adj2" fmla="val 63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Изразите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заместват със стойността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26256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4071"/>
            <a:ext cx="100584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it-IT" sz="2800" b="1" noProof="1" smtClean="0">
                <a:latin typeface="Consolas" pitchFamily="49" charset="0"/>
                <a:cs typeface="Consolas" pitchFamily="49" charset="0"/>
              </a:rPr>
              <a:t>-years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town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judge.softuni.bg/Contests/Compete/Index/1011#3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549CB08-794D-496B-9D1C-69B52D59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2981853"/>
            <a:ext cx="4947962" cy="1257300"/>
          </a:xfrm>
          <a:prstGeom prst="wedgeRoundRectCallout">
            <a:avLst>
              <a:gd name="adj1" fmla="val -44165"/>
              <a:gd name="adj2" fmla="val 108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се замества с текст</a:t>
            </a:r>
          </a:p>
          <a:p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 </a:t>
            </a:r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се замества с цяло число</a:t>
            </a:r>
          </a:p>
          <a:p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 </a:t>
            </a:r>
            <a:r>
              <a:rPr lang="bg-BG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се замества с дробно число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614498"/>
            <a:ext cx="5791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ceil(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23.45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920995"/>
            <a:ext cx="5791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45.67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10191"/>
            <a:ext cx="9220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one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112.345, 1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two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123.456, 2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three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566.7848, 3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566.785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5042366"/>
            <a:ext cx="3680359" cy="870141"/>
          </a:xfrm>
          <a:prstGeom prst="wedgeRoundRectCallout">
            <a:avLst>
              <a:gd name="adj1" fmla="val -59719"/>
              <a:gd name="adj2" fmla="val -118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471596-9F08-4BCB-93D5-8A95978012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dirty="0"/>
              <a:t>, може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скъсим дробни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Скъсяване чрез използването на </a:t>
            </a:r>
            <a:r>
              <a:rPr lang="en-US" dirty="0">
                <a:solidFill>
                  <a:schemeClr val="bg1"/>
                </a:solidFill>
              </a:rPr>
              <a:t>printf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Скъсяване чрез използването на </a:t>
            </a:r>
            <a:r>
              <a:rPr lang="en-US" dirty="0">
                <a:solidFill>
                  <a:schemeClr val="bg1"/>
                </a:solidFill>
              </a:rPr>
              <a:t>floor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EAEDC1-A176-476B-8D87-65ECBD87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Скъсяване на числа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BB713E-74EB-42FD-9AAC-E639D7632C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194A829-AF30-458D-9F5A-3AD552AB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427" y="2590800"/>
            <a:ext cx="84654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printf("%.2f"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1.99425345453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1.99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76AE17-CA24-4E18-9449-E3D8EF45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427" y="3950807"/>
            <a:ext cx="84654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floor(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45.8976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 100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 100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45.89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tx2"/>
                </a:solidFill>
              </a:rPr>
              <a:t>лаб</a:t>
            </a:r>
            <a:r>
              <a:rPr lang="bg-BG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xmlns="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b="1" dirty="0"/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b="1" dirty="0"/>
              <a:t>лицето</a:t>
            </a:r>
            <a:r>
              <a:rPr lang="bg-BG" dirty="0"/>
              <a:t> и </a:t>
            </a:r>
            <a:r>
              <a:rPr lang="bg-BG" b="1" dirty="0"/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xmlns="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xmlns="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xmlns="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xmlns="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xmlns="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xmlns="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2" y="622940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judge.softuni.bg/Contests/Compete/Index/1011#5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31D38B-50C4-476E-B069-331FB0BF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76" y="1447800"/>
            <a:ext cx="8229601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"Enter circle radius. r = 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 =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pi()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perimeter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pi()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"Area = "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 .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PHP_EOL;</a:t>
            </a:r>
            <a:endParaRPr lang="it-IT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echo "Perimeter = "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perimeter;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B56519C6-5FAF-4FCC-8C56-EFAD6218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2886356"/>
            <a:ext cx="2362200" cy="870141"/>
          </a:xfrm>
          <a:prstGeom prst="wedgeRoundRectCallout">
            <a:avLst>
              <a:gd name="adj1" fmla="val -67831"/>
              <a:gd name="adj2" fmla="val 63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Означение 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нов ред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2D7B5D-C6D2-4D3B-A1DE-251EB1A1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988695"/>
            <a:ext cx="4246137" cy="1982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6024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446212" y="4202373"/>
            <a:ext cx="4169703" cy="1815882"/>
            <a:chOff x="753023" y="4886777"/>
            <a:chExt cx="6455171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53023" y="4886777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xmlns="" id="{7668199F-7A05-49CE-83F2-DD32DAA4771D}"/>
              </a:ext>
            </a:extLst>
          </p:cNvPr>
          <p:cNvSpPr/>
          <p:nvPr/>
        </p:nvSpPr>
        <p:spPr>
          <a:xfrm>
            <a:off x="2355138" y="5042263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FB284C-4717-4E13-9EA6-94286C11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62" y="1295400"/>
            <a:ext cx="9197550" cy="495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&lt;?php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x1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y1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x2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y2 =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floatval(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width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abs($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x1 -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x2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height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abs($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y1 -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y2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area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width *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perimeter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*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width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("Area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.2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.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PHP_EOL,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 </a:t>
            </a:r>
            <a:endParaRPr lang="en-US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("Perimeter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.2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perimeter);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it-IT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79674C-F65B-457A-903C-8A149F7CAD86}"/>
              </a:ext>
            </a:extLst>
          </p:cNvPr>
          <p:cNvSpPr txBox="1"/>
          <p:nvPr/>
        </p:nvSpPr>
        <p:spPr>
          <a:xfrm>
            <a:off x="531812" y="6365557"/>
            <a:ext cx="1203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judge.softuni.bg/Contests/Compete/Index/151#6</a:t>
            </a:r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6F8F86-5B8E-47B2-9C49-BA335EAF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447800"/>
            <a:ext cx="3401814" cy="2969380"/>
          </a:xfrm>
          <a:prstGeom prst="roundRect">
            <a:avLst>
              <a:gd name="adj" fmla="val 1388"/>
            </a:avLst>
          </a:prstGeom>
        </p:spPr>
      </p:pic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1947268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ead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ine()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3429000"/>
            <a:ext cx="6478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</a:t>
            </a:r>
            <a:r>
              <a:rPr lang="bg-BG" sz="2700" b="1" noProof="1">
                <a:solidFill>
                  <a:schemeClr val="bg1"/>
                </a:solidFill>
                <a:latin typeface="Consolas" pitchFamily="49" charset="0"/>
              </a:rPr>
              <a:t>+</a:t>
            </a:r>
            <a:r>
              <a:rPr lang="bg-BG" sz="2700" b="1" noProof="1">
                <a:latin typeface="Consolas" pitchFamily="49" charset="0"/>
              </a:rPr>
              <a:t> 3</a:t>
            </a:r>
            <a:r>
              <a:rPr lang="nn-NO" sz="2700" b="1" noProof="1">
                <a:latin typeface="Consolas" pitchFamily="49" charset="0"/>
              </a:rPr>
              <a:t>;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022824"/>
            <a:ext cx="64785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printf(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%d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%d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5, 3 + 5);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xmlns="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xmlns="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xmlns="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xmlns="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38188" y="135055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r>
              <a:rPr lang="bg-BG" sz="3200" dirty="0">
                <a:hlinkClick r:id="rId3"/>
              </a:rPr>
              <a:t/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836612" y="4244072"/>
            <a:ext cx="2434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027612" y="3992669"/>
            <a:ext cx="3464989" cy="53891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70612" y="5073559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b="1" dirty="0"/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integer</a:t>
            </a:r>
            <a:r>
              <a:rPr lang="bg-BG" dirty="0" smtClean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/>
              <a:t> – </a:t>
            </a:r>
            <a:r>
              <a:rPr lang="en-US" b="1" dirty="0" smtClean="0"/>
              <a:t>True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2369"/>
            <a:ext cx="10535683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/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/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/>
              <a:t>печатаме</a:t>
            </a:r>
            <a:r>
              <a:rPr lang="bg-BG" sz="3200" dirty="0"/>
              <a:t>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b="1" dirty="0"/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текст</a:t>
            </a:r>
          </a:p>
          <a:p>
            <a:r>
              <a:rPr lang="bg-BG" sz="3200" dirty="0"/>
              <a:t>Команда за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sz="3200" dirty="0"/>
              <a:t> от конзолата:</a:t>
            </a:r>
          </a:p>
          <a:p>
            <a:pPr lvl="1"/>
            <a:r>
              <a:rPr lang="bg-BG" sz="3200" dirty="0"/>
              <a:t>Връща ни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sz="3200" dirty="0"/>
              <a:t> от потребителя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5A50EB-3EF2-4835-A32B-A7C67AE0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899" y="5413226"/>
            <a:ext cx="24030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readline()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xmlns="" id="{7B691707-584C-4068-858B-9E54859720ED}"/>
              </a:ext>
            </a:extLst>
          </p:cNvPr>
          <p:cNvSpPr/>
          <p:nvPr/>
        </p:nvSpPr>
        <p:spPr>
          <a:xfrm>
            <a:off x="5409104" y="5474020"/>
            <a:ext cx="617575" cy="401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0BC97F8-41D5-4CCB-9165-D2F70A1F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16" y="4882482"/>
            <a:ext cx="3573564" cy="1584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0" y="99060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8369" y="1752600"/>
            <a:ext cx="4279281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$name = 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7104"/>
              <a:gd name="adj2" fmla="val -48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xmlns="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58804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9A24C39-5963-485D-9A31-DC9928E9E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3229187"/>
            <a:ext cx="4495800" cy="1943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38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2163</Words>
  <Application>Microsoft Office PowerPoint</Application>
  <PresentationFormat>Custom</PresentationFormat>
  <Paragraphs>412</Paragraphs>
  <Slides>38</Slides>
  <Notes>26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Съединяване на текст и числа</vt:lpstr>
      <vt:lpstr>Закръгляне на числа</vt:lpstr>
      <vt:lpstr>Скъсяване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2018-11-02T12:46:13Z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