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9"/>
  </p:notesMasterIdLst>
  <p:handoutMasterIdLst>
    <p:handoutMasterId r:id="rId60"/>
  </p:handoutMasterIdLst>
  <p:sldIdLst>
    <p:sldId id="522" r:id="rId3"/>
    <p:sldId id="523" r:id="rId4"/>
    <p:sldId id="530" r:id="rId5"/>
    <p:sldId id="525" r:id="rId6"/>
    <p:sldId id="531" r:id="rId7"/>
    <p:sldId id="526" r:id="rId8"/>
    <p:sldId id="532" r:id="rId9"/>
    <p:sldId id="527" r:id="rId10"/>
    <p:sldId id="533" r:id="rId11"/>
    <p:sldId id="528" r:id="rId12"/>
    <p:sldId id="534" r:id="rId13"/>
    <p:sldId id="529" r:id="rId14"/>
    <p:sldId id="535" r:id="rId15"/>
    <p:sldId id="274" r:id="rId16"/>
    <p:sldId id="459" r:id="rId17"/>
    <p:sldId id="276" r:id="rId18"/>
    <p:sldId id="420" r:id="rId19"/>
    <p:sldId id="504" r:id="rId20"/>
    <p:sldId id="466" r:id="rId21"/>
    <p:sldId id="496" r:id="rId22"/>
    <p:sldId id="426" r:id="rId23"/>
    <p:sldId id="468" r:id="rId24"/>
    <p:sldId id="469" r:id="rId25"/>
    <p:sldId id="460" r:id="rId26"/>
    <p:sldId id="497" r:id="rId27"/>
    <p:sldId id="471" r:id="rId28"/>
    <p:sldId id="472" r:id="rId29"/>
    <p:sldId id="473" r:id="rId30"/>
    <p:sldId id="474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56" r:id="rId47"/>
    <p:sldId id="492" r:id="rId48"/>
    <p:sldId id="493" r:id="rId49"/>
    <p:sldId id="457" r:id="rId50"/>
    <p:sldId id="494" r:id="rId51"/>
    <p:sldId id="349" r:id="rId52"/>
    <p:sldId id="495" r:id="rId53"/>
    <p:sldId id="498" r:id="rId54"/>
    <p:sldId id="502" r:id="rId55"/>
    <p:sldId id="503" r:id="rId56"/>
    <p:sldId id="413" r:id="rId57"/>
    <p:sldId id="501" r:id="rId5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069539CA-F59E-4953-ACCE-E153DE8DF2C5}">
          <p14:sldIdLst>
            <p14:sldId id="522"/>
            <p14:sldId id="523"/>
            <p14:sldId id="530"/>
            <p14:sldId id="525"/>
            <p14:sldId id="531"/>
            <p14:sldId id="526"/>
            <p14:sldId id="532"/>
            <p14:sldId id="527"/>
            <p14:sldId id="533"/>
            <p14:sldId id="528"/>
            <p14:sldId id="534"/>
            <p14:sldId id="529"/>
            <p14:sldId id="535"/>
          </p14:sldIdLst>
        </p14:section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Вложени конструкции" id="{234C137D-07F2-46E7-A91E-278ACEA4A44F}">
          <p14:sldIdLst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6E7"/>
    <a:srgbClr val="1A8AFA"/>
    <a:srgbClr val="C9A0DD"/>
    <a:srgbClr val="6CBD44"/>
    <a:srgbClr val="F5CD31"/>
    <a:srgbClr val="FFA72A"/>
    <a:srgbClr val="FDFFFF"/>
    <a:srgbClr val="0097CC"/>
    <a:srgbClr val="FFF0D9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4533" autoAdjust="0"/>
  </p:normalViewPr>
  <p:slideViewPr>
    <p:cSldViewPr>
      <p:cViewPr varScale="1">
        <p:scale>
          <a:sx n="86" d="100"/>
          <a:sy n="86" d="100"/>
        </p:scale>
        <p:origin x="55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6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6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7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Practice/Index/1013#8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3#8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1182" y="2188129"/>
            <a:ext cx="3226830" cy="32016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$a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3;</a:t>
            </a:r>
            <a:endParaRPr lang="en-US" dirty="0"/>
          </a:p>
          <a:p>
            <a:r>
              <a:rPr lang="bg-BG" dirty="0"/>
              <a:t>if ($a</a:t>
            </a:r>
            <a:r>
              <a:rPr lang="en-US" dirty="0"/>
              <a:t> </a:t>
            </a:r>
            <a:r>
              <a:rPr lang="bg-BG" dirty="0"/>
              <a:t>%</a:t>
            </a:r>
            <a:r>
              <a:rPr lang="en-US" dirty="0"/>
              <a:t> </a:t>
            </a:r>
            <a:r>
              <a:rPr lang="bg-BG" dirty="0"/>
              <a:t>2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0)</a:t>
            </a:r>
            <a:r>
              <a:rPr lang="en-US" dirty="0"/>
              <a:t>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bg-BG" dirty="0"/>
              <a:t>echo "even"</a:t>
            </a:r>
            <a:endParaRPr lang="en-US" dirty="0"/>
          </a:p>
          <a:p>
            <a:r>
              <a:rPr lang="bg-BG" dirty="0"/>
              <a:t>}</a:t>
            </a:r>
            <a:r>
              <a:rPr lang="en-US" dirty="0"/>
              <a:t> </a:t>
            </a:r>
            <a:r>
              <a:rPr lang="bg-BG" dirty="0"/>
              <a:t>else {</a:t>
            </a:r>
            <a:endParaRPr lang="en-US" dirty="0"/>
          </a:p>
          <a:p>
            <a:r>
              <a:rPr lang="en-US" dirty="0"/>
              <a:t>  </a:t>
            </a:r>
            <a:r>
              <a:rPr lang="bg-BG" dirty="0"/>
              <a:t>echo "odd";</a:t>
            </a:r>
            <a:endParaRPr lang="en-US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4E5E38-7ECD-4CA0-8007-DFA9C1389DD6}"/>
              </a:ext>
            </a:extLst>
          </p:cNvPr>
          <p:cNvGrpSpPr/>
          <p:nvPr/>
        </p:nvGrpSpPr>
        <p:grpSpPr>
          <a:xfrm>
            <a:off x="7986258" y="3718390"/>
            <a:ext cx="2362199" cy="1136171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94FA490F-A2F3-4A4D-BDDF-0DF52CA83A96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BD0C79-B1AF-49E6-B166-361009D4D291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83631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Nothing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705CD9-DB36-434F-B465-8145E6BF2B42}"/>
              </a:ext>
            </a:extLst>
          </p:cNvPr>
          <p:cNvGrpSpPr/>
          <p:nvPr/>
        </p:nvGrpSpPr>
        <p:grpSpPr>
          <a:xfrm>
            <a:off x="5771207" y="4514093"/>
            <a:ext cx="2362200" cy="1743058"/>
            <a:chOff x="5541569" y="4570824"/>
            <a:chExt cx="304800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62F79EE-1DAA-4C25-9DAC-A2E9A92522AC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75000-2D68-4E0A-8B3A-63BCB2A2700E}"/>
                </a:ext>
              </a:extLst>
            </p:cNvPr>
            <p:cNvSpPr txBox="1"/>
            <p:nvPr/>
          </p:nvSpPr>
          <p:spPr>
            <a:xfrm>
              <a:off x="5712147" y="5291057"/>
              <a:ext cx="2706844" cy="10803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Even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E2D4F-D4AA-490A-A63A-E7DDFB4EB960}"/>
              </a:ext>
            </a:extLst>
          </p:cNvPr>
          <p:cNvGrpSpPr/>
          <p:nvPr/>
        </p:nvGrpSpPr>
        <p:grpSpPr>
          <a:xfrm>
            <a:off x="5381476" y="2485422"/>
            <a:ext cx="2533939" cy="1266985"/>
            <a:chOff x="1063130" y="3246971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C5D606B1-C39D-46D1-928B-D8051EC7E3B8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3070-3B9E-4E58-B062-192B455C77F9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  <a:endParaRPr lang="en-US" sz="4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001B03-0E15-4FE5-8664-D02A098D72EF}"/>
              </a:ext>
            </a:extLst>
          </p:cNvPr>
          <p:cNvGrpSpPr/>
          <p:nvPr/>
        </p:nvGrpSpPr>
        <p:grpSpPr>
          <a:xfrm>
            <a:off x="7986258" y="1692647"/>
            <a:ext cx="2133601" cy="1676399"/>
            <a:chOff x="8273212" y="2372594"/>
            <a:chExt cx="3048000" cy="2133600"/>
          </a:xfrm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53C597BF-7D7F-4B1A-8020-F68E1D7FE604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80410-44CF-45DD-B82C-EC574DB173F4}"/>
                </a:ext>
              </a:extLst>
            </p:cNvPr>
            <p:cNvSpPr txBox="1"/>
            <p:nvPr/>
          </p:nvSpPr>
          <p:spPr>
            <a:xfrm>
              <a:off x="8973837" y="2961553"/>
              <a:ext cx="2077498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Odd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7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4E5E38-7ECD-4CA0-8007-DFA9C1389DD6}"/>
              </a:ext>
            </a:extLst>
          </p:cNvPr>
          <p:cNvGrpSpPr/>
          <p:nvPr/>
        </p:nvGrpSpPr>
        <p:grpSpPr>
          <a:xfrm>
            <a:off x="7986258" y="3718390"/>
            <a:ext cx="2362199" cy="1136171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94FA490F-A2F3-4A4D-BDDF-0DF52CA83A96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BD0C79-B1AF-49E6-B166-361009D4D291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83631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Nothing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705CD9-DB36-434F-B465-8145E6BF2B42}"/>
              </a:ext>
            </a:extLst>
          </p:cNvPr>
          <p:cNvGrpSpPr/>
          <p:nvPr/>
        </p:nvGrpSpPr>
        <p:grpSpPr>
          <a:xfrm>
            <a:off x="5771207" y="4514093"/>
            <a:ext cx="2362200" cy="1743058"/>
            <a:chOff x="5541569" y="4570824"/>
            <a:chExt cx="304800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62F79EE-1DAA-4C25-9DAC-A2E9A92522AC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75000-2D68-4E0A-8B3A-63BCB2A2700E}"/>
                </a:ext>
              </a:extLst>
            </p:cNvPr>
            <p:cNvSpPr txBox="1"/>
            <p:nvPr/>
          </p:nvSpPr>
          <p:spPr>
            <a:xfrm>
              <a:off x="5712147" y="5291057"/>
              <a:ext cx="2706844" cy="10803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Even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E2D4F-D4AA-490A-A63A-E7DDFB4EB960}"/>
              </a:ext>
            </a:extLst>
          </p:cNvPr>
          <p:cNvGrpSpPr/>
          <p:nvPr/>
        </p:nvGrpSpPr>
        <p:grpSpPr>
          <a:xfrm>
            <a:off x="5381476" y="2485422"/>
            <a:ext cx="2533939" cy="1266985"/>
            <a:chOff x="1063130" y="3246971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C5D606B1-C39D-46D1-928B-D8051EC7E3B8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3070-3B9E-4E58-B062-192B455C77F9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  <a:endParaRPr lang="en-US" sz="4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001B03-0E15-4FE5-8664-D02A098D72EF}"/>
              </a:ext>
            </a:extLst>
          </p:cNvPr>
          <p:cNvGrpSpPr/>
          <p:nvPr/>
        </p:nvGrpSpPr>
        <p:grpSpPr>
          <a:xfrm>
            <a:off x="7986258" y="1692647"/>
            <a:ext cx="2133601" cy="1676399"/>
            <a:chOff x="8273212" y="2372594"/>
            <a:chExt cx="3048000" cy="2133600"/>
          </a:xfrm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53C597BF-7D7F-4B1A-8020-F68E1D7FE604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80410-44CF-45DD-B82C-EC574DB173F4}"/>
                </a:ext>
              </a:extLst>
            </p:cNvPr>
            <p:cNvSpPr txBox="1"/>
            <p:nvPr/>
          </p:nvSpPr>
          <p:spPr>
            <a:xfrm>
              <a:off x="8973837" y="2961553"/>
              <a:ext cx="2077498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Odd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7808900-2838-4D36-BAE0-C9603AD88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1182" y="2188129"/>
            <a:ext cx="3226830" cy="32016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$a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3;</a:t>
            </a:r>
            <a:endParaRPr lang="en-US" dirty="0"/>
          </a:p>
          <a:p>
            <a:r>
              <a:rPr lang="bg-BG" dirty="0"/>
              <a:t>if ($a</a:t>
            </a:r>
            <a:r>
              <a:rPr lang="en-US" dirty="0"/>
              <a:t> </a:t>
            </a:r>
            <a:r>
              <a:rPr lang="bg-BG" dirty="0"/>
              <a:t>%</a:t>
            </a:r>
            <a:r>
              <a:rPr lang="en-US" dirty="0"/>
              <a:t> </a:t>
            </a:r>
            <a:r>
              <a:rPr lang="bg-BG" dirty="0"/>
              <a:t>2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0)</a:t>
            </a:r>
            <a:r>
              <a:rPr lang="en-US" dirty="0"/>
              <a:t>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bg-BG" dirty="0"/>
              <a:t>echo "even"</a:t>
            </a:r>
            <a:endParaRPr lang="en-US" dirty="0"/>
          </a:p>
          <a:p>
            <a:r>
              <a:rPr lang="bg-BG" dirty="0"/>
              <a:t>}</a:t>
            </a:r>
            <a:r>
              <a:rPr lang="en-US" dirty="0"/>
              <a:t> </a:t>
            </a:r>
            <a:r>
              <a:rPr lang="bg-BG" dirty="0"/>
              <a:t>else {</a:t>
            </a:r>
            <a:endParaRPr lang="en-US" dirty="0"/>
          </a:p>
          <a:p>
            <a:r>
              <a:rPr lang="en-US" dirty="0"/>
              <a:t>  </a:t>
            </a:r>
            <a:r>
              <a:rPr lang="bg-BG" dirty="0"/>
              <a:t>echo "odd";</a:t>
            </a:r>
            <a:endParaRPr lang="en-US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520" y="1949537"/>
            <a:ext cx="3743892" cy="42474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$a = 5;</a:t>
            </a:r>
            <a:endParaRPr lang="en-US" dirty="0"/>
          </a:p>
          <a:p>
            <a:r>
              <a:rPr lang="bg-BG" dirty="0"/>
              <a:t>if ($a &gt; 5) {</a:t>
            </a:r>
            <a:endParaRPr lang="en-US" dirty="0"/>
          </a:p>
          <a:p>
            <a:r>
              <a:rPr lang="bg-BG" dirty="0"/>
              <a:t>$a = $a * 2;</a:t>
            </a:r>
            <a:endParaRPr lang="en-US" dirty="0"/>
          </a:p>
          <a:p>
            <a:r>
              <a:rPr lang="bg-BG" dirty="0"/>
              <a:t>$a = 8;</a:t>
            </a:r>
            <a:endParaRPr lang="en-US" dirty="0"/>
          </a:p>
          <a:p>
            <a:r>
              <a:rPr lang="bg-BG" dirty="0"/>
              <a:t>} else if ($a &lt; 5)</a:t>
            </a:r>
            <a:r>
              <a:rPr lang="en-US" dirty="0"/>
              <a:t> {</a:t>
            </a:r>
          </a:p>
          <a:p>
            <a:r>
              <a:rPr lang="bg-BG" dirty="0"/>
              <a:t>$a = 11;</a:t>
            </a:r>
            <a:endParaRPr lang="en-US" dirty="0"/>
          </a:p>
          <a:p>
            <a:r>
              <a:rPr lang="bg-BG" dirty="0"/>
              <a:t>$a = $a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bg-BG" dirty="0"/>
              <a:t>4;</a:t>
            </a:r>
            <a:endParaRPr lang="en-US" dirty="0"/>
          </a:p>
          <a:p>
            <a:r>
              <a:rPr lang="bg-BG" dirty="0"/>
              <a:t>echo $a;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4E5E38-7ECD-4CA0-8007-DFA9C1389DD6}"/>
              </a:ext>
            </a:extLst>
          </p:cNvPr>
          <p:cNvGrpSpPr/>
          <p:nvPr/>
        </p:nvGrpSpPr>
        <p:grpSpPr>
          <a:xfrm>
            <a:off x="8270371" y="4094584"/>
            <a:ext cx="1707668" cy="1136171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94FA490F-A2F3-4A4D-BDDF-0DF52CA83A96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BD0C79-B1AF-49E6-B166-361009D4D291}"/>
                </a:ext>
              </a:extLst>
            </p:cNvPr>
            <p:cNvSpPr txBox="1"/>
            <p:nvPr/>
          </p:nvSpPr>
          <p:spPr>
            <a:xfrm>
              <a:off x="1365254" y="4307762"/>
              <a:ext cx="3515719" cy="113239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705CD9-DB36-434F-B465-8145E6BF2B42}"/>
              </a:ext>
            </a:extLst>
          </p:cNvPr>
          <p:cNvGrpSpPr/>
          <p:nvPr/>
        </p:nvGrpSpPr>
        <p:grpSpPr>
          <a:xfrm>
            <a:off x="5561012" y="4202404"/>
            <a:ext cx="2075805" cy="1581907"/>
            <a:chOff x="5627221" y="4630498"/>
            <a:chExt cx="304800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62F79EE-1DAA-4C25-9DAC-A2E9A92522AC}"/>
                </a:ext>
              </a:extLst>
            </p:cNvPr>
            <p:cNvSpPr/>
            <p:nvPr/>
          </p:nvSpPr>
          <p:spPr bwMode="auto">
            <a:xfrm>
              <a:off x="5627221" y="4630498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3CB6E7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75000-2D68-4E0A-8B3A-63BCB2A2700E}"/>
                </a:ext>
              </a:extLst>
            </p:cNvPr>
            <p:cNvSpPr txBox="1"/>
            <p:nvPr/>
          </p:nvSpPr>
          <p:spPr>
            <a:xfrm>
              <a:off x="6056930" y="5340088"/>
              <a:ext cx="1524654" cy="10803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7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E2D4F-D4AA-490A-A63A-E7DDFB4EB960}"/>
              </a:ext>
            </a:extLst>
          </p:cNvPr>
          <p:cNvGrpSpPr/>
          <p:nvPr/>
        </p:nvGrpSpPr>
        <p:grpSpPr>
          <a:xfrm>
            <a:off x="5831817" y="2530159"/>
            <a:ext cx="1970743" cy="1266985"/>
            <a:chOff x="1063130" y="3246971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C5D606B1-C39D-46D1-928B-D8051EC7E3B8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3070-3B9E-4E58-B062-192B455C77F9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001B03-0E15-4FE5-8664-D02A098D72EF}"/>
              </a:ext>
            </a:extLst>
          </p:cNvPr>
          <p:cNvGrpSpPr/>
          <p:nvPr/>
        </p:nvGrpSpPr>
        <p:grpSpPr>
          <a:xfrm>
            <a:off x="8057405" y="1793011"/>
            <a:ext cx="2133601" cy="1676399"/>
            <a:chOff x="8273212" y="2372594"/>
            <a:chExt cx="3048000" cy="2133600"/>
          </a:xfrm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53C597BF-7D7F-4B1A-8020-F68E1D7FE604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6CBD44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80410-44CF-45DD-B82C-EC574DB173F4}"/>
                </a:ext>
              </a:extLst>
            </p:cNvPr>
            <p:cNvSpPr txBox="1"/>
            <p:nvPr/>
          </p:nvSpPr>
          <p:spPr>
            <a:xfrm>
              <a:off x="9430556" y="2932179"/>
              <a:ext cx="1059880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5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4E5E38-7ECD-4CA0-8007-DFA9C1389DD6}"/>
              </a:ext>
            </a:extLst>
          </p:cNvPr>
          <p:cNvGrpSpPr/>
          <p:nvPr/>
        </p:nvGrpSpPr>
        <p:grpSpPr>
          <a:xfrm>
            <a:off x="8270371" y="4094584"/>
            <a:ext cx="1707668" cy="1136171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94FA490F-A2F3-4A4D-BDDF-0DF52CA83A96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BD0C79-B1AF-49E6-B166-361009D4D291}"/>
                </a:ext>
              </a:extLst>
            </p:cNvPr>
            <p:cNvSpPr txBox="1"/>
            <p:nvPr/>
          </p:nvSpPr>
          <p:spPr>
            <a:xfrm>
              <a:off x="1365254" y="4307762"/>
              <a:ext cx="3515719" cy="11323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705CD9-DB36-434F-B465-8145E6BF2B42}"/>
              </a:ext>
            </a:extLst>
          </p:cNvPr>
          <p:cNvGrpSpPr/>
          <p:nvPr/>
        </p:nvGrpSpPr>
        <p:grpSpPr>
          <a:xfrm>
            <a:off x="5561012" y="4202404"/>
            <a:ext cx="2075805" cy="1581907"/>
            <a:chOff x="5627221" y="4630498"/>
            <a:chExt cx="304800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62F79EE-1DAA-4C25-9DAC-A2E9A92522AC}"/>
                </a:ext>
              </a:extLst>
            </p:cNvPr>
            <p:cNvSpPr/>
            <p:nvPr/>
          </p:nvSpPr>
          <p:spPr bwMode="auto">
            <a:xfrm>
              <a:off x="5627221" y="4630498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3CB6E7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75000-2D68-4E0A-8B3A-63BCB2A2700E}"/>
                </a:ext>
              </a:extLst>
            </p:cNvPr>
            <p:cNvSpPr txBox="1"/>
            <p:nvPr/>
          </p:nvSpPr>
          <p:spPr>
            <a:xfrm>
              <a:off x="6056930" y="5340088"/>
              <a:ext cx="1524654" cy="10803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7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E2D4F-D4AA-490A-A63A-E7DDFB4EB960}"/>
              </a:ext>
            </a:extLst>
          </p:cNvPr>
          <p:cNvGrpSpPr/>
          <p:nvPr/>
        </p:nvGrpSpPr>
        <p:grpSpPr>
          <a:xfrm>
            <a:off x="5831817" y="2530159"/>
            <a:ext cx="1970743" cy="1266985"/>
            <a:chOff x="1063130" y="3246971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C5D606B1-C39D-46D1-928B-D8051EC7E3B8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3070-3B9E-4E58-B062-192B455C77F9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001B03-0E15-4FE5-8664-D02A098D72EF}"/>
              </a:ext>
            </a:extLst>
          </p:cNvPr>
          <p:cNvGrpSpPr/>
          <p:nvPr/>
        </p:nvGrpSpPr>
        <p:grpSpPr>
          <a:xfrm>
            <a:off x="8057405" y="1793011"/>
            <a:ext cx="2133601" cy="1676399"/>
            <a:chOff x="8273212" y="2372594"/>
            <a:chExt cx="3048000" cy="2133600"/>
          </a:xfrm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53C597BF-7D7F-4B1A-8020-F68E1D7FE604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6CBD44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80410-44CF-45DD-B82C-EC574DB173F4}"/>
                </a:ext>
              </a:extLst>
            </p:cNvPr>
            <p:cNvSpPr txBox="1"/>
            <p:nvPr/>
          </p:nvSpPr>
          <p:spPr>
            <a:xfrm>
              <a:off x="9430556" y="2932179"/>
              <a:ext cx="1059880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5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F2737BB-477F-4880-A8E3-F8EC153ED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520" y="1949537"/>
            <a:ext cx="3743892" cy="42474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$a = 5;</a:t>
            </a:r>
            <a:endParaRPr lang="en-US" dirty="0"/>
          </a:p>
          <a:p>
            <a:r>
              <a:rPr lang="bg-BG" dirty="0"/>
              <a:t>if ($a &gt; 5) {</a:t>
            </a:r>
            <a:endParaRPr lang="en-US" dirty="0"/>
          </a:p>
          <a:p>
            <a:r>
              <a:rPr lang="bg-BG" dirty="0"/>
              <a:t>$a = $a * 2;</a:t>
            </a:r>
            <a:endParaRPr lang="en-US" dirty="0"/>
          </a:p>
          <a:p>
            <a:r>
              <a:rPr lang="bg-BG" dirty="0"/>
              <a:t>$a = 8;</a:t>
            </a:r>
            <a:endParaRPr lang="en-US" dirty="0"/>
          </a:p>
          <a:p>
            <a:r>
              <a:rPr lang="bg-BG" dirty="0"/>
              <a:t>} else if ($a &lt; 5)</a:t>
            </a:r>
            <a:r>
              <a:rPr lang="en-US" dirty="0"/>
              <a:t> {</a:t>
            </a:r>
          </a:p>
          <a:p>
            <a:r>
              <a:rPr lang="bg-BG" dirty="0"/>
              <a:t>$a = 11;</a:t>
            </a:r>
            <a:endParaRPr lang="en-US" dirty="0"/>
          </a:p>
          <a:p>
            <a:r>
              <a:rPr lang="bg-BG" dirty="0"/>
              <a:t>$a = $a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bg-BG" dirty="0"/>
              <a:t>4;</a:t>
            </a:r>
            <a:endParaRPr lang="en-US" dirty="0"/>
          </a:p>
          <a:p>
            <a:r>
              <a:rPr lang="bg-BG" dirty="0"/>
              <a:t>echo $a;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88143"/>
            <a:ext cx="2950749" cy="395869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0" y="1884823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nov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341812" y="2362200"/>
            <a:ext cx="3657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chemeClr val="bg2"/>
                </a:solidFill>
                <a:latin typeface="Consolas" panose="020B0609020204030204" pitchFamily="49" charset="0"/>
              </a:rPr>
              <a:t>if(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condition</a:t>
            </a:r>
            <a:r>
              <a:rPr lang="en-US" sz="3800" b="1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</a:t>
            </a:r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/>
              <a:t> условие се преминава към 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159" y="2438400"/>
            <a:ext cx="7315199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(condition1)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"condition1 valid";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echo "condition2 valid";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"condition2 not valid";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436812" y="3562350"/>
            <a:ext cx="64008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5692189"/>
            <a:ext cx="4509308" cy="570546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5839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Каква стойност </a:t>
            </a:r>
            <a:r>
              <a:rPr lang="bg-BG" dirty="0"/>
              <a:t>ще присвои променливата </a:t>
            </a:r>
            <a:r>
              <a:rPr lang="en-US" dirty="0"/>
              <a:t>"isGreater"</a:t>
            </a:r>
            <a:r>
              <a:rPr lang="bg-BG" dirty="0"/>
              <a:t>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2368" y="1855383"/>
            <a:ext cx="5538380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$isGreater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82782" y="4206833"/>
            <a:ext cx="2409538" cy="1469358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382462" y="3713960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780232" y="4149604"/>
            <a:ext cx="2657499" cy="146935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7804" y="4473979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575367" y="2671624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0219" y="518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285028" y="271506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29769"/>
                <a:gd name="adj2" fmla="val 6141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8230" y="1439403"/>
            <a:ext cx="854578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$age = intval(readline());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$gender = 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($age &lt; 16)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($gender == "m") echo "Master";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($gender == "f") echo "Miss";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($gender == "m") echo "Mr.";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($gender == "f") echo "Ms.";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0703" y="1319492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5754" y="1600200"/>
            <a:ext cx="10668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b="1" dirty="0">
                <a:latin typeface="Consolas" panose="020B0609020204030204" pitchFamily="49" charset="0"/>
              </a:rPr>
              <a:t>$product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bg-BG" sz="2800" b="1" dirty="0">
                <a:latin typeface="Consolas" panose="020B0609020204030204" pitchFamily="49" charset="0"/>
              </a:rPr>
              <a:t> = strtolower(readline());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$town = strtolower(readline());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$quantity = </a:t>
            </a:r>
            <a:r>
              <a:rPr lang="en-US" sz="2800" b="1" dirty="0">
                <a:latin typeface="Consolas" panose="020B0609020204030204" pitchFamily="49" charset="0"/>
              </a:rPr>
              <a:t>intval</a:t>
            </a:r>
            <a:r>
              <a:rPr lang="bg-BG" sz="2800" b="1" dirty="0">
                <a:latin typeface="Consolas" panose="020B0609020204030204" pitchFamily="49" charset="0"/>
              </a:rPr>
              <a:t>(readline());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($town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($productName == "coffee") $quanity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($town == "Plovdiv")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($town == "Varna")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towns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&amp;&amp;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</a:t>
            </a:r>
            <a:r>
              <a:rPr lang="bg-BG" b="1" dirty="0">
                <a:solidFill>
                  <a:schemeClr val="bg1"/>
                </a:solidFill>
              </a:rPr>
              <a:t>няколко</a:t>
            </a:r>
            <a:r>
              <a:rPr lang="bg-BG" dirty="0"/>
              <a:t> условия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4121" y="5012871"/>
            <a:ext cx="8204701" cy="1000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6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6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26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intval</a:t>
            </a:r>
            <a:r>
              <a:rPr lang="bg-BG" sz="26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$x &lt; 10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$a % 2 == 0)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584" y="1752600"/>
            <a:ext cx="9025655" cy="3898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800" b="1" dirty="0">
                <a:latin typeface="Consolas" panose="020B0609020204030204" pitchFamily="49" charset="0"/>
              </a:rPr>
              <a:t>$x</a:t>
            </a:r>
            <a:r>
              <a:rPr lang="en-US" sz="2800" b="1" dirty="0">
                <a:latin typeface="Consolas" panose="020B0609020204030204" pitchFamily="49" charset="0"/>
              </a:rPr>
              <a:t>1</a:t>
            </a:r>
            <a:r>
              <a:rPr lang="bg-BG" sz="2800" b="1" dirty="0">
                <a:latin typeface="Consolas" panose="020B0609020204030204" pitchFamily="49" charset="0"/>
              </a:rPr>
              <a:t> = floatval(readline());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800" b="1" dirty="0">
                <a:latin typeface="Consolas" panose="020B0609020204030204" pitchFamily="49" charset="0"/>
              </a:rPr>
              <a:t>$</a:t>
            </a:r>
            <a:r>
              <a:rPr lang="en-US" sz="2800" b="1" dirty="0">
                <a:latin typeface="Consolas" panose="020B0609020204030204" pitchFamily="49" charset="0"/>
              </a:rPr>
              <a:t>y</a:t>
            </a:r>
            <a:r>
              <a:rPr lang="bg-BG" sz="2800" b="1" dirty="0">
                <a:latin typeface="Consolas" panose="020B0609020204030204" pitchFamily="49" charset="0"/>
              </a:rPr>
              <a:t>1 = floatval(readline());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$x &gt;= $x1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$x &lt;= $x2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$y &gt;=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$y1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$y &lt;= y2)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echo "Inside";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echo "Outside";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5839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Каква стойност </a:t>
            </a:r>
            <a:r>
              <a:rPr lang="bg-BG" dirty="0"/>
              <a:t>ще присвои променливата </a:t>
            </a:r>
            <a:r>
              <a:rPr lang="en-US" dirty="0"/>
              <a:t>"isGreater"</a:t>
            </a:r>
            <a:r>
              <a:rPr lang="bg-BG" dirty="0"/>
              <a:t>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2368" y="1855383"/>
            <a:ext cx="5538380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$isGreater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82782" y="4206833"/>
            <a:ext cx="2409538" cy="1469358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382462" y="3713960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780232" y="4149604"/>
            <a:ext cx="2657499" cy="146935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7804" y="4473979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575367" y="2671624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0219" y="518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285028" y="271506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29769"/>
                <a:gd name="adj2" fmla="val 6141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4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57" y="4114800"/>
            <a:ext cx="893178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$word = readline();</a:t>
            </a:r>
            <a:endParaRPr lang="bg-BG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($word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$word == "Demo")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76EA9AB-36EA-49D6-A812-BCDC5E93C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64" y="3962400"/>
            <a:ext cx="2137411" cy="1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215" y="1440111"/>
            <a:ext cx="10364393" cy="45154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$food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($food == "banana" </a:t>
            </a:r>
            <a:r>
              <a:rPr lang="en-US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$food == "apple")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Check other fruits </a:t>
            </a: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echo "fruit";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 if ($food == "tomato" </a:t>
            </a:r>
            <a:r>
              <a:rPr lang="en-US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$food == "cucumber")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Check other vegetables</a:t>
            </a: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echo "vegetable";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echo "unknown";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742" y="42672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($a &gt;= 100 &amp;&amp; $a &lt;= 200)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|| $a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echo "In range";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028580"/>
            <a:ext cx="10006776" cy="1565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$isValid = ($number &gt; 10) &amp;&amp; ($number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($isValid == true))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echo "Invalid";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14788" y="348766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dirty="0"/>
              <a:t>Решаване на задачи в клас(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6012" y="4495800"/>
            <a:ext cx="4986924" cy="88265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8637" y="1425662"/>
            <a:ext cx="110109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($day == "saturday" || $day == "sunday") 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($fruit == "banana") $price = 2.70;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($fruit == "apple") $price = 1.25;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($day == "monday" || $day == "tuesday" || 		 $day == "wednesday" || $day == "thursday" || $day == "friday") 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($fruit == "banana") $price = 2.50;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2520993"/>
            <a:ext cx="72580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en-US" dirty="0"/>
              <a:t>  echo "Svetlin";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  echo "Petar";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843584" y="3807564"/>
            <a:ext cx="2312228" cy="995549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83631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Nothing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151812" y="4744541"/>
            <a:ext cx="2362200" cy="1743058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41569" y="4956994"/>
              <a:ext cx="2706844" cy="15261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Syntax error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668264" y="2855557"/>
            <a:ext cx="2533939" cy="1266985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10636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Svetlin</a:t>
              </a:r>
              <a:endParaRPr lang="en-US" sz="4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9963619" y="1935254"/>
            <a:ext cx="2133601" cy="1676399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8852789" y="2960186"/>
              <a:ext cx="2077498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1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$town = 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$commission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echo 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6212" y="5410200"/>
            <a:ext cx="9746664" cy="768084"/>
          </a:xfrm>
        </p:spPr>
        <p:txBody>
          <a:bodyPr/>
          <a:lstStyle/>
          <a:p>
            <a:r>
              <a:rPr lang="bg-BG" sz="4000" dirty="0"/>
              <a:t>По-доброто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51012" y="4572000"/>
            <a:ext cx="9254832" cy="820738"/>
          </a:xfrm>
        </p:spPr>
        <p:txBody>
          <a:bodyPr>
            <a:noAutofit/>
          </a:bodyPr>
          <a:lstStyle/>
          <a:p>
            <a:pPr lvl="0"/>
            <a:r>
              <a:rPr lang="bg-BG" sz="4400" dirty="0"/>
              <a:t>Условна конструкция </a:t>
            </a:r>
            <a:r>
              <a:rPr lang="en-US" sz="4400" dirty="0">
                <a:latin typeface="Consolas" panose="020B0609020204030204" pitchFamily="49" charset="0"/>
              </a:rPr>
              <a:t>switch-case</a:t>
            </a:r>
            <a:endParaRPr lang="en-US" sz="4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875212" y="17526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switch (number)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1: …</a:t>
            </a:r>
            <a:b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2: …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067504" y="2049526"/>
            <a:ext cx="3544741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292" y="2578387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60" y="3765692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707173" y="2578386"/>
            <a:ext cx="1797880" cy="237461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292" y="4828214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707173" y="4952999"/>
            <a:ext cx="1797880" cy="1396427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22647" y="467078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1438962" y="5648264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8012" y="1676400"/>
            <a:ext cx="6324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$day = readline();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($day)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1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echo "Monday";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2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echo "Tuesday";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7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echo "Sunday";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echo "Error!";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12" y="6269916"/>
            <a:ext cx="10896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1ADA3-BD2A-422B-9995-75B1EFD7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4038600"/>
            <a:ext cx="4252224" cy="20398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BC5412C4-89D1-4487-A937-DCD2DD8A303B}"/>
              </a:ext>
            </a:extLst>
          </p:cNvPr>
          <p:cNvSpPr/>
          <p:nvPr/>
        </p:nvSpPr>
        <p:spPr bwMode="auto">
          <a:xfrm rot="10800000" flipH="1">
            <a:off x="8768491" y="2607502"/>
            <a:ext cx="838199" cy="896436"/>
          </a:xfrm>
          <a:prstGeom prst="bentUpArrow">
            <a:avLst>
              <a:gd name="adj1" fmla="val 17185"/>
              <a:gd name="adj2" fmla="val 28471"/>
              <a:gd name="adj3" fmla="val 2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305025" y="2202772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1674812" y="2717479"/>
            <a:ext cx="2150491" cy="2158358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933" y="2243357"/>
            <a:ext cx="2994110" cy="1553301"/>
          </a:xfrm>
          <a:prstGeom prst="wedgeRoundRectCallout">
            <a:avLst>
              <a:gd name="adj1" fmla="val -58797"/>
              <a:gd name="adj2" fmla="val 418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C9E7156-B223-4C6B-AA9E-C74D6BD8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613" y="2664323"/>
            <a:ext cx="37338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$value = ...</a:t>
            </a:r>
          </a:p>
          <a:p>
            <a:pPr indent="-457200" ea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($value == … ||</a:t>
            </a:r>
            <a:b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$value == … ||</a:t>
            </a:r>
            <a:b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$value == … ||)</a:t>
            </a:r>
            <a:b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  <a:b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43A93-B8E3-4CFD-8FD4-112F60891A3D}"/>
              </a:ext>
            </a:extLst>
          </p:cNvPr>
          <p:cNvSpPr/>
          <p:nvPr/>
        </p:nvSpPr>
        <p:spPr>
          <a:xfrm>
            <a:off x="7382614" y="3215050"/>
            <a:ext cx="3733799" cy="1752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Напишете програма, която:</a:t>
            </a:r>
          </a:p>
          <a:p>
            <a:pPr lvl="1"/>
            <a:r>
              <a:rPr lang="bg-BG" sz="2600" dirty="0"/>
              <a:t>Чете от потребителя дума </a:t>
            </a:r>
            <a:r>
              <a:rPr lang="en-US" sz="2600" dirty="0"/>
              <a:t>(</a:t>
            </a:r>
            <a:r>
              <a:rPr lang="bg-BG" sz="2600" dirty="0"/>
              <a:t>животно</a:t>
            </a:r>
            <a:r>
              <a:rPr lang="en-US" sz="2600" dirty="0"/>
              <a:t>)</a:t>
            </a:r>
          </a:p>
          <a:p>
            <a:pPr lvl="2"/>
            <a:r>
              <a:rPr lang="bg-BG" sz="2600" dirty="0"/>
              <a:t>Възможен вход: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"snake" </a:t>
            </a:r>
            <a:endParaRPr lang="bg-BG" sz="2600" dirty="0"/>
          </a:p>
          <a:p>
            <a:pPr lvl="1"/>
            <a:r>
              <a:rPr lang="bg-BG" sz="2600" dirty="0"/>
              <a:t>Извежда 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600" dirty="0"/>
              <a:t>Бозайник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mammal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Влечуго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reptile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Други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unknown</a:t>
            </a:r>
            <a:r>
              <a:rPr lang="en-US" sz="2600" b="1" dirty="0"/>
              <a:t>"</a:t>
            </a:r>
          </a:p>
          <a:p>
            <a:r>
              <a:rPr lang="bg-BG" sz="26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1674813" y="5865612"/>
            <a:ext cx="3140180" cy="523220"/>
            <a:chOff x="1446212" y="5876732"/>
            <a:chExt cx="2763850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9" y="5876732"/>
              <a:ext cx="15240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dog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6473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5902348" y="5842166"/>
            <a:ext cx="3669456" cy="523220"/>
            <a:chOff x="5165650" y="5873291"/>
            <a:chExt cx="2690265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505" y="5873291"/>
              <a:ext cx="1508410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unknown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car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Right Arrow 7">
            <a:extLst>
              <a:ext uri="{FF2B5EF4-FFF2-40B4-BE49-F238E27FC236}">
                <a16:creationId xmlns:a16="http://schemas.microsoft.com/office/drawing/2014/main" id="{18DB05B0-6670-4865-B995-539130A350DE}"/>
              </a:ext>
            </a:extLst>
          </p:cNvPr>
          <p:cNvSpPr/>
          <p:nvPr/>
        </p:nvSpPr>
        <p:spPr>
          <a:xfrm>
            <a:off x="7082791" y="5981340"/>
            <a:ext cx="300779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082727" y="1828800"/>
            <a:ext cx="7947170" cy="38456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 ($animal){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"dog": echo "mammal";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"snake": echo "reptile";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echo "unknown";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dirty="0"/>
              <a:t>Решаване на задачи в клас(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2520993"/>
            <a:ext cx="7258090" cy="32016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en-US" dirty="0"/>
              <a:t>  echo "Svetlin";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  echo "Petar";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843584" y="3807564"/>
            <a:ext cx="2312228" cy="995549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83631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Nothing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151812" y="4744541"/>
            <a:ext cx="2362200" cy="1743058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41569" y="4956994"/>
              <a:ext cx="2706844" cy="15261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Syntax error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668264" y="2855557"/>
            <a:ext cx="2533939" cy="1266985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20589" y="3527363"/>
              <a:ext cx="3153817" cy="10636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Svetlin</a:t>
              </a:r>
              <a:endParaRPr lang="en-US" sz="4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9963619" y="1935254"/>
            <a:ext cx="2133601" cy="1676399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33183"/>
                <a:gd name="adj2" fmla="val 58480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8852789" y="2960186"/>
              <a:ext cx="2077498" cy="10144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3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5" y="113219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1" y="1857511"/>
            <a:ext cx="4110816" cy="242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 { echo "Point on the left or right side.";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8623" y="118689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</a:t>
            </a:r>
            <a:r>
              <a:rPr lang="en-US" sz="3200" dirty="0"/>
              <a:t> </a:t>
            </a:r>
            <a:r>
              <a:rPr lang="bg-BG" sz="3200" dirty="0"/>
              <a:t>и вложени проверки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209" y="3057024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5" y="1818294"/>
            <a:ext cx="3074027" cy="48852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 (...)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… :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… 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EEF6FFE-D0E0-4CB1-9EEA-AEC4D8C5F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393" y="2122598"/>
            <a:ext cx="4291214" cy="44290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(condition)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600" b="1" dirty="0">
                <a:latin typeface="Consolas" panose="020B0609020204030204" pitchFamily="49" charset="0"/>
              </a:rPr>
              <a:t>  </a:t>
            </a:r>
            <a:r>
              <a:rPr lang="bg-BG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600" b="1" dirty="0">
                <a:latin typeface="Consolas" panose="020B0609020204030204" pitchFamily="49" charset="0"/>
              </a:rPr>
              <a:t> (condition)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  <a:br>
              <a:rPr lang="bg-BG" sz="2600" b="1" dirty="0">
                <a:latin typeface="Consolas" panose="020B0609020204030204" pitchFamily="49" charset="0"/>
              </a:rPr>
            </a:br>
            <a:r>
              <a:rPr lang="bg-BG" sz="2600" b="1" dirty="0">
                <a:latin typeface="Consolas" panose="020B0609020204030204" pitchFamily="49" charset="0"/>
              </a:rPr>
              <a:t>   </a:t>
            </a:r>
            <a:r>
              <a:rPr lang="bg-BG" sz="26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elseif</a:t>
            </a:r>
            <a:r>
              <a:rPr lang="bg-BG" sz="2600" b="1" dirty="0">
                <a:latin typeface="Consolas" panose="020B0609020204030204" pitchFamily="49" charset="0"/>
              </a:rPr>
              <a:t>(condition)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  <a:br>
              <a:rPr lang="bg-BG" sz="2600" b="1" dirty="0">
                <a:latin typeface="Consolas" panose="020B0609020204030204" pitchFamily="49" charset="0"/>
              </a:rPr>
            </a:br>
            <a:r>
              <a:rPr lang="bg-BG" sz="2600" b="1" dirty="0">
                <a:latin typeface="Consolas" panose="020B0609020204030204" pitchFamily="49" charset="0"/>
              </a:rPr>
              <a:t>   </a:t>
            </a:r>
            <a:r>
              <a:rPr lang="bg-BG" sz="26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{</a:t>
            </a:r>
            <a:br>
              <a:rPr lang="bg-BG" sz="2600" b="1" dirty="0">
                <a:latin typeface="Consolas" panose="020B0609020204030204" pitchFamily="49" charset="0"/>
              </a:rPr>
            </a:br>
            <a:r>
              <a:rPr lang="bg-BG" sz="2600" b="1" dirty="0">
                <a:latin typeface="Consolas" panose="020B0609020204030204" pitchFamily="49" charset="0"/>
              </a:rPr>
              <a:t>   </a:t>
            </a:r>
            <a:r>
              <a:rPr lang="bg-BG" sz="2600" b="1" dirty="0">
                <a:solidFill>
                  <a:schemeClr val="accent4"/>
                </a:solidFill>
                <a:latin typeface="Consolas" panose="020B0609020204030204" pitchFamily="49" charset="0"/>
              </a:rPr>
              <a:t>//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b="1" dirty="0">
                <a:latin typeface="Consolas" panose="020B0609020204030204" pitchFamily="49" charset="0"/>
              </a:rPr>
              <a:t> }</a:t>
            </a:r>
            <a:endParaRPr lang="bg-BG" sz="2600" b="1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b="1" dirty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  <a:p>
            <a:endParaRPr lang="bg-BG" sz="26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51" y="2188129"/>
            <a:ext cx="4191000" cy="320161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$input = "yes";</a:t>
            </a:r>
          </a:p>
          <a:p>
            <a:r>
              <a:rPr lang="en-US" dirty="0"/>
              <a:t>if ($input != 'yes') {</a:t>
            </a:r>
          </a:p>
          <a:p>
            <a:r>
              <a:rPr lang="en-US" dirty="0"/>
              <a:t>    echo 'False';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'True';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329777" y="3788938"/>
            <a:ext cx="2728297" cy="2219492"/>
            <a:chOff x="5204090" y="4579079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204090" y="4579079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559228" y="5395206"/>
              <a:ext cx="2337721" cy="9160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5835619" y="2152122"/>
            <a:ext cx="2635742" cy="221949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39415"/>
                <a:gd name="adj2" fmla="val 56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07070" y="3025380"/>
              <a:ext cx="1777668" cy="828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51" y="2188129"/>
            <a:ext cx="419100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$input = "yes";</a:t>
            </a:r>
          </a:p>
          <a:p>
            <a:r>
              <a:rPr lang="en-US" dirty="0"/>
              <a:t>if ($input != 'yes') {</a:t>
            </a:r>
          </a:p>
          <a:p>
            <a:r>
              <a:rPr lang="en-US" dirty="0"/>
              <a:t>    echo 'False';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echo 'True';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329777" y="3788938"/>
            <a:ext cx="2728297" cy="2219492"/>
            <a:chOff x="5204090" y="4579079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204090" y="4579079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559228" y="5395206"/>
              <a:ext cx="2337721" cy="9160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5835619" y="2152122"/>
            <a:ext cx="2635742" cy="221949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39415"/>
                <a:gd name="adj2" fmla="val 56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07070" y="3025380"/>
              <a:ext cx="1777668" cy="828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7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240" y="2103881"/>
            <a:ext cx="5214396" cy="419362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$input = 1110;</a:t>
            </a:r>
            <a:endParaRPr lang="en-US" dirty="0"/>
          </a:p>
          <a:p>
            <a:r>
              <a:rPr lang="bg-BG" dirty="0"/>
              <a:t>if ($input &gt; 10) {</a:t>
            </a:r>
            <a:endParaRPr lang="en-US" dirty="0"/>
          </a:p>
          <a:p>
            <a:r>
              <a:rPr lang="bg-BG" dirty="0"/>
              <a:t>    echo 'Greater than 10';</a:t>
            </a:r>
            <a:endParaRPr lang="en-US" dirty="0"/>
          </a:p>
          <a:p>
            <a:r>
              <a:rPr lang="bg-BG" dirty="0"/>
              <a:t>} else if ($input &gt; 100) {</a:t>
            </a:r>
            <a:endParaRPr lang="en-US" dirty="0"/>
          </a:p>
          <a:p>
            <a:r>
              <a:rPr lang="bg-BG" dirty="0"/>
              <a:t>    echo 'Greater than 100';</a:t>
            </a:r>
            <a:endParaRPr lang="en-US" dirty="0"/>
          </a:p>
          <a:p>
            <a:r>
              <a:rPr lang="bg-BG" dirty="0"/>
              <a:t>} else {</a:t>
            </a:r>
            <a:endParaRPr lang="en-US" dirty="0"/>
          </a:p>
          <a:p>
            <a:r>
              <a:rPr lang="bg-BG" dirty="0"/>
              <a:t>    echo 'Greater than 1000';</a:t>
            </a:r>
            <a:endParaRPr lang="en-US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7FC003-5303-41D0-8B49-C131AAE77464}"/>
              </a:ext>
            </a:extLst>
          </p:cNvPr>
          <p:cNvGrpSpPr/>
          <p:nvPr/>
        </p:nvGrpSpPr>
        <p:grpSpPr>
          <a:xfrm>
            <a:off x="6300190" y="2377688"/>
            <a:ext cx="2728296" cy="1101650"/>
            <a:chOff x="5559879" y="1429235"/>
            <a:chExt cx="2728296" cy="1101650"/>
          </a:xfrm>
          <a:solidFill>
            <a:srgbClr val="F5CD31"/>
          </a:solidFill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0CDD36D8-F5B7-40BF-95E5-BB75B84B91BA}"/>
                </a:ext>
              </a:extLst>
            </p:cNvPr>
            <p:cNvSpPr/>
            <p:nvPr/>
          </p:nvSpPr>
          <p:spPr bwMode="auto">
            <a:xfrm>
              <a:off x="5559879" y="1429235"/>
              <a:ext cx="2728296" cy="1101650"/>
            </a:xfrm>
            <a:prstGeom prst="wedgeRoundRectCallout">
              <a:avLst>
                <a:gd name="adj1" fmla="val 31230"/>
                <a:gd name="adj2" fmla="val 6652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5BE33-651C-4D16-A812-A75815B861D9}"/>
                </a:ext>
              </a:extLst>
            </p:cNvPr>
            <p:cNvSpPr txBox="1"/>
            <p:nvPr/>
          </p:nvSpPr>
          <p:spPr>
            <a:xfrm>
              <a:off x="5559879" y="1610471"/>
              <a:ext cx="2728296" cy="66836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4D20AE-E3A1-41C1-98F0-0C44EDC9FD4D}"/>
              </a:ext>
            </a:extLst>
          </p:cNvPr>
          <p:cNvGrpSpPr/>
          <p:nvPr/>
        </p:nvGrpSpPr>
        <p:grpSpPr>
          <a:xfrm>
            <a:off x="8865746" y="3141235"/>
            <a:ext cx="3157551" cy="1509290"/>
            <a:chOff x="8971439" y="1810474"/>
            <a:chExt cx="2828998" cy="1351071"/>
          </a:xfrm>
          <a:solidFill>
            <a:srgbClr val="60BFB7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F0DE62AE-0CF6-40CA-A66A-5788AE16A4CC}"/>
                </a:ext>
              </a:extLst>
            </p:cNvPr>
            <p:cNvSpPr/>
            <p:nvPr/>
          </p:nvSpPr>
          <p:spPr bwMode="auto">
            <a:xfrm>
              <a:off x="8971439" y="1810474"/>
              <a:ext cx="2728296" cy="1101650"/>
            </a:xfrm>
            <a:prstGeom prst="wedgeRoundRectCallout">
              <a:avLst>
                <a:gd name="adj1" fmla="val -36452"/>
                <a:gd name="adj2" fmla="val 6894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BEFF9-F11F-4032-BD7C-E714249B4294}"/>
                </a:ext>
              </a:extLst>
            </p:cNvPr>
            <p:cNvSpPr txBox="1"/>
            <p:nvPr/>
          </p:nvSpPr>
          <p:spPr>
            <a:xfrm>
              <a:off x="9072141" y="2019208"/>
              <a:ext cx="2728296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0709EE-5FCC-4796-9DBA-DCE41C8AE996}"/>
              </a:ext>
            </a:extLst>
          </p:cNvPr>
          <p:cNvGrpSpPr/>
          <p:nvPr/>
        </p:nvGrpSpPr>
        <p:grpSpPr>
          <a:xfrm>
            <a:off x="6615291" y="4651845"/>
            <a:ext cx="3045154" cy="1101650"/>
            <a:chOff x="6924027" y="4302528"/>
            <a:chExt cx="2728296" cy="1101650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1DAACD88-1D88-490E-9D76-ADA8BE97518B}"/>
                </a:ext>
              </a:extLst>
            </p:cNvPr>
            <p:cNvSpPr/>
            <p:nvPr/>
          </p:nvSpPr>
          <p:spPr bwMode="auto">
            <a:xfrm>
              <a:off x="6924027" y="4302528"/>
              <a:ext cx="2728296" cy="1101650"/>
            </a:xfrm>
            <a:prstGeom prst="wedgeRoundRectCallout">
              <a:avLst>
                <a:gd name="adj1" fmla="val 32857"/>
                <a:gd name="adj2" fmla="val 68947"/>
                <a:gd name="adj3" fmla="val 16667"/>
              </a:avLst>
            </a:prstGeom>
            <a:solidFill>
              <a:srgbClr val="3CB6E7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45487-B85D-4DDB-A741-4C88486A78A2}"/>
                </a:ext>
              </a:extLst>
            </p:cNvPr>
            <p:cNvSpPr txBox="1"/>
            <p:nvPr/>
          </p:nvSpPr>
          <p:spPr>
            <a:xfrm>
              <a:off x="6924027" y="4554581"/>
              <a:ext cx="2728296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1000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5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 бъде резултатът от следния 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240" y="2103881"/>
            <a:ext cx="5214396" cy="419362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bg-BG" dirty="0"/>
              <a:t>$input = 1110;</a:t>
            </a:r>
            <a:endParaRPr lang="en-US" dirty="0"/>
          </a:p>
          <a:p>
            <a:r>
              <a:rPr lang="bg-BG" dirty="0"/>
              <a:t>if ($input &gt; 10) {</a:t>
            </a:r>
            <a:endParaRPr lang="en-US" dirty="0"/>
          </a:p>
          <a:p>
            <a:r>
              <a:rPr lang="bg-BG" dirty="0"/>
              <a:t>    echo 'Greater than 10';</a:t>
            </a:r>
            <a:endParaRPr lang="en-US" dirty="0"/>
          </a:p>
          <a:p>
            <a:r>
              <a:rPr lang="bg-BG" dirty="0"/>
              <a:t>} else if ($input &gt; 100) {</a:t>
            </a:r>
            <a:endParaRPr lang="en-US" dirty="0"/>
          </a:p>
          <a:p>
            <a:r>
              <a:rPr lang="bg-BG" dirty="0"/>
              <a:t>    echo 'Greater than 100';</a:t>
            </a:r>
            <a:endParaRPr lang="en-US" dirty="0"/>
          </a:p>
          <a:p>
            <a:r>
              <a:rPr lang="bg-BG" dirty="0"/>
              <a:t>} else {</a:t>
            </a:r>
            <a:endParaRPr lang="en-US" dirty="0"/>
          </a:p>
          <a:p>
            <a:r>
              <a:rPr lang="bg-BG" dirty="0"/>
              <a:t>    echo 'Greater than 1000';</a:t>
            </a:r>
            <a:endParaRPr lang="en-US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7FC003-5303-41D0-8B49-C131AAE77464}"/>
              </a:ext>
            </a:extLst>
          </p:cNvPr>
          <p:cNvGrpSpPr/>
          <p:nvPr/>
        </p:nvGrpSpPr>
        <p:grpSpPr>
          <a:xfrm>
            <a:off x="6300190" y="2377688"/>
            <a:ext cx="2728296" cy="1101650"/>
            <a:chOff x="5559879" y="1429235"/>
            <a:chExt cx="2728296" cy="1101650"/>
          </a:xfrm>
          <a:solidFill>
            <a:srgbClr val="F5CD31"/>
          </a:solidFill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0CDD36D8-F5B7-40BF-95E5-BB75B84B91BA}"/>
                </a:ext>
              </a:extLst>
            </p:cNvPr>
            <p:cNvSpPr/>
            <p:nvPr/>
          </p:nvSpPr>
          <p:spPr bwMode="auto">
            <a:xfrm>
              <a:off x="5559879" y="1429235"/>
              <a:ext cx="2728296" cy="1101650"/>
            </a:xfrm>
            <a:prstGeom prst="wedgeRoundRectCallout">
              <a:avLst>
                <a:gd name="adj1" fmla="val 31230"/>
                <a:gd name="adj2" fmla="val 6652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5BE33-651C-4D16-A812-A75815B861D9}"/>
                </a:ext>
              </a:extLst>
            </p:cNvPr>
            <p:cNvSpPr txBox="1"/>
            <p:nvPr/>
          </p:nvSpPr>
          <p:spPr>
            <a:xfrm>
              <a:off x="5559879" y="1610471"/>
              <a:ext cx="2728296" cy="66836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4D20AE-E3A1-41C1-98F0-0C44EDC9FD4D}"/>
              </a:ext>
            </a:extLst>
          </p:cNvPr>
          <p:cNvGrpSpPr/>
          <p:nvPr/>
        </p:nvGrpSpPr>
        <p:grpSpPr>
          <a:xfrm>
            <a:off x="8865746" y="3141235"/>
            <a:ext cx="3157551" cy="1509290"/>
            <a:chOff x="8971439" y="1810474"/>
            <a:chExt cx="2828998" cy="1351071"/>
          </a:xfrm>
          <a:solidFill>
            <a:srgbClr val="60BFB7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F0DE62AE-0CF6-40CA-A66A-5788AE16A4CC}"/>
                </a:ext>
              </a:extLst>
            </p:cNvPr>
            <p:cNvSpPr/>
            <p:nvPr/>
          </p:nvSpPr>
          <p:spPr bwMode="auto">
            <a:xfrm>
              <a:off x="8971439" y="1810474"/>
              <a:ext cx="2728296" cy="1101650"/>
            </a:xfrm>
            <a:prstGeom prst="wedgeRoundRectCallout">
              <a:avLst>
                <a:gd name="adj1" fmla="val -36452"/>
                <a:gd name="adj2" fmla="val 6894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BEFF9-F11F-4032-BD7C-E714249B4294}"/>
                </a:ext>
              </a:extLst>
            </p:cNvPr>
            <p:cNvSpPr txBox="1"/>
            <p:nvPr/>
          </p:nvSpPr>
          <p:spPr>
            <a:xfrm>
              <a:off x="9072141" y="2019208"/>
              <a:ext cx="2728296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0709EE-5FCC-4796-9DBA-DCE41C8AE996}"/>
              </a:ext>
            </a:extLst>
          </p:cNvPr>
          <p:cNvGrpSpPr/>
          <p:nvPr/>
        </p:nvGrpSpPr>
        <p:grpSpPr>
          <a:xfrm>
            <a:off x="6615291" y="4651845"/>
            <a:ext cx="3045154" cy="1101650"/>
            <a:chOff x="6924027" y="4302528"/>
            <a:chExt cx="2728296" cy="1101650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1DAACD88-1D88-490E-9D76-ADA8BE97518B}"/>
                </a:ext>
              </a:extLst>
            </p:cNvPr>
            <p:cNvSpPr/>
            <p:nvPr/>
          </p:nvSpPr>
          <p:spPr bwMode="auto">
            <a:xfrm>
              <a:off x="6924027" y="4302528"/>
              <a:ext cx="2728296" cy="1101650"/>
            </a:xfrm>
            <a:prstGeom prst="wedgeRoundRectCallout">
              <a:avLst>
                <a:gd name="adj1" fmla="val 32857"/>
                <a:gd name="adj2" fmla="val 68947"/>
                <a:gd name="adj3" fmla="val 16667"/>
              </a:avLst>
            </a:prstGeom>
            <a:solidFill>
              <a:srgbClr val="3CB6E7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45487-B85D-4DDB-A741-4C88486A78A2}"/>
                </a:ext>
              </a:extLst>
            </p:cNvPr>
            <p:cNvSpPr txBox="1"/>
            <p:nvPr/>
          </p:nvSpPr>
          <p:spPr>
            <a:xfrm>
              <a:off x="6924027" y="4554581"/>
              <a:ext cx="2728296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</a:rPr>
                <a:t>Greater than 1000 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0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2696</Words>
  <Application>Microsoft Office PowerPoint</Application>
  <PresentationFormat>Custom</PresentationFormat>
  <Paragraphs>680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Вложени условни конструкции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2018-11-16T19:59:58Z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