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68"/>
  </p:notesMasterIdLst>
  <p:handoutMasterIdLst>
    <p:handoutMasterId r:id="rId69"/>
  </p:handoutMasterIdLst>
  <p:sldIdLst>
    <p:sldId id="528" r:id="rId3"/>
    <p:sldId id="276" r:id="rId4"/>
    <p:sldId id="530" r:id="rId5"/>
    <p:sldId id="532" r:id="rId6"/>
    <p:sldId id="607" r:id="rId7"/>
    <p:sldId id="469" r:id="rId8"/>
    <p:sldId id="527" r:id="rId9"/>
    <p:sldId id="608" r:id="rId10"/>
    <p:sldId id="541" r:id="rId11"/>
    <p:sldId id="610" r:id="rId12"/>
    <p:sldId id="584" r:id="rId13"/>
    <p:sldId id="592" r:id="rId14"/>
    <p:sldId id="611" r:id="rId15"/>
    <p:sldId id="594" r:id="rId16"/>
    <p:sldId id="625" r:id="rId17"/>
    <p:sldId id="626" r:id="rId18"/>
    <p:sldId id="627" r:id="rId19"/>
    <p:sldId id="628" r:id="rId20"/>
    <p:sldId id="629" r:id="rId21"/>
    <p:sldId id="630" r:id="rId22"/>
    <p:sldId id="631" r:id="rId23"/>
    <p:sldId id="612" r:id="rId24"/>
    <p:sldId id="613" r:id="rId25"/>
    <p:sldId id="651" r:id="rId26"/>
    <p:sldId id="615" r:id="rId27"/>
    <p:sldId id="616" r:id="rId28"/>
    <p:sldId id="617" r:id="rId29"/>
    <p:sldId id="618" r:id="rId30"/>
    <p:sldId id="619" r:id="rId31"/>
    <p:sldId id="620" r:id="rId32"/>
    <p:sldId id="621" r:id="rId33"/>
    <p:sldId id="589" r:id="rId34"/>
    <p:sldId id="622" r:id="rId35"/>
    <p:sldId id="623" r:id="rId36"/>
    <p:sldId id="624" r:id="rId37"/>
    <p:sldId id="632" r:id="rId38"/>
    <p:sldId id="633" r:id="rId39"/>
    <p:sldId id="601" r:id="rId40"/>
    <p:sldId id="604" r:id="rId41"/>
    <p:sldId id="605" r:id="rId42"/>
    <p:sldId id="606" r:id="rId43"/>
    <p:sldId id="509" r:id="rId44"/>
    <p:sldId id="650" r:id="rId45"/>
    <p:sldId id="511" r:id="rId46"/>
    <p:sldId id="512" r:id="rId47"/>
    <p:sldId id="513" r:id="rId48"/>
    <p:sldId id="634" r:id="rId49"/>
    <p:sldId id="635" r:id="rId50"/>
    <p:sldId id="636" r:id="rId51"/>
    <p:sldId id="640" r:id="rId52"/>
    <p:sldId id="641" r:id="rId53"/>
    <p:sldId id="642" r:id="rId54"/>
    <p:sldId id="644" r:id="rId55"/>
    <p:sldId id="643" r:id="rId56"/>
    <p:sldId id="646" r:id="rId57"/>
    <p:sldId id="647" r:id="rId58"/>
    <p:sldId id="645" r:id="rId59"/>
    <p:sldId id="648" r:id="rId60"/>
    <p:sldId id="649" r:id="rId61"/>
    <p:sldId id="534" r:id="rId62"/>
    <p:sldId id="652" r:id="rId63"/>
    <p:sldId id="657" r:id="rId64"/>
    <p:sldId id="658" r:id="rId65"/>
    <p:sldId id="655" r:id="rId66"/>
    <p:sldId id="656" r:id="rId6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28"/>
            <p14:sldId id="276"/>
            <p14:sldId id="530"/>
          </p14:sldIdLst>
        </p14:section>
        <p14:section name="PHP Functions" id="{C4869C20-EB37-4424-A483-B9F08417A64E}">
          <p14:sldIdLst>
            <p14:sldId id="532"/>
            <p14:sldId id="607"/>
            <p14:sldId id="469"/>
          </p14:sldIdLst>
        </p14:section>
        <p14:section name="Declaring and Invoking Functions" id="{8301E940-4394-4BA5-BCB0-1C993E8D6532}">
          <p14:sldIdLst>
            <p14:sldId id="527"/>
            <p14:sldId id="608"/>
            <p14:sldId id="541"/>
            <p14:sldId id="610"/>
          </p14:sldIdLst>
        </p14:section>
        <p14:section name="Function with Parameters" id="{D69F90A6-E230-45F9-87A7-76C65A4C3095}">
          <p14:sldIdLst>
            <p14:sldId id="584"/>
            <p14:sldId id="592"/>
            <p14:sldId id="611"/>
            <p14:sldId id="594"/>
            <p14:sldId id="625"/>
            <p14:sldId id="626"/>
            <p14:sldId id="627"/>
            <p14:sldId id="628"/>
            <p14:sldId id="629"/>
            <p14:sldId id="630"/>
            <p14:sldId id="631"/>
            <p14:sldId id="612"/>
          </p14:sldIdLst>
        </p14:section>
        <p14:section name="Returning Values from Functions" id="{151A2128-27F8-4160-9FA4-10D943936F76}">
          <p14:sldIdLst>
            <p14:sldId id="613"/>
            <p14:sldId id="651"/>
            <p14:sldId id="615"/>
            <p14:sldId id="616"/>
            <p14:sldId id="617"/>
            <p14:sldId id="618"/>
            <p14:sldId id="619"/>
            <p14:sldId id="620"/>
            <p14:sldId id="621"/>
          </p14:sldIdLst>
        </p14:section>
        <p14:section name="Anonymous Functions" id="{FB73D371-C408-47B7-8262-DDBBF366E9BE}">
          <p14:sldIdLst>
            <p14:sldId id="589"/>
            <p14:sldId id="622"/>
            <p14:sldId id="623"/>
            <p14:sldId id="624"/>
            <p14:sldId id="632"/>
            <p14:sldId id="633"/>
          </p14:sldIdLst>
        </p14:section>
        <p14:section name="Variables Scope" id="{798C4C34-DFEE-491A-A3BC-D08B8221266E}">
          <p14:sldIdLst>
            <p14:sldId id="601"/>
            <p14:sldId id="604"/>
            <p14:sldId id="605"/>
            <p14:sldId id="606"/>
          </p14:sldIdLst>
        </p14:section>
        <p14:section name="Naming and Best Practices" id="{454F8948-8D4C-4E7C-B40C-15C301B32B1C}">
          <p14:sldIdLst>
            <p14:sldId id="509"/>
            <p14:sldId id="650"/>
            <p14:sldId id="511"/>
            <p14:sldId id="512"/>
            <p14:sldId id="513"/>
          </p14:sldIdLst>
        </p14:section>
        <p14:section name="Forms Definition" id="{04CF19D9-3F91-47E3-97EC-7F754F8BB11A}">
          <p14:sldIdLst>
            <p14:sldId id="634"/>
            <p14:sldId id="635"/>
            <p14:sldId id="636"/>
            <p14:sldId id="640"/>
            <p14:sldId id="641"/>
          </p14:sldIdLst>
        </p14:section>
        <p14:section name="PHP Forms" id="{0FC2F14F-F1C0-4DD0-870E-A1DCA445BC65}">
          <p14:sldIdLst>
            <p14:sldId id="642"/>
            <p14:sldId id="644"/>
            <p14:sldId id="643"/>
            <p14:sldId id="646"/>
            <p14:sldId id="647"/>
            <p14:sldId id="645"/>
            <p14:sldId id="648"/>
            <p14:sldId id="649"/>
          </p14:sldIdLst>
        </p14:section>
        <p14:section name="Conclusion" id="{7532FCCD-B372-4A12-9B10-3D812A020F3C}">
          <p14:sldIdLst>
            <p14:sldId id="534"/>
            <p14:sldId id="652"/>
            <p14:sldId id="657"/>
            <p14:sldId id="658"/>
            <p14:sldId id="655"/>
            <p14:sldId id="6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4D6783"/>
    <a:srgbClr val="F6F7F8"/>
    <a:srgbClr val="234465"/>
    <a:srgbClr val="FFA000"/>
    <a:srgbClr val="A3ABBC"/>
    <a:srgbClr val="ADB4C3"/>
    <a:srgbClr val="11ABBC"/>
    <a:srgbClr val="FFF0D9"/>
    <a:srgbClr val="FFA72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95" autoAdjust="0"/>
    <p:restoredTop sz="94533" autoAdjust="0"/>
  </p:normalViewPr>
  <p:slideViewPr>
    <p:cSldViewPr>
      <p:cViewPr varScale="1">
        <p:scale>
          <a:sx n="89" d="100"/>
          <a:sy n="89" d="100"/>
        </p:scale>
        <p:origin x="288" y="5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2/6/2019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22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350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18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76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347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28349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7974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823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693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093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4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88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62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730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504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9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77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91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37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7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1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4464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615848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35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2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06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0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2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47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0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0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094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6" r:id="rId16"/>
    <p:sldLayoutId id="214748368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0/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0/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0/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0/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0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0/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0/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0/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0/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0/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0/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0/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0/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0/" TargetMode="Externa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judge.softuni.bg/Contests/1200/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0/" TargetMode="External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0/" TargetMode="Externa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0/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241/technology-fundamentals-with-php-january-2019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1.png"/><Relationship Id="rId26" Type="http://schemas.openxmlformats.org/officeDocument/2006/relationships/image" Target="../media/image3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59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4.png"/><Relationship Id="rId10" Type="http://schemas.openxmlformats.org/officeDocument/2006/relationships/image" Target="../media/image58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5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4.png"/><Relationship Id="rId22" Type="http://schemas.openxmlformats.org/officeDocument/2006/relationships/image" Target="../media/image28.png"/><Relationship Id="rId27" Type="http://schemas.openxmlformats.org/officeDocument/2006/relationships/hyperlink" Target="http://smartit.bg/" TargetMode="Externa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5.jpeg"/><Relationship Id="rId7" Type="http://schemas.openxmlformats.org/officeDocument/2006/relationships/image" Target="../media/image6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8.gi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and Forms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1D1B986-1518-4A1E-951C-9C4A1CA0216D}"/>
              </a:ext>
            </a:extLst>
          </p:cNvPr>
          <p:cNvSpPr/>
          <p:nvPr/>
        </p:nvSpPr>
        <p:spPr>
          <a:xfrm rot="20881820">
            <a:off x="3611543" y="2301355"/>
            <a:ext cx="4081567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dirty="0">
                <a:ln w="0"/>
                <a:latin typeface="Comic Sans MS" panose="030F0702030302020204" pitchFamily="66" charset="0"/>
              </a:rPr>
              <a:t>f</a:t>
            </a:r>
            <a:r>
              <a:rPr lang="en-US" sz="16600" b="0" cap="none" spc="0" dirty="0">
                <a:ln w="0"/>
                <a:solidFill>
                  <a:schemeClr val="tx1"/>
                </a:solidFill>
                <a:latin typeface="Comic Sans MS" panose="030F0702030302020204" pitchFamily="66" charset="0"/>
              </a:rPr>
              <a:t>(x)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9A51380-068D-4788-BB9D-2C1B83CAB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60211">
            <a:off x="258450" y="2199087"/>
            <a:ext cx="3194840" cy="209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357075"/>
          </a:xfrm>
        </p:spPr>
        <p:txBody>
          <a:bodyPr>
            <a:normAutofit/>
          </a:bodyPr>
          <a:lstStyle/>
          <a:p>
            <a:r>
              <a:rPr lang="en-US" dirty="0"/>
              <a:t>A function can be invoked from:</a:t>
            </a:r>
          </a:p>
          <a:p>
            <a:pPr lvl="1"/>
            <a:r>
              <a:rPr lang="en-US" dirty="0" smtClean="0"/>
              <a:t>Inside the </a:t>
            </a:r>
            <a:r>
              <a:rPr lang="en-US" b="1" dirty="0" smtClean="0">
                <a:solidFill>
                  <a:schemeClr val="bg1"/>
                </a:solidFill>
              </a:rPr>
              <a:t>PHP</a:t>
            </a:r>
            <a:r>
              <a:rPr lang="en-US" dirty="0" smtClean="0"/>
              <a:t> tag(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&lt;?php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(2)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094412" y="3730160"/>
            <a:ext cx="5029200" cy="227330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 </a:t>
            </a:r>
            <a:r>
              <a:rPr lang="en-US" sz="2600" b="1" noProof="1" smtClean="0">
                <a:latin typeface="Consolas" pitchFamily="49" charset="0"/>
              </a:rPr>
              <a:t>printPersonInfo()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latin typeface="Consolas" pitchFamily="49" charset="0"/>
              </a:rPr>
              <a:t>{</a:t>
            </a:r>
            <a:endParaRPr lang="en-US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</a:rPr>
              <a:t>printName</a:t>
            </a:r>
            <a:r>
              <a:rPr lang="en-US" sz="2600" b="1" noProof="1" smtClean="0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600" b="1" noProof="1" smtClean="0">
                <a:latin typeface="Consolas" pitchFamily="49" charset="0"/>
              </a:rPr>
              <a:t>;</a:t>
            </a:r>
            <a:endParaRPr lang="en-US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</a:rPr>
              <a:t>printAge()</a:t>
            </a:r>
            <a:r>
              <a:rPr lang="en-US" sz="2600" b="1" noProof="1" smtClean="0">
                <a:latin typeface="Consolas" pitchFamily="49" charset="0"/>
              </a:rPr>
              <a:t>;</a:t>
            </a:r>
            <a:endParaRPr lang="en-US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5126" y="3730160"/>
            <a:ext cx="3231379" cy="183318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</a:rPr>
              <a:t>crash()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latin typeface="Consolas" pitchFamily="49" charset="0"/>
              </a:rPr>
              <a:t>{</a:t>
            </a:r>
            <a:r>
              <a:rPr lang="en-US" sz="2600" b="1" noProof="1" smtClean="0">
                <a:solidFill>
                  <a:srgbClr val="234465"/>
                </a:solidFill>
                <a:latin typeface="Consolas" pitchFamily="49" charset="0"/>
              </a:rPr>
              <a:t>      </a:t>
            </a:r>
            <a:endParaRPr lang="en-US" sz="2600" b="1" noProof="1">
              <a:solidFill>
                <a:srgbClr val="234465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</a:rPr>
              <a:t>crash()</a:t>
            </a:r>
            <a:r>
              <a:rPr lang="en-US" sz="2600" b="1" noProof="1" smtClean="0">
                <a:latin typeface="Consolas" pitchFamily="49" charset="0"/>
              </a:rPr>
              <a:t>;</a:t>
            </a:r>
            <a:endParaRPr lang="en-US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xmlns="" id="{16580007-0FF0-4E53-8850-788AF2AD8407}"/>
              </a:ext>
            </a:extLst>
          </p:cNvPr>
          <p:cNvSpPr/>
          <p:nvPr/>
        </p:nvSpPr>
        <p:spPr bwMode="auto">
          <a:xfrm>
            <a:off x="1065212" y="5733594"/>
            <a:ext cx="3781171" cy="761255"/>
          </a:xfrm>
          <a:prstGeom prst="wedgeRoundRectCallout">
            <a:avLst>
              <a:gd name="adj1" fmla="val -49870"/>
              <a:gd name="adj2" fmla="val 183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itself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969757" y="1779716"/>
            <a:ext cx="2600656" cy="9529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latin typeface="Consolas" pitchFamily="49" charset="0"/>
              </a:rPr>
              <a:t>&lt;?php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</a:rPr>
              <a:t>printName()</a:t>
            </a:r>
            <a:r>
              <a:rPr lang="en-US" sz="2600" b="1" noProof="1" smtClean="0">
                <a:latin typeface="Consolas" pitchFamily="49" charset="0"/>
              </a:rPr>
              <a:t>;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801776" y="2971800"/>
            <a:ext cx="4724400" cy="66070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Its own body - </a:t>
            </a:r>
            <a:r>
              <a:rPr lang="en-US" sz="3200" b="1" dirty="0" smtClean="0">
                <a:solidFill>
                  <a:schemeClr val="bg1"/>
                </a:solidFill>
              </a:rPr>
              <a:t>recursion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5942012" y="2971800"/>
            <a:ext cx="4724400" cy="66070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Other functions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xmlns="" id="{96A38DFF-2E12-4062-9B7C-38E7DF4348DD}"/>
              </a:ext>
            </a:extLst>
          </p:cNvPr>
          <p:cNvSpPr/>
          <p:nvPr/>
        </p:nvSpPr>
        <p:spPr bwMode="auto">
          <a:xfrm>
            <a:off x="7110056" y="5733594"/>
            <a:ext cx="4454436" cy="761255"/>
          </a:xfrm>
          <a:prstGeom prst="wedgeRoundRectCallout">
            <a:avLst>
              <a:gd name="adj1" fmla="val -48008"/>
              <a:gd name="adj2" fmla="val 149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functions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299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3" grpId="0" animBg="1"/>
      <p:bldP spid="10" grpId="0"/>
      <p:bldP spid="11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469A51-943F-4777-A9B1-7C80BBE096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Functions with Parameters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F9B2764-EC2C-460F-9B67-08D2D4678A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9586211-644B-47BC-B6C9-A395ACC77746}"/>
              </a:ext>
            </a:extLst>
          </p:cNvPr>
          <p:cNvSpPr/>
          <p:nvPr/>
        </p:nvSpPr>
        <p:spPr>
          <a:xfrm>
            <a:off x="5275262" y="1676400"/>
            <a:ext cx="163830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56433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20A8AFE-9365-485F-999F-5C92205E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DF4904E-808E-4B33-8256-6AD284BB93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To </a:t>
            </a:r>
            <a:r>
              <a:rPr lang="en-GB" b="1" dirty="0">
                <a:solidFill>
                  <a:schemeClr val="bg1"/>
                </a:solidFill>
              </a:rPr>
              <a:t>pass an information</a:t>
            </a:r>
            <a:r>
              <a:rPr lang="en-GB" dirty="0"/>
              <a:t> to a function, you can use </a:t>
            </a:r>
            <a:br>
              <a:rPr lang="en-GB" dirty="0"/>
            </a:br>
            <a:r>
              <a:rPr lang="en-GB" dirty="0"/>
              <a:t>parameters(arguments)</a:t>
            </a:r>
          </a:p>
          <a:p>
            <a:r>
              <a:rPr lang="en-US" dirty="0"/>
              <a:t>Arguments are specified 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the function name,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inside</a:t>
            </a:r>
            <a:r>
              <a:rPr lang="en-US" dirty="0"/>
              <a:t> the parentheses</a:t>
            </a:r>
          </a:p>
          <a:p>
            <a:pPr lvl="1"/>
            <a:r>
              <a:rPr lang="en-US" dirty="0"/>
              <a:t>You can have </a:t>
            </a:r>
            <a:r>
              <a:rPr lang="en-US" b="1" dirty="0">
                <a:solidFill>
                  <a:schemeClr val="bg1"/>
                </a:solidFill>
              </a:rPr>
              <a:t>zero or several </a:t>
            </a:r>
            <a:r>
              <a:rPr lang="en-US" dirty="0"/>
              <a:t>arguments</a:t>
            </a:r>
          </a:p>
          <a:p>
            <a:pPr lvl="1"/>
            <a:r>
              <a:rPr lang="en-US" dirty="0"/>
              <a:t>Each parameter has a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  <a:p>
            <a:pPr lvl="1"/>
            <a:r>
              <a:rPr lang="en-US" dirty="0"/>
              <a:t>You </a:t>
            </a:r>
            <a:r>
              <a:rPr lang="en-US" dirty="0" smtClean="0"/>
              <a:t>can </a:t>
            </a:r>
            <a:r>
              <a:rPr lang="en-US" dirty="0"/>
              <a:t>set </a:t>
            </a:r>
            <a:r>
              <a:rPr lang="en-US" b="1" dirty="0">
                <a:solidFill>
                  <a:schemeClr val="bg1"/>
                </a:solidFill>
              </a:rPr>
              <a:t>default </a:t>
            </a:r>
            <a:r>
              <a:rPr lang="en-US" b="1" dirty="0" smtClean="0">
                <a:solidFill>
                  <a:schemeClr val="bg1"/>
                </a:solidFill>
              </a:rPr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31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Function with </a:t>
            </a:r>
            <a:r>
              <a:rPr lang="en-US" b="1" dirty="0" smtClean="0">
                <a:solidFill>
                  <a:srgbClr val="FFA000"/>
                </a:solidFill>
              </a:rPr>
              <a:t>parameters</a:t>
            </a:r>
            <a:endParaRPr lang="en-US" b="1" dirty="0">
              <a:solidFill>
                <a:srgbClr val="FFA000"/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2400"/>
              </a:spcBef>
              <a:spcAft>
                <a:spcPts val="1800"/>
              </a:spcAft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Call the </a:t>
            </a:r>
            <a:r>
              <a:rPr lang="en-US" dirty="0" smtClean="0"/>
              <a:t>function </a:t>
            </a:r>
            <a:r>
              <a:rPr lang="en-US" dirty="0"/>
              <a:t>with certain values (</a:t>
            </a:r>
            <a:r>
              <a:rPr lang="en-US" b="1" dirty="0">
                <a:solidFill>
                  <a:srgbClr val="FFA000"/>
                </a:solidFill>
              </a:rPr>
              <a:t>arguments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Parameters (1)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2" y="4419600"/>
            <a:ext cx="5867400" cy="138499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&lt;?php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printPersonInfo(</a:t>
            </a:r>
            <a:r>
              <a:rPr lang="en-US" sz="2800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"Peter"</a:t>
            </a: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18</a:t>
            </a: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//Peter is 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18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years old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05000"/>
            <a:ext cx="7456749" cy="137473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f</a:t>
            </a: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</a:rPr>
              <a:t>unction printPersonInfo(</a:t>
            </a:r>
            <a:r>
              <a:rPr lang="en-US" sz="2800" b="1" noProof="1" smtClean="0">
                <a:solidFill>
                  <a:srgbClr val="FFA000"/>
                </a:solidFill>
                <a:latin typeface="Consolas" pitchFamily="49" charset="0"/>
              </a:rPr>
              <a:t>$name</a:t>
            </a: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800" b="1" noProof="1" smtClean="0">
                <a:solidFill>
                  <a:srgbClr val="FFA000"/>
                </a:solidFill>
                <a:latin typeface="Consolas" pitchFamily="49" charset="0"/>
              </a:rPr>
              <a:t>$age</a:t>
            </a: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</a:rPr>
              <a:t>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</a:rPr>
              <a:t>{</a:t>
            </a:r>
            <a:endParaRPr lang="en-US" sz="2800" b="1" noProof="1">
              <a:solidFill>
                <a:srgbClr val="234465"/>
              </a:solidFill>
              <a:latin typeface="Consolas" pitchFamily="49" charset="0"/>
            </a:endParaRP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  </a:t>
            </a: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</a:rPr>
              <a:t>echo "$name is $age years old";</a:t>
            </a:r>
            <a:endParaRPr lang="en-US" sz="2800" b="1" noProof="1">
              <a:solidFill>
                <a:srgbClr val="234465"/>
              </a:solidFill>
              <a:latin typeface="Consolas" pitchFamily="49" charset="0"/>
            </a:endParaRP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837759" y="4419600"/>
            <a:ext cx="3124200" cy="1114328"/>
          </a:xfrm>
          <a:prstGeom prst="wedgeRoundRectCallout">
            <a:avLst>
              <a:gd name="adj1" fmla="val -57184"/>
              <a:gd name="adj2" fmla="val 132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arguments at invocation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399859" y="2057400"/>
            <a:ext cx="3429000" cy="1114328"/>
          </a:xfrm>
          <a:prstGeom prst="wedgeRoundRectCallout">
            <a:avLst>
              <a:gd name="adj1" fmla="val -56490"/>
              <a:gd name="adj2" fmla="val -337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separated by comma</a:t>
            </a:r>
          </a:p>
        </p:txBody>
      </p:sp>
    </p:spTree>
    <p:extLst>
      <p:ext uri="{BB962C8B-B14F-4D97-AF65-F5344CB8AC3E}">
        <p14:creationId xmlns:p14="http://schemas.microsoft.com/office/powerpoint/2010/main" val="195322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F333EE9-CB38-44FA-B836-F66175B297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 with default value of parameters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B2C6C4D-6DEC-45CD-955C-58BC358B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Parameters (2)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90D5927-3387-4A03-B276-530A83253A4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0732E605-13FA-490C-935F-B8ABD7001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1981200"/>
            <a:ext cx="8686800" cy="17075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function printNumbers(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$</a:t>
            </a:r>
            <a:r>
              <a:rPr lang="en-US" sz="2800" b="1" noProof="1" smtClean="0">
                <a:solidFill>
                  <a:srgbClr val="FFA000"/>
                </a:solidFill>
                <a:latin typeface="Consolas" pitchFamily="49" charset="0"/>
              </a:rPr>
              <a:t>start = 1</a:t>
            </a: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$</a:t>
            </a:r>
            <a:r>
              <a:rPr lang="en-US" sz="2800" b="1" noProof="1" smtClean="0">
                <a:solidFill>
                  <a:srgbClr val="FFA000"/>
                </a:solidFill>
                <a:latin typeface="Consolas" pitchFamily="49" charset="0"/>
              </a:rPr>
              <a:t>end = 5</a:t>
            </a: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</a:rPr>
              <a:t>)</a:t>
            </a:r>
            <a:endParaRPr lang="en-US" sz="2800" b="1" noProof="1">
              <a:solidFill>
                <a:srgbClr val="234465"/>
              </a:solidFill>
              <a:latin typeface="Consolas" pitchFamily="49" charset="0"/>
            </a:endParaRP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for ($i = $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start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 $i &lt;= $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end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 $i++)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  echo $i . ' ';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797DB1B-8133-49AB-98FC-EFE63B131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4285824"/>
            <a:ext cx="86868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anose="020B0609020204030204" pitchFamily="49" charset="0"/>
              </a:rPr>
              <a:t>&lt;?php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anose="020B0609020204030204" pitchFamily="49" charset="0"/>
              </a:rPr>
              <a:t>printNumbers();           </a:t>
            </a:r>
            <a:r>
              <a:rPr lang="en-US" sz="28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//1 2 3 4 5</a:t>
            </a:r>
            <a:endParaRPr lang="en-US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printNumbers(10, 14</a:t>
            </a:r>
            <a:r>
              <a:rPr lang="en-US" sz="2800" b="1" dirty="0" smtClean="0">
                <a:latin typeface="Consolas" panose="020B0609020204030204" pitchFamily="49" charset="0"/>
              </a:rPr>
              <a:t>);     </a:t>
            </a:r>
            <a:r>
              <a:rPr lang="en-US" sz="28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//10 11 12 13 14</a:t>
            </a:r>
            <a:endParaRPr lang="en-US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printNumbers(null, null</a:t>
            </a:r>
            <a:r>
              <a:rPr lang="en-US" sz="2800" b="1" dirty="0" smtClean="0">
                <a:latin typeface="Consolas" panose="020B0609020204030204" pitchFamily="49" charset="0"/>
              </a:rPr>
              <a:t>); </a:t>
            </a:r>
            <a:r>
              <a:rPr lang="en-US" sz="28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//{empty}</a:t>
            </a:r>
            <a:endParaRPr lang="en-US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58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4899875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dirty="0" smtClean="0"/>
              <a:t>function </a:t>
            </a:r>
            <a:r>
              <a:rPr lang="en-US" dirty="0"/>
              <a:t>that prints the </a:t>
            </a:r>
            <a:r>
              <a:rPr lang="en-US" b="1" dirty="0">
                <a:solidFill>
                  <a:srgbClr val="FFA000"/>
                </a:solidFill>
              </a:rPr>
              <a:t>sign</a:t>
            </a:r>
            <a:r>
              <a:rPr lang="en-US" dirty="0"/>
              <a:t> of an integer number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Sign of Integer Number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5083" y="2354916"/>
            <a:ext cx="9144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214199" y="2352394"/>
            <a:ext cx="5486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443241" y="2429304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215083" y="3526374"/>
            <a:ext cx="9144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238988" y="4682658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443241" y="4753768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https://judge.softuni.bg/Contests/1200/</a:t>
            </a:r>
            <a:endParaRPr lang="en-US" sz="24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15083" y="4682658"/>
            <a:ext cx="9144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443241" y="359153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238988" y="3522338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-5 is negative.</a:t>
            </a:r>
          </a:p>
        </p:txBody>
      </p:sp>
    </p:spTree>
    <p:extLst>
      <p:ext uri="{BB962C8B-B14F-4D97-AF65-F5344CB8AC3E}">
        <p14:creationId xmlns:p14="http://schemas.microsoft.com/office/powerpoint/2010/main" val="15941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Sign of Integer Number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674812" y="1234619"/>
            <a:ext cx="8763000" cy="47089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&lt;?</a:t>
            </a: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php</a:t>
            </a:r>
            <a:endParaRPr lang="en-US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$number = intval(readline</a:t>
            </a: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());</a:t>
            </a:r>
            <a:endParaRPr lang="en-US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5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if ($number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$result = "The number $number is positive.";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else if ($number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$result = "The number $number is negative.";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$result = "The number $number is zero.";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echo $result;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($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number);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https://judge.softuni.bg/Contests/1200/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624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dirty="0" smtClean="0"/>
              <a:t>function </a:t>
            </a:r>
            <a:r>
              <a:rPr lang="en-US" dirty="0"/>
              <a:t>that receives a grade between 2.00 and 6.00</a:t>
            </a:r>
            <a:br>
              <a:rPr lang="en-US" dirty="0"/>
            </a:br>
            <a:r>
              <a:rPr lang="en-US" dirty="0"/>
              <a:t>and prints the corresponding grade in words</a:t>
            </a:r>
          </a:p>
          <a:p>
            <a:pPr lvl="1"/>
            <a:r>
              <a:rPr lang="en-US" dirty="0"/>
              <a:t>2.00 - 2.99 - "Fail"</a:t>
            </a:r>
          </a:p>
          <a:p>
            <a:pPr lvl="1"/>
            <a:r>
              <a:rPr lang="en-US" dirty="0"/>
              <a:t>3.00 - 3.49 - "Poor"</a:t>
            </a:r>
          </a:p>
          <a:p>
            <a:pPr lvl="1"/>
            <a:r>
              <a:rPr lang="en-US" dirty="0"/>
              <a:t>3.50 - 4.49 - "Good"</a:t>
            </a:r>
          </a:p>
          <a:p>
            <a:pPr lvl="1"/>
            <a:r>
              <a:rPr lang="en-US" dirty="0"/>
              <a:t>4.50 - 5.49 - "Very good"</a:t>
            </a:r>
          </a:p>
          <a:p>
            <a:pPr lvl="1"/>
            <a:r>
              <a:rPr lang="en-US" dirty="0"/>
              <a:t>5.50 - 6.00 - "Excellent"</a:t>
            </a:r>
          </a:p>
          <a:p>
            <a:pPr marL="609036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/>
              <a:t>Grades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9356" y="3047539"/>
            <a:ext cx="980059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3.33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39015" y="3048000"/>
            <a:ext cx="1982783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Poor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80779" y="312728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9356" y="3968571"/>
            <a:ext cx="980059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4.50</a:t>
            </a:r>
          </a:p>
        </p:txBody>
      </p:sp>
      <p:sp>
        <p:nvSpPr>
          <p:cNvPr id="9" name="Right Arrow 15"/>
          <p:cNvSpPr/>
          <p:nvPr/>
        </p:nvSpPr>
        <p:spPr>
          <a:xfrm>
            <a:off x="7380779" y="4052391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63804" y="3968571"/>
            <a:ext cx="1973824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Very good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71393" y="4889142"/>
            <a:ext cx="980059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2.99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7380779" y="4972962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63804" y="4889142"/>
            <a:ext cx="1973824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Fail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https://judge.softuni.bg/Contests/1200/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120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855912" y="1295400"/>
            <a:ext cx="6400800" cy="47691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$</a:t>
            </a:r>
            <a:r>
              <a:rPr lang="en-GB" dirty="0">
                <a:solidFill>
                  <a:schemeClr val="tx1"/>
                </a:solidFill>
              </a:rPr>
              <a:t>grade = floatval(readline());</a:t>
            </a:r>
          </a:p>
          <a:p>
            <a:r>
              <a:rPr lang="en-GB" dirty="0">
                <a:solidFill>
                  <a:schemeClr val="bg1"/>
                </a:solidFill>
              </a:rPr>
              <a:t>printInWords</a:t>
            </a:r>
            <a:r>
              <a:rPr lang="en-GB" dirty="0">
                <a:solidFill>
                  <a:schemeClr val="tx1"/>
                </a:solidFill>
              </a:rPr>
              <a:t>($grade);</a:t>
            </a:r>
          </a:p>
          <a:p>
            <a:r>
              <a:rPr lang="en-GB" dirty="0">
                <a:solidFill>
                  <a:schemeClr val="tx1"/>
                </a:solidFill>
              </a:rPr>
              <a:t>function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printInWords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$grade</a:t>
            </a:r>
            <a:r>
              <a:rPr lang="en-GB" dirty="0">
                <a:solidFill>
                  <a:schemeClr val="tx1"/>
                </a:solidFill>
              </a:rPr>
              <a:t>) {</a:t>
            </a:r>
          </a:p>
          <a:p>
            <a:r>
              <a:rPr lang="en-GB" dirty="0">
                <a:solidFill>
                  <a:schemeClr val="tx1"/>
                </a:solidFill>
              </a:rPr>
              <a:t>  $gradeInWords = '';</a:t>
            </a:r>
          </a:p>
          <a:p>
            <a:r>
              <a:rPr lang="en-GB" dirty="0">
                <a:solidFill>
                  <a:schemeClr val="tx1"/>
                </a:solidFill>
              </a:rPr>
              <a:t>  if ($grade &gt;= 2 &amp;&amp; $grade &lt;= 2.99)</a:t>
            </a:r>
          </a:p>
          <a:p>
            <a:r>
              <a:rPr lang="en-GB" dirty="0">
                <a:solidFill>
                  <a:schemeClr val="tx1"/>
                </a:solidFill>
              </a:rPr>
              <a:t>    $gradeInWords = "Fail";</a:t>
            </a:r>
          </a:p>
          <a:p>
            <a:r>
              <a:rPr lang="en-GB" dirty="0"/>
              <a:t>  </a:t>
            </a:r>
            <a:r>
              <a:rPr lang="en-GB" dirty="0" smtClean="0">
                <a:solidFill>
                  <a:schemeClr val="accent2"/>
                </a:solidFill>
              </a:rPr>
              <a:t>//</a:t>
            </a:r>
            <a:r>
              <a:rPr lang="en-GB" dirty="0">
                <a:solidFill>
                  <a:schemeClr val="accent2"/>
                </a:solidFill>
              </a:rPr>
              <a:t>TODO: </a:t>
            </a:r>
            <a:r>
              <a:rPr lang="en-GB" i="1" dirty="0">
                <a:solidFill>
                  <a:schemeClr val="accent2"/>
                </a:solidFill>
              </a:rPr>
              <a:t>make the rest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echo $gradeInWords;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Grades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https://judge.softuni.bg/Contests/1200/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641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5"/>
            <a:ext cx="11815018" cy="4899875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dirty="0" smtClean="0"/>
              <a:t>function </a:t>
            </a:r>
            <a:r>
              <a:rPr lang="en-US" dirty="0"/>
              <a:t>for printing triangles as shown below:</a:t>
            </a: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356" y="100750"/>
            <a:ext cx="9503571" cy="882654"/>
          </a:xfrm>
        </p:spPr>
        <p:txBody>
          <a:bodyPr/>
          <a:lstStyle/>
          <a:p>
            <a:r>
              <a:rPr lang="en-US" dirty="0"/>
              <a:t>Problem: Printing Triangle</a:t>
            </a:r>
            <a:endParaRPr lang="bg-BG" dirty="0"/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26140" y="2631313"/>
            <a:ext cx="1501472" cy="23216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39028" y="2261425"/>
            <a:ext cx="1792201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99884" y="3554087"/>
            <a:ext cx="936106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3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52465" y="3601657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28378" y="3554087"/>
            <a:ext cx="9144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12303" y="362519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https://judge.softuni.bg/Contests/1200/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7890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55612" y="1219200"/>
            <a:ext cx="7802699" cy="5304619"/>
          </a:xfrm>
        </p:spPr>
        <p:txBody>
          <a:bodyPr>
            <a:noAutofit/>
          </a:bodyPr>
          <a:lstStyle/>
          <a:p>
            <a:pPr marL="445954" indent="-445954">
              <a:lnSpc>
                <a:spcPts val="3999"/>
              </a:lnSpc>
              <a:buFontTx/>
              <a:buAutoNum type="arabicPeriod"/>
            </a:pPr>
            <a:r>
              <a:rPr lang="en-US" sz="3400" dirty="0"/>
              <a:t>PHP Functions</a:t>
            </a:r>
          </a:p>
          <a:p>
            <a:pPr lvl="1"/>
            <a:r>
              <a:rPr lang="en-US" sz="3200" dirty="0" smtClean="0"/>
              <a:t>Declaring/Invoking</a:t>
            </a:r>
          </a:p>
          <a:p>
            <a:pPr lvl="1"/>
            <a:r>
              <a:rPr lang="en-US" sz="3200" dirty="0" smtClean="0"/>
              <a:t>Parameters, Returning Values</a:t>
            </a:r>
          </a:p>
          <a:p>
            <a:pPr lvl="1"/>
            <a:r>
              <a:rPr lang="en-US" sz="3200" dirty="0" smtClean="0"/>
              <a:t>Anonymous functions</a:t>
            </a:r>
          </a:p>
          <a:p>
            <a:pPr lvl="1"/>
            <a:r>
              <a:rPr lang="en-US" sz="3200" dirty="0" smtClean="0"/>
              <a:t>Naming and Best Practices</a:t>
            </a:r>
            <a:endParaRPr lang="en-US" sz="3200" dirty="0"/>
          </a:p>
          <a:p>
            <a:r>
              <a:rPr lang="en-US" sz="3400" dirty="0" smtClean="0"/>
              <a:t>Forms</a:t>
            </a:r>
          </a:p>
          <a:p>
            <a:pPr lvl="1"/>
            <a:r>
              <a:rPr lang="en-US" sz="3200" dirty="0" smtClean="0"/>
              <a:t>Definition</a:t>
            </a:r>
          </a:p>
          <a:p>
            <a:pPr lvl="1"/>
            <a:r>
              <a:rPr lang="en-US" sz="3200" dirty="0" smtClean="0"/>
              <a:t>Handling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4899875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dirty="0" smtClean="0"/>
              <a:t>function </a:t>
            </a:r>
            <a:r>
              <a:rPr lang="en-US" dirty="0"/>
              <a:t>that </a:t>
            </a:r>
            <a:r>
              <a:rPr lang="en-US" b="1" dirty="0">
                <a:solidFill>
                  <a:srgbClr val="FFA000"/>
                </a:solidFill>
              </a:rPr>
              <a:t>prints a single line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/>
              <a:t> consisting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numbers </a:t>
            </a:r>
            <a:r>
              <a:rPr lang="en-US" dirty="0"/>
              <a:t>from a </a:t>
            </a:r>
            <a:r>
              <a:rPr lang="en-US" b="1" dirty="0">
                <a:solidFill>
                  <a:srgbClr val="FFA000"/>
                </a:solidFill>
              </a:rPr>
              <a:t>given start</a:t>
            </a:r>
            <a:r>
              <a:rPr lang="en-US" b="1" dirty="0"/>
              <a:t> </a:t>
            </a:r>
            <a:r>
              <a:rPr lang="en-US" dirty="0"/>
              <a:t>to a </a:t>
            </a:r>
            <a:r>
              <a:rPr lang="en-US" b="1" dirty="0">
                <a:solidFill>
                  <a:srgbClr val="FFA000"/>
                </a:solidFill>
              </a:rPr>
              <a:t>given end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674812" y="2590800"/>
            <a:ext cx="7906544" cy="267765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$start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$end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($i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$start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 $i &lt;=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$end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 $i++)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echo 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$i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echo PHP_EOL;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https://judge.softuni.bg/Contests/1200/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308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238060" cy="5201066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dirty="0" smtClean="0"/>
              <a:t>function </a:t>
            </a:r>
            <a:r>
              <a:rPr lang="en-US" dirty="0"/>
              <a:t>that prints the </a:t>
            </a:r>
            <a:r>
              <a:rPr lang="en-US" b="1" dirty="0">
                <a:solidFill>
                  <a:srgbClr val="FFA000"/>
                </a:solidFill>
              </a:rPr>
              <a:t>first half (1..n)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dirty="0" smtClean="0"/>
              <a:t>then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b="1" dirty="0">
                <a:solidFill>
                  <a:srgbClr val="FFA000"/>
                </a:solidFill>
              </a:rPr>
              <a:t>second half (n-1…1) </a:t>
            </a:r>
            <a:r>
              <a:rPr lang="en-US" dirty="0"/>
              <a:t>of the triangle: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674812" y="2480370"/>
            <a:ext cx="8802688" cy="353943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($line = 1; $line &lt;= $n; $line++)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printLine(1, $line);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($line = $n - 1; $line &gt;= 1; $line--)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(1, $line);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printTriangle(intval(readline()));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420100" y="1991212"/>
            <a:ext cx="2366236" cy="978316"/>
          </a:xfrm>
          <a:prstGeom prst="wedgeRoundRectCallout">
            <a:avLst>
              <a:gd name="adj1" fmla="val -60522"/>
              <a:gd name="adj2" fmla="val 2594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553060" y="3581401"/>
            <a:ext cx="2133600" cy="517436"/>
          </a:xfrm>
          <a:prstGeom prst="wedgeRoundRectCallout">
            <a:avLst>
              <a:gd name="adj1" fmla="val -54823"/>
              <a:gd name="adj2" fmla="val -3301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1...n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553060" y="4865645"/>
            <a:ext cx="2133600" cy="517437"/>
          </a:xfrm>
          <a:prstGeom prst="wedgeRoundRectCallout">
            <a:avLst>
              <a:gd name="adj1" fmla="val -55273"/>
              <a:gd name="adj2" fmla="val -3546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n-1…1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https://judge.softuni.bg/Contests/1200/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776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8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1A18810-D0C3-4F4A-9E23-1D4150CC9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Returning Values From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xmlns="" id="{C3D0BE05-4FFB-4209-827D-E2E1BC6E5664}"/>
              </a:ext>
            </a:extLst>
          </p:cNvPr>
          <p:cNvSpPr/>
          <p:nvPr/>
        </p:nvSpPr>
        <p:spPr bwMode="auto">
          <a:xfrm rot="5400000">
            <a:off x="5103812" y="1515696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322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Return</a:t>
            </a:r>
            <a:r>
              <a:rPr lang="en-US" dirty="0" smtClean="0"/>
              <a:t>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7212" y="1121143"/>
            <a:ext cx="10164901" cy="55848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 immediately </a:t>
            </a:r>
            <a:r>
              <a:rPr lang="en-US" sz="3200" dirty="0" smtClean="0"/>
              <a:t>stops</a:t>
            </a:r>
            <a:br>
              <a:rPr lang="en-US" sz="3200" dirty="0" smtClean="0"/>
            </a:br>
            <a:r>
              <a:rPr lang="en-US" sz="3200" dirty="0" smtClean="0"/>
              <a:t>the function's </a:t>
            </a:r>
            <a:r>
              <a:rPr lang="en-US" sz="3200" dirty="0"/>
              <a:t>execution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Returns the specified </a:t>
            </a:r>
            <a:r>
              <a:rPr lang="en-US" sz="3200" dirty="0" smtClean="0"/>
              <a:t>value</a:t>
            </a:r>
          </a:p>
          <a:p>
            <a:pPr>
              <a:spcBef>
                <a:spcPts val="0"/>
              </a:spcBef>
            </a:pPr>
            <a:r>
              <a:rPr lang="en-US" sz="3200" dirty="0" smtClean="0"/>
              <a:t>Optional set return type: </a:t>
            </a:r>
            <a:r>
              <a:rPr lang="en-US" sz="3200" b="1" dirty="0" smtClean="0">
                <a:solidFill>
                  <a:schemeClr val="bg1"/>
                </a:solidFill>
              </a:rPr>
              <a:t>int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bg1"/>
                </a:solidFill>
              </a:rPr>
              <a:t>float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bg1"/>
                </a:solidFill>
              </a:rPr>
              <a:t>string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bg1"/>
                </a:solidFill>
              </a:rPr>
              <a:t>bool</a:t>
            </a:r>
            <a:r>
              <a:rPr lang="en-US" sz="3200" dirty="0" smtClean="0"/>
              <a:t>,</a:t>
            </a:r>
            <a:r>
              <a:rPr lang="en-US" sz="3200" b="1" dirty="0" smtClean="0">
                <a:solidFill>
                  <a:schemeClr val="bg1"/>
                </a:solidFill>
              </a:rPr>
              <a:t> array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and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037012" y="3532743"/>
            <a:ext cx="6549894" cy="301887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 smtClean="0">
                <a:solidFill>
                  <a:schemeClr val="tx1"/>
                </a:solidFill>
                <a:effectLst/>
              </a:rPr>
              <a:t>function readFullName() : </a:t>
            </a:r>
            <a:r>
              <a:rPr lang="en-US" sz="2600" dirty="0" smtClean="0">
                <a:solidFill>
                  <a:schemeClr val="bg1"/>
                </a:solidFill>
                <a:effectLst/>
              </a:rPr>
              <a:t>string</a:t>
            </a:r>
          </a:p>
          <a:p>
            <a:r>
              <a:rPr lang="en-US" sz="2600" dirty="0" smtClean="0">
                <a:solidFill>
                  <a:schemeClr val="tx1"/>
                </a:solidFill>
                <a:effectLst/>
              </a:rPr>
              <a:t>{</a:t>
            </a:r>
            <a:endParaRPr lang="en-US" sz="2600" dirty="0">
              <a:solidFill>
                <a:schemeClr val="tx1"/>
              </a:solidFill>
              <a:effectLst/>
            </a:endParaRP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$firstName = </a:t>
            </a:r>
            <a:r>
              <a:rPr lang="en-US" sz="2600" dirty="0" smtClean="0">
                <a:solidFill>
                  <a:srgbClr val="FFA000"/>
                </a:solidFill>
                <a:effectLst/>
              </a:rPr>
              <a:t>readline()</a:t>
            </a:r>
            <a:r>
              <a:rPr lang="en-US" sz="2600" dirty="0" smtClean="0">
                <a:solidFill>
                  <a:srgbClr val="234465"/>
                </a:solidFill>
                <a:effectLst/>
              </a:rPr>
              <a:t>; </a:t>
            </a:r>
            <a:r>
              <a:rPr lang="en-US" sz="2600" i="1" dirty="0" smtClean="0">
                <a:solidFill>
                  <a:schemeClr val="accent2"/>
                </a:solidFill>
                <a:effectLst/>
              </a:rPr>
              <a:t>//John</a:t>
            </a:r>
            <a:endParaRPr lang="en-US" sz="2600" i="1" dirty="0">
              <a:solidFill>
                <a:schemeClr val="accent2"/>
              </a:solidFill>
              <a:effectLst/>
            </a:endParaRP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chemeClr val="tx1"/>
                </a:solidFill>
                <a:effectLst/>
              </a:rPr>
              <a:t>$lastName = </a:t>
            </a:r>
            <a:r>
              <a:rPr lang="en-US" sz="2600" dirty="0" smtClean="0">
                <a:solidFill>
                  <a:srgbClr val="FFA000"/>
                </a:solidFill>
                <a:effectLst/>
              </a:rPr>
              <a:t>readline()</a:t>
            </a:r>
            <a:r>
              <a:rPr lang="en-US" sz="2600" dirty="0" smtClean="0">
                <a:solidFill>
                  <a:srgbClr val="234465"/>
                </a:solidFill>
                <a:effectLst/>
              </a:rPr>
              <a:t>;  </a:t>
            </a:r>
            <a:r>
              <a:rPr lang="en-US" sz="2600" i="1" dirty="0" smtClean="0">
                <a:solidFill>
                  <a:schemeClr val="accent2"/>
                </a:solidFill>
                <a:effectLst/>
              </a:rPr>
              <a:t>//Smith</a:t>
            </a:r>
            <a:endParaRPr lang="en-US" sz="2600" i="1" dirty="0">
              <a:solidFill>
                <a:schemeClr val="accent2"/>
              </a:solidFill>
              <a:effectLst/>
            </a:endParaRP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</a:rPr>
              <a:t>"$firstName $lastName";</a:t>
            </a:r>
          </a:p>
          <a:p>
            <a:r>
              <a:rPr lang="en-US" sz="2600" dirty="0" smtClean="0">
                <a:solidFill>
                  <a:schemeClr val="tx1"/>
                </a:solidFill>
                <a:effectLst/>
              </a:rPr>
              <a:t>}</a:t>
            </a:r>
            <a:endParaRPr lang="en-US" sz="2600" dirty="0">
              <a:solidFill>
                <a:schemeClr val="tx1"/>
              </a:solidFill>
              <a:effectLst/>
            </a:endParaRP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echo readFullName(); </a:t>
            </a:r>
            <a:r>
              <a:rPr lang="en-US" sz="2600" i="1" dirty="0" smtClean="0">
                <a:solidFill>
                  <a:schemeClr val="accent2"/>
                </a:solidFill>
                <a:effectLst/>
              </a:rPr>
              <a:t>//John Smith</a:t>
            </a:r>
          </a:p>
        </p:txBody>
      </p:sp>
    </p:spTree>
    <p:extLst>
      <p:ext uri="{BB962C8B-B14F-4D97-AF65-F5344CB8AC3E}">
        <p14:creationId xmlns:p14="http://schemas.microsoft.com/office/powerpoint/2010/main" val="140225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Return value can be: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Assigned</a:t>
            </a:r>
            <a:r>
              <a:rPr lang="en-US" sz="3200" dirty="0"/>
              <a:t> to a variable</a:t>
            </a:r>
          </a:p>
          <a:p>
            <a:pPr lvl="1"/>
            <a:endParaRPr lang="en-US" sz="30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Used</a:t>
            </a:r>
            <a:r>
              <a:rPr lang="en-US" sz="3200" dirty="0"/>
              <a:t> in expression</a:t>
            </a:r>
          </a:p>
          <a:p>
            <a:pPr lvl="1"/>
            <a:endParaRPr lang="en-US" sz="30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Passed</a:t>
            </a:r>
            <a:r>
              <a:rPr lang="en-US" sz="3200" dirty="0"/>
              <a:t> to another </a:t>
            </a:r>
            <a:r>
              <a:rPr lang="en-US" sz="3200" dirty="0" smtClean="0"/>
              <a:t>function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046412" y="2430004"/>
            <a:ext cx="44196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1"/>
                </a:solidFill>
                <a:effectLst/>
              </a:rPr>
              <a:t>$max </a:t>
            </a:r>
            <a:r>
              <a:rPr lang="en-US" sz="2800" dirty="0">
                <a:solidFill>
                  <a:schemeClr val="tx1"/>
                </a:solidFill>
                <a:effectLst/>
              </a:rPr>
              <a:t>= getMax(5,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046412" y="3685694"/>
            <a:ext cx="77724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1"/>
                </a:solidFill>
                <a:effectLst/>
              </a:rPr>
              <a:t>$total </a:t>
            </a:r>
            <a:r>
              <a:rPr lang="en-US" sz="2800" dirty="0">
                <a:solidFill>
                  <a:schemeClr val="tx1"/>
                </a:solidFill>
                <a:effectLst/>
              </a:rPr>
              <a:t>= getPrice() * quantity * 1.20;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046412" y="5029200"/>
            <a:ext cx="54864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1"/>
                </a:solidFill>
                <a:effectLst/>
              </a:rPr>
              <a:t>$age </a:t>
            </a:r>
            <a:r>
              <a:rPr lang="en-US" sz="2800" dirty="0">
                <a:solidFill>
                  <a:schemeClr val="tx1"/>
                </a:solidFill>
                <a:effectLst/>
              </a:rPr>
              <a:t>= </a:t>
            </a:r>
            <a:r>
              <a:rPr lang="en-US" sz="2800" dirty="0" smtClean="0">
                <a:solidFill>
                  <a:schemeClr val="bg1"/>
                </a:solidFill>
                <a:effectLst/>
              </a:rPr>
              <a:t>intval(readline())</a:t>
            </a:r>
            <a:r>
              <a:rPr lang="en-US" sz="2800" dirty="0" smtClean="0">
                <a:solidFill>
                  <a:srgbClr val="234465"/>
                </a:solidFill>
                <a:effectLst/>
              </a:rPr>
              <a:t>;</a:t>
            </a:r>
            <a:endParaRPr lang="en-US" sz="2800" dirty="0">
              <a:solidFill>
                <a:srgbClr val="23446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5460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smtClean="0"/>
              <a:t>function </a:t>
            </a:r>
            <a:r>
              <a:rPr lang="en-US" dirty="0"/>
              <a:t>which returns rectangle area </a:t>
            </a:r>
            <a:br>
              <a:rPr lang="en-US" dirty="0"/>
            </a:br>
            <a:r>
              <a:rPr lang="en-US" dirty="0"/>
              <a:t>with given width and height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Rectangle Area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374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06" y="3021130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12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374" y="4323916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3" name="Right Arrow 14">
            <a:extLst>
              <a:ext uri="{FF2B5EF4-FFF2-40B4-BE49-F238E27FC236}">
                <a16:creationId xmlns:a16="http://schemas.microsoft.com/office/drawing/2014/main" xmlns="" id="{78273AC2-D375-47B5-88FD-7988BC3E468D}"/>
              </a:ext>
            </a:extLst>
          </p:cNvPr>
          <p:cNvSpPr/>
          <p:nvPr/>
        </p:nvSpPr>
        <p:spPr>
          <a:xfrm flipV="1">
            <a:off x="3786720" y="4657238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06" y="4525516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xmlns="" id="{D634171F-5415-4C3C-B065-E7868E428F3A}"/>
              </a:ext>
            </a:extLst>
          </p:cNvPr>
          <p:cNvSpPr/>
          <p:nvPr/>
        </p:nvSpPr>
        <p:spPr>
          <a:xfrm flipV="1">
            <a:off x="3792380" y="3150709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4A3377B-FEF0-41C6-9289-6CA4FE3C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951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14ADDD8-96C5-490F-AEA8-B0B1D489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7183" y="3021129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48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889EC55-6884-4991-AB07-0D82EB86B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951" y="4338204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9" name="Right Arrow 14">
            <a:extLst>
              <a:ext uri="{FF2B5EF4-FFF2-40B4-BE49-F238E27FC236}">
                <a16:creationId xmlns:a16="http://schemas.microsoft.com/office/drawing/2014/main" xmlns="" id="{37577219-85D8-42A5-99C1-932A8F5C8105}"/>
              </a:ext>
            </a:extLst>
          </p:cNvPr>
          <p:cNvSpPr/>
          <p:nvPr/>
        </p:nvSpPr>
        <p:spPr>
          <a:xfrm flipV="1">
            <a:off x="7555782" y="4625030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C3BB558D-FBA1-44A9-86FC-F21D1813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170" y="4570138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56</a:t>
            </a:r>
          </a:p>
        </p:txBody>
      </p:sp>
      <p:sp>
        <p:nvSpPr>
          <p:cNvPr id="21" name="Right Arrow 14">
            <a:extLst>
              <a:ext uri="{FF2B5EF4-FFF2-40B4-BE49-F238E27FC236}">
                <a16:creationId xmlns:a16="http://schemas.microsoft.com/office/drawing/2014/main" xmlns="" id="{114A43CB-7D0B-4CF3-95EC-B9F049308488}"/>
              </a:ext>
            </a:extLst>
          </p:cNvPr>
          <p:cNvSpPr/>
          <p:nvPr/>
        </p:nvSpPr>
        <p:spPr>
          <a:xfrm flipV="1">
            <a:off x="7560498" y="3150709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https://judge.softuni.bg/Contests/1200/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078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EB763AF7-04B0-4963-AC43-8DD099DC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Calculate Rectangle Area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17184B4-1EC0-4136-9F75-774F589E95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19B1CC1-C2FE-48B1-A5C6-A33F2F7CBA29}"/>
              </a:ext>
            </a:extLst>
          </p:cNvPr>
          <p:cNvSpPr txBox="1">
            <a:spLocks/>
          </p:cNvSpPr>
          <p:nvPr/>
        </p:nvSpPr>
        <p:spPr>
          <a:xfrm>
            <a:off x="1370012" y="1295400"/>
            <a:ext cx="9372600" cy="477935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chemeClr val="tx1"/>
                </a:solidFill>
                <a:effectLst/>
              </a:rPr>
              <a:t>&lt;?php</a:t>
            </a:r>
          </a:p>
          <a:p>
            <a:pPr>
              <a:lnSpc>
                <a:spcPct val="95000"/>
              </a:lnSpc>
            </a:pPr>
            <a:endParaRPr lang="en-US" sz="2600" dirty="0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chemeClr val="tx1"/>
                </a:solidFill>
                <a:effectLst/>
              </a:rPr>
              <a:t>$width = floatval(readline());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chemeClr val="tx1"/>
                </a:solidFill>
                <a:effectLst/>
              </a:rPr>
              <a:t>$height = floatval(readline());</a:t>
            </a:r>
          </a:p>
          <a:p>
            <a:pPr>
              <a:lnSpc>
                <a:spcPct val="95000"/>
              </a:lnSpc>
            </a:pPr>
            <a:endParaRPr lang="en-US" sz="2600" dirty="0" smtClean="0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600" dirty="0">
                <a:solidFill>
                  <a:schemeClr val="bg1"/>
                </a:solidFill>
                <a:effectLst/>
              </a:rPr>
              <a:t>calcRectangleArea</a:t>
            </a:r>
            <a:r>
              <a:rPr lang="en-US" sz="2600" dirty="0">
                <a:solidFill>
                  <a:schemeClr val="tx1"/>
                </a:solidFill>
                <a:effectLst/>
              </a:rPr>
              <a:t>($width, $height</a:t>
            </a:r>
            <a:r>
              <a:rPr lang="en-US" sz="2600" dirty="0" smtClean="0">
                <a:solidFill>
                  <a:schemeClr val="tx1"/>
                </a:solidFill>
                <a:effectLst/>
              </a:rPr>
              <a:t>) :float</a:t>
            </a:r>
            <a:endParaRPr lang="en-US" sz="2600" dirty="0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600" dirty="0">
                <a:solidFill>
                  <a:schemeClr val="tx1"/>
                </a:solidFill>
                <a:effectLst/>
              </a:rPr>
              <a:t> $width * $height;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95000"/>
              </a:lnSpc>
            </a:pPr>
            <a:endParaRPr lang="en-US" sz="2600" dirty="0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chemeClr val="tx1"/>
                </a:solidFill>
                <a:effectLst/>
              </a:rPr>
              <a:t>$area = calcRectangleArea($width, $height);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chemeClr val="tx1"/>
                </a:solidFill>
                <a:effectLst/>
              </a:rPr>
              <a:t>echo $area</a:t>
            </a:r>
            <a:r>
              <a:rPr lang="en-US" sz="2600" dirty="0" smtClean="0">
                <a:solidFill>
                  <a:schemeClr val="tx1"/>
                </a:solidFill>
                <a:effectLst/>
              </a:rPr>
              <a:t>;</a:t>
            </a:r>
            <a:endParaRPr lang="en-US" sz="26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https://judge.softuni.bg/Contests/1200/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584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4971610"/>
          </a:xfrm>
        </p:spPr>
        <p:txBody>
          <a:bodyPr/>
          <a:lstStyle/>
          <a:p>
            <a:r>
              <a:rPr lang="en-US" dirty="0"/>
              <a:t>Write a </a:t>
            </a:r>
            <a:r>
              <a:rPr lang="en-US" dirty="0" smtClean="0"/>
              <a:t>function </a:t>
            </a:r>
            <a:r>
              <a:rPr lang="en-US" dirty="0"/>
              <a:t>that receives a string and a repeat count </a:t>
            </a:r>
            <a:r>
              <a:rPr lang="en-US" b="1" dirty="0" smtClean="0">
                <a:solidFill>
                  <a:schemeClr val="bg1"/>
                </a:solidFill>
              </a:rPr>
              <a:t>n</a:t>
            </a:r>
            <a:endParaRPr lang="en-US" dirty="0"/>
          </a:p>
          <a:p>
            <a:r>
              <a:rPr lang="en-US" dirty="0" smtClean="0"/>
              <a:t>The function </a:t>
            </a:r>
            <a:r>
              <a:rPr lang="en-US" dirty="0"/>
              <a:t>should return a new </a:t>
            </a:r>
            <a:r>
              <a:rPr lang="en-US" dirty="0" smtClean="0"/>
              <a:t>string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/>
              <a:t>Repeat String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2743200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abc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06" y="3019916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abcabcabc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4296663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xmlns="" id="{78273AC2-D375-47B5-88FD-7988BC3E468D}"/>
              </a:ext>
            </a:extLst>
          </p:cNvPr>
          <p:cNvSpPr/>
          <p:nvPr/>
        </p:nvSpPr>
        <p:spPr>
          <a:xfrm flipV="1">
            <a:off x="3184622" y="4593752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05" y="4494237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StringString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xmlns="" id="{D634171F-5415-4C3C-B065-E7868E428F3A}"/>
              </a:ext>
            </a:extLst>
          </p:cNvPr>
          <p:cNvSpPr/>
          <p:nvPr/>
        </p:nvSpPr>
        <p:spPr>
          <a:xfrm flipV="1">
            <a:off x="3184622" y="3153211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https://judge.softuni.bg/Contests/1200/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99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7812" y="1295400"/>
            <a:ext cx="6477000" cy="47691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$</a:t>
            </a:r>
            <a:r>
              <a:rPr lang="en-GB" dirty="0">
                <a:solidFill>
                  <a:schemeClr val="tx1"/>
                </a:solidFill>
              </a:rPr>
              <a:t>inputStr = readline();</a:t>
            </a:r>
          </a:p>
          <a:p>
            <a:r>
              <a:rPr lang="en-GB" dirty="0">
                <a:solidFill>
                  <a:schemeClr val="tx1"/>
                </a:solidFill>
              </a:rPr>
              <a:t>$count = intval(readline());</a:t>
            </a:r>
          </a:p>
          <a:p>
            <a:r>
              <a:rPr lang="en-GB" dirty="0">
                <a:solidFill>
                  <a:schemeClr val="tx1"/>
                </a:solidFill>
              </a:rPr>
              <a:t>echo repeatString($inputStr, $count</a:t>
            </a:r>
            <a:r>
              <a:rPr lang="en-GB" dirty="0" smtClean="0">
                <a:solidFill>
                  <a:schemeClr val="tx1"/>
                </a:solidFill>
              </a:rPr>
              <a:t>);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function </a:t>
            </a:r>
            <a:r>
              <a:rPr lang="en-GB" dirty="0">
                <a:solidFill>
                  <a:schemeClr val="bg1"/>
                </a:solidFill>
              </a:rPr>
              <a:t>repeatString</a:t>
            </a:r>
            <a:r>
              <a:rPr lang="en-GB" dirty="0">
                <a:solidFill>
                  <a:schemeClr val="tx1"/>
                </a:solidFill>
              </a:rPr>
              <a:t>($str, $count</a:t>
            </a:r>
            <a:r>
              <a:rPr lang="en-GB" dirty="0" smtClean="0">
                <a:solidFill>
                  <a:schemeClr val="tx1"/>
                </a:solidFill>
              </a:rPr>
              <a:t>) {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  </a:t>
            </a:r>
            <a:r>
              <a:rPr lang="en-GB" dirty="0" smtClean="0">
                <a:solidFill>
                  <a:schemeClr val="tx1"/>
                </a:solidFill>
              </a:rPr>
              <a:t>$</a:t>
            </a:r>
            <a:r>
              <a:rPr lang="en-GB" dirty="0">
                <a:solidFill>
                  <a:schemeClr val="tx1"/>
                </a:solidFill>
              </a:rPr>
              <a:t>result = "";</a:t>
            </a:r>
          </a:p>
          <a:p>
            <a:r>
              <a:rPr lang="en-GB" dirty="0">
                <a:solidFill>
                  <a:schemeClr val="tx1"/>
                </a:solidFill>
              </a:rPr>
              <a:t>  </a:t>
            </a:r>
            <a:r>
              <a:rPr lang="en-GB" dirty="0" smtClean="0">
                <a:solidFill>
                  <a:schemeClr val="tx1"/>
                </a:solidFill>
              </a:rPr>
              <a:t>for </a:t>
            </a:r>
            <a:r>
              <a:rPr lang="en-GB" dirty="0">
                <a:solidFill>
                  <a:schemeClr val="tx1"/>
                </a:solidFill>
              </a:rPr>
              <a:t>($i = 0; $i &lt; $count; $i++)</a:t>
            </a:r>
          </a:p>
          <a:p>
            <a:r>
              <a:rPr lang="en-GB" dirty="0">
                <a:solidFill>
                  <a:schemeClr val="tx1"/>
                </a:solidFill>
              </a:rPr>
              <a:t>  </a:t>
            </a:r>
            <a:r>
              <a:rPr lang="en-GB" dirty="0" smtClean="0">
                <a:solidFill>
                  <a:schemeClr val="tx1"/>
                </a:solidFill>
              </a:rPr>
              <a:t>  $</a:t>
            </a:r>
            <a:r>
              <a:rPr lang="en-GB" dirty="0">
                <a:solidFill>
                  <a:schemeClr val="tx1"/>
                </a:solidFill>
              </a:rPr>
              <a:t>result .= $str;</a:t>
            </a:r>
          </a:p>
          <a:p>
            <a:r>
              <a:rPr lang="en-GB" dirty="0">
                <a:solidFill>
                  <a:schemeClr val="tx1"/>
                </a:solidFill>
              </a:rPr>
              <a:t>  </a:t>
            </a:r>
            <a:r>
              <a:rPr lang="en-GB" dirty="0" smtClean="0">
                <a:solidFill>
                  <a:schemeClr val="bg1"/>
                </a:solidFill>
              </a:rPr>
              <a:t>return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$result;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}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Solution: </a:t>
            </a:r>
            <a:r>
              <a:rPr lang="en-GB" dirty="0"/>
              <a:t>Repeat String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https://judge.softuni.bg/Contests/1200/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105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>
                <a:latin typeface="+mj-lt"/>
              </a:rPr>
              <a:t>#tech</a:t>
            </a:r>
            <a:r>
              <a:rPr lang="en-GB" sz="11500" b="1" dirty="0" smtClean="0">
                <a:latin typeface="+mj-lt"/>
              </a:rPr>
              <a:t>-</a:t>
            </a:r>
            <a:r>
              <a:rPr lang="en-US" sz="11500" b="1" dirty="0" err="1" smtClean="0">
                <a:latin typeface="+mj-lt"/>
              </a:rPr>
              <a:t>php</a:t>
            </a:r>
            <a:endParaRPr lang="en-US" sz="11500" dirty="0">
              <a:latin typeface="+mj-lt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5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009459" cy="5201066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dirty="0" smtClean="0"/>
              <a:t>function </a:t>
            </a:r>
            <a:r>
              <a:rPr lang="en-US" dirty="0"/>
              <a:t>that calculates and returns the value </a:t>
            </a:r>
            <a:r>
              <a:rPr lang="en-US" dirty="0" smtClean="0"/>
              <a:t>of a </a:t>
            </a:r>
            <a:r>
              <a:rPr lang="en-US" b="1" dirty="0">
                <a:solidFill>
                  <a:srgbClr val="FFA000"/>
                </a:solidFill>
              </a:rPr>
              <a:t>number raised to a given power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 Power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17365" y="3317341"/>
            <a:ext cx="7077894" cy="261876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 smtClean="0">
                <a:solidFill>
                  <a:srgbClr val="234465"/>
                </a:solidFill>
                <a:effectLst/>
              </a:rPr>
              <a:t>function </a:t>
            </a:r>
            <a:r>
              <a:rPr lang="en-US" sz="2600" dirty="0">
                <a:solidFill>
                  <a:schemeClr val="bg1"/>
                </a:solidFill>
                <a:effectLst/>
              </a:rPr>
              <a:t>mathPower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($number, $power) {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 smtClean="0">
                <a:solidFill>
                  <a:srgbClr val="234465"/>
                </a:solidFill>
                <a:effectLst/>
              </a:rPr>
              <a:t>$</a:t>
            </a:r>
            <a:r>
              <a:rPr lang="en-US" sz="2600" dirty="0">
                <a:solidFill>
                  <a:srgbClr val="234465"/>
                </a:solidFill>
                <a:effectLst/>
              </a:rPr>
              <a:t>result = 1;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 smtClean="0">
                <a:solidFill>
                  <a:srgbClr val="234465"/>
                </a:solidFill>
                <a:effectLst/>
              </a:rPr>
              <a:t>for </a:t>
            </a:r>
            <a:r>
              <a:rPr lang="en-US" sz="2600" dirty="0">
                <a:solidFill>
                  <a:srgbClr val="234465"/>
                </a:solidFill>
                <a:effectLst/>
              </a:rPr>
              <a:t>($i = 0; $i &lt; $power; $i++)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 smtClean="0">
                <a:solidFill>
                  <a:srgbClr val="234465"/>
                </a:solidFill>
                <a:effectLst/>
              </a:rPr>
              <a:t>  $</a:t>
            </a:r>
            <a:r>
              <a:rPr lang="en-US" sz="2600" dirty="0">
                <a:solidFill>
                  <a:srgbClr val="234465"/>
                </a:solidFill>
                <a:effectLst/>
              </a:rPr>
              <a:t>result *= $number;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 smtClean="0">
                <a:solidFill>
                  <a:schemeClr val="bg1"/>
                </a:solidFill>
                <a:effectLst/>
              </a:rPr>
              <a:t>return</a:t>
            </a:r>
            <a:r>
              <a:rPr lang="en-US" sz="2600" dirty="0" smtClean="0">
                <a:solidFill>
                  <a:srgbClr val="234465"/>
                </a:solidFill>
                <a:effectLst/>
              </a:rPr>
              <a:t> </a:t>
            </a:r>
            <a:r>
              <a:rPr lang="en-US" sz="2600" dirty="0">
                <a:solidFill>
                  <a:srgbClr val="234465"/>
                </a:solidFill>
                <a:effectLst/>
              </a:rPr>
              <a:t>$result;</a:t>
            </a:r>
          </a:p>
          <a:p>
            <a:r>
              <a:rPr lang="en-US" sz="2600" dirty="0" smtClean="0">
                <a:solidFill>
                  <a:srgbClr val="234465"/>
                </a:solidFill>
                <a:effectLst/>
              </a:rPr>
              <a:t>}</a:t>
            </a:r>
            <a:endParaRPr lang="en-US" sz="2600" dirty="0">
              <a:solidFill>
                <a:srgbClr val="234465"/>
              </a:solidFill>
              <a:effectLst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29990" y="2419006"/>
            <a:ext cx="13716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3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255832" y="2485199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1261" y="2419006"/>
            <a:ext cx="13716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256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41062" y="2419006"/>
            <a:ext cx="13716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8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224811" y="2504662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950351" y="2419006"/>
            <a:ext cx="13716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latin typeface="Consolas" panose="020B0609020204030204" pitchFamily="49" charset="0"/>
              </a:rPr>
              <a:t>81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https://judge.softuni.bg/Contests/1200/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636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4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7EA9D78-F31E-4429-8490-4FD081EEC3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Anonymous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A2F2FB8-B084-4014-A8AB-4B88BCD9CBC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F73CD9A-0616-4FDC-AB0C-4EF006E7EA75}"/>
              </a:ext>
            </a:extLst>
          </p:cNvPr>
          <p:cNvSpPr/>
          <p:nvPr/>
        </p:nvSpPr>
        <p:spPr>
          <a:xfrm>
            <a:off x="4444139" y="2133600"/>
            <a:ext cx="36576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200" b="1" dirty="0" smtClean="0">
                <a:ln w="0"/>
                <a:solidFill>
                  <a:schemeClr val="bg2"/>
                </a:solidFill>
                <a:latin typeface="+mj-lt"/>
              </a:rPr>
              <a:t>function () {</a:t>
            </a:r>
          </a:p>
          <a:p>
            <a:r>
              <a:rPr lang="en-US" sz="5200" b="1" dirty="0" smtClean="0">
                <a:ln w="0"/>
                <a:solidFill>
                  <a:schemeClr val="bg2"/>
                </a:solidFill>
                <a:latin typeface="+mj-lt"/>
              </a:rPr>
              <a:t> }</a:t>
            </a:r>
            <a:endParaRPr lang="en-US" sz="5200" b="1" dirty="0">
              <a:ln w="0"/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097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unction without </a:t>
            </a:r>
            <a:r>
              <a:rPr lang="en-US" b="1" dirty="0" smtClean="0">
                <a:solidFill>
                  <a:schemeClr val="bg1"/>
                </a:solidFill>
              </a:rPr>
              <a:t>name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 smtClean="0"/>
          </a:p>
          <a:p>
            <a:r>
              <a:rPr lang="en-US" dirty="0" smtClean="0"/>
              <a:t>Using for:</a:t>
            </a:r>
          </a:p>
          <a:p>
            <a:pPr lvl="1"/>
            <a:r>
              <a:rPr lang="en-US" dirty="0"/>
              <a:t>Assign it to a variable, then call it later using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variable's name</a:t>
            </a:r>
          </a:p>
          <a:p>
            <a:pPr lvl="1"/>
            <a:r>
              <a:rPr lang="en-US" dirty="0"/>
              <a:t>Pass it to another function that can </a:t>
            </a:r>
            <a:r>
              <a:rPr lang="en-US" dirty="0" smtClean="0"/>
              <a:t>then</a:t>
            </a:r>
            <a:br>
              <a:rPr lang="en-US" dirty="0" smtClean="0"/>
            </a:br>
            <a:r>
              <a:rPr lang="en-US" dirty="0" smtClean="0"/>
              <a:t>call </a:t>
            </a:r>
            <a:r>
              <a:rPr lang="en-US" dirty="0"/>
              <a:t>it </a:t>
            </a:r>
            <a:r>
              <a:rPr lang="en-US" dirty="0" smtClean="0"/>
              <a:t>later - </a:t>
            </a:r>
            <a:r>
              <a:rPr lang="en-US" b="1" dirty="0" smtClean="0">
                <a:solidFill>
                  <a:schemeClr val="bg1"/>
                </a:solidFill>
              </a:rPr>
              <a:t>callback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Functions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65412" y="1752600"/>
            <a:ext cx="7180916" cy="151077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1"/>
                </a:solidFill>
                <a:effectLst/>
              </a:rPr>
              <a:t>function ($</a:t>
            </a:r>
            <a:r>
              <a:rPr lang="en-US" sz="2800" dirty="0">
                <a:solidFill>
                  <a:schemeClr val="tx1"/>
                </a:solidFill>
                <a:effectLst/>
              </a:rPr>
              <a:t>name, $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timeOfDay) </a:t>
            </a:r>
            <a:r>
              <a:rPr lang="en-US" sz="28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800" dirty="0" smtClean="0">
                <a:solidFill>
                  <a:schemeClr val="tx1"/>
                </a:solidFill>
                <a:effectLst/>
              </a:rPr>
              <a:t>  return "</a:t>
            </a:r>
            <a:r>
              <a:rPr lang="en-US" sz="2800" dirty="0">
                <a:solidFill>
                  <a:schemeClr val="tx1"/>
                </a:solidFill>
                <a:effectLst/>
              </a:rPr>
              <a:t>Good $timeOfDay, $name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!";</a:t>
            </a:r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 smtClean="0">
                <a:solidFill>
                  <a:schemeClr val="tx1"/>
                </a:solidFill>
                <a:effectLst/>
              </a:rPr>
              <a:t>};</a:t>
            </a:r>
            <a:endParaRPr lang="en-US" sz="28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378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an anonymous function, </a:t>
            </a:r>
            <a:r>
              <a:rPr lang="en-US" dirty="0" smtClean="0"/>
              <a:t>then </a:t>
            </a:r>
            <a:r>
              <a:rPr lang="en-US" dirty="0"/>
              <a:t>store it in a </a:t>
            </a:r>
            <a:r>
              <a:rPr lang="en-US" dirty="0" smtClean="0"/>
              <a:t>variable,</a:t>
            </a:r>
            <a:br>
              <a:rPr lang="en-US" dirty="0" smtClean="0"/>
            </a:br>
            <a:r>
              <a:rPr lang="en-US" dirty="0" smtClean="0"/>
              <a:t>just </a:t>
            </a:r>
            <a:r>
              <a:rPr lang="en-US" dirty="0"/>
              <a:t>like any other </a:t>
            </a: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Assigning anonymous </a:t>
            </a:r>
            <a:r>
              <a:rPr lang="en-US" sz="4000" dirty="0" smtClean="0"/>
              <a:t>function </a:t>
            </a:r>
            <a:r>
              <a:rPr lang="en-US" sz="4000" dirty="0"/>
              <a:t>to </a:t>
            </a:r>
            <a:r>
              <a:rPr lang="en-US" sz="4000" dirty="0" smtClean="0"/>
              <a:t>variable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021162" y="2514600"/>
            <a:ext cx="8153400" cy="280343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$result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 = </a:t>
            </a:r>
            <a:r>
              <a:rPr lang="en-US" sz="2800" dirty="0">
                <a:solidFill>
                  <a:schemeClr val="bg1"/>
                </a:solidFill>
                <a:effectLst/>
              </a:rPr>
              <a:t>function (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$</a:t>
            </a:r>
            <a:r>
              <a:rPr lang="en-US" sz="2800" dirty="0">
                <a:solidFill>
                  <a:schemeClr val="tx1"/>
                </a:solidFill>
                <a:effectLst/>
              </a:rPr>
              <a:t>name, $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timeOfDay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800" dirty="0" smtClean="0">
                <a:solidFill>
                  <a:schemeClr val="tx1"/>
                </a:solidFill>
                <a:effectLst/>
              </a:rPr>
              <a:t>  return "</a:t>
            </a:r>
            <a:r>
              <a:rPr lang="en-US" sz="2800" dirty="0">
                <a:solidFill>
                  <a:schemeClr val="tx1"/>
                </a:solidFill>
                <a:effectLst/>
              </a:rPr>
              <a:t>Good $timeOfDay, $name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!";</a:t>
            </a:r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 smtClean="0">
                <a:solidFill>
                  <a:schemeClr val="tx1"/>
                </a:solidFill>
                <a:effectLst/>
              </a:rPr>
              <a:t>};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 smtClean="0">
                <a:solidFill>
                  <a:schemeClr val="tx1"/>
                </a:solidFill>
                <a:effectLst/>
              </a:rPr>
              <a:t>echo </a:t>
            </a:r>
            <a:r>
              <a:rPr lang="en-US" sz="2800" dirty="0" smtClean="0">
                <a:solidFill>
                  <a:schemeClr val="bg1"/>
                </a:solidFill>
                <a:effectLst/>
              </a:rPr>
              <a:t>$result(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"George", "night"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i="1" dirty="0">
                <a:solidFill>
                  <a:schemeClr val="accent2"/>
                </a:solidFill>
                <a:effectLst/>
              </a:rPr>
              <a:t>//Good night, George!</a:t>
            </a:r>
          </a:p>
        </p:txBody>
      </p:sp>
    </p:spTree>
    <p:extLst>
      <p:ext uri="{BB962C8B-B14F-4D97-AF65-F5344CB8AC3E}">
        <p14:creationId xmlns:p14="http://schemas.microsoft.com/office/powerpoint/2010/main" val="214211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callback function is a function that </a:t>
            </a:r>
            <a:r>
              <a:rPr lang="en-US" dirty="0" smtClean="0"/>
              <a:t>pass </a:t>
            </a:r>
            <a:r>
              <a:rPr lang="en-US" dirty="0"/>
              <a:t>to another </a:t>
            </a:r>
            <a:r>
              <a:rPr lang="en-US" dirty="0" smtClean="0"/>
              <a:t>function</a:t>
            </a:r>
            <a:br>
              <a:rPr lang="en-US" dirty="0" smtClean="0"/>
            </a:br>
            <a:r>
              <a:rPr lang="en-US" dirty="0" smtClean="0"/>
              <a:t>as </a:t>
            </a:r>
            <a:r>
              <a:rPr lang="en-US" dirty="0"/>
              <a:t>an </a:t>
            </a:r>
            <a:r>
              <a:rPr lang="en-US" dirty="0" smtClean="0"/>
              <a:t>argument</a:t>
            </a:r>
          </a:p>
          <a:p>
            <a:r>
              <a:rPr lang="en-US" dirty="0"/>
              <a:t>Many built-in PHP functions accept </a:t>
            </a:r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anonymous functions as callbacks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21162" y="3090280"/>
            <a:ext cx="7543800" cy="323432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$names = ["Peter", "George", "John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"];</a:t>
            </a:r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print_r(array_map(</a:t>
            </a:r>
            <a:r>
              <a:rPr lang="en-US" sz="2800" dirty="0">
                <a:solidFill>
                  <a:schemeClr val="bg1"/>
                </a:solidFill>
                <a:effectLst/>
              </a:rPr>
              <a:t>function ($name)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 smtClean="0">
                <a:solidFill>
                  <a:schemeClr val="bg1"/>
                </a:solidFill>
                <a:effectLst/>
              </a:rPr>
              <a:t>return </a:t>
            </a:r>
            <a:r>
              <a:rPr lang="en-US" sz="2800" dirty="0">
                <a:solidFill>
                  <a:schemeClr val="tx1"/>
                </a:solidFill>
                <a:effectLst/>
              </a:rPr>
              <a:t>"Hello $name!";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}</a:t>
            </a:r>
            <a:r>
              <a:rPr lang="en-US" sz="2800" dirty="0">
                <a:solidFill>
                  <a:schemeClr val="tx1"/>
                </a:solidFill>
                <a:effectLst/>
              </a:rPr>
              <a:t>, $names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));</a:t>
            </a:r>
          </a:p>
          <a:p>
            <a:r>
              <a:rPr lang="en-US" sz="2800" i="1" dirty="0" smtClean="0">
                <a:solidFill>
                  <a:schemeClr val="accent2"/>
                </a:solidFill>
                <a:effectLst/>
              </a:rPr>
              <a:t>//Hello Peter!</a:t>
            </a:r>
            <a:endParaRPr lang="en-US" sz="2800" i="1" dirty="0">
              <a:solidFill>
                <a:schemeClr val="accent2"/>
              </a:solidFill>
              <a:effectLst/>
            </a:endParaRPr>
          </a:p>
          <a:p>
            <a:r>
              <a:rPr lang="en-US" sz="2800" i="1" dirty="0">
                <a:solidFill>
                  <a:schemeClr val="accent2"/>
                </a:solidFill>
                <a:effectLst/>
              </a:rPr>
              <a:t>//Hello </a:t>
            </a:r>
            <a:r>
              <a:rPr lang="en-US" sz="2800" i="1" dirty="0" smtClean="0">
                <a:solidFill>
                  <a:schemeClr val="accent2"/>
                </a:solidFill>
                <a:effectLst/>
              </a:rPr>
              <a:t>George!</a:t>
            </a:r>
            <a:endParaRPr lang="en-US" sz="2800" i="1" dirty="0">
              <a:solidFill>
                <a:schemeClr val="accent2"/>
              </a:solidFill>
              <a:effectLst/>
            </a:endParaRPr>
          </a:p>
          <a:p>
            <a:r>
              <a:rPr lang="en-US" sz="2800" i="1" dirty="0">
                <a:solidFill>
                  <a:schemeClr val="accent2"/>
                </a:solidFill>
                <a:effectLst/>
              </a:rPr>
              <a:t>//Hello </a:t>
            </a:r>
            <a:r>
              <a:rPr lang="en-US" sz="2800" i="1" dirty="0" smtClean="0">
                <a:solidFill>
                  <a:schemeClr val="accent2"/>
                </a:solidFill>
                <a:effectLst/>
              </a:rPr>
              <a:t>John!</a:t>
            </a:r>
            <a:endParaRPr lang="en-US" sz="2800" i="1" dirty="0">
              <a:solidFill>
                <a:schemeClr val="accent2"/>
              </a:solidFill>
              <a:effectLst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050362" y="4340776"/>
            <a:ext cx="3124200" cy="733328"/>
          </a:xfrm>
          <a:prstGeom prst="wedgeRoundRectCallout">
            <a:avLst>
              <a:gd name="adj1" fmla="val -33491"/>
              <a:gd name="adj2" fmla="val -6514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Callback function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235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4971610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rite </a:t>
            </a:r>
            <a:r>
              <a:rPr lang="en-US" dirty="0"/>
              <a:t>an assigning anonymous function that calculate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factorial </a:t>
            </a:r>
            <a:r>
              <a:rPr lang="en-US" dirty="0"/>
              <a:t>and return 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Factorial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60812" y="2743200"/>
            <a:ext cx="1371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latin typeface="Consolas" panose="020B0609020204030204" pitchFamily="49" charset="0"/>
              </a:rPr>
              <a:t>1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50613" y="2743200"/>
            <a:ext cx="1371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2"/>
          <p:cNvSpPr/>
          <p:nvPr/>
        </p:nvSpPr>
        <p:spPr>
          <a:xfrm>
            <a:off x="3234362" y="2828856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60812" y="3676994"/>
            <a:ext cx="1371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latin typeface="Consolas" panose="020B0609020204030204" pitchFamily="49" charset="0"/>
              </a:rPr>
              <a:t>120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50613" y="3676994"/>
            <a:ext cx="1371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5</a:t>
            </a:r>
            <a:endParaRPr lang="en-GB" sz="3200" b="1" baseline="30000" noProof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3234362" y="3762650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903261" y="4684285"/>
            <a:ext cx="496255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dirty="0"/>
              <a:t>15511210043330985984000000</a:t>
            </a:r>
            <a:endParaRPr lang="bg-BG" sz="40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0613" y="4684285"/>
            <a:ext cx="1371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latin typeface="Consolas" panose="020B0609020204030204" pitchFamily="49" charset="0"/>
              </a:rPr>
              <a:t>25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176812" y="4769941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https://judge.softuni.bg/Contests/1200/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864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589212" y="1295400"/>
            <a:ext cx="6934200" cy="4769163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&lt;?</a:t>
            </a:r>
            <a:r>
              <a:rPr lang="pt-BR" dirty="0" smtClean="0">
                <a:solidFill>
                  <a:schemeClr val="tx1"/>
                </a:solidFill>
              </a:rPr>
              <a:t>php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$n = intval(readline());</a:t>
            </a:r>
          </a:p>
          <a:p>
            <a:r>
              <a:rPr lang="pt-BR" dirty="0">
                <a:solidFill>
                  <a:schemeClr val="tx1"/>
                </a:solidFill>
              </a:rPr>
              <a:t>$factorial = </a:t>
            </a:r>
            <a:r>
              <a:rPr lang="pt-BR" dirty="0">
                <a:solidFill>
                  <a:schemeClr val="bg1"/>
                </a:solidFill>
              </a:rPr>
              <a:t>function ($n)</a:t>
            </a:r>
            <a:r>
              <a:rPr lang="pt-BR" dirty="0">
                <a:solidFill>
                  <a:schemeClr val="tx1"/>
                </a:solidFill>
              </a:rPr>
              <a:t> {</a:t>
            </a:r>
          </a:p>
          <a:p>
            <a:r>
              <a:rPr lang="pt-BR" dirty="0">
                <a:solidFill>
                  <a:schemeClr val="tx1"/>
                </a:solidFill>
              </a:rPr>
              <a:t>  </a:t>
            </a:r>
            <a:r>
              <a:rPr lang="pt-BR" dirty="0" smtClean="0">
                <a:solidFill>
                  <a:schemeClr val="tx1"/>
                </a:solidFill>
              </a:rPr>
              <a:t>$</a:t>
            </a:r>
            <a:r>
              <a:rPr lang="pt-BR" dirty="0">
                <a:solidFill>
                  <a:schemeClr val="tx1"/>
                </a:solidFill>
              </a:rPr>
              <a:t>factorial = 1;</a:t>
            </a:r>
          </a:p>
          <a:p>
            <a:r>
              <a:rPr lang="pt-BR" dirty="0">
                <a:solidFill>
                  <a:schemeClr val="tx1"/>
                </a:solidFill>
              </a:rPr>
              <a:t>  </a:t>
            </a:r>
            <a:r>
              <a:rPr lang="pt-BR" dirty="0" smtClean="0">
                <a:solidFill>
                  <a:schemeClr val="tx1"/>
                </a:solidFill>
              </a:rPr>
              <a:t>for </a:t>
            </a:r>
            <a:r>
              <a:rPr lang="pt-BR" dirty="0">
                <a:solidFill>
                  <a:schemeClr val="tx1"/>
                </a:solidFill>
              </a:rPr>
              <a:t>($i = 1; $i &lt;= $n; $i++)</a:t>
            </a:r>
          </a:p>
          <a:p>
            <a:r>
              <a:rPr lang="pt-BR" dirty="0">
                <a:solidFill>
                  <a:schemeClr val="tx1"/>
                </a:solidFill>
              </a:rPr>
              <a:t>  </a:t>
            </a:r>
            <a:r>
              <a:rPr lang="pt-BR" dirty="0" smtClean="0">
                <a:solidFill>
                  <a:schemeClr val="tx1"/>
                </a:solidFill>
              </a:rPr>
              <a:t>  $</a:t>
            </a:r>
            <a:r>
              <a:rPr lang="pt-BR" dirty="0">
                <a:solidFill>
                  <a:schemeClr val="tx1"/>
                </a:solidFill>
              </a:rPr>
              <a:t>factorial = </a:t>
            </a:r>
            <a:r>
              <a:rPr lang="pt-BR" dirty="0">
                <a:solidFill>
                  <a:schemeClr val="bg1"/>
                </a:solidFill>
              </a:rPr>
              <a:t>bcmul</a:t>
            </a:r>
            <a:r>
              <a:rPr lang="pt-BR" dirty="0">
                <a:solidFill>
                  <a:schemeClr val="tx1"/>
                </a:solidFill>
              </a:rPr>
              <a:t>($factorial, $i</a:t>
            </a:r>
            <a:r>
              <a:rPr lang="pt-BR" dirty="0" smtClean="0">
                <a:solidFill>
                  <a:schemeClr val="tx1"/>
                </a:solidFill>
              </a:rPr>
              <a:t>);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  </a:t>
            </a:r>
            <a:r>
              <a:rPr lang="pt-BR" dirty="0" smtClean="0">
                <a:solidFill>
                  <a:schemeClr val="tx1"/>
                </a:solidFill>
              </a:rPr>
              <a:t>return </a:t>
            </a:r>
            <a:r>
              <a:rPr lang="pt-BR" dirty="0">
                <a:solidFill>
                  <a:schemeClr val="tx1"/>
                </a:solidFill>
              </a:rPr>
              <a:t>$factorial;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};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printf</a:t>
            </a:r>
            <a:r>
              <a:rPr lang="pt-BR" dirty="0">
                <a:solidFill>
                  <a:schemeClr val="tx1"/>
                </a:solidFill>
              </a:rPr>
              <a:t>("%s", </a:t>
            </a:r>
            <a:r>
              <a:rPr lang="pt-BR" dirty="0">
                <a:solidFill>
                  <a:schemeClr val="bg1"/>
                </a:solidFill>
              </a:rPr>
              <a:t>$factorial($n)</a:t>
            </a:r>
            <a:r>
              <a:rPr lang="pt-BR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Factorial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https://judge.softuni.bg/Contests/1200/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765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0167" y="4953000"/>
            <a:ext cx="10958928" cy="768084"/>
          </a:xfrm>
        </p:spPr>
        <p:txBody>
          <a:bodyPr/>
          <a:lstStyle/>
          <a:p>
            <a:r>
              <a:rPr lang="en-US" dirty="0" smtClean="0"/>
              <a:t>Variables Scope</a:t>
            </a:r>
            <a:endParaRPr lang="en-US" dirty="0"/>
          </a:p>
        </p:txBody>
      </p:sp>
      <p:pic>
        <p:nvPicPr>
          <p:cNvPr id="10242" name="Picture 2" descr="C:\Users\Julieta\Desktop\globe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2" y="467264"/>
            <a:ext cx="4170038" cy="40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57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4"/>
            <a:ext cx="11815018" cy="5585675"/>
          </a:xfrm>
        </p:spPr>
        <p:txBody>
          <a:bodyPr>
            <a:normAutofit/>
          </a:bodyPr>
          <a:lstStyle/>
          <a:p>
            <a:r>
              <a:rPr lang="en-US" sz="3200" dirty="0"/>
              <a:t>Variables outside of a function are not accessible in it: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spcBef>
                <a:spcPts val="1200"/>
              </a:spcBef>
              <a:buNone/>
            </a:pPr>
            <a:endParaRPr lang="en-US" sz="2800" dirty="0"/>
          </a:p>
          <a:p>
            <a:r>
              <a:rPr lang="en-US" sz="3200" dirty="0"/>
              <a:t>To access an external variable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sz="3200" dirty="0"/>
              <a:t> keyword</a:t>
            </a:r>
            <a:endParaRPr lang="bg-BG" sz="3200" dirty="0"/>
          </a:p>
        </p:txBody>
      </p:sp>
      <p:sp>
        <p:nvSpPr>
          <p:cNvPr id="111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Global Keyword</a:t>
            </a:r>
            <a:endParaRPr lang="bg-BG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1752600"/>
            <a:ext cx="893351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987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$a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"test";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global scope</a:t>
            </a:r>
          </a:p>
          <a:p>
            <a:pPr defTabSz="1218987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foo() {</a:t>
            </a:r>
          </a:p>
          <a:p>
            <a:pPr defTabSz="1218987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echo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Undefined variable: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 (local scope)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987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987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foo();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3" y="4343400"/>
            <a:ext cx="1078972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987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$a = "test";</a:t>
            </a:r>
          </a:p>
          <a:p>
            <a:pPr defTabSz="1218987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foo() {</a:t>
            </a:r>
          </a:p>
          <a:p>
            <a:pPr defTabSz="1218987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global</a:t>
            </a:r>
            <a:r>
              <a:rPr lang="en-US" sz="2400" b="1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$a;</a:t>
            </a:r>
            <a:r>
              <a:rPr lang="en-US" sz="24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the global variable $a is included in the scope</a:t>
            </a:r>
          </a:p>
          <a:p>
            <a:pPr defTabSz="1218987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echo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$a;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test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987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987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foo();</a:t>
            </a:r>
          </a:p>
        </p:txBody>
      </p:sp>
    </p:spTree>
    <p:extLst>
      <p:ext uri="{BB962C8B-B14F-4D97-AF65-F5344CB8AC3E}">
        <p14:creationId xmlns:p14="http://schemas.microsoft.com/office/powerpoint/2010/main" val="185715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C6EFCA0-4DFB-40E7-9F5C-BBF4324888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PHP Functions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xmlns="" id="{63582488-B9FD-4995-B279-E86FB99046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0439"/>
            <a:ext cx="10958928" cy="499819"/>
          </a:xfrm>
        </p:spPr>
        <p:txBody>
          <a:bodyPr/>
          <a:lstStyle/>
          <a:p>
            <a:r>
              <a:rPr lang="en-US" dirty="0"/>
              <a:t>User-defined Functions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762" y="1676400"/>
            <a:ext cx="2256998" cy="2068312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5885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Variables, declared in loops are </a:t>
            </a:r>
            <a:r>
              <a:rPr lang="en-US" sz="3200" b="1" dirty="0">
                <a:solidFill>
                  <a:schemeClr val="bg1"/>
                </a:solidFill>
              </a:rPr>
              <a:t>accessible</a:t>
            </a:r>
            <a:r>
              <a:rPr lang="en-US" sz="3200" dirty="0"/>
              <a:t> after the loop ends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A variable in PHP is </a:t>
            </a:r>
            <a:r>
              <a:rPr lang="en-US" sz="3200" b="1" dirty="0">
                <a:solidFill>
                  <a:schemeClr val="bg1"/>
                </a:solidFill>
              </a:rPr>
              <a:t>declared</a:t>
            </a:r>
            <a:r>
              <a:rPr lang="en-US" sz="3200" dirty="0"/>
              <a:t> with its first assignment</a:t>
            </a:r>
            <a:endParaRPr lang="bg-BG" sz="3200" dirty="0"/>
          </a:p>
        </p:txBody>
      </p:sp>
      <p:sp>
        <p:nvSpPr>
          <p:cNvPr id="112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Loops and Variable Scope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3" y="1908244"/>
            <a:ext cx="56388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987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($i = 0; $i &lt; 5; $i++) {</a:t>
            </a:r>
          </a:p>
          <a:p>
            <a:pPr defTabSz="1218987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$arr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[] = $i;</a:t>
            </a:r>
          </a:p>
          <a:p>
            <a:pPr defTabSz="1218987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987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print_r(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$arr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1, 2, 3, 4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3" y="4419600"/>
            <a:ext cx="5638800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$a = 15;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($a == 5) { $five = 'five'; }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else {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$five = 'not five'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echo $five;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not five</a:t>
            </a:r>
          </a:p>
        </p:txBody>
      </p:sp>
    </p:spTree>
    <p:extLst>
      <p:ext uri="{BB962C8B-B14F-4D97-AF65-F5344CB8AC3E}">
        <p14:creationId xmlns:p14="http://schemas.microsoft.com/office/powerpoint/2010/main" val="4004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Static variables in PHP are initialized only once (on demand)</a:t>
            </a:r>
          </a:p>
          <a:p>
            <a:pPr lvl="1"/>
            <a:r>
              <a:rPr lang="en-US" dirty="0"/>
              <a:t>Their existing values are preserved in the next function calls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Keyword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3" y="2895600"/>
            <a:ext cx="10283722" cy="3148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function callMe() {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$count = 0;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initialized at the first call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$count++;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executed at each function call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echo "callMe() is called $count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times"</a:t>
            </a:r>
            <a:r>
              <a:rPr lang="bg-BG" sz="2600" b="1" noProof="1" smtClean="0">
                <a:latin typeface="Consolas" pitchFamily="49" charset="0"/>
                <a:cs typeface="Consolas" pitchFamily="49" charset="0"/>
              </a:rPr>
              <a:t> .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PHP_EOL;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callMe();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callMe() is called 1 times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callMe();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callMe() is called 2 times</a:t>
            </a:r>
          </a:p>
        </p:txBody>
      </p:sp>
    </p:spTree>
    <p:extLst>
      <p:ext uri="{BB962C8B-B14F-4D97-AF65-F5344CB8AC3E}">
        <p14:creationId xmlns:p14="http://schemas.microsoft.com/office/powerpoint/2010/main" val="161204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4949" y="4704825"/>
            <a:ext cx="10958928" cy="768084"/>
          </a:xfrm>
        </p:spPr>
        <p:txBody>
          <a:bodyPr/>
          <a:lstStyle/>
          <a:p>
            <a:r>
              <a:rPr lang="en-US" dirty="0"/>
              <a:t>Naming and Best Practices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1066800"/>
            <a:ext cx="3336925" cy="3336925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424758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dirty="0">
                <a:latin typeface="+mj-lt"/>
              </a:rPr>
              <a:t>Functions naming guidelines</a:t>
            </a:r>
          </a:p>
          <a:p>
            <a:pPr lvl="1"/>
            <a:r>
              <a:rPr lang="en-US" dirty="0">
                <a:latin typeface="+mj-lt"/>
              </a:rPr>
              <a:t>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meaningful</a:t>
            </a:r>
            <a:r>
              <a:rPr lang="en-US" dirty="0">
                <a:latin typeface="+mj-lt"/>
              </a:rPr>
              <a:t> function names</a:t>
            </a:r>
          </a:p>
          <a:p>
            <a:pPr lvl="1"/>
            <a:r>
              <a:rPr lang="en-US" dirty="0">
                <a:latin typeface="+mj-lt"/>
              </a:rPr>
              <a:t>Should be in </a:t>
            </a:r>
            <a:r>
              <a:rPr lang="en-US" b="1" dirty="0">
                <a:solidFill>
                  <a:srgbClr val="FFA000"/>
                </a:solidFill>
                <a:latin typeface="+mj-lt"/>
                <a:cs typeface="Consolas" pitchFamily="49" charset="0"/>
              </a:rPr>
              <a:t>camelCase or with_underscores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Function 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What does this function do</a:t>
            </a:r>
            <a:r>
              <a:rPr lang="en-US" dirty="0">
                <a:solidFill>
                  <a:srgbClr val="234465"/>
                </a:solidFill>
                <a:latin typeface="+mj-lt"/>
              </a:rPr>
              <a:t>?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bg-BG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If you cannot find a good name for a function, think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about whether it has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clear intent</a:t>
            </a:r>
            <a:endParaRPr lang="en-US" b="1" noProof="1">
              <a:solidFill>
                <a:schemeClr val="bg1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1212" y="4034062"/>
            <a:ext cx="571597" cy="513875"/>
          </a:xfrm>
          <a:prstGeom prst="rect">
            <a:avLst/>
          </a:prstGeom>
          <a:noFill/>
          <a:effectLst>
            <a:outerShdw blurRad="63500" sx="108000" sy="108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3864" y="4647564"/>
            <a:ext cx="538991" cy="533399"/>
          </a:xfrm>
          <a:prstGeom prst="rect">
            <a:avLst/>
          </a:prstGeom>
          <a:noFill/>
          <a:effectLst>
            <a:outerShdw blurRad="63500" sx="108000" sy="108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99008" y="4038600"/>
            <a:ext cx="5858241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averageGrade, delete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_report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s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ine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9214" y="4657327"/>
            <a:ext cx="8002896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Function1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h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andleStuff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36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+mj-lt"/>
              </a:rPr>
              <a:t>Function parameters names</a:t>
            </a:r>
          </a:p>
          <a:p>
            <a:pPr lvl="1"/>
            <a:r>
              <a:rPr lang="en-US" sz="3200" dirty="0">
                <a:latin typeface="+mj-lt"/>
              </a:rPr>
              <a:t>Preferred form: [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200" dirty="0">
                <a:latin typeface="+mj-lt"/>
              </a:rPr>
              <a:t>] or [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Adjective</a:t>
            </a:r>
            <a:r>
              <a:rPr lang="en-US" sz="3200" dirty="0">
                <a:latin typeface="+mj-lt"/>
              </a:rPr>
              <a:t>] + [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200" dirty="0">
                <a:latin typeface="+mj-lt"/>
              </a:rPr>
              <a:t>]</a:t>
            </a:r>
          </a:p>
          <a:p>
            <a:pPr lvl="1"/>
            <a:r>
              <a:rPr lang="en-US" sz="3200" dirty="0">
                <a:latin typeface="+mj-lt"/>
              </a:rPr>
              <a:t>Should be in </a:t>
            </a:r>
            <a:r>
              <a:rPr lang="en-US" sz="3200" b="1" dirty="0">
                <a:solidFill>
                  <a:srgbClr val="FFA000"/>
                </a:solidFill>
                <a:latin typeface="+mj-lt"/>
                <a:cs typeface="Consolas" pitchFamily="49" charset="0"/>
              </a:rPr>
              <a:t>camelCase</a:t>
            </a:r>
            <a:r>
              <a:rPr lang="en-US" sz="3200" b="1" dirty="0">
                <a:solidFill>
                  <a:srgbClr val="FFA000"/>
                </a:solidFill>
                <a:cs typeface="Consolas" pitchFamily="49" charset="0"/>
              </a:rPr>
              <a:t> or with_underscores</a:t>
            </a:r>
            <a:endParaRPr lang="en-US" sz="3200" b="1" dirty="0">
              <a:solidFill>
                <a:srgbClr val="FFA000"/>
              </a:solidFill>
              <a:latin typeface="+mj-lt"/>
              <a:cs typeface="Consolas" pitchFamily="49" charset="0"/>
            </a:endParaRPr>
          </a:p>
          <a:p>
            <a:pPr lvl="1"/>
            <a:r>
              <a:rPr lang="en-US" sz="3200" dirty="0">
                <a:latin typeface="+mj-lt"/>
              </a:rPr>
              <a:t>Should be </a:t>
            </a:r>
            <a:r>
              <a:rPr lang="en-US" sz="3200" b="1" dirty="0">
                <a:solidFill>
                  <a:srgbClr val="FFA000"/>
                </a:solidFill>
                <a:latin typeface="+mj-lt"/>
              </a:rPr>
              <a:t>meaningful</a:t>
            </a:r>
            <a:endParaRPr lang="bg-BG" sz="3200" b="1" dirty="0">
              <a:solidFill>
                <a:srgbClr val="FFA000"/>
              </a:solidFill>
              <a:latin typeface="+mj-lt"/>
            </a:endParaRPr>
          </a:p>
          <a:p>
            <a:pPr marL="609036" lvl="1" indent="0">
              <a:spcBef>
                <a:spcPts val="1800"/>
              </a:spcBef>
              <a:buNone/>
            </a:pPr>
            <a:endParaRPr lang="bg-BG" sz="3200" b="1" dirty="0">
              <a:latin typeface="+mj-lt"/>
            </a:endParaRPr>
          </a:p>
          <a:p>
            <a:pPr lvl="1"/>
            <a:r>
              <a:rPr lang="en-US" sz="3200" dirty="0">
                <a:latin typeface="+mj-lt"/>
              </a:rPr>
              <a:t>Unit of measure should be obvious</a:t>
            </a:r>
            <a:endParaRPr lang="en-US" sz="3200" dirty="0">
              <a:solidFill>
                <a:srgbClr val="FB816D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Function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93812" y="3886200"/>
            <a:ext cx="5954153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first_name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b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users_list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93812" y="5410200"/>
            <a:ext cx="93726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function should perform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, well-defined task</a:t>
            </a:r>
          </a:p>
          <a:p>
            <a:pPr lvl="1"/>
            <a:r>
              <a:rPr lang="en-US" sz="3200" dirty="0"/>
              <a:t>A </a:t>
            </a:r>
            <a:r>
              <a:rPr lang="en-US" sz="3200" dirty="0" smtClean="0"/>
              <a:t>Function's </a:t>
            </a:r>
            <a:r>
              <a:rPr lang="en-US" sz="3200" dirty="0"/>
              <a:t>name should </a:t>
            </a:r>
            <a:r>
              <a:rPr lang="en-US" sz="3200" b="1" dirty="0">
                <a:solidFill>
                  <a:schemeClr val="bg1"/>
                </a:solidFill>
              </a:rPr>
              <a:t>describe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that task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in a clear and </a:t>
            </a:r>
            <a:br>
              <a:rPr lang="en-US" sz="3200" dirty="0"/>
            </a:br>
            <a:r>
              <a:rPr lang="en-US" sz="3200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Avoid</a:t>
            </a:r>
            <a:r>
              <a:rPr lang="en-US" sz="3200" dirty="0"/>
              <a:t> functions </a:t>
            </a:r>
            <a:r>
              <a:rPr lang="en-US" sz="3200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Split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them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dirty="0"/>
              <a:t>to several shorter functions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Best Practices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7612" y="4340705"/>
            <a:ext cx="7848600" cy="19193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printReceipt(){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printHeader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printBody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printFooter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561012" y="4724399"/>
            <a:ext cx="3276600" cy="1298369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</a:t>
            </a:r>
            <a:r>
              <a:rPr lang="en-US" sz="3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30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to test</a:t>
            </a:r>
            <a:endParaRPr lang="en-US" sz="30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336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4"/>
            <a:ext cx="11801757" cy="535707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Make sure to use correct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indentation</a:t>
            </a:r>
          </a:p>
          <a:p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pPr>
              <a:spcBef>
                <a:spcPts val="1800"/>
              </a:spcBef>
            </a:pPr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Leave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blank line </a:t>
            </a:r>
            <a:r>
              <a:rPr lang="en-US" sz="3200" dirty="0">
                <a:latin typeface="+mj-lt"/>
              </a:rPr>
              <a:t>between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functions</a:t>
            </a:r>
            <a:r>
              <a:rPr lang="en-US" sz="3200" dirty="0">
                <a:latin typeface="+mj-lt"/>
              </a:rPr>
              <a:t>, after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loops</a:t>
            </a:r>
            <a:r>
              <a:rPr lang="en-US" sz="3200" dirty="0">
                <a:latin typeface="+mj-lt"/>
              </a:rPr>
              <a:t> and after </a:t>
            </a:r>
            <a:br>
              <a:rPr lang="en-US" sz="3200" dirty="0">
                <a:latin typeface="+mj-lt"/>
              </a:rPr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>
                <a:latin typeface="+mj-lt"/>
              </a:rPr>
              <a:t> statements</a:t>
            </a:r>
          </a:p>
          <a:p>
            <a:r>
              <a:rPr lang="en-US" sz="3200" dirty="0">
                <a:latin typeface="+mj-lt"/>
              </a:rPr>
              <a:t>Always use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curly</a:t>
            </a:r>
            <a:r>
              <a:rPr lang="en-US" sz="3200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brackets</a:t>
            </a:r>
            <a:r>
              <a:rPr lang="en-US" sz="3200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latin typeface="+mj-lt"/>
              </a:rPr>
              <a:t> loops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>
                <a:latin typeface="+mj-lt"/>
              </a:rPr>
              <a:t> statements bodies</a:t>
            </a:r>
          </a:p>
          <a:p>
            <a:pPr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  <a:latin typeface="+mj-lt"/>
              </a:rPr>
              <a:t>Avoid long lines </a:t>
            </a:r>
            <a:r>
              <a:rPr lang="en-GB" sz="3200" dirty="0">
                <a:latin typeface="+mj-lt"/>
              </a:rPr>
              <a:t>and </a:t>
            </a:r>
            <a:r>
              <a:rPr lang="en-GB" sz="3200" b="1" dirty="0">
                <a:solidFill>
                  <a:schemeClr val="bg1"/>
                </a:solidFill>
                <a:latin typeface="+mj-lt"/>
              </a:rPr>
              <a:t>complex expressions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23578" y="1752600"/>
            <a:ext cx="43200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main(){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99212" y="1752600"/>
            <a:ext cx="4320000" cy="21040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&quot;No&quot; Symbol 1"/>
          <p:cNvSpPr/>
          <p:nvPr/>
        </p:nvSpPr>
        <p:spPr bwMode="auto">
          <a:xfrm>
            <a:off x="9828212" y="1797006"/>
            <a:ext cx="727608" cy="727608"/>
          </a:xfrm>
          <a:prstGeom prst="noSmoking">
            <a:avLst>
              <a:gd name="adj" fmla="val 14433"/>
            </a:avLst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6342" y="1752600"/>
            <a:ext cx="571597" cy="513875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Forms Definition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58726" y="6396853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2F30828-15D0-4BB3-9A99-63B05123DD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834" y="1285054"/>
            <a:ext cx="2737156" cy="273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6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Form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206" y="1038963"/>
            <a:ext cx="10033549" cy="5274674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b="1" dirty="0">
                <a:solidFill>
                  <a:schemeClr val="bg1"/>
                </a:solidFill>
              </a:rPr>
              <a:t>webform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web form</a:t>
            </a:r>
            <a:r>
              <a:rPr lang="en-US" dirty="0"/>
              <a:t> or </a:t>
            </a:r>
            <a:r>
              <a:rPr lang="en-US" b="1" dirty="0">
                <a:solidFill>
                  <a:schemeClr val="bg1"/>
                </a:solidFill>
              </a:rPr>
              <a:t>HTML form</a:t>
            </a:r>
            <a:r>
              <a:rPr lang="en-US" dirty="0"/>
              <a:t> on a web          page allows a user to enter data that is sent to         a server for processing</a:t>
            </a:r>
          </a:p>
          <a:p>
            <a:r>
              <a:rPr lang="en-US" dirty="0"/>
              <a:t>Forms can resemble </a:t>
            </a:r>
            <a:r>
              <a:rPr lang="en-US" b="1" dirty="0">
                <a:solidFill>
                  <a:schemeClr val="bg1"/>
                </a:solidFill>
              </a:rPr>
              <a:t>paper</a:t>
            </a:r>
            <a:r>
              <a:rPr lang="en-US" dirty="0"/>
              <a:t> or 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 forms            because web users fill out the forms using                    </a:t>
            </a:r>
            <a:r>
              <a:rPr lang="en-US" b="1" dirty="0">
                <a:solidFill>
                  <a:schemeClr val="bg1"/>
                </a:solidFill>
              </a:rPr>
              <a:t>checkboxes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radio buttons</a:t>
            </a:r>
            <a:r>
              <a:rPr lang="en-US" dirty="0"/>
              <a:t> or </a:t>
            </a:r>
            <a:r>
              <a:rPr lang="en-US" b="1" dirty="0">
                <a:solidFill>
                  <a:schemeClr val="bg1"/>
                </a:solidFill>
              </a:rPr>
              <a:t>text fields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3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296619" y="101617"/>
            <a:ext cx="8397308" cy="882424"/>
          </a:xfrm>
        </p:spPr>
        <p:txBody>
          <a:bodyPr/>
          <a:lstStyle/>
          <a:p>
            <a:r>
              <a:rPr lang="en-GB" dirty="0"/>
              <a:t>Form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76C9A65-00ED-4ACC-9AD6-A5B0C0CF9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348" y="1196657"/>
            <a:ext cx="3972588" cy="51997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xmlns="" id="{D9FAC01B-C79E-4F64-AF5E-BEF18785847B}"/>
              </a:ext>
            </a:extLst>
          </p:cNvPr>
          <p:cNvSpPr/>
          <p:nvPr/>
        </p:nvSpPr>
        <p:spPr bwMode="auto">
          <a:xfrm>
            <a:off x="8661349" y="1256621"/>
            <a:ext cx="2461205" cy="646945"/>
          </a:xfrm>
          <a:prstGeom prst="wedgeRoundRectCallout">
            <a:avLst>
              <a:gd name="adj1" fmla="val -58215"/>
              <a:gd name="adj2" fmla="val 284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field</a:t>
            </a:r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xmlns="" id="{71D190E8-EAB4-4164-A28F-B145CCC1E689}"/>
              </a:ext>
            </a:extLst>
          </p:cNvPr>
          <p:cNvSpPr/>
          <p:nvPr/>
        </p:nvSpPr>
        <p:spPr bwMode="auto">
          <a:xfrm>
            <a:off x="3010150" y="2288325"/>
            <a:ext cx="2461205" cy="646946"/>
          </a:xfrm>
          <a:prstGeom prst="wedgeRoundRectCallout">
            <a:avLst>
              <a:gd name="adj1" fmla="val 78596"/>
              <a:gd name="adj2" fmla="val 195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area</a:t>
            </a:r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xmlns="" id="{53973FFB-D029-414B-976C-43E0AE08F1C5}"/>
              </a:ext>
            </a:extLst>
          </p:cNvPr>
          <p:cNvSpPr/>
          <p:nvPr/>
        </p:nvSpPr>
        <p:spPr bwMode="auto">
          <a:xfrm>
            <a:off x="8661348" y="3260451"/>
            <a:ext cx="2461205" cy="646946"/>
          </a:xfrm>
          <a:prstGeom prst="wedgeRoundRectCallout">
            <a:avLst>
              <a:gd name="adj1" fmla="val -59686"/>
              <a:gd name="adj2" fmla="val -193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xmlns="" id="{DFF8F6A5-2D5C-4244-BE05-165BB0661672}"/>
              </a:ext>
            </a:extLst>
          </p:cNvPr>
          <p:cNvSpPr/>
          <p:nvPr/>
        </p:nvSpPr>
        <p:spPr bwMode="auto">
          <a:xfrm>
            <a:off x="8666291" y="4826922"/>
            <a:ext cx="2461205" cy="646946"/>
          </a:xfrm>
          <a:prstGeom prst="wedgeRoundRectCallout">
            <a:avLst>
              <a:gd name="adj1" fmla="val -59686"/>
              <a:gd name="adj2" fmla="val -179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Radio buttons</a:t>
            </a:r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xmlns="" id="{CDE0F515-E0AB-4DE7-967B-59447C1C9E6C}"/>
              </a:ext>
            </a:extLst>
          </p:cNvPr>
          <p:cNvSpPr/>
          <p:nvPr/>
        </p:nvSpPr>
        <p:spPr bwMode="auto">
          <a:xfrm>
            <a:off x="2124143" y="5749477"/>
            <a:ext cx="2461205" cy="646946"/>
          </a:xfrm>
          <a:prstGeom prst="wedgeRoundRectCallout">
            <a:avLst>
              <a:gd name="adj1" fmla="val 69691"/>
              <a:gd name="adj2" fmla="val 304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 button</a:t>
            </a:r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645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PHP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400" dirty="0"/>
              <a:t>In PHP we have two type of functions: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User-defined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: is the function </a:t>
            </a:r>
            <a:r>
              <a:rPr lang="en-US" sz="3200" dirty="0" smtClean="0"/>
              <a:t>created</a:t>
            </a:r>
            <a:br>
              <a:rPr lang="en-US" sz="3200" dirty="0" smtClean="0"/>
            </a:br>
            <a:r>
              <a:rPr lang="en-US" sz="3200" dirty="0" smtClean="0"/>
              <a:t>by user</a:t>
            </a:r>
          </a:p>
          <a:p>
            <a:pPr marL="609036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sz="3400" dirty="0"/>
          </a:p>
          <a:p>
            <a:pPr marL="609036" lvl="1" indent="0">
              <a:lnSpc>
                <a:spcPct val="110000"/>
              </a:lnSpc>
              <a:spcBef>
                <a:spcPts val="1800"/>
              </a:spcBef>
              <a:spcAft>
                <a:spcPts val="3000"/>
              </a:spcAft>
              <a:buClr>
                <a:schemeClr val="tx1"/>
              </a:buClr>
              <a:buNone/>
            </a:pPr>
            <a:endParaRPr lang="en-US" sz="3400" dirty="0"/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Built-in Function</a:t>
            </a:r>
            <a:r>
              <a:rPr lang="en-US" sz="3200" dirty="0"/>
              <a:t>: is the function created by </a:t>
            </a:r>
            <a:r>
              <a:rPr lang="en-US" sz="3200" dirty="0" smtClean="0"/>
              <a:t>PHP,</a:t>
            </a:r>
            <a:br>
              <a:rPr lang="en-US" sz="3200" dirty="0" smtClean="0"/>
            </a:br>
            <a:r>
              <a:rPr lang="en-US" sz="3200" dirty="0" smtClean="0"/>
              <a:t>and ready </a:t>
            </a:r>
            <a:r>
              <a:rPr lang="en-US" sz="3200" dirty="0"/>
              <a:t>to use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9FF3873-BF0B-4553-97D8-4A5651371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213" y="2938285"/>
            <a:ext cx="3809999" cy="1869537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US" sz="2600" b="1" dirty="0">
                <a:latin typeface="Consolas" panose="020B0609020204030204" pitchFamily="49" charset="0"/>
              </a:rPr>
              <a:t> </a:t>
            </a:r>
            <a:r>
              <a:rPr lang="en-US" sz="2600" b="1" dirty="0" smtClean="0">
                <a:latin typeface="Consolas" panose="020B0609020204030204" pitchFamily="49" charset="0"/>
              </a:rPr>
              <a:t>sayHello()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latin typeface="Consolas" panose="020B0609020204030204" pitchFamily="49" charset="0"/>
              </a:rPr>
              <a:t>{</a:t>
            </a:r>
            <a:r>
              <a:rPr lang="en-US" sz="2600" b="1" dirty="0">
                <a:latin typeface="Consolas" panose="020B0609020204030204" pitchFamily="49" charset="0"/>
              </a:rPr>
              <a:t/>
            </a:r>
            <a:br>
              <a:rPr lang="en-US" sz="2600" b="1" dirty="0">
                <a:latin typeface="Consolas" panose="020B0609020204030204" pitchFamily="49" charset="0"/>
              </a:rPr>
            </a:br>
            <a:r>
              <a:rPr lang="en-US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 smtClean="0">
                <a:latin typeface="Consolas" panose="020B0609020204030204" pitchFamily="49" charset="0"/>
              </a:rPr>
              <a:t> </a:t>
            </a:r>
            <a:r>
              <a:rPr lang="en-US" sz="26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Some Code</a:t>
            </a:r>
            <a:r>
              <a:rPr lang="en-US" sz="2600" b="1" dirty="0">
                <a:latin typeface="Consolas" panose="020B0609020204030204" pitchFamily="49" charset="0"/>
              </a:rPr>
              <a:t/>
            </a:r>
            <a:br>
              <a:rPr lang="en-US" sz="2600" b="1" dirty="0">
                <a:latin typeface="Consolas" panose="020B0609020204030204" pitchFamily="49" charset="0"/>
              </a:rPr>
            </a:br>
            <a:r>
              <a:rPr lang="en-US" sz="2600" b="1" dirty="0">
                <a:latin typeface="Consolas" panose="020B0609020204030204" pitchFamily="49" charset="0"/>
              </a:rPr>
              <a:t>}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xmlns="" id="{F20C4F4D-3A91-4EAD-A42B-49EB2A0F0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413" y="2328685"/>
            <a:ext cx="2590800" cy="452016"/>
          </a:xfrm>
          <a:prstGeom prst="wedgeRoundRectCallout">
            <a:avLst>
              <a:gd name="adj1" fmla="val -36664"/>
              <a:gd name="adj2" fmla="val 7599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en-US" sz="26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xmlns="" id="{1398C5B9-28DB-44E5-A01F-1EB994480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611" y="2328685"/>
            <a:ext cx="2057401" cy="452015"/>
          </a:xfrm>
          <a:prstGeom prst="wedgeRoundRectCallout">
            <a:avLst>
              <a:gd name="adj1" fmla="val -7995"/>
              <a:gd name="adj2" fmla="val 7155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Key</a:t>
            </a: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word</a:t>
            </a:r>
            <a:endParaRPr lang="en-US" sz="26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xmlns="" id="{386FC172-64DA-40AA-89C6-28D466150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2" y="3395485"/>
            <a:ext cx="1828800" cy="811219"/>
          </a:xfrm>
          <a:prstGeom prst="wedgeRoundRectCallout">
            <a:avLst>
              <a:gd name="adj1" fmla="val 60241"/>
              <a:gd name="adj2" fmla="val -1085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</a:p>
          <a:p>
            <a:pPr algn="ctr"/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bg-BG" sz="2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69FF3873-BF0B-4553-97D8-4A5651371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5425313"/>
            <a:ext cx="4495800" cy="989296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$input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readline()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$num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intval(</a:t>
            </a:r>
            <a:r>
              <a:rPr lang="en-US" sz="2600" b="1" noProof="1">
                <a:latin typeface="Consolas" pitchFamily="49" charset="0"/>
              </a:rPr>
              <a:t>$input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1896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EAE0E20-2F32-444E-8C31-C5A64717E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Form Name </a:t>
            </a:r>
            <a:r>
              <a:rPr lang="en-US" dirty="0"/>
              <a:t>- specifies the name of a form</a:t>
            </a:r>
          </a:p>
          <a:p>
            <a:pPr marL="457063" indent="-457063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Form Action </a:t>
            </a:r>
            <a:r>
              <a:rPr lang="en-US" dirty="0"/>
              <a:t>- specifies where to send the form-data when a      form is submitted</a:t>
            </a:r>
          </a:p>
          <a:p>
            <a:pPr marL="457063" indent="-457063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Input Type </a:t>
            </a:r>
            <a:r>
              <a:rPr lang="en-US" dirty="0"/>
              <a:t>- defines an input control</a:t>
            </a:r>
          </a:p>
          <a:p>
            <a:pPr marL="457063" indent="-457063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onClick</a:t>
            </a:r>
            <a:r>
              <a:rPr lang="en-US" sz="3399" b="1" dirty="0"/>
              <a:t> - </a:t>
            </a:r>
            <a:r>
              <a:rPr lang="bg-BG" sz="3399" dirty="0"/>
              <a:t>is an event handler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0DFE1C10-E85F-4F04-BA1C-F0C434316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753E6C6-95E4-40B7-8CBF-B05894A0A2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2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074B577-124E-453D-98E9-AB633FD0170B}"/>
              </a:ext>
            </a:extLst>
          </p:cNvPr>
          <p:cNvSpPr/>
          <p:nvPr/>
        </p:nvSpPr>
        <p:spPr bwMode="auto">
          <a:xfrm>
            <a:off x="3356763" y="1808108"/>
            <a:ext cx="2015696" cy="327425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72FCF26-8290-4CC5-8F04-A9243683F346}"/>
              </a:ext>
            </a:extLst>
          </p:cNvPr>
          <p:cNvSpPr/>
          <p:nvPr/>
        </p:nvSpPr>
        <p:spPr bwMode="auto">
          <a:xfrm>
            <a:off x="3689826" y="2561435"/>
            <a:ext cx="2160810" cy="425902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AF258B6E-F89B-4629-BDD0-D33831FE254A}"/>
              </a:ext>
            </a:extLst>
          </p:cNvPr>
          <p:cNvSpPr/>
          <p:nvPr/>
        </p:nvSpPr>
        <p:spPr bwMode="auto">
          <a:xfrm>
            <a:off x="1687683" y="3802856"/>
            <a:ext cx="1672476" cy="425902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9A459D4-6522-4F4D-B9B3-0D82C2673E3F}"/>
              </a:ext>
            </a:extLst>
          </p:cNvPr>
          <p:cNvSpPr/>
          <p:nvPr/>
        </p:nvSpPr>
        <p:spPr bwMode="auto">
          <a:xfrm>
            <a:off x="2352312" y="4605393"/>
            <a:ext cx="2288817" cy="425902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875D1DA-B167-4EE0-BA75-5152ABF7E215}"/>
              </a:ext>
            </a:extLst>
          </p:cNvPr>
          <p:cNvSpPr/>
          <p:nvPr/>
        </p:nvSpPr>
        <p:spPr bwMode="auto">
          <a:xfrm>
            <a:off x="2216842" y="1360676"/>
            <a:ext cx="2239697" cy="398221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7EF6765-3DD0-42D0-A0EA-7EE4AA62F517}"/>
              </a:ext>
            </a:extLst>
          </p:cNvPr>
          <p:cNvSpPr txBox="1"/>
          <p:nvPr/>
        </p:nvSpPr>
        <p:spPr>
          <a:xfrm>
            <a:off x="1122553" y="1267732"/>
            <a:ext cx="9165936" cy="42572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&lt;form method="post"&gt;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Name: &lt;input type="text" name ="name"/&gt;&lt;br&gt;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Email: &lt;input type="text" name ="email"/&gt;&lt;br&gt;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Gender: &lt;input type="radio" name ="gender"/&gt;Male&lt;br&gt;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   &lt;input type="radio" name ="gender"/&gt;Female&lt;br&gt;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Comments: &lt;br&gt;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   &lt;textarea name="comments"&gt;Any other comments?&lt;/textarea&gt;&lt;br&gt;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&lt;input type="submit"/&gt;&lt;br&gt;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&lt;form&gt;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example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58726" y="6396853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xmlns="" id="{5C30F031-36C2-4AAF-B260-7AE8E3D78F37}"/>
              </a:ext>
            </a:extLst>
          </p:cNvPr>
          <p:cNvSpPr/>
          <p:nvPr/>
        </p:nvSpPr>
        <p:spPr bwMode="auto">
          <a:xfrm>
            <a:off x="190356" y="5784120"/>
            <a:ext cx="1861143" cy="852953"/>
          </a:xfrm>
          <a:prstGeom prst="wedgeRoundRectCallout">
            <a:avLst>
              <a:gd name="adj1" fmla="val 27213"/>
              <a:gd name="adj2" fmla="val 403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bg-BG" sz="2799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xmlns="" id="{C98C8077-EF92-453C-95B5-89ADBABD2F33}"/>
              </a:ext>
            </a:extLst>
          </p:cNvPr>
          <p:cNvSpPr/>
          <p:nvPr/>
        </p:nvSpPr>
        <p:spPr bwMode="auto">
          <a:xfrm>
            <a:off x="2352312" y="5808696"/>
            <a:ext cx="1861144" cy="852953"/>
          </a:xfrm>
          <a:prstGeom prst="wedgeRoundRectCallout">
            <a:avLst>
              <a:gd name="adj1" fmla="val -16985"/>
              <a:gd name="adj2" fmla="val 447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</a:t>
            </a:r>
          </a:p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input</a:t>
            </a:r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xmlns="" id="{C2E46AE1-25B8-4444-A691-25EF4373C744}"/>
              </a:ext>
            </a:extLst>
          </p:cNvPr>
          <p:cNvSpPr/>
          <p:nvPr/>
        </p:nvSpPr>
        <p:spPr bwMode="auto">
          <a:xfrm>
            <a:off x="4514269" y="5779224"/>
            <a:ext cx="2165861" cy="882424"/>
          </a:xfrm>
          <a:prstGeom prst="wedgeRoundRectCallout">
            <a:avLst>
              <a:gd name="adj1" fmla="val 45067"/>
              <a:gd name="adj2" fmla="val -213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Radio </a:t>
            </a:r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buttons</a:t>
            </a:r>
            <a:endParaRPr lang="bg-BG" sz="2799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xmlns="" id="{0EEA562D-8992-4FFF-8815-A2045BD2F4ED}"/>
              </a:ext>
            </a:extLst>
          </p:cNvPr>
          <p:cNvSpPr/>
          <p:nvPr/>
        </p:nvSpPr>
        <p:spPr bwMode="auto">
          <a:xfrm>
            <a:off x="6977039" y="5779224"/>
            <a:ext cx="2165861" cy="882424"/>
          </a:xfrm>
          <a:prstGeom prst="wedgeRoundRectCallout">
            <a:avLst>
              <a:gd name="adj1" fmla="val -37755"/>
              <a:gd name="adj2" fmla="val -209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Textarea</a:t>
            </a:r>
            <a:endParaRPr lang="bg-BG" sz="2799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xmlns="" id="{FA104FFC-4FE9-44B2-A584-B742F95572D6}"/>
              </a:ext>
            </a:extLst>
          </p:cNvPr>
          <p:cNvSpPr/>
          <p:nvPr/>
        </p:nvSpPr>
        <p:spPr bwMode="auto">
          <a:xfrm>
            <a:off x="9439807" y="5779224"/>
            <a:ext cx="2165862" cy="882424"/>
          </a:xfrm>
          <a:prstGeom prst="wedgeRoundRectCallout">
            <a:avLst>
              <a:gd name="adj1" fmla="val -19468"/>
              <a:gd name="adj2" fmla="val -264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 </a:t>
            </a:r>
          </a:p>
          <a:p>
            <a:pPr algn="ctr"/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  <a:endParaRPr lang="bg-BG" sz="2799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616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PHP Forms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Form Handling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151313" y="1447800"/>
            <a:ext cx="3886200" cy="2159260"/>
            <a:chOff x="4151313" y="1447800"/>
            <a:chExt cx="3886200" cy="2159260"/>
          </a:xfrm>
        </p:grpSpPr>
        <p:sp>
          <p:nvSpPr>
            <p:cNvPr id="8" name="TextBox 7"/>
            <p:cNvSpPr txBox="1"/>
            <p:nvPr/>
          </p:nvSpPr>
          <p:spPr>
            <a:xfrm>
              <a:off x="4151313" y="1447800"/>
              <a:ext cx="3886200" cy="108180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400" b="1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$_GET[]</a:t>
              </a:r>
              <a:endParaRPr lang="en-US" sz="5400" b="1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51313" y="2525253"/>
              <a:ext cx="3886200" cy="108180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400" b="1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$_POST[]</a:t>
              </a:r>
              <a:endParaRPr lang="en-US" sz="5400" b="1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04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PHP superglobals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$_GET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$_POST</a:t>
            </a:r>
            <a:r>
              <a:rPr lang="en-US" dirty="0"/>
              <a:t> are </a:t>
            </a:r>
            <a:r>
              <a:rPr lang="en-US" dirty="0" smtClean="0"/>
              <a:t>used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collect </a:t>
            </a:r>
            <a:r>
              <a:rPr lang="en-US" dirty="0" smtClean="0"/>
              <a:t>form-data: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$_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dirty="0"/>
              <a:t> is an array of variables passed to the current script via the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</a:t>
            </a:r>
            <a:r>
              <a:rPr lang="en-US" dirty="0" smtClean="0"/>
              <a:t>parameters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$_POST</a:t>
            </a:r>
            <a:r>
              <a:rPr lang="en-US" dirty="0"/>
              <a:t> is an array of variables passed to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current </a:t>
            </a:r>
            <a:r>
              <a:rPr lang="en-US" dirty="0"/>
              <a:t>script via the </a:t>
            </a:r>
            <a:r>
              <a:rPr lang="en-US" b="1" dirty="0">
                <a:solidFill>
                  <a:schemeClr val="bg1"/>
                </a:solidFill>
              </a:rPr>
              <a:t>HTTP POST</a:t>
            </a:r>
            <a:r>
              <a:rPr lang="en-US" dirty="0"/>
              <a:t>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Handling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4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Checking whether a variable exists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isset(variable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/>
              <a:t>Deleting an existing variable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unset(variable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Handling Functions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17372" y="3886200"/>
            <a:ext cx="9058640" cy="229293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$count = 20;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isset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($count))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echo $count;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20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unset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($count);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echo $count;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Notice: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Undefined variable: count</a:t>
            </a:r>
          </a:p>
        </p:txBody>
      </p:sp>
    </p:spTree>
    <p:extLst>
      <p:ext uri="{BB962C8B-B14F-4D97-AF65-F5344CB8AC3E}">
        <p14:creationId xmlns:p14="http://schemas.microsoft.com/office/powerpoint/2010/main" val="78358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1" smtClean="0">
                <a:cs typeface="Consolas" pitchFamily="49" charset="0"/>
              </a:rPr>
              <a:t>htmlspecialchars()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Convert the predefined characters </a:t>
            </a:r>
            <a:r>
              <a:rPr lang="en-US" b="1" dirty="0">
                <a:solidFill>
                  <a:schemeClr val="bg1"/>
                </a:solidFill>
              </a:rPr>
              <a:t>"&lt;"</a:t>
            </a:r>
            <a:r>
              <a:rPr lang="en-US" dirty="0"/>
              <a:t> (less than) and </a:t>
            </a:r>
            <a:r>
              <a:rPr lang="en-US" b="1" dirty="0">
                <a:solidFill>
                  <a:schemeClr val="bg1"/>
                </a:solidFill>
              </a:rPr>
              <a:t>"&gt;"</a:t>
            </a:r>
            <a:r>
              <a:rPr lang="en-US" dirty="0"/>
              <a:t> (greater than) to HTML entities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2012" y="2438400"/>
            <a:ext cx="9058640" cy="317317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&lt;?php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$str = "This is some &lt;b&gt;bold&lt;/b&gt; text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.";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echo $str . "&lt;br&gt;";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//In the browser: </a:t>
            </a:r>
            <a:r>
              <a:rPr lang="en-US" sz="26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This </a:t>
            </a:r>
            <a:r>
              <a:rPr lang="en-US" sz="2600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is some </a:t>
            </a:r>
            <a:r>
              <a:rPr lang="en-US" sz="26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en-US" sz="2600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600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6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en-US" sz="2600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echo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htmlspecialchars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($str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//In the browser: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This is some </a:t>
            </a:r>
            <a:r>
              <a:rPr lang="en-US" sz="2600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&lt;b&gt;bold&lt;b&gt; </a:t>
            </a:r>
            <a:r>
              <a:rPr lang="en-US" sz="2600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text.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defTabSz="1218987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405459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which receives a name from a form and prints in the </a:t>
            </a:r>
            <a:r>
              <a:rPr lang="en-US" dirty="0" smtClean="0"/>
              <a:t>html a greetings: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"Hello, {name}!"</a:t>
            </a:r>
          </a:p>
          <a:p>
            <a:r>
              <a:rPr lang="en-US" dirty="0" smtClean="0"/>
              <a:t>The </a:t>
            </a:r>
            <a:r>
              <a:rPr lang="en-US" dirty="0"/>
              <a:t>form should disappear after clicking the </a:t>
            </a:r>
            <a:r>
              <a:rPr lang="en-US" dirty="0" smtClean="0"/>
              <a:t>input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Hello, Person!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3505200"/>
            <a:ext cx="4238625" cy="1447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070" y="3505200"/>
            <a:ext cx="5409142" cy="1447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760412" y="62439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4"/>
              </a:rPr>
              <a:t>https://judge.softuni.bg/Contests/1200/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089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674812" y="1157818"/>
            <a:ext cx="8763000" cy="4911702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2600" dirty="0">
                <a:solidFill>
                  <a:schemeClr val="bg1"/>
                </a:solidFill>
              </a:rPr>
              <a:t>&lt;?php</a:t>
            </a:r>
          </a:p>
          <a:p>
            <a:pPr>
              <a:spcAft>
                <a:spcPts val="0"/>
              </a:spcAft>
            </a:pPr>
            <a:r>
              <a:rPr lang="en-US" sz="2600" dirty="0">
                <a:solidFill>
                  <a:schemeClr val="bg1"/>
                </a:solidFill>
              </a:rPr>
              <a:t>if</a:t>
            </a:r>
            <a:r>
              <a:rPr lang="en-US" sz="2600" dirty="0">
                <a:solidFill>
                  <a:schemeClr val="tx1"/>
                </a:solidFill>
              </a:rPr>
              <a:t> (</a:t>
            </a:r>
            <a:r>
              <a:rPr lang="en-US" sz="2600" dirty="0">
                <a:solidFill>
                  <a:schemeClr val="bg1"/>
                </a:solidFill>
              </a:rPr>
              <a:t>isset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>
                <a:solidFill>
                  <a:schemeClr val="bg1"/>
                </a:solidFill>
              </a:rPr>
              <a:t>$_GET['person']</a:t>
            </a:r>
            <a:r>
              <a:rPr lang="en-US" sz="2600" dirty="0">
                <a:solidFill>
                  <a:schemeClr val="tx1"/>
                </a:solidFill>
              </a:rPr>
              <a:t>)) {</a:t>
            </a:r>
          </a:p>
          <a:p>
            <a:pPr>
              <a:spcAft>
                <a:spcPts val="0"/>
              </a:spcAft>
            </a:pPr>
            <a:r>
              <a:rPr lang="en-US" sz="2600" dirty="0" smtClean="0">
                <a:solidFill>
                  <a:schemeClr val="tx1"/>
                </a:solidFill>
              </a:rPr>
              <a:t>  $</a:t>
            </a:r>
            <a:r>
              <a:rPr lang="en-US" sz="2600" dirty="0">
                <a:solidFill>
                  <a:schemeClr val="tx1"/>
                </a:solidFill>
              </a:rPr>
              <a:t>person = </a:t>
            </a:r>
            <a:r>
              <a:rPr lang="en-US" sz="2600" dirty="0">
                <a:solidFill>
                  <a:schemeClr val="bg1"/>
                </a:solidFill>
              </a:rPr>
              <a:t>htmlspecialchars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>
                <a:solidFill>
                  <a:schemeClr val="bg1"/>
                </a:solidFill>
              </a:rPr>
              <a:t>$_GET['person']</a:t>
            </a:r>
            <a:r>
              <a:rPr lang="en-US" sz="2600" dirty="0">
                <a:solidFill>
                  <a:schemeClr val="tx1"/>
                </a:solidFill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 smtClean="0">
                <a:solidFill>
                  <a:schemeClr val="tx1"/>
                </a:solidFill>
              </a:rPr>
              <a:t>echo </a:t>
            </a:r>
            <a:r>
              <a:rPr lang="en-US" sz="2600" dirty="0">
                <a:solidFill>
                  <a:schemeClr val="tx1"/>
                </a:solidFill>
              </a:rPr>
              <a:t>"Hello, $person!";</a:t>
            </a:r>
          </a:p>
          <a:p>
            <a:pPr>
              <a:spcAft>
                <a:spcPts val="0"/>
              </a:spcAft>
            </a:pPr>
            <a:r>
              <a:rPr lang="en-US" sz="2600" dirty="0">
                <a:solidFill>
                  <a:schemeClr val="bg1"/>
                </a:solidFill>
              </a:rPr>
              <a:t>} else { ?&gt;</a:t>
            </a:r>
          </a:p>
          <a:p>
            <a:pPr>
              <a:spcAft>
                <a:spcPts val="0"/>
              </a:spcAft>
            </a:pPr>
            <a:r>
              <a:rPr lang="en-US" sz="2600" dirty="0" smtClean="0">
                <a:solidFill>
                  <a:schemeClr val="tx1"/>
                </a:solidFill>
              </a:rPr>
              <a:t>  &lt;</a:t>
            </a:r>
            <a:r>
              <a:rPr lang="en-US" sz="2600" dirty="0">
                <a:solidFill>
                  <a:schemeClr val="tx1"/>
                </a:solidFill>
              </a:rPr>
              <a:t>form&gt;</a:t>
            </a:r>
          </a:p>
          <a:p>
            <a:pPr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 smtClean="0">
                <a:solidFill>
                  <a:schemeClr val="tx1"/>
                </a:solidFill>
              </a:rPr>
              <a:t>  Name</a:t>
            </a:r>
            <a:r>
              <a:rPr lang="en-US" sz="2600" dirty="0">
                <a:solidFill>
                  <a:schemeClr val="tx1"/>
                </a:solidFill>
              </a:rPr>
              <a:t>: &lt;input type="text" name="</a:t>
            </a:r>
            <a:r>
              <a:rPr lang="en-US" sz="2600" dirty="0">
                <a:solidFill>
                  <a:schemeClr val="bg1"/>
                </a:solidFill>
              </a:rPr>
              <a:t>person</a:t>
            </a:r>
            <a:r>
              <a:rPr lang="en-US" sz="2600" dirty="0">
                <a:solidFill>
                  <a:schemeClr val="tx1"/>
                </a:solidFill>
              </a:rPr>
              <a:t>"/&gt;</a:t>
            </a:r>
          </a:p>
          <a:p>
            <a:pPr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</a:t>
            </a:r>
            <a:r>
              <a:rPr lang="en-US" sz="2600" dirty="0" smtClean="0">
                <a:solidFill>
                  <a:schemeClr val="tx1"/>
                </a:solidFill>
              </a:rPr>
              <a:t>&lt;</a:t>
            </a:r>
            <a:r>
              <a:rPr lang="en-US" sz="2600" dirty="0">
                <a:solidFill>
                  <a:schemeClr val="tx1"/>
                </a:solidFill>
              </a:rPr>
              <a:t>input type="submit"/&gt;</a:t>
            </a:r>
          </a:p>
          <a:p>
            <a:pPr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 smtClean="0">
                <a:solidFill>
                  <a:schemeClr val="tx1"/>
                </a:solidFill>
              </a:rPr>
              <a:t>&lt;/</a:t>
            </a:r>
            <a:r>
              <a:rPr lang="en-US" sz="2600" dirty="0">
                <a:solidFill>
                  <a:schemeClr val="tx1"/>
                </a:solidFill>
              </a:rPr>
              <a:t>form&gt;</a:t>
            </a:r>
          </a:p>
          <a:p>
            <a:pPr>
              <a:spcAft>
                <a:spcPts val="0"/>
              </a:spcAft>
            </a:pPr>
            <a:r>
              <a:rPr lang="en-US" sz="2600" dirty="0">
                <a:solidFill>
                  <a:schemeClr val="bg1"/>
                </a:solidFill>
              </a:rPr>
              <a:t>&lt;?php } ?&gt;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Hello, Person!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2439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https://judge.softuni.bg/Contests/1200/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529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/>
              <a:t>a PHP script </a:t>
            </a:r>
            <a:r>
              <a:rPr lang="en-US" dirty="0" smtClean="0"/>
              <a:t>that receive numbers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num1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num2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multiplies it </a:t>
            </a:r>
            <a:r>
              <a:rPr lang="en-US" dirty="0"/>
              <a:t>and prints the </a:t>
            </a:r>
            <a:r>
              <a:rPr lang="en-US" dirty="0" smtClean="0"/>
              <a:t>result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HTML </a:t>
            </a:r>
            <a:r>
              <a:rPr lang="en-US" b="1" dirty="0" smtClean="0">
                <a:solidFill>
                  <a:schemeClr val="bg1"/>
                </a:solidFill>
              </a:rPr>
              <a:t>page</a:t>
            </a:r>
            <a:endParaRPr lang="en-US" dirty="0" smtClean="0"/>
          </a:p>
          <a:p>
            <a:r>
              <a:rPr lang="en-US" dirty="0" smtClean="0"/>
              <a:t>The input comes </a:t>
            </a:r>
            <a:r>
              <a:rPr lang="en-US" dirty="0"/>
              <a:t>as parameters named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num1</a:t>
            </a:r>
            <a:r>
              <a:rPr lang="en-US" dirty="0"/>
              <a:t> and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num2</a:t>
            </a:r>
          </a:p>
          <a:p>
            <a:r>
              <a:rPr lang="en-US" dirty="0" smtClean="0"/>
              <a:t>Get the skeleton by the lab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</a:t>
            </a:r>
            <a:r>
              <a:rPr lang="bg-BG" dirty="0" smtClean="0"/>
              <a:t>Multiply </a:t>
            </a:r>
            <a:r>
              <a:rPr lang="bg-BG" dirty="0"/>
              <a:t>Two </a:t>
            </a:r>
            <a:r>
              <a:rPr lang="bg-BG" dirty="0" smtClean="0"/>
              <a:t>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0412" y="62439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https://judge.softuni.bg/Contests/1200/</a:t>
            </a:r>
            <a:endParaRPr lang="en-US" sz="2400" dirty="0"/>
          </a:p>
        </p:txBody>
      </p:sp>
      <p:graphicFrame>
        <p:nvGraphicFramePr>
          <p:cNvPr id="23" name="Group 134">
            <a:extLst>
              <a:ext uri="{FF2B5EF4-FFF2-40B4-BE49-F238E27FC236}">
                <a16:creationId xmlns:a16="http://schemas.microsoft.com/office/drawing/2014/main" xmlns="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507568"/>
              </p:ext>
            </p:extLst>
          </p:nvPr>
        </p:nvGraphicFramePr>
        <p:xfrm>
          <a:off x="3354662" y="3796658"/>
          <a:ext cx="5486400" cy="1868064"/>
        </p:xfrm>
        <a:graphic>
          <a:graphicData uri="http://schemas.openxmlformats.org/drawingml/2006/table">
            <a:tbl>
              <a:tblPr/>
              <a:tblGrid>
                <a:gridCol w="18287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88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170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num1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num2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701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39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60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293812" y="1396345"/>
            <a:ext cx="9525000" cy="4434648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pt-BR" sz="2600" dirty="0">
                <a:solidFill>
                  <a:schemeClr val="bg1"/>
                </a:solidFill>
              </a:rPr>
              <a:t>&lt;?php</a:t>
            </a:r>
          </a:p>
          <a:p>
            <a:pPr>
              <a:spcAft>
                <a:spcPts val="0"/>
              </a:spcAft>
            </a:pPr>
            <a:r>
              <a:rPr lang="pt-BR" sz="2600" dirty="0">
                <a:solidFill>
                  <a:schemeClr val="tx1"/>
                </a:solidFill>
              </a:rPr>
              <a:t>if (</a:t>
            </a:r>
            <a:r>
              <a:rPr lang="pt-BR" sz="2600" dirty="0">
                <a:solidFill>
                  <a:schemeClr val="bg1"/>
                </a:solidFill>
              </a:rPr>
              <a:t>isset($_GET['num1']</a:t>
            </a:r>
            <a:r>
              <a:rPr lang="pt-BR" sz="2600" dirty="0">
                <a:solidFill>
                  <a:schemeClr val="tx1"/>
                </a:solidFill>
              </a:rPr>
              <a:t>) &amp;&amp; </a:t>
            </a:r>
            <a:r>
              <a:rPr lang="pt-BR" sz="2600" dirty="0">
                <a:solidFill>
                  <a:schemeClr val="bg1"/>
                </a:solidFill>
              </a:rPr>
              <a:t>isset($_GET['num2']</a:t>
            </a:r>
            <a:r>
              <a:rPr lang="pt-BR" sz="2600" dirty="0">
                <a:solidFill>
                  <a:schemeClr val="tx1"/>
                </a:solidFill>
              </a:rPr>
              <a:t>)) {</a:t>
            </a:r>
          </a:p>
          <a:p>
            <a:pPr>
              <a:spcAft>
                <a:spcPts val="0"/>
              </a:spcAft>
            </a:pPr>
            <a:r>
              <a:rPr lang="pt-BR" sz="2600" dirty="0">
                <a:solidFill>
                  <a:schemeClr val="tx1"/>
                </a:solidFill>
              </a:rPr>
              <a:t>  </a:t>
            </a:r>
            <a:r>
              <a:rPr lang="pt-BR" sz="2600" dirty="0" smtClean="0">
                <a:solidFill>
                  <a:schemeClr val="tx1"/>
                </a:solidFill>
              </a:rPr>
              <a:t>$</a:t>
            </a:r>
            <a:r>
              <a:rPr lang="pt-BR" sz="2600" dirty="0">
                <a:solidFill>
                  <a:schemeClr val="tx1"/>
                </a:solidFill>
              </a:rPr>
              <a:t>num1 = intval(</a:t>
            </a:r>
            <a:r>
              <a:rPr lang="pt-BR" sz="2600" dirty="0">
                <a:solidFill>
                  <a:schemeClr val="bg1"/>
                </a:solidFill>
              </a:rPr>
              <a:t>$_GET['num1']</a:t>
            </a:r>
            <a:r>
              <a:rPr lang="pt-BR" sz="2600" dirty="0">
                <a:solidFill>
                  <a:schemeClr val="tx1"/>
                </a:solidFill>
              </a:rPr>
              <a:t>);</a:t>
            </a:r>
          </a:p>
          <a:p>
            <a:pPr>
              <a:spcAft>
                <a:spcPts val="0"/>
              </a:spcAft>
            </a:pPr>
            <a:r>
              <a:rPr lang="pt-BR" sz="2600" dirty="0">
                <a:solidFill>
                  <a:schemeClr val="tx1"/>
                </a:solidFill>
              </a:rPr>
              <a:t>  </a:t>
            </a:r>
            <a:r>
              <a:rPr lang="pt-BR" sz="2600" dirty="0" smtClean="0">
                <a:solidFill>
                  <a:schemeClr val="tx1"/>
                </a:solidFill>
              </a:rPr>
              <a:t>$</a:t>
            </a:r>
            <a:r>
              <a:rPr lang="pt-BR" sz="2600" dirty="0">
                <a:solidFill>
                  <a:schemeClr val="tx1"/>
                </a:solidFill>
              </a:rPr>
              <a:t>num2 = intval(</a:t>
            </a:r>
            <a:r>
              <a:rPr lang="pt-BR" sz="2600" dirty="0">
                <a:solidFill>
                  <a:schemeClr val="bg1"/>
                </a:solidFill>
              </a:rPr>
              <a:t>$_GET['num2']</a:t>
            </a:r>
            <a:r>
              <a:rPr lang="pt-BR" sz="2600" dirty="0">
                <a:solidFill>
                  <a:schemeClr val="tx1"/>
                </a:solidFill>
              </a:rPr>
              <a:t>);</a:t>
            </a:r>
          </a:p>
          <a:p>
            <a:pPr>
              <a:spcAft>
                <a:spcPts val="0"/>
              </a:spcAft>
            </a:pPr>
            <a:endParaRPr lang="pt-BR" sz="2600" dirty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pt-BR" sz="2600" dirty="0">
                <a:solidFill>
                  <a:schemeClr val="tx1"/>
                </a:solidFill>
              </a:rPr>
              <a:t>  </a:t>
            </a:r>
            <a:r>
              <a:rPr lang="pt-BR" sz="2600" dirty="0" smtClean="0">
                <a:solidFill>
                  <a:schemeClr val="tx1"/>
                </a:solidFill>
              </a:rPr>
              <a:t>$</a:t>
            </a:r>
            <a:r>
              <a:rPr lang="pt-BR" sz="2600" dirty="0">
                <a:solidFill>
                  <a:schemeClr val="tx1"/>
                </a:solidFill>
              </a:rPr>
              <a:t>result = $num1 * $num2;</a:t>
            </a:r>
          </a:p>
          <a:p>
            <a:pPr>
              <a:spcAft>
                <a:spcPts val="0"/>
              </a:spcAft>
            </a:pPr>
            <a:r>
              <a:rPr lang="pt-BR" sz="2600" dirty="0">
                <a:solidFill>
                  <a:schemeClr val="tx1"/>
                </a:solidFill>
              </a:rPr>
              <a:t>  </a:t>
            </a:r>
            <a:r>
              <a:rPr lang="pt-BR" sz="2600" dirty="0" smtClean="0">
                <a:solidFill>
                  <a:schemeClr val="tx1"/>
                </a:solidFill>
              </a:rPr>
              <a:t>echo </a:t>
            </a:r>
            <a:r>
              <a:rPr lang="pt-BR" sz="2600" dirty="0">
                <a:solidFill>
                  <a:schemeClr val="tx1"/>
                </a:solidFill>
              </a:rPr>
              <a:t>$result;</a:t>
            </a:r>
          </a:p>
          <a:p>
            <a:pPr>
              <a:spcAft>
                <a:spcPts val="0"/>
              </a:spcAft>
            </a:pPr>
            <a:r>
              <a:rPr lang="pt-BR" sz="2600" dirty="0">
                <a:solidFill>
                  <a:schemeClr val="tx1"/>
                </a:solidFill>
              </a:rPr>
              <a:t>}</a:t>
            </a:r>
          </a:p>
          <a:p>
            <a:pPr>
              <a:spcAft>
                <a:spcPts val="0"/>
              </a:spcAft>
            </a:pPr>
            <a:r>
              <a:rPr lang="pt-BR" sz="2600" dirty="0">
                <a:solidFill>
                  <a:schemeClr val="bg1"/>
                </a:solidFill>
              </a:rPr>
              <a:t>?&gt;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 </a:t>
            </a:r>
            <a:r>
              <a:rPr lang="bg-BG" dirty="0" smtClean="0"/>
              <a:t>Multiply </a:t>
            </a:r>
            <a:r>
              <a:rPr lang="bg-BG" dirty="0"/>
              <a:t>Two </a:t>
            </a:r>
            <a:r>
              <a:rPr lang="bg-BG" dirty="0" smtClean="0"/>
              <a:t>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2439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https://judge.softuni.bg/Contests/1200/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963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200" dirty="0"/>
              <a:t>More </a:t>
            </a:r>
            <a:r>
              <a:rPr lang="en-US" sz="3200" b="1" dirty="0">
                <a:solidFill>
                  <a:schemeClr val="bg1"/>
                </a:solidFill>
              </a:rPr>
              <a:t>manageable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200" dirty="0"/>
              <a:t>Avoiding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200" dirty="0"/>
              <a:t>Code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functions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Functions?</a:t>
            </a:r>
            <a:endParaRPr lang="bg-BG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3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71852" y="1524000"/>
            <a:ext cx="8254161" cy="5182042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Functions: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2"/>
                </a:solidFill>
              </a:rPr>
              <a:t>break large programs into </a:t>
            </a:r>
            <a:r>
              <a:rPr lang="en-US" sz="2800" dirty="0" smtClean="0">
                <a:solidFill>
                  <a:schemeClr val="bg2"/>
                </a:solidFill>
              </a:rPr>
              <a:t>simple</a:t>
            </a:r>
            <a:br>
              <a:rPr lang="en-US" sz="2800" dirty="0" smtClean="0">
                <a:solidFill>
                  <a:schemeClr val="bg2"/>
                </a:solidFill>
              </a:rPr>
            </a:br>
            <a:r>
              <a:rPr lang="en-US" sz="2800" b="1" dirty="0" smtClean="0">
                <a:solidFill>
                  <a:schemeClr val="bg1"/>
                </a:solidFill>
              </a:rPr>
              <a:t>functions</a:t>
            </a:r>
            <a:r>
              <a:rPr lang="en-US" sz="2800" dirty="0" smtClean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that solve small sub-problems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2"/>
                </a:solidFill>
              </a:rPr>
              <a:t>consist of </a:t>
            </a:r>
            <a:r>
              <a:rPr lang="en-US" sz="2800" b="1" dirty="0">
                <a:solidFill>
                  <a:schemeClr val="bg1"/>
                </a:solidFill>
              </a:rPr>
              <a:t>declaration</a:t>
            </a:r>
            <a:r>
              <a:rPr lang="en-US" sz="2800" dirty="0">
                <a:solidFill>
                  <a:schemeClr val="bg2"/>
                </a:solidFill>
              </a:rPr>
              <a:t> and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2"/>
                </a:solidFill>
              </a:rPr>
              <a:t>are invoked by their </a:t>
            </a:r>
            <a:r>
              <a:rPr lang="en-US" sz="2800" b="1" dirty="0">
                <a:solidFill>
                  <a:schemeClr val="bg1"/>
                </a:solidFill>
              </a:rPr>
              <a:t>name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2"/>
                </a:solidFill>
              </a:rPr>
              <a:t>can accept </a:t>
            </a:r>
            <a:r>
              <a:rPr lang="en-US" sz="2800" b="1" dirty="0" smtClean="0">
                <a:solidFill>
                  <a:schemeClr val="bg1"/>
                </a:solidFill>
              </a:rPr>
              <a:t>parameters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>
                <a:solidFill>
                  <a:schemeClr val="bg2"/>
                </a:solidFill>
                <a:latin typeface="+mj-lt"/>
              </a:rPr>
              <a:t>Forms: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sz="2800" dirty="0">
                <a:solidFill>
                  <a:schemeClr val="bg2"/>
                </a:solidFill>
              </a:rPr>
              <a:t>are used to enter data </a:t>
            </a:r>
            <a:r>
              <a:rPr lang="en-GB" sz="2800" dirty="0" smtClean="0">
                <a:solidFill>
                  <a:schemeClr val="bg2"/>
                </a:solidFill>
              </a:rPr>
              <a:t>that </a:t>
            </a:r>
            <a:r>
              <a:rPr lang="en-GB" sz="2800" dirty="0">
                <a:solidFill>
                  <a:schemeClr val="bg2"/>
                </a:solidFill>
              </a:rPr>
              <a:t>is sent </a:t>
            </a:r>
            <a:r>
              <a:rPr lang="en-GB" sz="2800" dirty="0" smtClean="0">
                <a:solidFill>
                  <a:schemeClr val="bg2"/>
                </a:solidFill>
              </a:rPr>
              <a:t>to</a:t>
            </a:r>
            <a:br>
              <a:rPr lang="en-GB" sz="2800" dirty="0" smtClean="0">
                <a:solidFill>
                  <a:schemeClr val="bg2"/>
                </a:solidFill>
              </a:rPr>
            </a:br>
            <a:r>
              <a:rPr lang="en-GB" sz="2800" dirty="0" smtClean="0">
                <a:solidFill>
                  <a:schemeClr val="bg2"/>
                </a:solidFill>
              </a:rPr>
              <a:t>a</a:t>
            </a:r>
            <a:r>
              <a:rPr lang="en-GB" sz="2800" dirty="0">
                <a:solidFill>
                  <a:schemeClr val="bg2"/>
                </a:solidFill>
              </a:rPr>
              <a:t> server for </a:t>
            </a:r>
            <a:r>
              <a:rPr lang="en-GB" sz="2800" dirty="0" smtClean="0">
                <a:solidFill>
                  <a:schemeClr val="bg2"/>
                </a:solidFill>
              </a:rPr>
              <a:t>processing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2"/>
                </a:solidFill>
              </a:rPr>
              <a:t>t</a:t>
            </a:r>
            <a:r>
              <a:rPr lang="en-US" sz="2800" dirty="0" smtClean="0">
                <a:solidFill>
                  <a:schemeClr val="bg2"/>
                </a:solidFill>
              </a:rPr>
              <a:t>he superglobals </a:t>
            </a:r>
            <a:r>
              <a:rPr lang="en-US" sz="2800" b="1" dirty="0">
                <a:solidFill>
                  <a:schemeClr val="bg1"/>
                </a:solidFill>
              </a:rPr>
              <a:t>$_</a:t>
            </a:r>
            <a:r>
              <a:rPr lang="en-US" sz="2800" b="1" dirty="0" smtClean="0">
                <a:solidFill>
                  <a:schemeClr val="bg1"/>
                </a:solidFill>
              </a:rPr>
              <a:t>GET[]</a:t>
            </a:r>
            <a:r>
              <a:rPr lang="en-US" sz="2800" dirty="0" smtClean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and </a:t>
            </a:r>
            <a:r>
              <a:rPr lang="en-US" sz="2800" b="1" dirty="0">
                <a:solidFill>
                  <a:schemeClr val="bg1"/>
                </a:solidFill>
              </a:rPr>
              <a:t>$_</a:t>
            </a:r>
            <a:r>
              <a:rPr lang="en-US" sz="2800" b="1" dirty="0" smtClean="0">
                <a:solidFill>
                  <a:schemeClr val="bg1"/>
                </a:solidFill>
              </a:rPr>
              <a:t>POST[]</a:t>
            </a:r>
            <a:r>
              <a:rPr lang="en-US" sz="2800" dirty="0">
                <a:solidFill>
                  <a:schemeClr val="bg2"/>
                </a:solidFill>
              </a:rPr>
              <a:t/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 smtClean="0">
                <a:solidFill>
                  <a:schemeClr val="bg2"/>
                </a:solidFill>
              </a:rPr>
              <a:t>are used to </a:t>
            </a:r>
            <a:r>
              <a:rPr lang="en-US" sz="2800" dirty="0">
                <a:solidFill>
                  <a:schemeClr val="bg2"/>
                </a:solidFill>
              </a:rPr>
              <a:t>collect form-data</a:t>
            </a:r>
            <a:endParaRPr lang="en-GB" sz="2800" dirty="0" smtClean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GB" sz="28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461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55000" lnSpcReduction="20000"/>
          </a:bodyPr>
          <a:lstStyle/>
          <a:p>
            <a:pPr marL="0" indent="0" algn="ctr" defTabSz="1218804">
              <a:buNone/>
            </a:pPr>
            <a:r>
              <a:rPr lang="en-US" sz="3600" b="1" noProof="1">
                <a:solidFill>
                  <a:srgbClr val="BF9C68"/>
                </a:solidFill>
                <a:latin typeface="Consolas" pitchFamily="49" charset="0"/>
                <a:hlinkClick r:id="rId3"/>
              </a:rPr>
              <a:t>https://softuni.bg/trainings/2241/technology-fundamentals-with-php-january-2019</a:t>
            </a:r>
            <a:endParaRPr lang="en-US" sz="3600" b="1" noProof="1">
              <a:solidFill>
                <a:srgbClr val="BF9C68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20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8628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504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=""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=""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=""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6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17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C6EFCA0-4DFB-40E7-9F5C-BBF4324888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Declaring and Invoking Functions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xmlns="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2077" y="15240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90660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58564" y="4419600"/>
            <a:ext cx="10033549" cy="1977592"/>
          </a:xfrm>
          <a:noFill/>
        </p:spPr>
        <p:txBody>
          <a:bodyPr>
            <a:normAutofit/>
          </a:bodyPr>
          <a:lstStyle/>
          <a:p>
            <a:r>
              <a:rPr lang="en-US" sz="3200" dirty="0" smtClean="0"/>
              <a:t>Every </a:t>
            </a:r>
            <a:r>
              <a:rPr lang="en-US" sz="3200" b="1" dirty="0">
                <a:solidFill>
                  <a:schemeClr val="bg1"/>
                </a:solidFill>
              </a:rPr>
              <a:t>reusable</a:t>
            </a:r>
            <a:r>
              <a:rPr lang="en-US" sz="3200" dirty="0"/>
              <a:t> function has a </a:t>
            </a:r>
            <a:r>
              <a:rPr lang="en-US" sz="3200" dirty="0" smtClean="0"/>
              <a:t>name and type(optional)</a:t>
            </a:r>
            <a:endParaRPr lang="en-US" sz="3200" dirty="0"/>
          </a:p>
          <a:p>
            <a:r>
              <a:rPr lang="en-US" sz="3200" dirty="0"/>
              <a:t>Functions can have </a:t>
            </a:r>
            <a:r>
              <a:rPr lang="en-US" sz="3200" b="1" dirty="0">
                <a:solidFill>
                  <a:schemeClr val="bg1"/>
                </a:solidFill>
              </a:rPr>
              <a:t>several parameters</a:t>
            </a:r>
          </a:p>
          <a:p>
            <a:r>
              <a:rPr lang="en-US" sz="3200" dirty="0"/>
              <a:t>It is possible for function to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return a value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849584" y="2229387"/>
            <a:ext cx="6673828" cy="2114013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function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bg1"/>
                </a:solidFill>
                <a:latin typeface="Consolas" pitchFamily="49" charset="0"/>
              </a:rPr>
              <a:t>printText</a:t>
            </a:r>
            <a:r>
              <a:rPr lang="en-GB" sz="2800" b="1" noProof="1" smtClean="0">
                <a:latin typeface="Consolas" pitchFamily="49" charset="0"/>
              </a:rPr>
              <a:t>(</a:t>
            </a:r>
            <a:r>
              <a:rPr lang="en-GB" sz="2800" b="1" noProof="1" smtClean="0">
                <a:solidFill>
                  <a:schemeClr val="bg1"/>
                </a:solidFill>
                <a:latin typeface="Consolas" pitchFamily="49" charset="0"/>
              </a:rPr>
              <a:t>$text</a:t>
            </a:r>
            <a:r>
              <a:rPr lang="en-GB" sz="2800" b="1" noProof="1" smtClean="0">
                <a:latin typeface="Consolas" pitchFamily="49" charset="0"/>
              </a:rPr>
              <a:t>) : </a:t>
            </a:r>
            <a:r>
              <a:rPr lang="en-GB" sz="2800" b="1" noProof="1" smtClean="0">
                <a:solidFill>
                  <a:schemeClr val="bg1"/>
                </a:solidFill>
                <a:latin typeface="Consolas" pitchFamily="49" charset="0"/>
              </a:rPr>
              <a:t>void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latin typeface="Consolas" pitchFamily="49" charset="0"/>
              </a:rPr>
              <a:t>{</a:t>
            </a:r>
            <a:endParaRPr lang="en-GB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</a:t>
            </a:r>
            <a:r>
              <a:rPr lang="en-GB" sz="2800" b="1" noProof="1" smtClean="0">
                <a:latin typeface="Consolas" pitchFamily="49" charset="0"/>
              </a:rPr>
              <a:t> echo </a:t>
            </a:r>
            <a:r>
              <a:rPr lang="en-GB" sz="2800" b="1" noProof="1" smtClean="0">
                <a:solidFill>
                  <a:schemeClr val="bg1"/>
                </a:solidFill>
                <a:latin typeface="Consolas" pitchFamily="49" charset="0"/>
              </a:rPr>
              <a:t>$text;</a:t>
            </a:r>
            <a:endParaRPr lang="en-GB" sz="28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221183" y="1115134"/>
            <a:ext cx="2683957" cy="942266"/>
          </a:xfrm>
          <a:prstGeom prst="wedgeRoundRectCallout">
            <a:avLst>
              <a:gd name="adj1" fmla="val -11936"/>
              <a:gd name="adj2" fmla="val 6248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  <a:p>
            <a:pPr algn="ctr"/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camelCase</a:t>
            </a:r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7320676" y="1524000"/>
            <a:ext cx="2141887" cy="533400"/>
          </a:xfrm>
          <a:prstGeom prst="wedgeRoundRectCallout">
            <a:avLst>
              <a:gd name="adj1" fmla="val -34601"/>
              <a:gd name="adj2" fmla="val 6915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6801331" y="2947446"/>
            <a:ext cx="1620387" cy="983709"/>
          </a:xfrm>
          <a:prstGeom prst="wedgeRoundRectCallout">
            <a:avLst>
              <a:gd name="adj1" fmla="val -66564"/>
              <a:gd name="adj2" fmla="val -1386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xmlns="" id="{1398C5B9-28DB-44E5-A01F-1EB994480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2" y="1524000"/>
            <a:ext cx="2057401" cy="533400"/>
          </a:xfrm>
          <a:prstGeom prst="wedgeRoundRectCallout">
            <a:avLst>
              <a:gd name="adj1" fmla="val 32639"/>
              <a:gd name="adj2" fmla="val 6862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Key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word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9715786" y="1905000"/>
            <a:ext cx="1949543" cy="1828800"/>
          </a:xfrm>
          <a:prstGeom prst="wedgeRoundRectCallout">
            <a:avLst>
              <a:gd name="adj1" fmla="val -56943"/>
              <a:gd name="adj2" fmla="val -1343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function not return any 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751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Functions are first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declared</a:t>
            </a:r>
            <a:r>
              <a:rPr lang="en-US" dirty="0">
                <a:latin typeface="+mj-lt"/>
              </a:rPr>
              <a:t>, then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</a:t>
            </a:r>
            <a:r>
              <a:rPr lang="en-US" dirty="0">
                <a:latin typeface="+mj-lt"/>
              </a:rPr>
              <a:t> (many </a:t>
            </a:r>
            <a:r>
              <a:rPr lang="en-US" dirty="0" smtClean="0">
                <a:latin typeface="+mj-lt"/>
              </a:rPr>
              <a:t>times)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 smtClean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dirty="0">
                <a:latin typeface="+mj-lt"/>
              </a:rPr>
              <a:t>Functions can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 (called) </a:t>
            </a:r>
            <a:r>
              <a:rPr lang="en-US" dirty="0">
                <a:latin typeface="+mj-lt"/>
              </a:rPr>
              <a:t>by their name: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17812" y="1866900"/>
            <a:ext cx="6553200" cy="200495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printName()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</a:rPr>
              <a:t>{</a:t>
            </a: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echo </a:t>
            </a:r>
            <a:r>
              <a:rPr lang="en-US" sz="2800" b="1" noProof="1" smtClean="0">
                <a:latin typeface="Consolas" pitchFamily="49" charset="0"/>
              </a:rPr>
              <a:t>"Peter";</a:t>
            </a: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503612" y="4800600"/>
            <a:ext cx="5226050" cy="149463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</a:rPr>
              <a:t>&lt;?php</a:t>
            </a: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printName()</a:t>
            </a:r>
            <a:r>
              <a:rPr lang="en-US" sz="2800" b="1" noProof="1" smtClean="0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</a:rPr>
              <a:t>// Peter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932611" y="2347781"/>
            <a:ext cx="2300543" cy="994282"/>
          </a:xfrm>
          <a:prstGeom prst="wedgeRoundRectCallout">
            <a:avLst>
              <a:gd name="adj1" fmla="val -49360"/>
              <a:gd name="adj2" fmla="val -1162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6309901" y="4956748"/>
            <a:ext cx="2296778" cy="994282"/>
          </a:xfrm>
          <a:prstGeom prst="wedgeRoundRectCallout">
            <a:avLst>
              <a:gd name="adj1" fmla="val -59091"/>
              <a:gd name="adj2" fmla="val 103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Invocation</a:t>
            </a:r>
          </a:p>
        </p:txBody>
      </p:sp>
    </p:spTree>
    <p:extLst>
      <p:ext uri="{BB962C8B-B14F-4D97-AF65-F5344CB8AC3E}">
        <p14:creationId xmlns:p14="http://schemas.microsoft.com/office/powerpoint/2010/main" val="39826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5216</TotalTime>
  <Words>2910</Words>
  <Application>Microsoft Office PowerPoint</Application>
  <PresentationFormat>Custom</PresentationFormat>
  <Paragraphs>661</Paragraphs>
  <Slides>65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맑은 고딕</vt:lpstr>
      <vt:lpstr>Arial</vt:lpstr>
      <vt:lpstr>Calibri</vt:lpstr>
      <vt:lpstr>Comic Sans MS</vt:lpstr>
      <vt:lpstr>Consolas</vt:lpstr>
      <vt:lpstr>Wingdings</vt:lpstr>
      <vt:lpstr>Wingdings 2</vt:lpstr>
      <vt:lpstr>1_SoftUni3_1</vt:lpstr>
      <vt:lpstr>Functions and Forms</vt:lpstr>
      <vt:lpstr>Table of Content</vt:lpstr>
      <vt:lpstr>Have a Question?</vt:lpstr>
      <vt:lpstr>PowerPoint Presentation</vt:lpstr>
      <vt:lpstr>Functions in PHP</vt:lpstr>
      <vt:lpstr>Why Use Functions?</vt:lpstr>
      <vt:lpstr>PowerPoint Presentation</vt:lpstr>
      <vt:lpstr>Declaring Function</vt:lpstr>
      <vt:lpstr>Invoking a Function</vt:lpstr>
      <vt:lpstr>Invoking a Function (2)</vt:lpstr>
      <vt:lpstr>PowerPoint Presentation</vt:lpstr>
      <vt:lpstr>Parameters</vt:lpstr>
      <vt:lpstr>Function Parameters (1)</vt:lpstr>
      <vt:lpstr>Function Parameters (2)</vt:lpstr>
      <vt:lpstr>Problem: Sign of Integer Number</vt:lpstr>
      <vt:lpstr>Solution: Sign of Integer Number</vt:lpstr>
      <vt:lpstr>Problem: Grades</vt:lpstr>
      <vt:lpstr>Solution: Grades</vt:lpstr>
      <vt:lpstr>Problem: Printing Triangle</vt:lpstr>
      <vt:lpstr>Solution: Printing Triangle</vt:lpstr>
      <vt:lpstr>Solution: Printing Triangle (2)</vt:lpstr>
      <vt:lpstr>PowerPoint Presentation</vt:lpstr>
      <vt:lpstr>PowerPoint Presentation</vt:lpstr>
      <vt:lpstr>The Return Statement</vt:lpstr>
      <vt:lpstr>Using the Return Values</vt:lpstr>
      <vt:lpstr>Problem: Calculate Rectangle Area</vt:lpstr>
      <vt:lpstr>Solution: Calculate Rectangle Area</vt:lpstr>
      <vt:lpstr>Problem: Repeat String</vt:lpstr>
      <vt:lpstr>Solution: Repeat String</vt:lpstr>
      <vt:lpstr>Problem: Math Power</vt:lpstr>
      <vt:lpstr>PowerPoint Presentation</vt:lpstr>
      <vt:lpstr>PowerPoint Presentation</vt:lpstr>
      <vt:lpstr>Anonymous Functions</vt:lpstr>
      <vt:lpstr>Assigning anonymous function to variable</vt:lpstr>
      <vt:lpstr>Using anonymous functions as callbacks</vt:lpstr>
      <vt:lpstr>Problem: Factorial</vt:lpstr>
      <vt:lpstr>Solution: Factorial</vt:lpstr>
      <vt:lpstr>PowerPoint Presentation</vt:lpstr>
      <vt:lpstr>The Global Keyword</vt:lpstr>
      <vt:lpstr>Loops and Variable Scope</vt:lpstr>
      <vt:lpstr>Static Keyword</vt:lpstr>
      <vt:lpstr>PowerPoint Presentation</vt:lpstr>
      <vt:lpstr>Naming Functions</vt:lpstr>
      <vt:lpstr>Naming Function Parameters</vt:lpstr>
      <vt:lpstr>Functions – Best Practices</vt:lpstr>
      <vt:lpstr>Code Structure and Code Formatting</vt:lpstr>
      <vt:lpstr>PowerPoint Presentation</vt:lpstr>
      <vt:lpstr>What is a Form</vt:lpstr>
      <vt:lpstr>Form example</vt:lpstr>
      <vt:lpstr>Components </vt:lpstr>
      <vt:lpstr>Code example </vt:lpstr>
      <vt:lpstr>PowerPoint Presentation</vt:lpstr>
      <vt:lpstr>Form Handling</vt:lpstr>
      <vt:lpstr>Variable Handling Functions</vt:lpstr>
      <vt:lpstr>htmlspecialchars()</vt:lpstr>
      <vt:lpstr>Problem: Hello, Person!</vt:lpstr>
      <vt:lpstr>Solution: Hello, Person!</vt:lpstr>
      <vt:lpstr>Problem: Multiply Two Numbers</vt:lpstr>
      <vt:lpstr>Solution: Multiply Two Numbers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Functions and Forms - PHP</dc:title>
  <dc:subject>Technology Fundamentals  – Practical Training Course @ SoftUni</dc:subject>
  <dc:creator>Software University Foundation</dc:creator>
  <cp:keywords>Technology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Martin Georgiev</cp:lastModifiedBy>
  <cp:revision>510</cp:revision>
  <dcterms:created xsi:type="dcterms:W3CDTF">2014-01-02T17:00:34Z</dcterms:created>
  <dcterms:modified xsi:type="dcterms:W3CDTF">2019-02-06T15:20:01Z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