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72" r:id="rId5"/>
    <p:sldId id="273" r:id="rId6"/>
    <p:sldId id="269" r:id="rId7"/>
    <p:sldId id="270" r:id="rId8"/>
    <p:sldId id="271" r:id="rId9"/>
    <p:sldId id="258" r:id="rId10"/>
    <p:sldId id="260" r:id="rId11"/>
    <p:sldId id="259" r:id="rId12"/>
    <p:sldId id="275" r:id="rId13"/>
    <p:sldId id="276" r:id="rId14"/>
    <p:sldId id="277" r:id="rId15"/>
    <p:sldId id="278" r:id="rId16"/>
    <p:sldId id="26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582"/>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A5922-75EC-42C2-9004-4E5683F24AA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4851581-0DCC-43E6-9DAD-8F8B629DCAE5}">
      <dgm:prSet/>
      <dgm:spPr/>
      <dgm:t>
        <a:bodyPr/>
        <a:lstStyle/>
        <a:p>
          <a:r>
            <a:rPr lang="en-US"/>
            <a:t>Api used: Itunes, LastFM</a:t>
          </a:r>
        </a:p>
      </dgm:t>
    </dgm:pt>
    <dgm:pt modelId="{44F848C0-9624-4C01-82B2-7A05A01DA441}" type="parTrans" cxnId="{1B78FA47-719A-4FB7-B748-062C11EC9D8B}">
      <dgm:prSet/>
      <dgm:spPr/>
      <dgm:t>
        <a:bodyPr/>
        <a:lstStyle/>
        <a:p>
          <a:endParaRPr lang="en-US"/>
        </a:p>
      </dgm:t>
    </dgm:pt>
    <dgm:pt modelId="{74049E86-F032-4BB2-A1A8-9E1953712B45}" type="sibTrans" cxnId="{1B78FA47-719A-4FB7-B748-062C11EC9D8B}">
      <dgm:prSet/>
      <dgm:spPr/>
      <dgm:t>
        <a:bodyPr/>
        <a:lstStyle/>
        <a:p>
          <a:endParaRPr lang="en-US"/>
        </a:p>
      </dgm:t>
    </dgm:pt>
    <dgm:pt modelId="{1CCBE1A4-B770-48D9-8BB3-8A9282645BB0}">
      <dgm:prSet/>
      <dgm:spPr/>
      <dgm:t>
        <a:bodyPr/>
        <a:lstStyle/>
        <a:p>
          <a:r>
            <a:rPr lang="en-US"/>
            <a:t>Website used: Billboard Top 100 hottest music</a:t>
          </a:r>
        </a:p>
      </dgm:t>
    </dgm:pt>
    <dgm:pt modelId="{2E4FC764-C029-493D-B097-D1695009CD57}" type="parTrans" cxnId="{249E7A12-0231-4E04-AD19-1361810A122A}">
      <dgm:prSet/>
      <dgm:spPr/>
      <dgm:t>
        <a:bodyPr/>
        <a:lstStyle/>
        <a:p>
          <a:endParaRPr lang="en-US"/>
        </a:p>
      </dgm:t>
    </dgm:pt>
    <dgm:pt modelId="{3DF75BA8-1DD6-47AF-A142-D3F51DFD26EE}" type="sibTrans" cxnId="{249E7A12-0231-4E04-AD19-1361810A122A}">
      <dgm:prSet/>
      <dgm:spPr/>
      <dgm:t>
        <a:bodyPr/>
        <a:lstStyle/>
        <a:p>
          <a:endParaRPr lang="en-US"/>
        </a:p>
      </dgm:t>
    </dgm:pt>
    <dgm:pt modelId="{409727B0-4960-48FC-B577-29A34E8D3EAE}">
      <dgm:prSet/>
      <dgm:spPr/>
      <dgm:t>
        <a:bodyPr/>
        <a:lstStyle/>
        <a:p>
          <a:r>
            <a:rPr lang="en-US"/>
            <a:t>We want to know how to price different of each song</a:t>
          </a:r>
        </a:p>
      </dgm:t>
    </dgm:pt>
    <dgm:pt modelId="{FCB26162-8BE7-4D08-A7D0-0089B98ED712}" type="parTrans" cxnId="{8E9487A0-4753-4559-8FEA-6903C8BF2960}">
      <dgm:prSet/>
      <dgm:spPr/>
      <dgm:t>
        <a:bodyPr/>
        <a:lstStyle/>
        <a:p>
          <a:endParaRPr lang="en-US"/>
        </a:p>
      </dgm:t>
    </dgm:pt>
    <dgm:pt modelId="{592EA7FB-AF3D-4BDC-BD00-64DEC51802C0}" type="sibTrans" cxnId="{8E9487A0-4753-4559-8FEA-6903C8BF2960}">
      <dgm:prSet/>
      <dgm:spPr/>
      <dgm:t>
        <a:bodyPr/>
        <a:lstStyle/>
        <a:p>
          <a:endParaRPr lang="en-US"/>
        </a:p>
      </dgm:t>
    </dgm:pt>
    <dgm:pt modelId="{41F77A78-9BB3-4EB3-8EB9-DCCA0B591376}">
      <dgm:prSet/>
      <dgm:spPr/>
      <dgm:t>
        <a:bodyPr/>
        <a:lstStyle/>
        <a:p>
          <a:r>
            <a:rPr lang="en-US"/>
            <a:t>Create three graphs to show how prices affect popularity </a:t>
          </a:r>
        </a:p>
      </dgm:t>
    </dgm:pt>
    <dgm:pt modelId="{B5A7CC92-095E-4F3F-BA32-E86D6DFD38B8}" type="parTrans" cxnId="{E856F1DA-6174-4AED-A890-43531A38E21A}">
      <dgm:prSet/>
      <dgm:spPr/>
      <dgm:t>
        <a:bodyPr/>
        <a:lstStyle/>
        <a:p>
          <a:endParaRPr lang="en-US"/>
        </a:p>
      </dgm:t>
    </dgm:pt>
    <dgm:pt modelId="{4AE58583-D2F4-483A-9E38-630C581CF45C}" type="sibTrans" cxnId="{E856F1DA-6174-4AED-A890-43531A38E21A}">
      <dgm:prSet/>
      <dgm:spPr/>
      <dgm:t>
        <a:bodyPr/>
        <a:lstStyle/>
        <a:p>
          <a:endParaRPr lang="en-US"/>
        </a:p>
      </dgm:t>
    </dgm:pt>
    <dgm:pt modelId="{FD40F852-8CEA-8C44-B915-21F343C3B989}" type="pres">
      <dgm:prSet presAssocID="{234A5922-75EC-42C2-9004-4E5683F24AA2}" presName="linear" presStyleCnt="0">
        <dgm:presLayoutVars>
          <dgm:animLvl val="lvl"/>
          <dgm:resizeHandles val="exact"/>
        </dgm:presLayoutVars>
      </dgm:prSet>
      <dgm:spPr/>
    </dgm:pt>
    <dgm:pt modelId="{2C02C58E-2005-0444-BFF7-0A944830B82B}" type="pres">
      <dgm:prSet presAssocID="{24851581-0DCC-43E6-9DAD-8F8B629DCAE5}" presName="parentText" presStyleLbl="node1" presStyleIdx="0" presStyleCnt="4">
        <dgm:presLayoutVars>
          <dgm:chMax val="0"/>
          <dgm:bulletEnabled val="1"/>
        </dgm:presLayoutVars>
      </dgm:prSet>
      <dgm:spPr/>
    </dgm:pt>
    <dgm:pt modelId="{6A5D9448-895C-7649-83E7-17C66981FBDD}" type="pres">
      <dgm:prSet presAssocID="{74049E86-F032-4BB2-A1A8-9E1953712B45}" presName="spacer" presStyleCnt="0"/>
      <dgm:spPr/>
    </dgm:pt>
    <dgm:pt modelId="{2C9215CF-EF15-FA4C-AB70-FB0374555246}" type="pres">
      <dgm:prSet presAssocID="{1CCBE1A4-B770-48D9-8BB3-8A9282645BB0}" presName="parentText" presStyleLbl="node1" presStyleIdx="1" presStyleCnt="4">
        <dgm:presLayoutVars>
          <dgm:chMax val="0"/>
          <dgm:bulletEnabled val="1"/>
        </dgm:presLayoutVars>
      </dgm:prSet>
      <dgm:spPr/>
    </dgm:pt>
    <dgm:pt modelId="{6DF7C409-04CC-CE43-B8F0-B7295AD85FD8}" type="pres">
      <dgm:prSet presAssocID="{3DF75BA8-1DD6-47AF-A142-D3F51DFD26EE}" presName="spacer" presStyleCnt="0"/>
      <dgm:spPr/>
    </dgm:pt>
    <dgm:pt modelId="{8D912D88-85C4-0248-81C0-0D1D8EA46183}" type="pres">
      <dgm:prSet presAssocID="{409727B0-4960-48FC-B577-29A34E8D3EAE}" presName="parentText" presStyleLbl="node1" presStyleIdx="2" presStyleCnt="4">
        <dgm:presLayoutVars>
          <dgm:chMax val="0"/>
          <dgm:bulletEnabled val="1"/>
        </dgm:presLayoutVars>
      </dgm:prSet>
      <dgm:spPr/>
    </dgm:pt>
    <dgm:pt modelId="{0DAA026D-C530-D24C-8B9E-C34E43C6A490}" type="pres">
      <dgm:prSet presAssocID="{592EA7FB-AF3D-4BDC-BD00-64DEC51802C0}" presName="spacer" presStyleCnt="0"/>
      <dgm:spPr/>
    </dgm:pt>
    <dgm:pt modelId="{CBCA765A-0448-014A-BF29-2744542AC834}" type="pres">
      <dgm:prSet presAssocID="{41F77A78-9BB3-4EB3-8EB9-DCCA0B591376}" presName="parentText" presStyleLbl="node1" presStyleIdx="3" presStyleCnt="4">
        <dgm:presLayoutVars>
          <dgm:chMax val="0"/>
          <dgm:bulletEnabled val="1"/>
        </dgm:presLayoutVars>
      </dgm:prSet>
      <dgm:spPr/>
    </dgm:pt>
  </dgm:ptLst>
  <dgm:cxnLst>
    <dgm:cxn modelId="{249E7A12-0231-4E04-AD19-1361810A122A}" srcId="{234A5922-75EC-42C2-9004-4E5683F24AA2}" destId="{1CCBE1A4-B770-48D9-8BB3-8A9282645BB0}" srcOrd="1" destOrd="0" parTransId="{2E4FC764-C029-493D-B097-D1695009CD57}" sibTransId="{3DF75BA8-1DD6-47AF-A142-D3F51DFD26EE}"/>
    <dgm:cxn modelId="{1B78FA47-719A-4FB7-B748-062C11EC9D8B}" srcId="{234A5922-75EC-42C2-9004-4E5683F24AA2}" destId="{24851581-0DCC-43E6-9DAD-8F8B629DCAE5}" srcOrd="0" destOrd="0" parTransId="{44F848C0-9624-4C01-82B2-7A05A01DA441}" sibTransId="{74049E86-F032-4BB2-A1A8-9E1953712B45}"/>
    <dgm:cxn modelId="{93A27060-D45A-3A49-8449-21F9B95F618F}" type="presOf" srcId="{234A5922-75EC-42C2-9004-4E5683F24AA2}" destId="{FD40F852-8CEA-8C44-B915-21F343C3B989}" srcOrd="0" destOrd="0" presId="urn:microsoft.com/office/officeart/2005/8/layout/vList2"/>
    <dgm:cxn modelId="{EE6B1B88-0A07-414F-ADC0-677994D76235}" type="presOf" srcId="{24851581-0DCC-43E6-9DAD-8F8B629DCAE5}" destId="{2C02C58E-2005-0444-BFF7-0A944830B82B}" srcOrd="0" destOrd="0" presId="urn:microsoft.com/office/officeart/2005/8/layout/vList2"/>
    <dgm:cxn modelId="{BD62BF96-2026-9844-882C-42B75DADEDAE}" type="presOf" srcId="{1CCBE1A4-B770-48D9-8BB3-8A9282645BB0}" destId="{2C9215CF-EF15-FA4C-AB70-FB0374555246}" srcOrd="0" destOrd="0" presId="urn:microsoft.com/office/officeart/2005/8/layout/vList2"/>
    <dgm:cxn modelId="{8E9487A0-4753-4559-8FEA-6903C8BF2960}" srcId="{234A5922-75EC-42C2-9004-4E5683F24AA2}" destId="{409727B0-4960-48FC-B577-29A34E8D3EAE}" srcOrd="2" destOrd="0" parTransId="{FCB26162-8BE7-4D08-A7D0-0089B98ED712}" sibTransId="{592EA7FB-AF3D-4BDC-BD00-64DEC51802C0}"/>
    <dgm:cxn modelId="{E856F1DA-6174-4AED-A890-43531A38E21A}" srcId="{234A5922-75EC-42C2-9004-4E5683F24AA2}" destId="{41F77A78-9BB3-4EB3-8EB9-DCCA0B591376}" srcOrd="3" destOrd="0" parTransId="{B5A7CC92-095E-4F3F-BA32-E86D6DFD38B8}" sibTransId="{4AE58583-D2F4-483A-9E38-630C581CF45C}"/>
    <dgm:cxn modelId="{27E0C4F0-F253-6746-A7F2-1B5FB320AB2D}" type="presOf" srcId="{41F77A78-9BB3-4EB3-8EB9-DCCA0B591376}" destId="{CBCA765A-0448-014A-BF29-2744542AC834}" srcOrd="0" destOrd="0" presId="urn:microsoft.com/office/officeart/2005/8/layout/vList2"/>
    <dgm:cxn modelId="{E8823AF1-FBE6-EA42-8AAE-F20F1C0058FC}" type="presOf" srcId="{409727B0-4960-48FC-B577-29A34E8D3EAE}" destId="{8D912D88-85C4-0248-81C0-0D1D8EA46183}" srcOrd="0" destOrd="0" presId="urn:microsoft.com/office/officeart/2005/8/layout/vList2"/>
    <dgm:cxn modelId="{F5B3D739-BDED-FC43-A6A3-3B4DAF565321}" type="presParOf" srcId="{FD40F852-8CEA-8C44-B915-21F343C3B989}" destId="{2C02C58E-2005-0444-BFF7-0A944830B82B}" srcOrd="0" destOrd="0" presId="urn:microsoft.com/office/officeart/2005/8/layout/vList2"/>
    <dgm:cxn modelId="{C967F16D-1F88-F54D-B083-C8CC3060B144}" type="presParOf" srcId="{FD40F852-8CEA-8C44-B915-21F343C3B989}" destId="{6A5D9448-895C-7649-83E7-17C66981FBDD}" srcOrd="1" destOrd="0" presId="urn:microsoft.com/office/officeart/2005/8/layout/vList2"/>
    <dgm:cxn modelId="{5AA08C9E-55D3-144E-B442-205C551EFBAB}" type="presParOf" srcId="{FD40F852-8CEA-8C44-B915-21F343C3B989}" destId="{2C9215CF-EF15-FA4C-AB70-FB0374555246}" srcOrd="2" destOrd="0" presId="urn:microsoft.com/office/officeart/2005/8/layout/vList2"/>
    <dgm:cxn modelId="{755BEA70-5063-B24A-BF68-14B4034573DD}" type="presParOf" srcId="{FD40F852-8CEA-8C44-B915-21F343C3B989}" destId="{6DF7C409-04CC-CE43-B8F0-B7295AD85FD8}" srcOrd="3" destOrd="0" presId="urn:microsoft.com/office/officeart/2005/8/layout/vList2"/>
    <dgm:cxn modelId="{9FB6193C-C2B1-7141-A180-2C84A1E7D946}" type="presParOf" srcId="{FD40F852-8CEA-8C44-B915-21F343C3B989}" destId="{8D912D88-85C4-0248-81C0-0D1D8EA46183}" srcOrd="4" destOrd="0" presId="urn:microsoft.com/office/officeart/2005/8/layout/vList2"/>
    <dgm:cxn modelId="{6E6CBD37-E2B5-8B45-BC29-FC8C0EBAF990}" type="presParOf" srcId="{FD40F852-8CEA-8C44-B915-21F343C3B989}" destId="{0DAA026D-C530-D24C-8B9E-C34E43C6A490}" srcOrd="5" destOrd="0" presId="urn:microsoft.com/office/officeart/2005/8/layout/vList2"/>
    <dgm:cxn modelId="{4B69E8FB-881A-FE40-93F2-A0C6E94602BC}" type="presParOf" srcId="{FD40F852-8CEA-8C44-B915-21F343C3B989}" destId="{CBCA765A-0448-014A-BF29-2744542AC83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2C58E-2005-0444-BFF7-0A944830B82B}">
      <dsp:nvSpPr>
        <dsp:cNvPr id="0" name=""/>
        <dsp:cNvSpPr/>
      </dsp:nvSpPr>
      <dsp:spPr>
        <a:xfrm>
          <a:off x="0" y="19534"/>
          <a:ext cx="6367912" cy="15095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Api used: Itunes, LastFM</a:t>
          </a:r>
        </a:p>
      </dsp:txBody>
      <dsp:txXfrm>
        <a:off x="73690" y="93224"/>
        <a:ext cx="6220532" cy="1362175"/>
      </dsp:txXfrm>
    </dsp:sp>
    <dsp:sp modelId="{2C9215CF-EF15-FA4C-AB70-FB0374555246}">
      <dsp:nvSpPr>
        <dsp:cNvPr id="0" name=""/>
        <dsp:cNvSpPr/>
      </dsp:nvSpPr>
      <dsp:spPr>
        <a:xfrm>
          <a:off x="0" y="1638530"/>
          <a:ext cx="6367912" cy="150955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Website used: Billboard Top 100 hottest music</a:t>
          </a:r>
        </a:p>
      </dsp:txBody>
      <dsp:txXfrm>
        <a:off x="73690" y="1712220"/>
        <a:ext cx="6220532" cy="1362175"/>
      </dsp:txXfrm>
    </dsp:sp>
    <dsp:sp modelId="{8D912D88-85C4-0248-81C0-0D1D8EA46183}">
      <dsp:nvSpPr>
        <dsp:cNvPr id="0" name=""/>
        <dsp:cNvSpPr/>
      </dsp:nvSpPr>
      <dsp:spPr>
        <a:xfrm>
          <a:off x="0" y="3257526"/>
          <a:ext cx="6367912" cy="150955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We want to know how to price different of each song</a:t>
          </a:r>
        </a:p>
      </dsp:txBody>
      <dsp:txXfrm>
        <a:off x="73690" y="3331216"/>
        <a:ext cx="6220532" cy="1362175"/>
      </dsp:txXfrm>
    </dsp:sp>
    <dsp:sp modelId="{CBCA765A-0448-014A-BF29-2744542AC834}">
      <dsp:nvSpPr>
        <dsp:cNvPr id="0" name=""/>
        <dsp:cNvSpPr/>
      </dsp:nvSpPr>
      <dsp:spPr>
        <a:xfrm>
          <a:off x="0" y="4876522"/>
          <a:ext cx="6367912" cy="150955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Create three graphs to show how prices affect popularity </a:t>
          </a:r>
        </a:p>
      </dsp:txBody>
      <dsp:txXfrm>
        <a:off x="73690" y="4950212"/>
        <a:ext cx="6220532" cy="13621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C40D-5334-D54A-B8CC-BC6750F3E9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52A179-B790-B447-9845-B77406938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C75B97-E6E2-574C-AAD3-7739C00172BC}"/>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4B817B0C-9D4B-9C4F-9EBC-889AF71BE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9D463-6A14-5042-8F11-DD62A8418A9F}"/>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52612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DF8A-A3F9-FB4A-AD41-930B0625E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EE96C-84C8-BE4B-9C72-DBE8F8BC7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0357D-D842-7F49-AADE-CBC9BF7BE7E1}"/>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285DB9FB-EE2B-D34A-B51B-0DEF79EB1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7D594-0FE2-124E-930C-E48907C4FA84}"/>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124494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6676F-7F43-F942-8BC2-D2AB83358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40E96-1735-EE4F-A1BA-AADC3B616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0AB35-1CD8-904E-9958-1E6335A34E5C}"/>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BF188783-663E-FA45-B125-3CC5014F0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CC4E7-BA4C-2147-A521-4ABF5444C31A}"/>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91929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FC23-1FE8-4749-9EE0-3914A8F23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E1AC6-9E1A-424E-AB37-D42DB5203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AAEDB-51A0-6047-8D9D-DD57452B8AB0}"/>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499E207A-FAF9-AE41-8400-0DC7B69E9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4D02E-BAD6-E743-837C-56A5676C5BB5}"/>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12525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B006-1416-204B-8529-F823B67683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2133E4-D362-E640-9418-52ECA54A2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5FE0B-B582-684B-B8B8-6BCEA97A054E}"/>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7C9699FB-A6CD-6949-93C3-273EB4A0F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20CCC-9674-F746-AC11-663932F32929}"/>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98497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D607-BF3E-504E-B72D-8FF5F56F5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CC87CF-8624-914F-A8BD-237E31527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22BC2D-082E-5640-A50A-65A26BFE3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8F26F6-89F8-6645-B03E-6A5E8B44F8EF}"/>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6" name="Footer Placeholder 5">
            <a:extLst>
              <a:ext uri="{FF2B5EF4-FFF2-40B4-BE49-F238E27FC236}">
                <a16:creationId xmlns:a16="http://schemas.microsoft.com/office/drawing/2014/main" id="{90D86C59-5738-6D41-9EEF-3156CA896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2BE86-6DB4-554E-AEA9-327671E58F41}"/>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01168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58A8-D657-E140-ABBB-139705D199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8F752-4ABE-7F40-804A-3B980E8D0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74C18-A78C-5741-A21E-D94C1E0AD4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D67441-53E3-1144-8516-0B5C4FE57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1FF29-B3A7-1042-8D58-978BB7EB95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79FD1E-5D5E-344D-8E14-A99678CC33CF}"/>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8" name="Footer Placeholder 7">
            <a:extLst>
              <a:ext uri="{FF2B5EF4-FFF2-40B4-BE49-F238E27FC236}">
                <a16:creationId xmlns:a16="http://schemas.microsoft.com/office/drawing/2014/main" id="{5DA1C08D-8632-E444-A1E8-E21485511F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40E934-EEE2-DA43-BBE7-40A4B76F72D1}"/>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166796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5FD7-09ED-784F-AB89-CD9BA5F5F5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9AF15-644D-0F4E-B815-36B774902B5D}"/>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4" name="Footer Placeholder 3">
            <a:extLst>
              <a:ext uri="{FF2B5EF4-FFF2-40B4-BE49-F238E27FC236}">
                <a16:creationId xmlns:a16="http://schemas.microsoft.com/office/drawing/2014/main" id="{C0800170-2DD3-7940-A08A-1A9765F7C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1FC597-71FB-314F-85CA-05D5E0E7DA9B}"/>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291216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5BF840-CFE6-1E4B-AEA1-941F20C22655}"/>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3" name="Footer Placeholder 2">
            <a:extLst>
              <a:ext uri="{FF2B5EF4-FFF2-40B4-BE49-F238E27FC236}">
                <a16:creationId xmlns:a16="http://schemas.microsoft.com/office/drawing/2014/main" id="{C3F089EE-BA87-674F-B3AC-C2CC927C57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6FC349-7C8E-8241-AB3F-DDB8DDA2C921}"/>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318355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F4B3-A97F-C845-8AFE-A8A2A83A3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8E297-A9B8-2D4B-ACC1-5E204E9A12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3DE2F9-1604-0346-A6C9-591F66414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3ABF9-A161-644D-9102-51AAF6E4E670}"/>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6" name="Footer Placeholder 5">
            <a:extLst>
              <a:ext uri="{FF2B5EF4-FFF2-40B4-BE49-F238E27FC236}">
                <a16:creationId xmlns:a16="http://schemas.microsoft.com/office/drawing/2014/main" id="{148AC09F-92A9-0F48-9364-F23C6CB97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E8DD42-629E-8D4D-A60B-82FA84C17DFA}"/>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201343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1519-14D1-8B46-A3C0-D3209639A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6FC1F9-ABF6-FB45-95E8-6F85127AC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33112-98BB-4745-BBB5-67095A705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975F8-D1A0-074B-B4AD-0D3239C8A718}"/>
              </a:ext>
            </a:extLst>
          </p:cNvPr>
          <p:cNvSpPr>
            <a:spLocks noGrp="1"/>
          </p:cNvSpPr>
          <p:nvPr>
            <p:ph type="dt" sz="half" idx="10"/>
          </p:nvPr>
        </p:nvSpPr>
        <p:spPr/>
        <p:txBody>
          <a:bodyPr/>
          <a:lstStyle/>
          <a:p>
            <a:fld id="{BFF6ACD1-C119-1949-B328-789863CE9BD0}" type="datetimeFigureOut">
              <a:rPr lang="en-US" smtClean="0"/>
              <a:t>4/21/21</a:t>
            </a:fld>
            <a:endParaRPr lang="en-US"/>
          </a:p>
        </p:txBody>
      </p:sp>
      <p:sp>
        <p:nvSpPr>
          <p:cNvPr id="6" name="Footer Placeholder 5">
            <a:extLst>
              <a:ext uri="{FF2B5EF4-FFF2-40B4-BE49-F238E27FC236}">
                <a16:creationId xmlns:a16="http://schemas.microsoft.com/office/drawing/2014/main" id="{578B79AE-CF3E-DF46-8439-029C54ED3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2BEA2-10A7-F94A-829E-7C0A3DF1A897}"/>
              </a:ext>
            </a:extLst>
          </p:cNvPr>
          <p:cNvSpPr>
            <a:spLocks noGrp="1"/>
          </p:cNvSpPr>
          <p:nvPr>
            <p:ph type="sldNum" sz="quarter" idx="12"/>
          </p:nvPr>
        </p:nvSpPr>
        <p:spPr/>
        <p:txBody>
          <a:bodyPr/>
          <a:lstStyle/>
          <a:p>
            <a:fld id="{23EB87C0-5398-824F-B9C8-301867DE52F1}" type="slidenum">
              <a:rPr lang="en-US" smtClean="0"/>
              <a:t>‹#›</a:t>
            </a:fld>
            <a:endParaRPr lang="en-US"/>
          </a:p>
        </p:txBody>
      </p:sp>
    </p:spTree>
    <p:extLst>
      <p:ext uri="{BB962C8B-B14F-4D97-AF65-F5344CB8AC3E}">
        <p14:creationId xmlns:p14="http://schemas.microsoft.com/office/powerpoint/2010/main" val="43238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D859BB-56CF-DE45-90A7-198013FEB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6169E9-A153-6248-847B-AEB50BE59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5565F-50FB-204E-9DD5-1C353A067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6ACD1-C119-1949-B328-789863CE9BD0}" type="datetimeFigureOut">
              <a:rPr lang="en-US" smtClean="0"/>
              <a:t>4/21/21</a:t>
            </a:fld>
            <a:endParaRPr lang="en-US"/>
          </a:p>
        </p:txBody>
      </p:sp>
      <p:sp>
        <p:nvSpPr>
          <p:cNvPr id="5" name="Footer Placeholder 4">
            <a:extLst>
              <a:ext uri="{FF2B5EF4-FFF2-40B4-BE49-F238E27FC236}">
                <a16:creationId xmlns:a16="http://schemas.microsoft.com/office/drawing/2014/main" id="{982969A2-5933-994D-AA6A-AC1BCCBDD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8D7DD-77B3-0C4E-8086-7EC9AB9EC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B87C0-5398-824F-B9C8-301867DE52F1}" type="slidenum">
              <a:rPr lang="en-US" smtClean="0"/>
              <a:t>‹#›</a:t>
            </a:fld>
            <a:endParaRPr lang="en-US"/>
          </a:p>
        </p:txBody>
      </p:sp>
    </p:spTree>
    <p:extLst>
      <p:ext uri="{BB962C8B-B14F-4D97-AF65-F5344CB8AC3E}">
        <p14:creationId xmlns:p14="http://schemas.microsoft.com/office/powerpoint/2010/main" val="1880359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E5F352-BA6F-1241-AA6C-75A9164FA5A9}"/>
              </a:ext>
            </a:extLst>
          </p:cNvPr>
          <p:cNvSpPr>
            <a:spLocks noGrp="1"/>
          </p:cNvSpPr>
          <p:nvPr>
            <p:ph type="ctrTitle"/>
          </p:nvPr>
        </p:nvSpPr>
        <p:spPr>
          <a:xfrm>
            <a:off x="3045368" y="2043663"/>
            <a:ext cx="6105194" cy="2031055"/>
          </a:xfrm>
        </p:spPr>
        <p:txBody>
          <a:bodyPr vert="horz" lIns="91440" tIns="45720" rIns="91440" bIns="45720" rtlCol="0" anchor="b">
            <a:normAutofit/>
          </a:bodyPr>
          <a:lstStyle/>
          <a:p>
            <a:r>
              <a:rPr lang="en-US" altLang="zh-CN" kern="1200">
                <a:solidFill>
                  <a:srgbClr val="FFFFFF"/>
                </a:solidFill>
                <a:latin typeface="+mj-lt"/>
                <a:ea typeface="+mj-ea"/>
                <a:cs typeface="+mj-cs"/>
              </a:rPr>
              <a:t>SI 206 Final Project</a:t>
            </a:r>
            <a:endParaRPr lang="en-US"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742652A-B519-D64D-AB7A-C2C663F33A5A}"/>
              </a:ext>
            </a:extLst>
          </p:cNvPr>
          <p:cNvSpPr txBox="1"/>
          <p:nvPr/>
        </p:nvSpPr>
        <p:spPr>
          <a:xfrm>
            <a:off x="3045368" y="4074718"/>
            <a:ext cx="6105194" cy="682079"/>
          </a:xfrm>
          <a:prstGeom prst="rect">
            <a:avLst/>
          </a:prstGeom>
        </p:spPr>
        <p:txBody>
          <a:bodyPr vert="horz" lIns="91440" tIns="45720" rIns="91440" bIns="45720" rtlCol="0">
            <a:normAutofit/>
          </a:bodyPr>
          <a:lstStyle/>
          <a:p>
            <a:pPr algn="ctr">
              <a:lnSpc>
                <a:spcPct val="90000"/>
              </a:lnSpc>
              <a:spcBef>
                <a:spcPts val="1000"/>
              </a:spcBef>
            </a:pPr>
            <a:r>
              <a:rPr lang="en-US" sz="800" kern="1200">
                <a:solidFill>
                  <a:srgbClr val="FFFFFF"/>
                </a:solidFill>
                <a:latin typeface="+mn-lt"/>
                <a:ea typeface="+mn-ea"/>
                <a:cs typeface="+mn-cs"/>
              </a:rPr>
              <a:t>--by Yang Meng</a:t>
            </a:r>
          </a:p>
          <a:p>
            <a:pPr algn="ctr">
              <a:lnSpc>
                <a:spcPct val="90000"/>
              </a:lnSpc>
              <a:spcBef>
                <a:spcPts val="1000"/>
              </a:spcBef>
            </a:pPr>
            <a:r>
              <a:rPr lang="en-US" sz="800" kern="1200">
                <a:solidFill>
                  <a:srgbClr val="FFFFFF"/>
                </a:solidFill>
                <a:latin typeface="+mn-lt"/>
                <a:ea typeface="+mn-ea"/>
                <a:cs typeface="+mn-cs"/>
              </a:rPr>
              <a:t>        Ted Yuan</a:t>
            </a:r>
          </a:p>
          <a:p>
            <a:pPr algn="ctr">
              <a:lnSpc>
                <a:spcPct val="90000"/>
              </a:lnSpc>
              <a:spcBef>
                <a:spcPts val="1000"/>
              </a:spcBef>
            </a:pPr>
            <a:r>
              <a:rPr lang="en-US" sz="800" kern="1200">
                <a:solidFill>
                  <a:srgbClr val="FFFFFF"/>
                </a:solidFill>
                <a:latin typeface="+mn-lt"/>
                <a:ea typeface="+mn-ea"/>
                <a:cs typeface="+mn-cs"/>
              </a:rPr>
              <a:t>        Haochen Yu</a:t>
            </a:r>
          </a:p>
        </p:txBody>
      </p:sp>
    </p:spTree>
    <p:extLst>
      <p:ext uri="{BB962C8B-B14F-4D97-AF65-F5344CB8AC3E}">
        <p14:creationId xmlns:p14="http://schemas.microsoft.com/office/powerpoint/2010/main" val="395545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F42B5-2DC8-6244-A349-A3DFEC6C117C}"/>
              </a:ext>
            </a:extLst>
          </p:cNvPr>
          <p:cNvSpPr>
            <a:spLocks noGrp="1"/>
          </p:cNvSpPr>
          <p:nvPr>
            <p:ph type="title"/>
          </p:nvPr>
        </p:nvSpPr>
        <p:spPr>
          <a:xfrm>
            <a:off x="838198" y="547815"/>
            <a:ext cx="5167185" cy="1680519"/>
          </a:xfrm>
        </p:spPr>
        <p:txBody>
          <a:bodyPr>
            <a:normAutofit/>
          </a:bodyPr>
          <a:lstStyle/>
          <a:p>
            <a:r>
              <a:rPr lang="en-US" sz="4000" dirty="0"/>
              <a:t>Calculations </a:t>
            </a:r>
          </a:p>
        </p:txBody>
      </p:sp>
      <p:sp>
        <p:nvSpPr>
          <p:cNvPr id="3" name="Content Placeholder 2">
            <a:extLst>
              <a:ext uri="{FF2B5EF4-FFF2-40B4-BE49-F238E27FC236}">
                <a16:creationId xmlns:a16="http://schemas.microsoft.com/office/drawing/2014/main" id="{00A84394-5FA1-E246-869B-5D62F4ED8C71}"/>
              </a:ext>
            </a:extLst>
          </p:cNvPr>
          <p:cNvSpPr>
            <a:spLocks noGrp="1"/>
          </p:cNvSpPr>
          <p:nvPr>
            <p:ph idx="1"/>
          </p:nvPr>
        </p:nvSpPr>
        <p:spPr>
          <a:xfrm>
            <a:off x="6186619" y="547815"/>
            <a:ext cx="5178960" cy="1680519"/>
          </a:xfrm>
        </p:spPr>
        <p:txBody>
          <a:bodyPr anchor="ctr">
            <a:normAutofit fontScale="92500" lnSpcReduction="10000"/>
          </a:bodyPr>
          <a:lstStyle/>
          <a:p>
            <a:r>
              <a:rPr lang="en-US" sz="1600" dirty="0"/>
              <a:t>We calculated the minimum price, average price, and the maximum price of a track.</a:t>
            </a:r>
            <a:r>
              <a:rPr lang="zh-CN" altLang="en-US" sz="1600" dirty="0"/>
              <a:t> </a:t>
            </a:r>
            <a:endParaRPr lang="en-US" altLang="zh-CN" sz="1600" dirty="0"/>
          </a:p>
          <a:p>
            <a:r>
              <a:rPr lang="en-US" altLang="zh-CN" sz="1600" dirty="0"/>
              <a:t>We also calculated the price distribution based on </a:t>
            </a:r>
            <a:r>
              <a:rPr lang="en-US" altLang="zh-CN" sz="1600"/>
              <a:t>the data</a:t>
            </a:r>
            <a:endParaRPr lang="en-US" altLang="zh-CN" sz="1600" dirty="0"/>
          </a:p>
          <a:p>
            <a:r>
              <a:rPr lang="en-US" altLang="zh-CN" sz="1600" dirty="0"/>
              <a:t>Then we made diagrams to better demonstrate the result. </a:t>
            </a:r>
          </a:p>
          <a:p>
            <a:r>
              <a:rPr lang="en-US" altLang="zh-CN" sz="1600" dirty="0"/>
              <a:t>In order to calculate those data, we used “JOIN” keywords to get the data we wanted. </a:t>
            </a:r>
          </a:p>
        </p:txBody>
      </p:sp>
      <p:pic>
        <p:nvPicPr>
          <p:cNvPr id="5" name="Picture 4">
            <a:extLst>
              <a:ext uri="{FF2B5EF4-FFF2-40B4-BE49-F238E27FC236}">
                <a16:creationId xmlns:a16="http://schemas.microsoft.com/office/drawing/2014/main" id="{2E5B83A1-7446-F845-8780-39075D75E137}"/>
              </a:ext>
            </a:extLst>
          </p:cNvPr>
          <p:cNvPicPr>
            <a:picLocks noChangeAspect="1"/>
          </p:cNvPicPr>
          <p:nvPr/>
        </p:nvPicPr>
        <p:blipFill>
          <a:blip r:embed="rId2"/>
          <a:stretch>
            <a:fillRect/>
          </a:stretch>
        </p:blipFill>
        <p:spPr>
          <a:xfrm>
            <a:off x="1660792" y="3205120"/>
            <a:ext cx="8689181" cy="1325099"/>
          </a:xfrm>
          <a:prstGeom prst="rect">
            <a:avLst/>
          </a:prstGeom>
        </p:spPr>
      </p:pic>
      <p:pic>
        <p:nvPicPr>
          <p:cNvPr id="4" name="Picture 3">
            <a:extLst>
              <a:ext uri="{FF2B5EF4-FFF2-40B4-BE49-F238E27FC236}">
                <a16:creationId xmlns:a16="http://schemas.microsoft.com/office/drawing/2014/main" id="{36AA941C-7488-374D-B704-BB4EE3933D5D}"/>
              </a:ext>
            </a:extLst>
          </p:cNvPr>
          <p:cNvPicPr>
            <a:picLocks noChangeAspect="1"/>
          </p:cNvPicPr>
          <p:nvPr/>
        </p:nvPicPr>
        <p:blipFill>
          <a:blip r:embed="rId3"/>
          <a:stretch>
            <a:fillRect/>
          </a:stretch>
        </p:blipFill>
        <p:spPr>
          <a:xfrm>
            <a:off x="1660792" y="4969904"/>
            <a:ext cx="8689181" cy="1216484"/>
          </a:xfrm>
          <a:prstGeom prst="rect">
            <a:avLst/>
          </a:prstGeom>
        </p:spPr>
      </p:pic>
    </p:spTree>
    <p:extLst>
      <p:ext uri="{BB962C8B-B14F-4D97-AF65-F5344CB8AC3E}">
        <p14:creationId xmlns:p14="http://schemas.microsoft.com/office/powerpoint/2010/main" val="401321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DDAB7-9ED0-F344-9EC6-51BE8AE1AED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Visualizations </a:t>
            </a:r>
          </a:p>
        </p:txBody>
      </p:sp>
      <p:pic>
        <p:nvPicPr>
          <p:cNvPr id="5" name="Content Placeholder 4" descr="Chart&#10;&#10;Description automatically generated">
            <a:extLst>
              <a:ext uri="{FF2B5EF4-FFF2-40B4-BE49-F238E27FC236}">
                <a16:creationId xmlns:a16="http://schemas.microsoft.com/office/drawing/2014/main" id="{3A50A69D-5212-4A4A-921B-7670237C6515}"/>
              </a:ext>
            </a:extLst>
          </p:cNvPr>
          <p:cNvPicPr>
            <a:picLocks noGrp="1" noChangeAspect="1"/>
          </p:cNvPicPr>
          <p:nvPr>
            <p:ph idx="1"/>
          </p:nvPr>
        </p:nvPicPr>
        <p:blipFill>
          <a:blip r:embed="rId2"/>
          <a:stretch>
            <a:fillRect/>
          </a:stretch>
        </p:blipFill>
        <p:spPr>
          <a:xfrm>
            <a:off x="4207933" y="683346"/>
            <a:ext cx="7347537" cy="5492284"/>
          </a:xfrm>
          <a:prstGeom prst="rect">
            <a:avLst/>
          </a:prstGeom>
        </p:spPr>
      </p:pic>
    </p:spTree>
    <p:extLst>
      <p:ext uri="{BB962C8B-B14F-4D97-AF65-F5344CB8AC3E}">
        <p14:creationId xmlns:p14="http://schemas.microsoft.com/office/powerpoint/2010/main" val="164184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599959F-7F2D-FF46-8652-5AB0A5E9F415}"/>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Distribution graph</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67D5625-E9FB-4773-93D6-684E0A932D00}"/>
              </a:ext>
            </a:extLst>
          </p:cNvPr>
          <p:cNvSpPr>
            <a:spLocks noGrp="1"/>
          </p:cNvSpPr>
          <p:nvPr>
            <p:ph idx="1"/>
          </p:nvPr>
        </p:nvSpPr>
        <p:spPr>
          <a:xfrm>
            <a:off x="793661" y="2599509"/>
            <a:ext cx="4530898" cy="3639450"/>
          </a:xfrm>
        </p:spPr>
        <p:txBody>
          <a:bodyPr vert="horz" lIns="91440" tIns="45720" rIns="91440" bIns="45720" rtlCol="0" anchor="ctr">
            <a:normAutofit/>
          </a:bodyPr>
          <a:lstStyle/>
          <a:p>
            <a:endParaRPr lang="en-US" sz="2000"/>
          </a:p>
        </p:txBody>
      </p:sp>
      <p:pic>
        <p:nvPicPr>
          <p:cNvPr id="5" name="Content Placeholder 4" descr="Chart, bar chart&#10;&#10;Description automatically generated">
            <a:extLst>
              <a:ext uri="{FF2B5EF4-FFF2-40B4-BE49-F238E27FC236}">
                <a16:creationId xmlns:a16="http://schemas.microsoft.com/office/drawing/2014/main" id="{7CB28F02-06A9-7743-98B8-6E8B17B787AD}"/>
              </a:ext>
            </a:extLst>
          </p:cNvPr>
          <p:cNvPicPr>
            <a:picLocks noChangeAspect="1"/>
          </p:cNvPicPr>
          <p:nvPr/>
        </p:nvPicPr>
        <p:blipFill rotWithShape="1">
          <a:blip r:embed="rId2"/>
          <a:srcRect t="2544" r="2" b="2"/>
          <a:stretch/>
        </p:blipFill>
        <p:spPr>
          <a:xfrm>
            <a:off x="5911532" y="2484255"/>
            <a:ext cx="5150277" cy="3714244"/>
          </a:xfrm>
          <a:prstGeom prst="rect">
            <a:avLst/>
          </a:prstGeom>
        </p:spPr>
      </p:pic>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64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B108F41-D39D-C647-BEE7-572C50073A73}"/>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kern="1200">
                <a:solidFill>
                  <a:srgbClr val="FFFFFF"/>
                </a:solidFill>
                <a:latin typeface="+mj-lt"/>
                <a:ea typeface="+mj-ea"/>
                <a:cs typeface="+mj-cs"/>
              </a:rPr>
              <a:t>Percentage</a:t>
            </a:r>
          </a:p>
        </p:txBody>
      </p:sp>
      <p:sp>
        <p:nvSpPr>
          <p:cNvPr id="16" name="Content Placeholder 15">
            <a:extLst>
              <a:ext uri="{FF2B5EF4-FFF2-40B4-BE49-F238E27FC236}">
                <a16:creationId xmlns:a16="http://schemas.microsoft.com/office/drawing/2014/main" id="{2FA83D90-6DAD-49CC-8F0D-1BF3B589F80D}"/>
              </a:ext>
            </a:extLst>
          </p:cNvPr>
          <p:cNvSpPr>
            <a:spLocks noGrp="1"/>
          </p:cNvSpPr>
          <p:nvPr>
            <p:ph idx="1"/>
          </p:nvPr>
        </p:nvSpPr>
        <p:spPr>
          <a:xfrm>
            <a:off x="1424904" y="2494450"/>
            <a:ext cx="4053545" cy="3563159"/>
          </a:xfrm>
        </p:spPr>
        <p:txBody>
          <a:bodyPr>
            <a:normAutofit/>
          </a:bodyPr>
          <a:lstStyle/>
          <a:p>
            <a:endParaRPr lang="en-US" sz="2400"/>
          </a:p>
        </p:txBody>
      </p:sp>
      <p:pic>
        <p:nvPicPr>
          <p:cNvPr id="7" name="Content Placeholder 6" descr="Chart, pie chart&#10;&#10;Description automatically generated">
            <a:extLst>
              <a:ext uri="{FF2B5EF4-FFF2-40B4-BE49-F238E27FC236}">
                <a16:creationId xmlns:a16="http://schemas.microsoft.com/office/drawing/2014/main" id="{2963321D-5A2D-9848-AABC-495A4F4BB0B3}"/>
              </a:ext>
            </a:extLst>
          </p:cNvPr>
          <p:cNvPicPr>
            <a:picLocks noChangeAspect="1"/>
          </p:cNvPicPr>
          <p:nvPr/>
        </p:nvPicPr>
        <p:blipFill rotWithShape="1">
          <a:blip r:embed="rId2"/>
          <a:srcRect b="68"/>
          <a:stretch/>
        </p:blipFill>
        <p:spPr>
          <a:xfrm>
            <a:off x="6098892" y="2492376"/>
            <a:ext cx="4802404" cy="3563372"/>
          </a:xfrm>
          <a:prstGeom prst="rect">
            <a:avLst/>
          </a:prstGeom>
        </p:spPr>
      </p:pic>
    </p:spTree>
    <p:extLst>
      <p:ext uri="{BB962C8B-B14F-4D97-AF65-F5344CB8AC3E}">
        <p14:creationId xmlns:p14="http://schemas.microsoft.com/office/powerpoint/2010/main" val="375316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D0306-0E55-A54D-9476-F9F649A041F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Tracks graph</a:t>
            </a:r>
          </a:p>
        </p:txBody>
      </p:sp>
      <p:pic>
        <p:nvPicPr>
          <p:cNvPr id="5" name="Content Placeholder 4" descr="Chart&#10;&#10;Description automatically generated">
            <a:extLst>
              <a:ext uri="{FF2B5EF4-FFF2-40B4-BE49-F238E27FC236}">
                <a16:creationId xmlns:a16="http://schemas.microsoft.com/office/drawing/2014/main" id="{376C2FD8-5CC9-2246-AB82-1C793B986D6D}"/>
              </a:ext>
            </a:extLst>
          </p:cNvPr>
          <p:cNvPicPr>
            <a:picLocks noGrp="1" noChangeAspect="1"/>
          </p:cNvPicPr>
          <p:nvPr>
            <p:ph idx="1"/>
          </p:nvPr>
        </p:nvPicPr>
        <p:blipFill>
          <a:blip r:embed="rId2"/>
          <a:stretch>
            <a:fillRect/>
          </a:stretch>
        </p:blipFill>
        <p:spPr>
          <a:xfrm>
            <a:off x="1657416" y="1675227"/>
            <a:ext cx="8877168" cy="4394199"/>
          </a:xfrm>
          <a:prstGeom prst="rect">
            <a:avLst/>
          </a:prstGeom>
        </p:spPr>
      </p:pic>
    </p:spTree>
    <p:extLst>
      <p:ext uri="{BB962C8B-B14F-4D97-AF65-F5344CB8AC3E}">
        <p14:creationId xmlns:p14="http://schemas.microsoft.com/office/powerpoint/2010/main" val="412250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75298E3-CE09-0F4F-B704-D87CA9B1C358}"/>
              </a:ext>
            </a:extLst>
          </p:cNvPr>
          <p:cNvSpPr>
            <a:spLocks noGrp="1"/>
          </p:cNvSpPr>
          <p:nvPr>
            <p:ph type="title"/>
          </p:nvPr>
        </p:nvSpPr>
        <p:spPr>
          <a:xfrm>
            <a:off x="777240" y="694944"/>
            <a:ext cx="6610388" cy="1042416"/>
          </a:xfrm>
        </p:spPr>
        <p:txBody>
          <a:bodyPr vert="horz" lIns="91440" tIns="45720" rIns="91440" bIns="45720" rtlCol="0">
            <a:normAutofit/>
          </a:bodyPr>
          <a:lstStyle/>
          <a:p>
            <a:r>
              <a:rPr lang="en-US" sz="4200" kern="1200">
                <a:solidFill>
                  <a:srgbClr val="FFFFFF"/>
                </a:solidFill>
                <a:latin typeface="+mj-lt"/>
                <a:ea typeface="+mj-ea"/>
                <a:cs typeface="+mj-cs"/>
              </a:rPr>
              <a:t>Artist vs Listener</a:t>
            </a:r>
          </a:p>
        </p:txBody>
      </p:sp>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F1B0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1" name="Rectangle 2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F1B00">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descr="Chart, bar chart&#10;&#10;Description automatically generated">
            <a:extLst>
              <a:ext uri="{FF2B5EF4-FFF2-40B4-BE49-F238E27FC236}">
                <a16:creationId xmlns:a16="http://schemas.microsoft.com/office/drawing/2014/main" id="{FA550AFE-E5C5-F042-8A54-0AE9C8BB8B03}"/>
              </a:ext>
            </a:extLst>
          </p:cNvPr>
          <p:cNvPicPr>
            <a:picLocks noChangeAspect="1"/>
          </p:cNvPicPr>
          <p:nvPr/>
        </p:nvPicPr>
        <p:blipFill>
          <a:blip r:embed="rId2"/>
          <a:stretch>
            <a:fillRect/>
          </a:stretch>
        </p:blipFill>
        <p:spPr>
          <a:xfrm>
            <a:off x="670142" y="2590879"/>
            <a:ext cx="6795370" cy="3346718"/>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EFB38140-D41E-4995-A770-F184C89B92AE}"/>
              </a:ext>
            </a:extLst>
          </p:cNvPr>
          <p:cNvSpPr>
            <a:spLocks noGrp="1"/>
          </p:cNvSpPr>
          <p:nvPr>
            <p:ph idx="1"/>
          </p:nvPr>
        </p:nvSpPr>
        <p:spPr>
          <a:xfrm>
            <a:off x="8109311" y="2393792"/>
            <a:ext cx="3360212" cy="3740893"/>
          </a:xfrm>
        </p:spPr>
        <p:txBody>
          <a:bodyPr anchor="ctr">
            <a:normAutofit/>
          </a:bodyPr>
          <a:lstStyle/>
          <a:p>
            <a:endParaRPr lang="en-US" sz="1800"/>
          </a:p>
        </p:txBody>
      </p:sp>
    </p:spTree>
    <p:extLst>
      <p:ext uri="{BB962C8B-B14F-4D97-AF65-F5344CB8AC3E}">
        <p14:creationId xmlns:p14="http://schemas.microsoft.com/office/powerpoint/2010/main" val="18526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1BD6-6F43-174A-B357-DF3CBFFF3021}"/>
              </a:ext>
            </a:extLst>
          </p:cNvPr>
          <p:cNvSpPr>
            <a:spLocks noGrp="1"/>
          </p:cNvSpPr>
          <p:nvPr>
            <p:ph type="title"/>
          </p:nvPr>
        </p:nvSpPr>
        <p:spPr/>
        <p:txBody>
          <a:bodyPr>
            <a:normAutofit/>
          </a:bodyPr>
          <a:lstStyle/>
          <a:p>
            <a:pPr algn="ctr"/>
            <a:r>
              <a:rPr lang="en-US" sz="3600" dirty="0"/>
              <a:t>Code Documentation</a:t>
            </a:r>
          </a:p>
        </p:txBody>
      </p:sp>
      <p:sp>
        <p:nvSpPr>
          <p:cNvPr id="3" name="Content Placeholder 2">
            <a:extLst>
              <a:ext uri="{FF2B5EF4-FFF2-40B4-BE49-F238E27FC236}">
                <a16:creationId xmlns:a16="http://schemas.microsoft.com/office/drawing/2014/main" id="{2B88765D-AFAE-ED4B-AF4F-BB335A5B47E8}"/>
              </a:ext>
            </a:extLst>
          </p:cNvPr>
          <p:cNvSpPr>
            <a:spLocks noGrp="1"/>
          </p:cNvSpPr>
          <p:nvPr>
            <p:ph idx="1"/>
          </p:nvPr>
        </p:nvSpPr>
        <p:spPr>
          <a:xfrm>
            <a:off x="838200" y="1309816"/>
            <a:ext cx="10515600" cy="5183059"/>
          </a:xfrm>
        </p:spPr>
        <p:txBody>
          <a:bodyPr>
            <a:normAutofit lnSpcReduction="10000"/>
          </a:bodyPr>
          <a:lstStyle/>
          <a:p>
            <a:pPr marL="0" indent="0">
              <a:lnSpc>
                <a:spcPct val="100000"/>
              </a:lnSpc>
              <a:buNone/>
            </a:pPr>
            <a:r>
              <a:rPr lang="en-US" sz="1800" b="1" dirty="0"/>
              <a:t>top_100_songs_from_billboard(): </a:t>
            </a:r>
          </a:p>
          <a:p>
            <a:pPr marL="0" indent="0">
              <a:lnSpc>
                <a:spcPct val="100000"/>
              </a:lnSpc>
              <a:buNone/>
            </a:pPr>
            <a:r>
              <a:rPr lang="en-US" sz="1800" dirty="0"/>
              <a:t>“No inputs. Uses BeautifulSoup to read the top 100 songs. Returns a dictionary in the format (song’s name: artist) ”</a:t>
            </a:r>
          </a:p>
          <a:p>
            <a:pPr marL="0" indent="0">
              <a:lnSpc>
                <a:spcPct val="100000"/>
              </a:lnSpc>
              <a:buNone/>
            </a:pPr>
            <a:r>
              <a:rPr lang="en-US" sz="1800" b="1" dirty="0"/>
              <a:t>set_up_data_base(file_name):</a:t>
            </a:r>
          </a:p>
          <a:p>
            <a:pPr marL="0" indent="0">
              <a:lnSpc>
                <a:spcPct val="100000"/>
              </a:lnSpc>
              <a:buNone/>
            </a:pPr>
            <a:r>
              <a:rPr lang="en-US" sz="1800" dirty="0"/>
              <a:t>“Takes the name of a database, a string, as an input. Returns the cursor and connection to the database”</a:t>
            </a:r>
          </a:p>
          <a:p>
            <a:pPr marL="0" indent="0">
              <a:lnSpc>
                <a:spcPct val="100000"/>
              </a:lnSpc>
              <a:buNone/>
            </a:pPr>
            <a:r>
              <a:rPr lang="en-US" sz="1800" b="1" dirty="0"/>
              <a:t>create_tables(cur, conn):</a:t>
            </a:r>
          </a:p>
          <a:p>
            <a:pPr marL="0" indent="0">
              <a:lnSpc>
                <a:spcPct val="100000"/>
              </a:lnSpc>
              <a:buNone/>
            </a:pPr>
            <a:r>
              <a:rPr lang="en-US" sz="1800" dirty="0"/>
              <a:t>”Takes the database cursor and connection as inputs. Returns nothing. Create four tables: Artist, Genre, Track, LastFM”</a:t>
            </a:r>
          </a:p>
          <a:p>
            <a:pPr marL="0" indent="0">
              <a:lnSpc>
                <a:spcPct val="100000"/>
              </a:lnSpc>
              <a:buNone/>
            </a:pPr>
            <a:r>
              <a:rPr lang="en-US" sz="1800" b="1" dirty="0"/>
              <a:t>add_data_to_artist(cur, conn):</a:t>
            </a:r>
          </a:p>
          <a:p>
            <a:pPr marL="0" indent="0">
              <a:lnSpc>
                <a:spcPct val="100000"/>
              </a:lnSpc>
              <a:buNone/>
            </a:pPr>
            <a:r>
              <a:rPr lang="en-US" sz="1800" dirty="0"/>
              <a:t>”Takes the database cursor and connection as inputs. Add artists info into the database”</a:t>
            </a:r>
          </a:p>
          <a:p>
            <a:pPr marL="0" indent="0">
              <a:lnSpc>
                <a:spcPct val="100000"/>
              </a:lnSpc>
              <a:buNone/>
            </a:pPr>
            <a:r>
              <a:rPr lang="en-US" sz="1800" b="1" dirty="0"/>
              <a:t>add_data_to_genre_track(cur, conn):</a:t>
            </a:r>
          </a:p>
          <a:p>
            <a:pPr marL="0" indent="0">
              <a:lnSpc>
                <a:spcPct val="100000"/>
              </a:lnSpc>
              <a:buNone/>
            </a:pPr>
            <a:r>
              <a:rPr lang="en-US" sz="1800" dirty="0"/>
              <a:t>”Takes the database cursor and connection as inputs. Add genre info into the database”</a:t>
            </a:r>
          </a:p>
          <a:p>
            <a:pPr marL="0" indent="0">
              <a:lnSpc>
                <a:spcPct val="100000"/>
              </a:lnSpc>
              <a:buNone/>
            </a:pPr>
            <a:r>
              <a:rPr lang="en-US" sz="1800" b="1" dirty="0"/>
              <a:t>add_data_to_LastFM(cur, conn):</a:t>
            </a:r>
          </a:p>
          <a:p>
            <a:pPr marL="0" indent="0">
              <a:lnSpc>
                <a:spcPct val="100000"/>
              </a:lnSpc>
              <a:buNone/>
            </a:pPr>
            <a:r>
              <a:rPr lang="en-US" sz="1800" dirty="0"/>
              <a:t>”Takes the database cursor and connection as inputs. Add LastFM info into the database”</a:t>
            </a:r>
          </a:p>
          <a:p>
            <a:pPr marL="0" indent="0">
              <a:lnSpc>
                <a:spcPct val="100000"/>
              </a:lnSpc>
              <a:buNone/>
            </a:pPr>
            <a:endParaRPr lang="en-US" sz="2000" dirty="0"/>
          </a:p>
          <a:p>
            <a:pPr marL="0" indent="0">
              <a:lnSpc>
                <a:spcPct val="100000"/>
              </a:lnSpc>
              <a:buNone/>
            </a:pPr>
            <a:endParaRPr lang="en-US" sz="1800" b="1" dirty="0"/>
          </a:p>
          <a:p>
            <a:pPr marL="0" indent="0">
              <a:lnSpc>
                <a:spcPct val="100000"/>
              </a:lnSpc>
              <a:buNone/>
            </a:pPr>
            <a:endParaRPr lang="en-US" sz="1800" b="1" dirty="0"/>
          </a:p>
          <a:p>
            <a:pPr marL="0" indent="0">
              <a:lnSpc>
                <a:spcPct val="100000"/>
              </a:lnSpc>
              <a:buNone/>
            </a:pPr>
            <a:endParaRPr lang="en-US" sz="1800" b="1" dirty="0"/>
          </a:p>
          <a:p>
            <a:pPr marL="0" indent="0">
              <a:lnSpc>
                <a:spcPct val="100000"/>
              </a:lnSpc>
              <a:buNone/>
            </a:pPr>
            <a:endParaRPr lang="en-US" sz="1800" dirty="0"/>
          </a:p>
          <a:p>
            <a:pPr marL="0" indent="0">
              <a:buNone/>
            </a:pPr>
            <a:endParaRPr lang="en-US" sz="2400" dirty="0"/>
          </a:p>
        </p:txBody>
      </p:sp>
    </p:spTree>
    <p:extLst>
      <p:ext uri="{BB962C8B-B14F-4D97-AF65-F5344CB8AC3E}">
        <p14:creationId xmlns:p14="http://schemas.microsoft.com/office/powerpoint/2010/main" val="365301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people in garment&#10;&#10;Description automatically generated with low confidence">
            <a:extLst>
              <a:ext uri="{FF2B5EF4-FFF2-40B4-BE49-F238E27FC236}">
                <a16:creationId xmlns:a16="http://schemas.microsoft.com/office/drawing/2014/main" id="{79B810ED-C9CA-D748-8B87-EC6357B09F5A}"/>
              </a:ext>
            </a:extLst>
          </p:cNvPr>
          <p:cNvPicPr>
            <a:picLocks noChangeAspect="1"/>
          </p:cNvPicPr>
          <p:nvPr/>
        </p:nvPicPr>
        <p:blipFill rotWithShape="1">
          <a:blip r:embed="rId2"/>
          <a:srcRect r="23298" b="909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7E73D5-FF4F-2C44-997D-D53530AA41C4}"/>
              </a:ext>
            </a:extLst>
          </p:cNvPr>
          <p:cNvSpPr>
            <a:spLocks noGrp="1"/>
          </p:cNvSpPr>
          <p:nvPr>
            <p:ph type="title"/>
          </p:nvPr>
        </p:nvSpPr>
        <p:spPr>
          <a:xfrm>
            <a:off x="371094" y="1161288"/>
            <a:ext cx="3438144" cy="1124712"/>
          </a:xfrm>
        </p:spPr>
        <p:txBody>
          <a:bodyPr anchor="b">
            <a:normAutofit/>
          </a:bodyPr>
          <a:lstStyle/>
          <a:p>
            <a:r>
              <a:rPr lang="en-US" sz="2800"/>
              <a:t>Thank You!</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678B2001-8C3E-473E-B683-806F82FFBAF4}"/>
              </a:ext>
            </a:extLst>
          </p:cNvPr>
          <p:cNvSpPr>
            <a:spLocks noGrp="1"/>
          </p:cNvSpPr>
          <p:nvPr>
            <p:ph idx="1"/>
          </p:nvPr>
        </p:nvSpPr>
        <p:spPr>
          <a:xfrm>
            <a:off x="371094" y="2718054"/>
            <a:ext cx="3438906" cy="3207258"/>
          </a:xfrm>
        </p:spPr>
        <p:txBody>
          <a:bodyPr anchor="t">
            <a:normAutofit/>
          </a:bodyPr>
          <a:lstStyle/>
          <a:p>
            <a:endParaRPr lang="en-US" sz="1700"/>
          </a:p>
        </p:txBody>
      </p:sp>
    </p:spTree>
    <p:extLst>
      <p:ext uri="{BB962C8B-B14F-4D97-AF65-F5344CB8AC3E}">
        <p14:creationId xmlns:p14="http://schemas.microsoft.com/office/powerpoint/2010/main" val="2084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C2157-6FFC-BB47-8E4F-E22EDE7F11D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Original Goals</a:t>
            </a:r>
          </a:p>
        </p:txBody>
      </p:sp>
      <p:sp>
        <p:nvSpPr>
          <p:cNvPr id="3" name="Content Placeholder 2">
            <a:extLst>
              <a:ext uri="{FF2B5EF4-FFF2-40B4-BE49-F238E27FC236}">
                <a16:creationId xmlns:a16="http://schemas.microsoft.com/office/drawing/2014/main" id="{8563DF59-13D7-F843-995B-A1531EF89624}"/>
              </a:ext>
            </a:extLst>
          </p:cNvPr>
          <p:cNvSpPr>
            <a:spLocks noGrp="1"/>
          </p:cNvSpPr>
          <p:nvPr>
            <p:ph idx="1"/>
          </p:nvPr>
        </p:nvSpPr>
        <p:spPr>
          <a:xfrm>
            <a:off x="4810259" y="649480"/>
            <a:ext cx="6555347" cy="5546047"/>
          </a:xfrm>
        </p:spPr>
        <p:txBody>
          <a:bodyPr anchor="ctr">
            <a:normAutofit/>
          </a:bodyPr>
          <a:lstStyle/>
          <a:p>
            <a:pPr marL="0" indent="0">
              <a:buNone/>
            </a:pPr>
            <a:endParaRPr lang="en-US" altLang="zh-CN" sz="2000"/>
          </a:p>
          <a:p>
            <a:pPr marL="0" indent="0">
              <a:buNone/>
            </a:pPr>
            <a:r>
              <a:rPr lang="en-US" altLang="zh-CN" sz="2000"/>
              <a:t>· To collect the information (artist, name, category, price) of a song and</a:t>
            </a:r>
          </a:p>
          <a:p>
            <a:pPr marL="0" indent="0">
              <a:buNone/>
            </a:pPr>
            <a:r>
              <a:rPr lang="en-US" altLang="zh-CN" sz="2000"/>
              <a:t>  to compare how many songs that each music platform have </a:t>
            </a:r>
          </a:p>
          <a:p>
            <a:pPr marL="0" indent="0">
              <a:buNone/>
            </a:pPr>
            <a:r>
              <a:rPr lang="en-US" altLang="zh-CN" sz="2000"/>
              <a:t>· Use three APIs/websites (ITunes api and YouTube Music api)</a:t>
            </a:r>
          </a:p>
          <a:p>
            <a:pPr marL="0" indent="0">
              <a:buNone/>
            </a:pPr>
            <a:r>
              <a:rPr lang="en-US" altLang="zh-CN" sz="2000"/>
              <a:t>·</a:t>
            </a:r>
            <a:r>
              <a:rPr lang="zh-CN" altLang="en-US" sz="2000"/>
              <a:t> </a:t>
            </a:r>
            <a:r>
              <a:rPr lang="en-US" altLang="zh-CN" sz="2000"/>
              <a:t>Create three visualizations</a:t>
            </a:r>
          </a:p>
          <a:p>
            <a:pPr marL="0" indent="0">
              <a:buNone/>
            </a:pPr>
            <a:endParaRPr lang="en-US" sz="2000"/>
          </a:p>
          <a:p>
            <a:pPr marL="0" indent="0">
              <a:buNone/>
            </a:pPr>
            <a:endParaRPr lang="en-US" sz="2000"/>
          </a:p>
        </p:txBody>
      </p:sp>
    </p:spTree>
    <p:extLst>
      <p:ext uri="{BB962C8B-B14F-4D97-AF65-F5344CB8AC3E}">
        <p14:creationId xmlns:p14="http://schemas.microsoft.com/office/powerpoint/2010/main" val="6089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EC9AF85-FB8B-1044-99B1-5B05ED96DE9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Goals achieved </a:t>
            </a:r>
          </a:p>
        </p:txBody>
      </p:sp>
      <p:graphicFrame>
        <p:nvGraphicFramePr>
          <p:cNvPr id="5" name="Content Placeholder 2">
            <a:extLst>
              <a:ext uri="{FF2B5EF4-FFF2-40B4-BE49-F238E27FC236}">
                <a16:creationId xmlns:a16="http://schemas.microsoft.com/office/drawing/2014/main" id="{B3694773-3F4E-4A17-BC49-2BBA31BB863E}"/>
              </a:ext>
            </a:extLst>
          </p:cNvPr>
          <p:cNvGraphicFramePr>
            <a:graphicFrameLocks noGrp="1"/>
          </p:cNvGraphicFramePr>
          <p:nvPr>
            <p:ph idx="1"/>
            <p:extLst>
              <p:ext uri="{D42A27DB-BD31-4B8C-83A1-F6EECF244321}">
                <p14:modId xmlns:p14="http://schemas.microsoft.com/office/powerpoint/2010/main" val="257921515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657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2784-B020-A949-AC39-C7F88EA75AC2}"/>
              </a:ext>
            </a:extLst>
          </p:cNvPr>
          <p:cNvSpPr>
            <a:spLocks noGrp="1"/>
          </p:cNvSpPr>
          <p:nvPr>
            <p:ph type="title"/>
          </p:nvPr>
        </p:nvSpPr>
        <p:spPr>
          <a:xfrm>
            <a:off x="838200" y="365126"/>
            <a:ext cx="5340605" cy="1146176"/>
          </a:xfrm>
        </p:spPr>
        <p:txBody>
          <a:bodyPr>
            <a:normAutofit/>
          </a:bodyPr>
          <a:lstStyle/>
          <a:p>
            <a:r>
              <a:rPr lang="en-US" sz="3700"/>
              <a:t>How we limit storing data?</a:t>
            </a:r>
          </a:p>
        </p:txBody>
      </p:sp>
      <p:sp>
        <p:nvSpPr>
          <p:cNvPr id="9"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80DD8D3-320A-D34A-AA6E-50B102D494CC}"/>
              </a:ext>
            </a:extLst>
          </p:cNvPr>
          <p:cNvSpPr>
            <a:spLocks noGrp="1"/>
          </p:cNvSpPr>
          <p:nvPr>
            <p:ph idx="1"/>
          </p:nvPr>
        </p:nvSpPr>
        <p:spPr>
          <a:xfrm>
            <a:off x="838200" y="2173288"/>
            <a:ext cx="3603171" cy="3639684"/>
          </a:xfrm>
        </p:spPr>
        <p:txBody>
          <a:bodyPr anchor="ctr">
            <a:normAutofit/>
          </a:bodyPr>
          <a:lstStyle/>
          <a:p>
            <a:pPr marL="0" indent="0">
              <a:buNone/>
            </a:pPr>
            <a:r>
              <a:rPr lang="en-US" sz="2000" dirty="0">
                <a:solidFill>
                  <a:srgbClr val="FFFFFF"/>
                </a:solidFill>
              </a:rPr>
              <a:t>We start by using a while loop, then use a variable called count. Every time we store data into the database. We increment the count by one. When count hits 25, we break the loop which means stop storing the data.</a:t>
            </a:r>
          </a:p>
          <a:p>
            <a:endParaRPr lang="en-US" sz="2000" dirty="0">
              <a:solidFill>
                <a:srgbClr val="FFFFFF"/>
              </a:solidFill>
            </a:endParaRPr>
          </a:p>
          <a:p>
            <a:endParaRPr lang="en-US" sz="2000" dirty="0">
              <a:solidFill>
                <a:srgbClr val="FFFFFF"/>
              </a:solidFill>
            </a:endParaRPr>
          </a:p>
        </p:txBody>
      </p:sp>
      <p:pic>
        <p:nvPicPr>
          <p:cNvPr id="4" name="Picture 3">
            <a:extLst>
              <a:ext uri="{FF2B5EF4-FFF2-40B4-BE49-F238E27FC236}">
                <a16:creationId xmlns:a16="http://schemas.microsoft.com/office/drawing/2014/main" id="{9165457D-1BBE-9245-AA67-C2363B464EB4}"/>
              </a:ext>
            </a:extLst>
          </p:cNvPr>
          <p:cNvPicPr>
            <a:picLocks noChangeAspect="1"/>
          </p:cNvPicPr>
          <p:nvPr/>
        </p:nvPicPr>
        <p:blipFill>
          <a:blip r:embed="rId2"/>
          <a:stretch>
            <a:fillRect/>
          </a:stretch>
        </p:blipFill>
        <p:spPr>
          <a:xfrm>
            <a:off x="5908111" y="2500312"/>
            <a:ext cx="6050525" cy="3312659"/>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44645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5991-A5B4-E049-AFC2-8FB66D157872}"/>
              </a:ext>
            </a:extLst>
          </p:cNvPr>
          <p:cNvSpPr>
            <a:spLocks noGrp="1"/>
          </p:cNvSpPr>
          <p:nvPr>
            <p:ph type="title"/>
          </p:nvPr>
        </p:nvSpPr>
        <p:spPr>
          <a:xfrm>
            <a:off x="838200" y="365126"/>
            <a:ext cx="5340605" cy="1146176"/>
          </a:xfrm>
        </p:spPr>
        <p:txBody>
          <a:bodyPr>
            <a:normAutofit/>
          </a:bodyPr>
          <a:lstStyle/>
          <a:p>
            <a:r>
              <a:rPr lang="en-US" sz="3700" dirty="0"/>
              <a:t>How we make sure there is not duplicate data?</a:t>
            </a:r>
          </a:p>
        </p:txBody>
      </p:sp>
      <p:sp>
        <p:nvSpPr>
          <p:cNvPr id="9"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6970199-B231-A843-8B4C-F7D5729EB69D}"/>
              </a:ext>
            </a:extLst>
          </p:cNvPr>
          <p:cNvSpPr>
            <a:spLocks noGrp="1"/>
          </p:cNvSpPr>
          <p:nvPr>
            <p:ph idx="1"/>
          </p:nvPr>
        </p:nvSpPr>
        <p:spPr>
          <a:xfrm>
            <a:off x="838200" y="2173288"/>
            <a:ext cx="3603171" cy="3639684"/>
          </a:xfrm>
        </p:spPr>
        <p:txBody>
          <a:bodyPr anchor="ctr">
            <a:normAutofit/>
          </a:bodyPr>
          <a:lstStyle/>
          <a:p>
            <a:pPr marL="0" indent="0">
              <a:buNone/>
            </a:pPr>
            <a:r>
              <a:rPr lang="en-US" sz="2000">
                <a:solidFill>
                  <a:srgbClr val="FFFFFF"/>
                </a:solidFill>
              </a:rPr>
              <a:t>We use a command “"SELECT staff FROM table WHERE staff = (?)", (data,)”. If we get the return data as “None”, we know it is not in the database which means we can store those data. If it returns anything other than ”None”, we know we already had these data so we do nothing.</a:t>
            </a:r>
          </a:p>
          <a:p>
            <a:pPr marL="0" indent="0">
              <a:buNone/>
            </a:pPr>
            <a:endParaRPr lang="en-US" sz="2000">
              <a:solidFill>
                <a:srgbClr val="FFFFFF"/>
              </a:solidFill>
            </a:endParaRPr>
          </a:p>
          <a:p>
            <a:pPr marL="0" indent="0">
              <a:buNone/>
            </a:pPr>
            <a:endParaRPr lang="en-US" sz="2000">
              <a:solidFill>
                <a:srgbClr val="FFFFFF"/>
              </a:solidFill>
            </a:endParaRPr>
          </a:p>
        </p:txBody>
      </p:sp>
      <p:pic>
        <p:nvPicPr>
          <p:cNvPr id="4" name="Picture 3">
            <a:extLst>
              <a:ext uri="{FF2B5EF4-FFF2-40B4-BE49-F238E27FC236}">
                <a16:creationId xmlns:a16="http://schemas.microsoft.com/office/drawing/2014/main" id="{AA2F6263-18D6-734F-9A0F-5EA4F2CB2F41}"/>
              </a:ext>
            </a:extLst>
          </p:cNvPr>
          <p:cNvPicPr>
            <a:picLocks noChangeAspect="1"/>
          </p:cNvPicPr>
          <p:nvPr/>
        </p:nvPicPr>
        <p:blipFill>
          <a:blip r:embed="rId2"/>
          <a:stretch>
            <a:fillRect/>
          </a:stretch>
        </p:blipFill>
        <p:spPr>
          <a:xfrm>
            <a:off x="5761928" y="2570276"/>
            <a:ext cx="6248053" cy="334270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4186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F8F9-ADA9-CC44-B6D5-C4F7ADD243EF}"/>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3800"/>
              <a:t>Tables for Artist &amp; Genre, created from dataBase.py</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4E3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304A81F-37AA-3E4B-AECA-607320B51340}"/>
              </a:ext>
            </a:extLst>
          </p:cNvPr>
          <p:cNvPicPr>
            <a:picLocks noChangeAspect="1"/>
          </p:cNvPicPr>
          <p:nvPr/>
        </p:nvPicPr>
        <p:blipFill>
          <a:blip r:embed="rId2"/>
          <a:stretch>
            <a:fillRect/>
          </a:stretch>
        </p:blipFill>
        <p:spPr>
          <a:xfrm>
            <a:off x="1416269" y="2742397"/>
            <a:ext cx="3420093"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10;&#10;Description automatically generated">
            <a:extLst>
              <a:ext uri="{FF2B5EF4-FFF2-40B4-BE49-F238E27FC236}">
                <a16:creationId xmlns:a16="http://schemas.microsoft.com/office/drawing/2014/main" id="{202966C3-6F11-484D-A3BF-2CE0EBECD991}"/>
              </a:ext>
            </a:extLst>
          </p:cNvPr>
          <p:cNvPicPr>
            <a:picLocks noChangeAspect="1"/>
          </p:cNvPicPr>
          <p:nvPr/>
        </p:nvPicPr>
        <p:blipFill>
          <a:blip r:embed="rId3"/>
          <a:stretch>
            <a:fillRect/>
          </a:stretch>
        </p:blipFill>
        <p:spPr>
          <a:xfrm>
            <a:off x="6578516" y="2786428"/>
            <a:ext cx="4974336" cy="3208445"/>
          </a:xfrm>
          <a:prstGeom prst="rect">
            <a:avLst/>
          </a:prstGeom>
        </p:spPr>
      </p:pic>
    </p:spTree>
    <p:extLst>
      <p:ext uri="{BB962C8B-B14F-4D97-AF65-F5344CB8AC3E}">
        <p14:creationId xmlns:p14="http://schemas.microsoft.com/office/powerpoint/2010/main" val="194117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A3A57-D409-3442-9B2C-0B8A2219ED45}"/>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4200"/>
              <a:t>Table for LastFM, created from dataBase.py</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1E5BDFBF-F8DD-7B46-8A32-2ED0806B3BBA}"/>
              </a:ext>
            </a:extLst>
          </p:cNvPr>
          <p:cNvPicPr>
            <a:picLocks noChangeAspect="1"/>
          </p:cNvPicPr>
          <p:nvPr/>
        </p:nvPicPr>
        <p:blipFill rotWithShape="1">
          <a:blip r:embed="rId2"/>
          <a:srcRect l="11225" r="14836" b="-2"/>
          <a:stretch/>
        </p:blipFill>
        <p:spPr>
          <a:xfrm>
            <a:off x="5922492" y="666728"/>
            <a:ext cx="5536001" cy="5465791"/>
          </a:xfrm>
          <a:prstGeom prst="rect">
            <a:avLst/>
          </a:prstGeom>
        </p:spPr>
      </p:pic>
    </p:spTree>
    <p:extLst>
      <p:ext uri="{BB962C8B-B14F-4D97-AF65-F5344CB8AC3E}">
        <p14:creationId xmlns:p14="http://schemas.microsoft.com/office/powerpoint/2010/main" val="3341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F7025-442D-EC43-93E1-2DB3C0732B69}"/>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Table for Track, created from dataBase.py</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2B280EAB-E146-9942-881F-1B0107D464D4}"/>
              </a:ext>
            </a:extLst>
          </p:cNvPr>
          <p:cNvPicPr>
            <a:picLocks noChangeAspect="1"/>
          </p:cNvPicPr>
          <p:nvPr/>
        </p:nvPicPr>
        <p:blipFill rotWithShape="1">
          <a:blip r:embed="rId2"/>
          <a:srcRect t="1864" b="5549"/>
          <a:stretch/>
        </p:blipFill>
        <p:spPr>
          <a:xfrm>
            <a:off x="976251" y="942538"/>
            <a:ext cx="7163222" cy="4808332"/>
          </a:xfrm>
          <a:prstGeom prst="rect">
            <a:avLst/>
          </a:prstGeom>
          <a:effectLst/>
        </p:spPr>
      </p:pic>
    </p:spTree>
    <p:extLst>
      <p:ext uri="{BB962C8B-B14F-4D97-AF65-F5344CB8AC3E}">
        <p14:creationId xmlns:p14="http://schemas.microsoft.com/office/powerpoint/2010/main" val="13448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7B6154-1763-1D46-839C-5BC74F92CA10}"/>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Problems </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B902A12-408F-5E44-B309-FB8E7BB74693}"/>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We met a problem about collecting Data from Youtube api. So we decide to switch to another api</a:t>
            </a:r>
          </a:p>
          <a:p>
            <a:r>
              <a:rPr lang="en-US" sz="2400">
                <a:solidFill>
                  <a:srgbClr val="FEFFFF"/>
                </a:solidFill>
              </a:rPr>
              <a:t>We also met problems with limiting import to the database. The office hour helped us a lot</a:t>
            </a:r>
          </a:p>
          <a:p>
            <a:r>
              <a:rPr lang="en-US" sz="2400">
                <a:solidFill>
                  <a:srgbClr val="FEFFFF"/>
                </a:solidFill>
              </a:rPr>
              <a:t>When drawing the graph, we failed to modify the font size </a:t>
            </a:r>
          </a:p>
        </p:txBody>
      </p:sp>
    </p:spTree>
    <p:extLst>
      <p:ext uri="{BB962C8B-B14F-4D97-AF65-F5344CB8AC3E}">
        <p14:creationId xmlns:p14="http://schemas.microsoft.com/office/powerpoint/2010/main" val="472464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570</Words>
  <Application>Microsoft Macintosh PowerPoint</Application>
  <PresentationFormat>Widescreen</PresentationFormat>
  <Paragraphs>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SI 206 Final Project</vt:lpstr>
      <vt:lpstr>Original Goals</vt:lpstr>
      <vt:lpstr>Goals achieved </vt:lpstr>
      <vt:lpstr>How we limit storing data?</vt:lpstr>
      <vt:lpstr>How we make sure there is not duplicate data?</vt:lpstr>
      <vt:lpstr>Tables for Artist &amp; Genre, created from dataBase.py</vt:lpstr>
      <vt:lpstr>Table for LastFM, created from dataBase.py</vt:lpstr>
      <vt:lpstr>Table for Track, created from dataBase.py</vt:lpstr>
      <vt:lpstr>Problems </vt:lpstr>
      <vt:lpstr>Calculations </vt:lpstr>
      <vt:lpstr>Visualizations </vt:lpstr>
      <vt:lpstr>PowerPoint Presentation</vt:lpstr>
      <vt:lpstr>Percentage</vt:lpstr>
      <vt:lpstr>Tracks graph</vt:lpstr>
      <vt:lpstr>Artist vs Listener</vt:lpstr>
      <vt:lpstr>Code Documentation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Yang</dc:creator>
  <cp:lastModifiedBy>Yu, Haochen</cp:lastModifiedBy>
  <cp:revision>55</cp:revision>
  <dcterms:created xsi:type="dcterms:W3CDTF">2021-04-21T01:35:46Z</dcterms:created>
  <dcterms:modified xsi:type="dcterms:W3CDTF">2021-04-21T18:07:29Z</dcterms:modified>
</cp:coreProperties>
</file>