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7690-04A9-4CC1-AEB3-A932711637E2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084B-C3D6-4506-865B-DE38B9C10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8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7690-04A9-4CC1-AEB3-A932711637E2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084B-C3D6-4506-865B-DE38B9C10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7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7690-04A9-4CC1-AEB3-A932711637E2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084B-C3D6-4506-865B-DE38B9C10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6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7690-04A9-4CC1-AEB3-A932711637E2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084B-C3D6-4506-865B-DE38B9C10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7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7690-04A9-4CC1-AEB3-A932711637E2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084B-C3D6-4506-865B-DE38B9C10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6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7690-04A9-4CC1-AEB3-A932711637E2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084B-C3D6-4506-865B-DE38B9C10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7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7690-04A9-4CC1-AEB3-A932711637E2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084B-C3D6-4506-865B-DE38B9C10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7690-04A9-4CC1-AEB3-A932711637E2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084B-C3D6-4506-865B-DE38B9C10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7690-04A9-4CC1-AEB3-A932711637E2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084B-C3D6-4506-865B-DE38B9C10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2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7690-04A9-4CC1-AEB3-A932711637E2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084B-C3D6-4506-865B-DE38B9C10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30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7690-04A9-4CC1-AEB3-A932711637E2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084B-C3D6-4506-865B-DE38B9C10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7690-04A9-4CC1-AEB3-A932711637E2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A084B-C3D6-4506-865B-DE38B9C10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1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sdevlatam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facebook.com/MicrosoftDeveloper.LatinAmeric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ka.ms/XamarinDiplomado30" TargetMode="External"/><Relationship Id="rId5" Type="http://schemas.openxmlformats.org/officeDocument/2006/relationships/image" Target="../media/image4.jpg"/><Relationship Id="rId4" Type="http://schemas.openxmlformats.org/officeDocument/2006/relationships/hyperlink" Target="https://aka.ms/GrupoDeApoyoXamarin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edx.microsoft.com/courses/course-v1:Microsoft+AZURE203x_LAS+2017_T2/about" TargetMode="External"/><Relationship Id="rId13" Type="http://schemas.openxmlformats.org/officeDocument/2006/relationships/hyperlink" Target="https://openedx.microsoft.com/courses/course-v1:Microsoft+AZURE209x_LAS+2017_T2/about" TargetMode="External"/><Relationship Id="rId18" Type="http://schemas.openxmlformats.org/officeDocument/2006/relationships/hyperlink" Target="https://openedx.microsoft.com/courses/course-v1:Microsoft+DevOps200.3+2017_T1/about" TargetMode="External"/><Relationship Id="rId3" Type="http://schemas.openxmlformats.org/officeDocument/2006/relationships/hyperlink" Target="https://aka.ms/AzureSkillsLA" TargetMode="External"/><Relationship Id="rId21" Type="http://schemas.openxmlformats.org/officeDocument/2006/relationships/image" Target="../media/image2.png"/><Relationship Id="rId7" Type="http://schemas.openxmlformats.org/officeDocument/2006/relationships/hyperlink" Target="https://openedx.microsoft.com/courses/course-v1:Microsoft+Azure202x_LAS+2017_T2/info" TargetMode="External"/><Relationship Id="rId12" Type="http://schemas.openxmlformats.org/officeDocument/2006/relationships/hyperlink" Target="https://openedx.microsoft.com/courses/course-v1:Microsoft+AZURE210x+2016_T4/about" TargetMode="External"/><Relationship Id="rId17" Type="http://schemas.openxmlformats.org/officeDocument/2006/relationships/hyperlink" Target="https://openedx.microsoft.com/courses/course-v1:Microsoft+DEVOPS200.5+2017_T1/about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s://openedx.microsoft.com/courses/course-v1:Microsoft+AZURE208x_LAS+2017_T2/about" TargetMode="Externa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penedx.microsoft.com/courses/course-v1:Microsoft+Azure202x_LAS+2017_T2/courseware/a0dd4231e2104e1eaea1d9552e2efc89/" TargetMode="External"/><Relationship Id="rId11" Type="http://schemas.openxmlformats.org/officeDocument/2006/relationships/hyperlink" Target="https://openedx.microsoft.com/courses/course-v1:Microsoft+Azure213x+2016_T4/about" TargetMode="External"/><Relationship Id="rId5" Type="http://schemas.openxmlformats.org/officeDocument/2006/relationships/hyperlink" Target="https://openedx.microsoft.com/courses/course-v1:Microsoft+AZURE214x_LAS+2017_T2/about" TargetMode="External"/><Relationship Id="rId15" Type="http://schemas.openxmlformats.org/officeDocument/2006/relationships/hyperlink" Target="https://openedx.microsoft.com/courses/course-v1:Microsoft+AZURE207x+2016_T4/about" TargetMode="External"/><Relationship Id="rId10" Type="http://schemas.openxmlformats.org/officeDocument/2006/relationships/hyperlink" Target="https://openedx.microsoft.com/courses/course-v1:Microsoft+AZURE205x_LAS+2017_T2/about" TargetMode="External"/><Relationship Id="rId19" Type="http://schemas.openxmlformats.org/officeDocument/2006/relationships/hyperlink" Target="https://openedx.microsoft.com/courses/course-v1:Microsoft+AZURE211x+2016_T4/about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openedx.microsoft.com/courses/course-v1:Microsoft+AZURE204x_LAS+2017_T2/about" TargetMode="External"/><Relationship Id="rId14" Type="http://schemas.openxmlformats.org/officeDocument/2006/relationships/hyperlink" Target="https://openedx.microsoft.com/courses/course-v1:Microsoft+Azure209x+2016_T4/about" TargetMode="External"/><Relationship Id="rId2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056" y="2763066"/>
            <a:ext cx="10515600" cy="1325563"/>
          </a:xfrm>
        </p:spPr>
        <p:txBody>
          <a:bodyPr/>
          <a:lstStyle/>
          <a:p>
            <a:pPr algn="ctr"/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¿Dónde estudiar?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878" y="4535315"/>
            <a:ext cx="2671769" cy="7321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295" y="4535315"/>
            <a:ext cx="1220351" cy="7234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763" y="309242"/>
            <a:ext cx="1772327" cy="23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6890141" y="330297"/>
            <a:ext cx="4729966" cy="48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36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Xamarin Diplomado 3.0</a:t>
            </a:r>
          </a:p>
          <a:p>
            <a:pPr algn="ctr"/>
            <a:endParaRPr lang="es-ES" dirty="0"/>
          </a:p>
        </p:txBody>
      </p:sp>
      <p:sp>
        <p:nvSpPr>
          <p:cNvPr id="3" name="Rectangle 2"/>
          <p:cNvSpPr/>
          <p:nvPr/>
        </p:nvSpPr>
        <p:spPr>
          <a:xfrm>
            <a:off x="6761010" y="745764"/>
            <a:ext cx="501197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¡Nuevos módulos y laboratorios todas las semanas!</a:t>
            </a:r>
          </a:p>
          <a:p>
            <a:pPr algn="ctr"/>
            <a:endParaRPr lang="es-E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5969" y="5383058"/>
            <a:ext cx="636538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ES" sz="1400" dirty="0">
              <a:latin typeface="+mj-lt"/>
              <a:cs typeface="Segoe UI Light" panose="020B0502040204020203" pitchFamily="34" charset="0"/>
            </a:endParaRPr>
          </a:p>
          <a:p>
            <a:pPr algn="ctr"/>
            <a:r>
              <a:rPr lang="es-ES" sz="1400" dirty="0">
                <a:latin typeface="+mj-lt"/>
                <a:cs typeface="Segoe UI Light" panose="020B0502040204020203" pitchFamily="34" charset="0"/>
              </a:rPr>
              <a:t>Búscanos en Facebook como </a:t>
            </a:r>
            <a:r>
              <a:rPr lang="en-US" sz="1400" dirty="0">
                <a:latin typeface="+mj-lt"/>
                <a:hlinkClick r:id="rId2"/>
              </a:rPr>
              <a:t>Microsoft Developer</a:t>
            </a:r>
            <a:r>
              <a:rPr lang="en-US" sz="1400" dirty="0">
                <a:latin typeface="+mj-lt"/>
              </a:rPr>
              <a:t> y </a:t>
            </a:r>
            <a:r>
              <a:rPr lang="en-US" sz="1400" dirty="0" err="1">
                <a:latin typeface="+mj-lt"/>
              </a:rPr>
              <a:t>en</a:t>
            </a:r>
            <a:r>
              <a:rPr lang="en-US" sz="1400" dirty="0">
                <a:latin typeface="+mj-lt"/>
              </a:rPr>
              <a:t> Twitter </a:t>
            </a:r>
            <a:r>
              <a:rPr lang="en-US" sz="1400" dirty="0" err="1">
                <a:latin typeface="+mj-lt"/>
              </a:rPr>
              <a:t>como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latin typeface="+mj-lt"/>
                <a:hlinkClick r:id="rId3"/>
              </a:rPr>
              <a:t>@</a:t>
            </a:r>
            <a:r>
              <a:rPr lang="en-US" sz="1400" dirty="0" err="1">
                <a:latin typeface="+mj-lt"/>
                <a:hlinkClick r:id="rId3"/>
              </a:rPr>
              <a:t>MSdevLatam</a:t>
            </a:r>
            <a:r>
              <a:rPr lang="en-US" sz="1400" dirty="0">
                <a:latin typeface="+mj-lt"/>
              </a:rPr>
              <a:t> para </a:t>
            </a:r>
            <a:r>
              <a:rPr lang="en-US" sz="1400" dirty="0" err="1">
                <a:latin typeface="+mj-lt"/>
              </a:rPr>
              <a:t>enterarte</a:t>
            </a:r>
            <a:r>
              <a:rPr lang="en-US" sz="1400" dirty="0">
                <a:latin typeface="+mj-lt"/>
              </a:rPr>
              <a:t> de </a:t>
            </a:r>
            <a:r>
              <a:rPr lang="en-US" sz="1400" dirty="0" err="1">
                <a:latin typeface="+mj-lt"/>
              </a:rPr>
              <a:t>todas</a:t>
            </a:r>
            <a:r>
              <a:rPr lang="en-US" sz="1400" dirty="0">
                <a:latin typeface="+mj-lt"/>
              </a:rPr>
              <a:t> las </a:t>
            </a:r>
            <a:r>
              <a:rPr lang="en-US" sz="1400" dirty="0" err="1">
                <a:latin typeface="+mj-lt"/>
              </a:rPr>
              <a:t>novedades</a:t>
            </a:r>
            <a:r>
              <a:rPr lang="en-US" sz="1400" dirty="0">
                <a:latin typeface="+mj-lt"/>
              </a:rPr>
              <a:t>.</a:t>
            </a:r>
          </a:p>
          <a:p>
            <a:pPr algn="ctr"/>
            <a:endParaRPr lang="en-US" sz="1400" dirty="0">
              <a:latin typeface="+mj-lt"/>
            </a:endParaRPr>
          </a:p>
          <a:p>
            <a:pPr algn="ctr"/>
            <a:r>
              <a:rPr lang="en-US" sz="1400" dirty="0" err="1">
                <a:latin typeface="+mj-lt"/>
              </a:rPr>
              <a:t>Además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participa</a:t>
            </a:r>
            <a:r>
              <a:rPr lang="en-US" sz="1400" dirty="0">
                <a:latin typeface="+mj-lt"/>
              </a:rPr>
              <a:t> del Grupo de </a:t>
            </a:r>
            <a:r>
              <a:rPr lang="en-US" sz="1400" dirty="0" err="1">
                <a:latin typeface="+mj-lt"/>
              </a:rPr>
              <a:t>Apoyo</a:t>
            </a:r>
            <a:r>
              <a:rPr lang="en-US" sz="1400" dirty="0">
                <a:latin typeface="+mj-lt"/>
              </a:rPr>
              <a:t> Xamarin </a:t>
            </a:r>
            <a:r>
              <a:rPr lang="en-US" sz="1400" dirty="0" err="1">
                <a:latin typeface="+mj-lt"/>
              </a:rPr>
              <a:t>Latinoamérica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hlinkClick r:id="rId4"/>
              </a:rPr>
              <a:t>https://aka.ms/GrupoDeApoyoXamarin</a:t>
            </a:r>
            <a:endParaRPr lang="es-ES" sz="1400" dirty="0">
              <a:latin typeface="+mj-lt"/>
              <a:cs typeface="Segoe UI Light" panose="020B0502040204020203" pitchFamily="34" charset="0"/>
            </a:endParaRPr>
          </a:p>
          <a:p>
            <a:pPr algn="ctr"/>
            <a:endParaRPr lang="es-E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00" y="102857"/>
            <a:ext cx="6118148" cy="53355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61010" y="1470021"/>
            <a:ext cx="5429839" cy="3884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Módulo1. Introducción a Xamarin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Módulo 2. </a:t>
            </a:r>
            <a:r>
              <a:rPr lang="es-MX" sz="140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Desarrollo de aplicaciones móviles con Xamarin –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Módulo 3. Introducción al desarrollo móvil en Android </a:t>
            </a:r>
            <a:endParaRPr lang="en-US" sz="14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Módulo 4. Temas selectos de desarrollo móvil en Android</a:t>
            </a:r>
            <a:endParaRPr lang="en-US" sz="14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Módulo 5. Introducción al desarrollo móvil en iOS</a:t>
            </a:r>
            <a:endParaRPr lang="en-US" sz="14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Módulo 6. Temas selectos de desarrollo móvil en iOS</a:t>
            </a:r>
            <a:endParaRPr lang="en-US" sz="14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Módulo 7. Introducción al desarrollo móvil con </a:t>
            </a:r>
            <a:r>
              <a:rPr lang="es-MX" sz="1400" dirty="0" err="1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Xamarin.Forms</a:t>
            </a:r>
            <a:endParaRPr lang="en-US" sz="14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Módulo 8. XAML</a:t>
            </a:r>
            <a:endParaRPr lang="en-US" sz="14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Módulo 9. Temas selectos de desarrollo móvil con </a:t>
            </a:r>
            <a:r>
              <a:rPr lang="es-MX" sz="1400" dirty="0" err="1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Xamarin.Forms</a:t>
            </a:r>
            <a:endParaRPr lang="en-US" sz="14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Módulo 10. Construyendo aplicaciones inteligentes con Microsoft </a:t>
            </a:r>
            <a:r>
              <a:rPr lang="es-MX" sz="1400" dirty="0" err="1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Cognitive</a:t>
            </a:r>
            <a:r>
              <a:rPr lang="es-MX" sz="14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 Services y Xamarin</a:t>
            </a:r>
            <a:endParaRPr lang="en-US" sz="14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Módulo 11. Servicios Móviles con Microsoft Azure</a:t>
            </a:r>
          </a:p>
        </p:txBody>
      </p:sp>
      <p:sp>
        <p:nvSpPr>
          <p:cNvPr id="9" name="Rectangle 8"/>
          <p:cNvSpPr/>
          <p:nvPr/>
        </p:nvSpPr>
        <p:spPr>
          <a:xfrm>
            <a:off x="6570559" y="6134725"/>
            <a:ext cx="40845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latin typeface="Calibri" panose="020F0502020204030204" pitchFamily="34" charset="0"/>
                <a:hlinkClick r:id="rId6"/>
              </a:rPr>
              <a:t>https://aka.</a:t>
            </a:r>
            <a:r>
              <a:rPr lang="es-ES" sz="2000">
                <a:latin typeface="Calibri" panose="020F0502020204030204" pitchFamily="34" charset="0"/>
                <a:hlinkClick r:id="rId6"/>
              </a:rPr>
              <a:t>ms/XamarinDiplomado30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592021" y="6273225"/>
            <a:ext cx="57701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E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5574" y="5321107"/>
            <a:ext cx="1485399" cy="153689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763211" y="5522438"/>
            <a:ext cx="57701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¡Regístrate aquí!</a:t>
            </a:r>
          </a:p>
          <a:p>
            <a:pPr algn="ctr"/>
            <a:endParaRPr lang="es-E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2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460" y="2080611"/>
            <a:ext cx="1772327" cy="23688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4666" y="1927620"/>
            <a:ext cx="643008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s-ES" sz="20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¡</a:t>
            </a:r>
            <a:r>
              <a:rPr lang="es-ES" sz="2000" b="1" dirty="0" err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í</a:t>
            </a:r>
            <a:r>
              <a:rPr lang="es-ES" sz="2000" b="1" dirty="0" err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strate</a:t>
            </a:r>
            <a:r>
              <a:rPr lang="es-ES" sz="20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hoy mismo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000" dirty="0"/>
          </a:p>
          <a:p>
            <a:pPr algn="ctr"/>
            <a:r>
              <a:rPr lang="en-US" b="1" dirty="0">
                <a:hlinkClick r:id="rId3"/>
              </a:rPr>
              <a:t>https://aka.</a:t>
            </a:r>
            <a:r>
              <a:rPr lang="en-US" b="1">
                <a:hlinkClick r:id="rId3"/>
              </a:rPr>
              <a:t>ms/AzureSkillsLA</a:t>
            </a:r>
            <a:r>
              <a:rPr lang="en-US" b="1"/>
              <a:t>    </a:t>
            </a:r>
            <a:endParaRPr lang="en-US" dirty="0"/>
          </a:p>
          <a:p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744" y="3132740"/>
            <a:ext cx="3618836" cy="275698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904216" y="252407"/>
            <a:ext cx="26520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/>
              <a:t>#</a:t>
            </a:r>
            <a:r>
              <a:rPr lang="en-US" sz="4000" dirty="0" err="1"/>
              <a:t>AzureSkills</a:t>
            </a:r>
            <a:endParaRPr lang="en-US" sz="4000" dirty="0"/>
          </a:p>
        </p:txBody>
      </p:sp>
      <p:sp>
        <p:nvSpPr>
          <p:cNvPr id="12" name="Rectangle 11"/>
          <p:cNvSpPr/>
          <p:nvPr/>
        </p:nvSpPr>
        <p:spPr>
          <a:xfrm>
            <a:off x="5712601" y="2185266"/>
            <a:ext cx="6416923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15 </a:t>
            </a: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Cursos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disponibles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*: </a:t>
            </a:r>
            <a:endParaRPr lang="en-US" sz="17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5"/>
              </a:rPr>
              <a:t>Azure Fundamentals </a:t>
            </a:r>
            <a:r>
              <a:rPr lang="en-US" sz="1600" i="1" dirty="0"/>
              <a:t>(</a:t>
            </a:r>
            <a:r>
              <a:rPr lang="en-US" sz="1600" i="1" dirty="0" err="1"/>
              <a:t>disponible</a:t>
            </a:r>
            <a:r>
              <a:rPr lang="en-US" sz="1600" i="1" dirty="0"/>
              <a:t> </a:t>
            </a:r>
            <a:r>
              <a:rPr lang="en-US" sz="1600" i="1" dirty="0" err="1"/>
              <a:t>en</a:t>
            </a:r>
            <a:r>
              <a:rPr lang="en-US" sz="1600" i="1" dirty="0"/>
              <a:t> </a:t>
            </a:r>
            <a:r>
              <a:rPr lang="en-US" sz="1600" i="1" dirty="0" err="1"/>
              <a:t>español</a:t>
            </a:r>
            <a:r>
              <a:rPr lang="en-US" sz="1600" i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6"/>
              </a:rPr>
              <a:t>Virtual Machines </a:t>
            </a:r>
            <a:r>
              <a:rPr lang="en-US" sz="1600" i="1" dirty="0">
                <a:hlinkClick r:id="rId7"/>
              </a:rPr>
              <a:t>(</a:t>
            </a:r>
            <a:r>
              <a:rPr lang="en-US" sz="1600" i="1" dirty="0" err="1"/>
              <a:t>disponible</a:t>
            </a:r>
            <a:r>
              <a:rPr lang="en-US" sz="1600" i="1" dirty="0"/>
              <a:t> </a:t>
            </a:r>
            <a:r>
              <a:rPr lang="en-US" sz="1600" i="1" dirty="0" err="1"/>
              <a:t>en</a:t>
            </a:r>
            <a:r>
              <a:rPr lang="en-US" sz="1600" i="1" dirty="0"/>
              <a:t> </a:t>
            </a:r>
            <a:r>
              <a:rPr lang="en-US" sz="1600" i="1" dirty="0" err="1"/>
              <a:t>español</a:t>
            </a:r>
            <a:r>
              <a:rPr lang="en-US" sz="1600" i="1" dirty="0"/>
              <a:t>)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8"/>
              </a:rPr>
              <a:t>Virtual Networks </a:t>
            </a:r>
            <a:r>
              <a:rPr lang="en-US" sz="1600" i="1" dirty="0"/>
              <a:t>(</a:t>
            </a:r>
            <a:r>
              <a:rPr lang="en-US" sz="1600" i="1" dirty="0" err="1"/>
              <a:t>disponible</a:t>
            </a:r>
            <a:r>
              <a:rPr lang="en-US" sz="1600" i="1" dirty="0"/>
              <a:t> </a:t>
            </a:r>
            <a:r>
              <a:rPr lang="en-US" sz="1600" i="1" dirty="0" err="1"/>
              <a:t>en</a:t>
            </a:r>
            <a:r>
              <a:rPr lang="en-US" sz="1600" i="1" dirty="0"/>
              <a:t> </a:t>
            </a:r>
            <a:r>
              <a:rPr lang="en-US" sz="1600" i="1" dirty="0" err="1"/>
              <a:t>español</a:t>
            </a:r>
            <a:r>
              <a:rPr lang="en-US" sz="1600" i="1" dirty="0"/>
              <a:t>)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9"/>
              </a:rPr>
              <a:t>Azure Identity </a:t>
            </a:r>
            <a:r>
              <a:rPr lang="en-US" sz="1600" i="1" dirty="0"/>
              <a:t>(</a:t>
            </a:r>
            <a:r>
              <a:rPr lang="en-US" sz="1600" i="1" dirty="0" err="1"/>
              <a:t>disponible</a:t>
            </a:r>
            <a:r>
              <a:rPr lang="en-US" sz="1600" i="1" dirty="0"/>
              <a:t> </a:t>
            </a:r>
            <a:r>
              <a:rPr lang="en-US" sz="1600" i="1" dirty="0" err="1"/>
              <a:t>en</a:t>
            </a:r>
            <a:r>
              <a:rPr lang="en-US" sz="1600" i="1" dirty="0"/>
              <a:t> </a:t>
            </a:r>
            <a:r>
              <a:rPr lang="en-US" sz="1600" i="1" dirty="0" err="1"/>
              <a:t>español</a:t>
            </a:r>
            <a:r>
              <a:rPr lang="en-US" sz="1600" i="1" dirty="0"/>
              <a:t>)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10"/>
              </a:rPr>
              <a:t>Azure Storage </a:t>
            </a:r>
            <a:r>
              <a:rPr lang="en-US" sz="1600" i="1" dirty="0"/>
              <a:t>(</a:t>
            </a:r>
            <a:r>
              <a:rPr lang="en-US" sz="1600" i="1" dirty="0" err="1"/>
              <a:t>disponible</a:t>
            </a:r>
            <a:r>
              <a:rPr lang="en-US" sz="1600" i="1" dirty="0"/>
              <a:t> </a:t>
            </a:r>
            <a:r>
              <a:rPr lang="en-US" sz="1600" i="1" dirty="0" err="1"/>
              <a:t>en</a:t>
            </a:r>
            <a:r>
              <a:rPr lang="en-US" sz="1600" i="1" dirty="0"/>
              <a:t> </a:t>
            </a:r>
            <a:r>
              <a:rPr lang="en-US" sz="1600" i="1" dirty="0" err="1"/>
              <a:t>español</a:t>
            </a:r>
            <a:r>
              <a:rPr lang="en-US" sz="1600" i="1" dirty="0"/>
              <a:t>)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11"/>
              </a:rPr>
              <a:t>Azure for AWS experts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12"/>
              </a:rPr>
              <a:t>Automating Azure workloads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13"/>
              </a:rPr>
              <a:t>Managing Azure workloads</a:t>
            </a:r>
            <a:r>
              <a:rPr lang="en-US" sz="1600" dirty="0"/>
              <a:t> </a:t>
            </a:r>
            <a:r>
              <a:rPr lang="en-US" sz="1600" i="1" dirty="0"/>
              <a:t>(</a:t>
            </a:r>
            <a:r>
              <a:rPr lang="en-US" sz="1600" i="1" dirty="0" err="1"/>
              <a:t>disponible</a:t>
            </a:r>
            <a:r>
              <a:rPr lang="en-US" sz="1600" i="1" dirty="0"/>
              <a:t> </a:t>
            </a:r>
            <a:r>
              <a:rPr lang="en-US" sz="1600" i="1" dirty="0" err="1"/>
              <a:t>en</a:t>
            </a:r>
            <a:r>
              <a:rPr lang="en-US" sz="1600" i="1" dirty="0"/>
              <a:t> </a:t>
            </a:r>
            <a:r>
              <a:rPr lang="en-US" sz="1600" i="1" dirty="0" err="1"/>
              <a:t>español</a:t>
            </a:r>
            <a:r>
              <a:rPr lang="en-US" sz="1600" i="1" dirty="0"/>
              <a:t>)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14"/>
              </a:rPr>
              <a:t>Microsoft Azure App Service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15"/>
              </a:rPr>
              <a:t>Databases in Azure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16"/>
              </a:rPr>
              <a:t>Azure security and compliance </a:t>
            </a:r>
            <a:r>
              <a:rPr lang="en-US" sz="1600" i="1" dirty="0"/>
              <a:t>(</a:t>
            </a:r>
            <a:r>
              <a:rPr lang="en-US" sz="1600" i="1" dirty="0" err="1"/>
              <a:t>disponible</a:t>
            </a:r>
            <a:r>
              <a:rPr lang="en-US" sz="1600" i="1" dirty="0"/>
              <a:t> </a:t>
            </a:r>
            <a:r>
              <a:rPr lang="en-US" sz="1600" i="1" dirty="0" err="1"/>
              <a:t>en</a:t>
            </a:r>
            <a:r>
              <a:rPr lang="en-US" sz="1600" i="1" dirty="0"/>
              <a:t> </a:t>
            </a:r>
            <a:r>
              <a:rPr lang="en-US" sz="1600" i="1" dirty="0" err="1"/>
              <a:t>español</a:t>
            </a:r>
            <a:r>
              <a:rPr lang="en-US" sz="1600" i="1" dirty="0"/>
              <a:t>)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17"/>
              </a:rPr>
              <a:t>DevOps on Azure pass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18"/>
              </a:rPr>
              <a:t>Continuous integration and continuous deployment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17"/>
              </a:rPr>
              <a:t>DevOps Testing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19"/>
              </a:rPr>
              <a:t>Azure Application Deployment and Management</a:t>
            </a:r>
            <a:endParaRPr lang="en-US" sz="1600" dirty="0"/>
          </a:p>
          <a:p>
            <a:endParaRPr lang="en-US" sz="17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-10033"/>
            <a:ext cx="12192000" cy="895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500" dirty="0">
                <a:latin typeface="Segoe UI" panose="020B0502040204020203" pitchFamily="34" charset="0"/>
                <a:cs typeface="Segoe UI" panose="020B0502040204020203" pitchFamily="34" charset="0"/>
              </a:rPr>
              <a:t>Microsoft y </a:t>
            </a:r>
            <a:r>
              <a:rPr lang="es-ES" sz="3500" dirty="0" err="1">
                <a:latin typeface="Segoe UI" panose="020B0502040204020203" pitchFamily="34" charset="0"/>
                <a:cs typeface="Segoe UI" panose="020B0502040204020203" pitchFamily="34" charset="0"/>
              </a:rPr>
              <a:t>edX</a:t>
            </a:r>
            <a:r>
              <a:rPr lang="es-ES" sz="3500" dirty="0">
                <a:latin typeface="Segoe UI" panose="020B0502040204020203" pitchFamily="34" charset="0"/>
                <a:cs typeface="Segoe UI" panose="020B0502040204020203" pitchFamily="34" charset="0"/>
              </a:rPr>
              <a:t> te traen los cursos mas solicitados de Azure </a:t>
            </a:r>
            <a:endParaRPr lang="en-US" sz="3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064948"/>
            <a:ext cx="119395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000" spc="2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El 80% de las empresas usando la nube y el 90% de las empresas </a:t>
            </a:r>
            <a:r>
              <a:rPr lang="es-AR" sz="2000" spc="2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Fortune</a:t>
            </a:r>
            <a:r>
              <a:rPr lang="es-AR" sz="2000" spc="2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500 usan Microsoft Cloud. Es más importante que nunca que adquieras tus habilidades de </a:t>
            </a:r>
            <a:r>
              <a:rPr lang="es-AR" sz="2000" b="1" spc="2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#Azure </a:t>
            </a:r>
          </a:p>
          <a:p>
            <a:pPr algn="ctr"/>
            <a:r>
              <a:rPr lang="es-E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¡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Capacítate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con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estos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cursos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sin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costo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es-AR" sz="2000" b="1" spc="20" dirty="0">
              <a:latin typeface="Calibri" panose="020F050202020403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87535" y="6048133"/>
            <a:ext cx="2671769" cy="7321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981615" y="6056850"/>
            <a:ext cx="1220351" cy="7234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529" y="6231851"/>
            <a:ext cx="585377" cy="5853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73164" y="6231851"/>
            <a:ext cx="36188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¡Aprende a tu ritmo!</a:t>
            </a:r>
          </a:p>
          <a:p>
            <a:r>
              <a:rPr lang="en-US" sz="1200" dirty="0"/>
              <a:t>*Al </a:t>
            </a:r>
            <a:r>
              <a:rPr lang="en-US" sz="1200" dirty="0" err="1"/>
              <a:t>finalizar</a:t>
            </a:r>
            <a:r>
              <a:rPr lang="en-US" sz="1200" dirty="0"/>
              <a:t> </a:t>
            </a:r>
            <a:r>
              <a:rPr lang="en-US" sz="1200" dirty="0" err="1"/>
              <a:t>cada</a:t>
            </a:r>
            <a:r>
              <a:rPr lang="en-US" sz="1200" dirty="0"/>
              <a:t> </a:t>
            </a:r>
            <a:r>
              <a:rPr lang="en-US" sz="1200" dirty="0" err="1"/>
              <a:t>curso</a:t>
            </a:r>
            <a:r>
              <a:rPr lang="en-US" sz="1200" dirty="0"/>
              <a:t> se </a:t>
            </a:r>
            <a:r>
              <a:rPr lang="en-US" sz="1200" dirty="0" err="1"/>
              <a:t>otorga</a:t>
            </a:r>
            <a:r>
              <a:rPr lang="en-US" sz="1200" dirty="0"/>
              <a:t> un </a:t>
            </a:r>
            <a:r>
              <a:rPr lang="en-US" sz="1200" dirty="0" err="1"/>
              <a:t>certificado</a:t>
            </a:r>
            <a:r>
              <a:rPr lang="en-US" sz="1200" dirty="0"/>
              <a:t> digital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8155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BEEF1DD-051E-4CE9-9BCE-22DE699A2BF8}">
  <we:reference id="wa104380162" version="1.0.1.0" store="en-US" storeType="OMEX"/>
  <we:alternateReferences>
    <we:reference id="wa104380162" version="1.0.1.0" store="wa1043801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333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Segoe UI</vt:lpstr>
      <vt:lpstr>Segoe UI Light</vt:lpstr>
      <vt:lpstr>Times New Roman</vt:lpstr>
      <vt:lpstr>Office Theme</vt:lpstr>
      <vt:lpstr>¿Dónde estudiar?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Pamela Casanova (Short &amp; Tall)</dc:creator>
  <cp:lastModifiedBy>Iván Casanova</cp:lastModifiedBy>
  <cp:revision>6</cp:revision>
  <dcterms:created xsi:type="dcterms:W3CDTF">2017-05-03T15:10:36Z</dcterms:created>
  <dcterms:modified xsi:type="dcterms:W3CDTF">2017-05-20T14:34:45Z</dcterms:modified>
</cp:coreProperties>
</file>