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2" r:id="rId3"/>
    <p:sldId id="263" r:id="rId4"/>
    <p:sldId id="267" r:id="rId5"/>
    <p:sldId id="277" r:id="rId6"/>
    <p:sldId id="264" r:id="rId7"/>
    <p:sldId id="257" r:id="rId8"/>
    <p:sldId id="271" r:id="rId9"/>
    <p:sldId id="278" r:id="rId10"/>
    <p:sldId id="274" r:id="rId11"/>
    <p:sldId id="286" r:id="rId12"/>
    <p:sldId id="275" r:id="rId13"/>
    <p:sldId id="269" r:id="rId14"/>
    <p:sldId id="288" r:id="rId15"/>
    <p:sldId id="289" r:id="rId16"/>
    <p:sldId id="279" r:id="rId17"/>
    <p:sldId id="280" r:id="rId18"/>
    <p:sldId id="281" r:id="rId19"/>
    <p:sldId id="283" r:id="rId20"/>
    <p:sldId id="284" r:id="rId21"/>
    <p:sldId id="290"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2"/>
    <p:restoredTop sz="83555"/>
  </p:normalViewPr>
  <p:slideViewPr>
    <p:cSldViewPr snapToGrid="0" snapToObjects="1">
      <p:cViewPr varScale="1">
        <p:scale>
          <a:sx n="108" d="100"/>
          <a:sy n="108"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285033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11</a:t>
            </a:fld>
            <a:endParaRPr lang="en-US"/>
          </a:p>
        </p:txBody>
      </p:sp>
    </p:spTree>
    <p:extLst>
      <p:ext uri="{BB962C8B-B14F-4D97-AF65-F5344CB8AC3E}">
        <p14:creationId xmlns:p14="http://schemas.microsoft.com/office/powerpoint/2010/main" val="3435237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12</a:t>
            </a:fld>
            <a:endParaRPr lang="en-US"/>
          </a:p>
        </p:txBody>
      </p:sp>
    </p:spTree>
    <p:extLst>
      <p:ext uri="{BB962C8B-B14F-4D97-AF65-F5344CB8AC3E}">
        <p14:creationId xmlns:p14="http://schemas.microsoft.com/office/powerpoint/2010/main" val="3607152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13</a:t>
            </a:fld>
            <a:endParaRPr lang="en-US"/>
          </a:p>
        </p:txBody>
      </p:sp>
    </p:spTree>
    <p:extLst>
      <p:ext uri="{BB962C8B-B14F-4D97-AF65-F5344CB8AC3E}">
        <p14:creationId xmlns:p14="http://schemas.microsoft.com/office/powerpoint/2010/main" val="286871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16</a:t>
            </a:fld>
            <a:endParaRPr lang="en-US"/>
          </a:p>
        </p:txBody>
      </p:sp>
    </p:spTree>
    <p:extLst>
      <p:ext uri="{BB962C8B-B14F-4D97-AF65-F5344CB8AC3E}">
        <p14:creationId xmlns:p14="http://schemas.microsoft.com/office/powerpoint/2010/main" val="2799129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17</a:t>
            </a:fld>
            <a:endParaRPr lang="en-US"/>
          </a:p>
        </p:txBody>
      </p:sp>
    </p:spTree>
    <p:extLst>
      <p:ext uri="{BB962C8B-B14F-4D97-AF65-F5344CB8AC3E}">
        <p14:creationId xmlns:p14="http://schemas.microsoft.com/office/powerpoint/2010/main" val="2532087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Hypothesis on including the atomic binding energy introduces a kinematic cutoff can be incorporated by adding a constant q to Eq. </a:t>
            </a:r>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18</a:t>
            </a:fld>
            <a:endParaRPr lang="en-US"/>
          </a:p>
        </p:txBody>
      </p:sp>
    </p:spTree>
    <p:extLst>
      <p:ext uri="{BB962C8B-B14F-4D97-AF65-F5344CB8AC3E}">
        <p14:creationId xmlns:p14="http://schemas.microsoft.com/office/powerpoint/2010/main" val="335800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This is well understood for electron recoils. </a:t>
            </a:r>
          </a:p>
          <a:p>
            <a:pPr lvl="2"/>
            <a:r>
              <a:rPr lang="en-US" dirty="0"/>
              <a:t>F(silicon) = 0.13 , F(germanium) = 0.12</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19</a:t>
            </a:fld>
            <a:endParaRPr lang="en-US"/>
          </a:p>
        </p:txBody>
      </p:sp>
    </p:spTree>
    <p:extLst>
      <p:ext uri="{BB962C8B-B14F-4D97-AF65-F5344CB8AC3E}">
        <p14:creationId xmlns:p14="http://schemas.microsoft.com/office/powerpoint/2010/main" val="3362845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21</a:t>
            </a:fld>
            <a:endParaRPr lang="en-US"/>
          </a:p>
        </p:txBody>
      </p:sp>
    </p:spTree>
    <p:extLst>
      <p:ext uri="{BB962C8B-B14F-4D97-AF65-F5344CB8AC3E}">
        <p14:creationId xmlns:p14="http://schemas.microsoft.com/office/powerpoint/2010/main" val="415256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Going to Focus on WIMPS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Dark Matter experiments such as CDMS and CREST are trying to push down to lower thresholds. </a:t>
            </a:r>
          </a:p>
          <a:p>
            <a:endParaRPr lang="en-US" dirty="0"/>
          </a:p>
          <a:p>
            <a:r>
              <a:rPr lang="en-US" dirty="0"/>
              <a:t>The detects that are trying to do this are solid state detectors with some sort of voltage applied to them. They are essentially electron-hole pair counters.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a:p>
            <a:endParaRPr lang="en-US" dirty="0"/>
          </a:p>
          <a:p>
            <a:r>
              <a:rPr lang="en-US" dirty="0"/>
              <a:t>Solid State detector with a voltage across it. For the purpose of this talk. </a:t>
            </a:r>
          </a:p>
        </p:txBody>
      </p:sp>
      <p:sp>
        <p:nvSpPr>
          <p:cNvPr id="4" name="Slide Number Placeholder 3"/>
          <p:cNvSpPr>
            <a:spLocks noGrp="1"/>
          </p:cNvSpPr>
          <p:nvPr>
            <p:ph type="sldNum" sz="quarter" idx="5"/>
          </p:nvPr>
        </p:nvSpPr>
        <p:spPr/>
        <p:txBody>
          <a:bodyPr/>
          <a:lstStyle/>
          <a:p>
            <a:fld id="{C6AEA146-89B5-4A42-BEB6-D6A5BB50F046}" type="slidenum">
              <a:rPr lang="en-US" smtClean="0"/>
              <a:t>4</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147436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Citation for </a:t>
            </a:r>
            <a:r>
              <a:rPr lang="en-US" dirty="0" err="1"/>
              <a:t>HVeV</a:t>
            </a:r>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350170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7</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talk more about it. Less bullet points. </a:t>
            </a:r>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129399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talk more about it. Less bullet points. </a:t>
            </a:r>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370271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10</a:t>
            </a:fld>
            <a:endParaRPr lang="en-US"/>
          </a:p>
        </p:txBody>
      </p:sp>
    </p:spTree>
    <p:extLst>
      <p:ext uri="{BB962C8B-B14F-4D97-AF65-F5344CB8AC3E}">
        <p14:creationId xmlns:p14="http://schemas.microsoft.com/office/powerpoint/2010/main" val="253040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11/23/18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11/23/18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11/23/18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11/23/18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11/23/18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11/23/18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11/23/18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11/23/18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11/23/18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11/23/18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11/23/18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11/23/18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Variance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9" name="Content Placeholder 8">
            <a:extLst>
              <a:ext uri="{FF2B5EF4-FFF2-40B4-BE49-F238E27FC236}">
                <a16:creationId xmlns:a16="http://schemas.microsoft.com/office/drawing/2014/main" id="{64E94FD4-7193-134C-8BE7-18D70D086E45}"/>
              </a:ext>
            </a:extLst>
          </p:cNvPr>
          <p:cNvSpPr>
            <a:spLocks noGrp="1"/>
          </p:cNvSpPr>
          <p:nvPr>
            <p:ph idx="1"/>
          </p:nvPr>
        </p:nvSpPr>
        <p:spPr>
          <a:xfrm>
            <a:off x="838200" y="1825625"/>
            <a:ext cx="5618096" cy="4351338"/>
          </a:xfrm>
        </p:spPr>
        <p:txBody>
          <a:bodyPr>
            <a:normAutofit/>
          </a:bodyPr>
          <a:lstStyle/>
          <a:p>
            <a:r>
              <a:rPr lang="en-US" sz="1800" dirty="0"/>
              <a:t>Ability to directly to measure charge and phonons separately. Allowing for a direct measurement of the ionization efficiency. </a:t>
            </a:r>
          </a:p>
          <a:p>
            <a:endParaRPr lang="en-US" sz="1800" dirty="0"/>
          </a:p>
          <a:p>
            <a:r>
              <a:rPr lang="en-US" sz="1800" dirty="0"/>
              <a:t>Should be able to extract the width of the nuclear recoil band.</a:t>
            </a:r>
          </a:p>
          <a:p>
            <a:endParaRPr lang="en-US" sz="1800" dirty="0"/>
          </a:p>
          <a:p>
            <a:r>
              <a:rPr lang="en-US" sz="1800" dirty="0"/>
              <a:t>Allows quantify the variation in electron hole pair production. </a:t>
            </a:r>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sp>
        <p:nvSpPr>
          <p:cNvPr id="2" name="TextBox 1">
            <a:extLst>
              <a:ext uri="{FF2B5EF4-FFF2-40B4-BE49-F238E27FC236}">
                <a16:creationId xmlns:a16="http://schemas.microsoft.com/office/drawing/2014/main" id="{3A2733A5-9A6F-C04B-B0B4-30BF2F429201}"/>
              </a:ext>
            </a:extLst>
          </p:cNvPr>
          <p:cNvSpPr txBox="1"/>
          <p:nvPr/>
        </p:nvSpPr>
        <p:spPr>
          <a:xfrm>
            <a:off x="9510818" y="6535265"/>
            <a:ext cx="2571538" cy="307777"/>
          </a:xfrm>
          <a:prstGeom prst="rect">
            <a:avLst/>
          </a:prstGeom>
          <a:noFill/>
        </p:spPr>
        <p:txBody>
          <a:bodyPr wrap="none" rtlCol="0">
            <a:spAutoFit/>
          </a:bodyPr>
          <a:lstStyle/>
          <a:p>
            <a:r>
              <a:rPr lang="en-US" sz="1400" dirty="0"/>
              <a:t>DOI 10.1016/j.nima.2004.04.218</a:t>
            </a:r>
          </a:p>
        </p:txBody>
      </p:sp>
    </p:spTree>
    <p:extLst>
      <p:ext uri="{BB962C8B-B14F-4D97-AF65-F5344CB8AC3E}">
        <p14:creationId xmlns:p14="http://schemas.microsoft.com/office/powerpoint/2010/main" val="411565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5DC79-EE8E-8B45-8817-8E9CBD6C2756}"/>
              </a:ext>
            </a:extLst>
          </p:cNvPr>
          <p:cNvPicPr>
            <a:picLocks noChangeAspect="1"/>
          </p:cNvPicPr>
          <p:nvPr/>
        </p:nvPicPr>
        <p:blipFill>
          <a:blip r:embed="rId3"/>
          <a:stretch>
            <a:fillRect/>
          </a:stretch>
        </p:blipFill>
        <p:spPr>
          <a:xfrm>
            <a:off x="91215" y="1200150"/>
            <a:ext cx="6365081" cy="5657850"/>
          </a:xfrm>
          <a:prstGeom prst="rect">
            <a:avLst/>
          </a:prstGeom>
        </p:spPr>
      </p:pic>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11</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4"/>
          <a:stretch>
            <a:fillRect/>
          </a:stretch>
        </p:blipFill>
        <p:spPr>
          <a:xfrm>
            <a:off x="6456296" y="1806670"/>
            <a:ext cx="4897504" cy="4920390"/>
          </a:xfrm>
          <a:prstGeom prst="rect">
            <a:avLst/>
          </a:prstGeom>
        </p:spPr>
      </p:pic>
      <p:sp>
        <p:nvSpPr>
          <p:cNvPr id="10" name="TextBox 9">
            <a:extLst>
              <a:ext uri="{FF2B5EF4-FFF2-40B4-BE49-F238E27FC236}">
                <a16:creationId xmlns:a16="http://schemas.microsoft.com/office/drawing/2014/main" id="{E41053B8-5368-5247-A012-0A750790282C}"/>
              </a:ext>
            </a:extLst>
          </p:cNvPr>
          <p:cNvSpPr txBox="1"/>
          <p:nvPr/>
        </p:nvSpPr>
        <p:spPr>
          <a:xfrm>
            <a:off x="3143250" y="2200275"/>
            <a:ext cx="1395703" cy="400110"/>
          </a:xfrm>
          <a:prstGeom prst="rect">
            <a:avLst/>
          </a:prstGeom>
          <a:noFill/>
        </p:spPr>
        <p:txBody>
          <a:bodyPr wrap="none" rtlCol="0">
            <a:spAutoFit/>
          </a:bodyPr>
          <a:lstStyle/>
          <a:p>
            <a:r>
              <a:rPr lang="en-US" sz="2000" dirty="0">
                <a:solidFill>
                  <a:srgbClr val="FF0000"/>
                </a:solidFill>
              </a:rPr>
              <a:t>SIMULATED</a:t>
            </a:r>
          </a:p>
        </p:txBody>
      </p:sp>
    </p:spTree>
    <p:extLst>
      <p:ext uri="{BB962C8B-B14F-4D97-AF65-F5344CB8AC3E}">
        <p14:creationId xmlns:p14="http://schemas.microsoft.com/office/powerpoint/2010/main" val="144651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00B10F-3051-E542-B3A1-DE0A3A981586}"/>
              </a:ext>
            </a:extLst>
          </p:cNvPr>
          <p:cNvPicPr>
            <a:picLocks noChangeAspect="1"/>
          </p:cNvPicPr>
          <p:nvPr/>
        </p:nvPicPr>
        <p:blipFill>
          <a:blip r:embed="rId3"/>
          <a:stretch>
            <a:fillRect/>
          </a:stretch>
        </p:blipFill>
        <p:spPr>
          <a:xfrm>
            <a:off x="84072" y="1193801"/>
            <a:ext cx="6372224" cy="5664199"/>
          </a:xfrm>
          <a:prstGeom prst="rect">
            <a:avLst/>
          </a:prstGeom>
        </p:spPr>
      </p:pic>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12</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4"/>
          <a:stretch>
            <a:fillRect/>
          </a:stretch>
        </p:blipFill>
        <p:spPr>
          <a:xfrm>
            <a:off x="6456296" y="1806670"/>
            <a:ext cx="4897504" cy="4920390"/>
          </a:xfrm>
          <a:prstGeom prst="rect">
            <a:avLst/>
          </a:prstGeom>
        </p:spPr>
      </p:pic>
      <p:sp>
        <p:nvSpPr>
          <p:cNvPr id="7" name="Rectangle 6">
            <a:extLst>
              <a:ext uri="{FF2B5EF4-FFF2-40B4-BE49-F238E27FC236}">
                <a16:creationId xmlns:a16="http://schemas.microsoft.com/office/drawing/2014/main" id="{75F14CEE-E020-5645-8AB5-379EBEABAB2F}"/>
              </a:ext>
            </a:extLst>
          </p:cNvPr>
          <p:cNvSpPr/>
          <p:nvPr/>
        </p:nvSpPr>
        <p:spPr>
          <a:xfrm>
            <a:off x="3132953" y="2199471"/>
            <a:ext cx="1395703" cy="400110"/>
          </a:xfrm>
          <a:prstGeom prst="rect">
            <a:avLst/>
          </a:prstGeom>
        </p:spPr>
        <p:txBody>
          <a:bodyPr wrap="none">
            <a:spAutoFit/>
          </a:bodyPr>
          <a:lstStyle/>
          <a:p>
            <a:r>
              <a:rPr lang="en-US" sz="2000" dirty="0">
                <a:solidFill>
                  <a:srgbClr val="FF0000"/>
                </a:solidFill>
              </a:rPr>
              <a:t>SIMULATED</a:t>
            </a:r>
            <a:endParaRPr lang="en-US" sz="2000" dirty="0"/>
          </a:p>
        </p:txBody>
      </p:sp>
    </p:spTree>
    <p:extLst>
      <p:ext uri="{BB962C8B-B14F-4D97-AF65-F5344CB8AC3E}">
        <p14:creationId xmlns:p14="http://schemas.microsoft.com/office/powerpoint/2010/main" val="134149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7348538" cy="4351338"/>
          </a:xfrm>
        </p:spPr>
        <p:txBody>
          <a:bodyPr>
            <a:normAutofit/>
          </a:bodyPr>
          <a:lstStyle/>
          <a:p>
            <a:r>
              <a:rPr lang="en-US" sz="1800" dirty="0"/>
              <a:t>There exists a variance in the number of electron hole pairs created for a single nuclear recoil energy. </a:t>
            </a:r>
          </a:p>
          <a:p>
            <a:endParaRPr lang="en-US" sz="1800" dirty="0"/>
          </a:p>
          <a:p>
            <a:r>
              <a:rPr lang="en-US" sz="1800" dirty="0"/>
              <a:t>This variance is well understood (due to linearity) for the electron recoil band. </a:t>
            </a:r>
          </a:p>
          <a:p>
            <a:endParaRPr lang="en-US" sz="1800" dirty="0"/>
          </a:p>
          <a:p>
            <a:r>
              <a:rPr lang="en-US" sz="1800" dirty="0"/>
              <a:t>This variance in e-h production for a nuclear recoil can dramatically effect the energy reconstruction of a WIMP (or any other particle) when it interacts with a detector. </a:t>
            </a:r>
          </a:p>
          <a:p>
            <a:endParaRPr lang="en-US" sz="1800" dirty="0"/>
          </a:p>
          <a:p>
            <a:r>
              <a:rPr lang="en-US" sz="1800" dirty="0"/>
              <a:t>Currently working on how to validate the model with data for nuclear recoils. Will then look into other possible explanations for this variance… i.e. multiple scattering, atomic binding energy, etc. </a:t>
            </a:r>
          </a:p>
          <a:p>
            <a:endParaRPr lang="en-US" sz="1800" dirty="0"/>
          </a:p>
          <a:p>
            <a:endParaRPr lang="en-US" sz="1800" dirty="0"/>
          </a:p>
          <a:p>
            <a:pPr marL="0" indent="0">
              <a:buNone/>
            </a:pPr>
            <a:endParaRPr lang="en-US" sz="1800" dirty="0"/>
          </a:p>
          <a:p>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13</a:t>
            </a:fld>
            <a:endParaRPr lang="en-US"/>
          </a:p>
        </p:txBody>
      </p:sp>
    </p:spTree>
    <p:extLst>
      <p:ext uri="{BB962C8B-B14F-4D97-AF65-F5344CB8AC3E}">
        <p14:creationId xmlns:p14="http://schemas.microsoft.com/office/powerpoint/2010/main" val="176961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CFAA-C5B1-0A4A-9BF8-42E62BAD6CEB}"/>
              </a:ext>
            </a:extLst>
          </p:cNvPr>
          <p:cNvSpPr>
            <a:spLocks noGrp="1"/>
          </p:cNvSpPr>
          <p:nvPr>
            <p:ph type="title"/>
          </p:nvPr>
        </p:nvSpPr>
        <p:spPr/>
        <p:txBody>
          <a:bodyPr/>
          <a:lstStyle/>
          <a:p>
            <a:r>
              <a:rPr lang="en-US" dirty="0"/>
              <a:t>Back Up Slides </a:t>
            </a:r>
          </a:p>
        </p:txBody>
      </p:sp>
      <p:sp>
        <p:nvSpPr>
          <p:cNvPr id="3" name="Content Placeholder 2">
            <a:extLst>
              <a:ext uri="{FF2B5EF4-FFF2-40B4-BE49-F238E27FC236}">
                <a16:creationId xmlns:a16="http://schemas.microsoft.com/office/drawing/2014/main" id="{4E35247C-31D1-2B4D-A412-4D370F8942F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60EB591-4734-5144-A5C0-2FD4AEC238CF}"/>
              </a:ext>
            </a:extLst>
          </p:cNvPr>
          <p:cNvSpPr>
            <a:spLocks noGrp="1"/>
          </p:cNvSpPr>
          <p:nvPr>
            <p:ph type="sldNum" sz="quarter" idx="12"/>
          </p:nvPr>
        </p:nvSpPr>
        <p:spPr/>
        <p:txBody>
          <a:bodyPr/>
          <a:lstStyle/>
          <a:p>
            <a:fld id="{035DBD62-E6E0-484E-AB64-E286A6B85B65}" type="slidenum">
              <a:rPr lang="en-US" smtClean="0"/>
              <a:t>14</a:t>
            </a:fld>
            <a:endParaRPr lang="en-US"/>
          </a:p>
        </p:txBody>
      </p:sp>
    </p:spTree>
    <p:extLst>
      <p:ext uri="{BB962C8B-B14F-4D97-AF65-F5344CB8AC3E}">
        <p14:creationId xmlns:p14="http://schemas.microsoft.com/office/powerpoint/2010/main" val="110259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94A2-464A-6945-A11B-246C17609B40}"/>
              </a:ext>
            </a:extLst>
          </p:cNvPr>
          <p:cNvSpPr>
            <a:spLocks noGrp="1"/>
          </p:cNvSpPr>
          <p:nvPr>
            <p:ph type="title"/>
          </p:nvPr>
        </p:nvSpPr>
        <p:spPr/>
        <p:txBody>
          <a:bodyPr/>
          <a:lstStyle/>
          <a:p>
            <a:r>
              <a:rPr lang="en-US" dirty="0" err="1"/>
              <a:t>Lindhard</a:t>
            </a:r>
            <a:r>
              <a:rPr lang="en-US" dirty="0"/>
              <a:t> Model </a:t>
            </a:r>
          </a:p>
        </p:txBody>
      </p:sp>
      <p:pic>
        <p:nvPicPr>
          <p:cNvPr id="6" name="Content Placeholder 5">
            <a:extLst>
              <a:ext uri="{FF2B5EF4-FFF2-40B4-BE49-F238E27FC236}">
                <a16:creationId xmlns:a16="http://schemas.microsoft.com/office/drawing/2014/main" id="{E7CF9C6A-D6A7-2141-A58B-B4418E5929C7}"/>
              </a:ext>
            </a:extLst>
          </p:cNvPr>
          <p:cNvPicPr>
            <a:picLocks noGrp="1" noChangeAspect="1"/>
          </p:cNvPicPr>
          <p:nvPr>
            <p:ph idx="1"/>
          </p:nvPr>
        </p:nvPicPr>
        <p:blipFill>
          <a:blip r:embed="rId2"/>
          <a:stretch>
            <a:fillRect/>
          </a:stretch>
        </p:blipFill>
        <p:spPr>
          <a:xfrm>
            <a:off x="1174486" y="1974056"/>
            <a:ext cx="9345876" cy="1454944"/>
          </a:xfrm>
        </p:spPr>
      </p:pic>
      <p:sp>
        <p:nvSpPr>
          <p:cNvPr id="4" name="Slide Number Placeholder 3">
            <a:extLst>
              <a:ext uri="{FF2B5EF4-FFF2-40B4-BE49-F238E27FC236}">
                <a16:creationId xmlns:a16="http://schemas.microsoft.com/office/drawing/2014/main" id="{CEB61FAE-F204-3348-9FE5-6006E48E8374}"/>
              </a:ext>
            </a:extLst>
          </p:cNvPr>
          <p:cNvSpPr>
            <a:spLocks noGrp="1"/>
          </p:cNvSpPr>
          <p:nvPr>
            <p:ph type="sldNum" sz="quarter" idx="12"/>
          </p:nvPr>
        </p:nvSpPr>
        <p:spPr/>
        <p:txBody>
          <a:bodyPr/>
          <a:lstStyle/>
          <a:p>
            <a:fld id="{035DBD62-E6E0-484E-AB64-E286A6B85B65}" type="slidenum">
              <a:rPr lang="en-US" smtClean="0"/>
              <a:t>15</a:t>
            </a:fld>
            <a:endParaRPr lang="en-US"/>
          </a:p>
        </p:txBody>
      </p:sp>
      <p:pic>
        <p:nvPicPr>
          <p:cNvPr id="8" name="Picture 7">
            <a:extLst>
              <a:ext uri="{FF2B5EF4-FFF2-40B4-BE49-F238E27FC236}">
                <a16:creationId xmlns:a16="http://schemas.microsoft.com/office/drawing/2014/main" id="{B7822440-213F-EA40-85C8-0F75D0B39195}"/>
              </a:ext>
            </a:extLst>
          </p:cNvPr>
          <p:cNvPicPr>
            <a:picLocks noChangeAspect="1"/>
          </p:cNvPicPr>
          <p:nvPr/>
        </p:nvPicPr>
        <p:blipFill>
          <a:blip r:embed="rId3"/>
          <a:stretch>
            <a:fillRect/>
          </a:stretch>
        </p:blipFill>
        <p:spPr>
          <a:xfrm>
            <a:off x="974724" y="3860800"/>
            <a:ext cx="10112375" cy="2390198"/>
          </a:xfrm>
          <a:prstGeom prst="rect">
            <a:avLst/>
          </a:prstGeom>
        </p:spPr>
      </p:pic>
    </p:spTree>
    <p:extLst>
      <p:ext uri="{BB962C8B-B14F-4D97-AF65-F5344CB8AC3E}">
        <p14:creationId xmlns:p14="http://schemas.microsoft.com/office/powerpoint/2010/main" val="409823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5AE9-5EFC-924A-A905-4F6F44C1DF92}"/>
              </a:ext>
            </a:extLst>
          </p:cNvPr>
          <p:cNvSpPr>
            <a:spLocks noGrp="1"/>
          </p:cNvSpPr>
          <p:nvPr>
            <p:ph type="title"/>
          </p:nvPr>
        </p:nvSpPr>
        <p:spPr/>
        <p:txBody>
          <a:bodyPr/>
          <a:lstStyle/>
          <a:p>
            <a:r>
              <a:rPr lang="en-US" dirty="0" err="1"/>
              <a:t>Lindhard</a:t>
            </a:r>
            <a:r>
              <a:rPr lang="en-US" dirty="0"/>
              <a:t> Model and Ionization Yield </a:t>
            </a:r>
          </a:p>
        </p:txBody>
      </p:sp>
      <p:sp>
        <p:nvSpPr>
          <p:cNvPr id="4" name="Slide Number Placeholder 3">
            <a:extLst>
              <a:ext uri="{FF2B5EF4-FFF2-40B4-BE49-F238E27FC236}">
                <a16:creationId xmlns:a16="http://schemas.microsoft.com/office/drawing/2014/main" id="{E0A4FEED-526A-B24E-B978-83FE007971A8}"/>
              </a:ext>
            </a:extLst>
          </p:cNvPr>
          <p:cNvSpPr>
            <a:spLocks noGrp="1"/>
          </p:cNvSpPr>
          <p:nvPr>
            <p:ph type="sldNum" sz="quarter" idx="12"/>
          </p:nvPr>
        </p:nvSpPr>
        <p:spPr/>
        <p:txBody>
          <a:bodyPr/>
          <a:lstStyle/>
          <a:p>
            <a:fld id="{035DBD62-E6E0-484E-AB64-E286A6B85B65}" type="slidenum">
              <a:rPr lang="en-US" smtClean="0"/>
              <a:t>16</a:t>
            </a:fld>
            <a:endParaRPr lang="en-US"/>
          </a:p>
        </p:txBody>
      </p:sp>
      <p:pic>
        <p:nvPicPr>
          <p:cNvPr id="8" name="Picture 7">
            <a:extLst>
              <a:ext uri="{FF2B5EF4-FFF2-40B4-BE49-F238E27FC236}">
                <a16:creationId xmlns:a16="http://schemas.microsoft.com/office/drawing/2014/main" id="{56FA4C31-D7C4-D644-9CA5-71475E38F220}"/>
              </a:ext>
            </a:extLst>
          </p:cNvPr>
          <p:cNvPicPr>
            <a:picLocks noChangeAspect="1"/>
          </p:cNvPicPr>
          <p:nvPr/>
        </p:nvPicPr>
        <p:blipFill>
          <a:blip r:embed="rId3"/>
          <a:stretch>
            <a:fillRect/>
          </a:stretch>
        </p:blipFill>
        <p:spPr>
          <a:xfrm>
            <a:off x="1709747" y="3756819"/>
            <a:ext cx="2590800" cy="876300"/>
          </a:xfrm>
          <a:prstGeom prst="rect">
            <a:avLst/>
          </a:prstGeom>
        </p:spPr>
      </p:pic>
      <p:pic>
        <p:nvPicPr>
          <p:cNvPr id="10" name="Picture 9">
            <a:extLst>
              <a:ext uri="{FF2B5EF4-FFF2-40B4-BE49-F238E27FC236}">
                <a16:creationId xmlns:a16="http://schemas.microsoft.com/office/drawing/2014/main" id="{0F8E4651-7FEB-1E4A-97D6-0347F61E6607}"/>
              </a:ext>
            </a:extLst>
          </p:cNvPr>
          <p:cNvPicPr>
            <a:picLocks noChangeAspect="1"/>
          </p:cNvPicPr>
          <p:nvPr/>
        </p:nvPicPr>
        <p:blipFill>
          <a:blip r:embed="rId4"/>
          <a:stretch>
            <a:fillRect/>
          </a:stretch>
        </p:blipFill>
        <p:spPr>
          <a:xfrm>
            <a:off x="1700222" y="5272087"/>
            <a:ext cx="1803400" cy="736600"/>
          </a:xfrm>
          <a:prstGeom prst="rect">
            <a:avLst/>
          </a:prstGeom>
        </p:spPr>
      </p:pic>
      <p:pic>
        <p:nvPicPr>
          <p:cNvPr id="12" name="Picture 11">
            <a:extLst>
              <a:ext uri="{FF2B5EF4-FFF2-40B4-BE49-F238E27FC236}">
                <a16:creationId xmlns:a16="http://schemas.microsoft.com/office/drawing/2014/main" id="{B26C1319-1B87-AE46-A368-9CC4B9E279BE}"/>
              </a:ext>
            </a:extLst>
          </p:cNvPr>
          <p:cNvPicPr>
            <a:picLocks noChangeAspect="1"/>
          </p:cNvPicPr>
          <p:nvPr/>
        </p:nvPicPr>
        <p:blipFill>
          <a:blip r:embed="rId5"/>
          <a:stretch>
            <a:fillRect/>
          </a:stretch>
        </p:blipFill>
        <p:spPr>
          <a:xfrm>
            <a:off x="1626424" y="4590255"/>
            <a:ext cx="3733800" cy="723900"/>
          </a:xfrm>
          <a:prstGeom prst="rect">
            <a:avLst/>
          </a:prstGeom>
        </p:spPr>
      </p:pic>
      <p:pic>
        <p:nvPicPr>
          <p:cNvPr id="16" name="Picture 15">
            <a:extLst>
              <a:ext uri="{FF2B5EF4-FFF2-40B4-BE49-F238E27FC236}">
                <a16:creationId xmlns:a16="http://schemas.microsoft.com/office/drawing/2014/main" id="{00B49031-FA7A-4C43-8F19-FF57CFA2EA49}"/>
              </a:ext>
            </a:extLst>
          </p:cNvPr>
          <p:cNvPicPr>
            <a:picLocks noChangeAspect="1"/>
          </p:cNvPicPr>
          <p:nvPr/>
        </p:nvPicPr>
        <p:blipFill>
          <a:blip r:embed="rId6"/>
          <a:stretch>
            <a:fillRect/>
          </a:stretch>
        </p:blipFill>
        <p:spPr>
          <a:xfrm>
            <a:off x="5778799" y="1269999"/>
            <a:ext cx="5750945" cy="5086351"/>
          </a:xfrm>
          <a:prstGeom prst="rect">
            <a:avLst/>
          </a:prstGeom>
        </p:spPr>
      </p:pic>
      <p:sp>
        <p:nvSpPr>
          <p:cNvPr id="17" name="TextBox 16">
            <a:extLst>
              <a:ext uri="{FF2B5EF4-FFF2-40B4-BE49-F238E27FC236}">
                <a16:creationId xmlns:a16="http://schemas.microsoft.com/office/drawing/2014/main" id="{7ADC9AE8-9691-3E41-93C3-772A6ED6AB58}"/>
              </a:ext>
            </a:extLst>
          </p:cNvPr>
          <p:cNvSpPr txBox="1"/>
          <p:nvPr/>
        </p:nvSpPr>
        <p:spPr>
          <a:xfrm>
            <a:off x="823912" y="1839446"/>
            <a:ext cx="46434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amount of energy given to the electronic system.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measurement has been made for silicon and germanium.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662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EC71-1526-1D41-9B10-4113EAB50476}"/>
              </a:ext>
            </a:extLst>
          </p:cNvPr>
          <p:cNvSpPr>
            <a:spLocks noGrp="1"/>
          </p:cNvSpPr>
          <p:nvPr>
            <p:ph type="title"/>
          </p:nvPr>
        </p:nvSpPr>
        <p:spPr/>
        <p:txBody>
          <a:bodyPr/>
          <a:lstStyle/>
          <a:p>
            <a:r>
              <a:rPr lang="en-US" dirty="0" err="1"/>
              <a:t>Whats</a:t>
            </a:r>
            <a:r>
              <a:rPr lang="en-US" dirty="0"/>
              <a:t> Wrong with </a:t>
            </a:r>
            <a:r>
              <a:rPr lang="en-US" dirty="0" err="1"/>
              <a:t>Lindhard</a:t>
            </a:r>
            <a:r>
              <a:rPr lang="en-US" dirty="0"/>
              <a:t>? </a:t>
            </a:r>
          </a:p>
        </p:txBody>
      </p:sp>
      <p:sp>
        <p:nvSpPr>
          <p:cNvPr id="3" name="Content Placeholder 2">
            <a:extLst>
              <a:ext uri="{FF2B5EF4-FFF2-40B4-BE49-F238E27FC236}">
                <a16:creationId xmlns:a16="http://schemas.microsoft.com/office/drawing/2014/main" id="{B221E5EF-0AD7-8649-BC68-5BD446E44A80}"/>
              </a:ext>
            </a:extLst>
          </p:cNvPr>
          <p:cNvSpPr>
            <a:spLocks noGrp="1"/>
          </p:cNvSpPr>
          <p:nvPr>
            <p:ph idx="1"/>
          </p:nvPr>
        </p:nvSpPr>
        <p:spPr>
          <a:xfrm>
            <a:off x="838200" y="1575594"/>
            <a:ext cx="10048875" cy="5282406"/>
          </a:xfrm>
        </p:spPr>
        <p:txBody>
          <a:bodyPr>
            <a:noAutofit/>
          </a:bodyPr>
          <a:lstStyle/>
          <a:p>
            <a:r>
              <a:rPr lang="en-US" sz="1800" dirty="0" err="1"/>
              <a:t>Lindhard</a:t>
            </a:r>
            <a:r>
              <a:rPr lang="en-US" sz="1800" dirty="0"/>
              <a:t> makes a few assumptions in his model:</a:t>
            </a:r>
          </a:p>
          <a:p>
            <a:pPr lvl="1"/>
            <a:r>
              <a:rPr lang="en-US" sz="1800" dirty="0"/>
              <a:t>Ionized electrons do not produce recoil atoms of appreciable energy</a:t>
            </a:r>
          </a:p>
          <a:p>
            <a:pPr lvl="1"/>
            <a:r>
              <a:rPr lang="en-US" sz="1800" dirty="0"/>
              <a:t>The energy given to the atomic binding energy is negligible.</a:t>
            </a:r>
          </a:p>
          <a:p>
            <a:pPr marL="457200" lvl="1" indent="0">
              <a:buNone/>
            </a:pPr>
            <a:endParaRPr lang="en-US" sz="1800" dirty="0"/>
          </a:p>
          <a:p>
            <a:r>
              <a:rPr lang="en-US" sz="1800" dirty="0"/>
              <a:t>Variation in the number of electron hole pairs produced is not accounted for. (</a:t>
            </a:r>
            <a:r>
              <a:rPr lang="en-US" sz="1800" b="1" dirty="0"/>
              <a:t>What I will focus on) </a:t>
            </a:r>
            <a:endParaRPr lang="en-US" sz="1800" dirty="0"/>
          </a:p>
          <a:p>
            <a:pPr lvl="1"/>
            <a:r>
              <a:rPr lang="en-US" sz="1800" dirty="0"/>
              <a:t>Could be a constant term, but is more than likely energy dependent. </a:t>
            </a:r>
          </a:p>
          <a:p>
            <a:pPr marL="0" indent="0">
              <a:buNone/>
            </a:pPr>
            <a:endParaRPr lang="en-US" sz="1800" dirty="0"/>
          </a:p>
          <a:p>
            <a:r>
              <a:rPr lang="en-US" sz="1800" dirty="0"/>
              <a:t>Charge trapping (</a:t>
            </a:r>
            <a:r>
              <a:rPr lang="en-US" sz="1800" b="1" dirty="0"/>
              <a:t>Looking into, really cool E/m problem) </a:t>
            </a:r>
            <a:endParaRPr lang="en-US" sz="1800" dirty="0"/>
          </a:p>
          <a:p>
            <a:pPr lvl="1"/>
            <a:r>
              <a:rPr lang="en-US" sz="1800" dirty="0"/>
              <a:t>Low energy nuclear recoils may create a “Cloud” of charge. This effectively cancels out the applied voltage and doesn’t allow the freed charge to traverse the detector and be collected. (</a:t>
            </a:r>
            <a:r>
              <a:rPr lang="en-US" sz="1800" dirty="0" err="1"/>
              <a:t>i.e</a:t>
            </a:r>
            <a:r>
              <a:rPr lang="en-US" sz="1800" dirty="0"/>
              <a:t> e-h pairs recombine) </a:t>
            </a:r>
          </a:p>
          <a:p>
            <a:pPr marL="0" indent="0">
              <a:buNone/>
            </a:pPr>
            <a:endParaRPr lang="en-US" sz="1800" dirty="0"/>
          </a:p>
          <a:p>
            <a:r>
              <a:rPr lang="en-US" sz="1800" dirty="0"/>
              <a:t>Effects due to multiple scattering not accounted for. (</a:t>
            </a:r>
            <a:r>
              <a:rPr lang="en-US" sz="1800" b="1" dirty="0"/>
              <a:t>Beginning to look into) </a:t>
            </a:r>
            <a:endParaRPr lang="en-US" sz="1800" dirty="0"/>
          </a:p>
          <a:p>
            <a:pPr lvl="1"/>
            <a:r>
              <a:rPr lang="en-US" sz="1800" dirty="0"/>
              <a:t>WIMP scattering </a:t>
            </a:r>
          </a:p>
          <a:p>
            <a:pPr lvl="1"/>
            <a:r>
              <a:rPr lang="en-US" sz="1800" dirty="0"/>
              <a:t>Phonon Scattering </a:t>
            </a:r>
          </a:p>
          <a:p>
            <a:pPr marL="457200" lvl="1" indent="0">
              <a:buNone/>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FB6CF580-6FF5-AE44-A004-818D98404C6B}"/>
              </a:ext>
            </a:extLst>
          </p:cNvPr>
          <p:cNvSpPr>
            <a:spLocks noGrp="1"/>
          </p:cNvSpPr>
          <p:nvPr>
            <p:ph type="sldNum" sz="quarter" idx="12"/>
          </p:nvPr>
        </p:nvSpPr>
        <p:spPr/>
        <p:txBody>
          <a:bodyPr/>
          <a:lstStyle/>
          <a:p>
            <a:fld id="{035DBD62-E6E0-484E-AB64-E286A6B85B65}" type="slidenum">
              <a:rPr lang="en-US" smtClean="0"/>
              <a:t>17</a:t>
            </a:fld>
            <a:endParaRPr lang="en-US"/>
          </a:p>
        </p:txBody>
      </p:sp>
    </p:spTree>
    <p:extLst>
      <p:ext uri="{BB962C8B-B14F-4D97-AF65-F5344CB8AC3E}">
        <p14:creationId xmlns:p14="http://schemas.microsoft.com/office/powerpoint/2010/main" val="326248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502A-31F1-FD4A-AB69-84FCC8EDD48A}"/>
              </a:ext>
            </a:extLst>
          </p:cNvPr>
          <p:cNvSpPr>
            <a:spLocks noGrp="1"/>
          </p:cNvSpPr>
          <p:nvPr>
            <p:ph type="title"/>
          </p:nvPr>
        </p:nvSpPr>
        <p:spPr/>
        <p:txBody>
          <a:bodyPr/>
          <a:lstStyle/>
          <a:p>
            <a:r>
              <a:rPr lang="en-US" dirty="0"/>
              <a:t>Atomic Binding Energy Correction </a:t>
            </a:r>
          </a:p>
        </p:txBody>
      </p:sp>
      <p:sp>
        <p:nvSpPr>
          <p:cNvPr id="4" name="Slide Number Placeholder 3">
            <a:extLst>
              <a:ext uri="{FF2B5EF4-FFF2-40B4-BE49-F238E27FC236}">
                <a16:creationId xmlns:a16="http://schemas.microsoft.com/office/drawing/2014/main" id="{1DE06ED9-955E-5D4C-8DD2-6BE4F7B650AE}"/>
              </a:ext>
            </a:extLst>
          </p:cNvPr>
          <p:cNvSpPr>
            <a:spLocks noGrp="1"/>
          </p:cNvSpPr>
          <p:nvPr>
            <p:ph type="sldNum" sz="quarter" idx="12"/>
          </p:nvPr>
        </p:nvSpPr>
        <p:spPr/>
        <p:txBody>
          <a:bodyPr/>
          <a:lstStyle/>
          <a:p>
            <a:fld id="{035DBD62-E6E0-484E-AB64-E286A6B85B65}" type="slidenum">
              <a:rPr lang="en-US" smtClean="0"/>
              <a:t>18</a:t>
            </a:fld>
            <a:endParaRPr lang="en-US"/>
          </a:p>
        </p:txBody>
      </p:sp>
      <p:pic>
        <p:nvPicPr>
          <p:cNvPr id="6" name="Picture 5">
            <a:extLst>
              <a:ext uri="{FF2B5EF4-FFF2-40B4-BE49-F238E27FC236}">
                <a16:creationId xmlns:a16="http://schemas.microsoft.com/office/drawing/2014/main" id="{9ACDC115-FB7E-354E-B0A2-B2DD4FF266C1}"/>
              </a:ext>
            </a:extLst>
          </p:cNvPr>
          <p:cNvPicPr>
            <a:picLocks noChangeAspect="1"/>
          </p:cNvPicPr>
          <p:nvPr/>
        </p:nvPicPr>
        <p:blipFill>
          <a:blip r:embed="rId3"/>
          <a:stretch>
            <a:fillRect/>
          </a:stretch>
        </p:blipFill>
        <p:spPr>
          <a:xfrm>
            <a:off x="2795826" y="1609329"/>
            <a:ext cx="6600347" cy="4828381"/>
          </a:xfrm>
          <a:prstGeom prst="rect">
            <a:avLst/>
          </a:prstGeom>
        </p:spPr>
      </p:pic>
    </p:spTree>
    <p:extLst>
      <p:ext uri="{BB962C8B-B14F-4D97-AF65-F5344CB8AC3E}">
        <p14:creationId xmlns:p14="http://schemas.microsoft.com/office/powerpoint/2010/main" val="194033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64C4-8425-8A4E-B16B-CBFCB9B10F20}"/>
              </a:ext>
            </a:extLst>
          </p:cNvPr>
          <p:cNvSpPr>
            <a:spLocks noGrp="1"/>
          </p:cNvSpPr>
          <p:nvPr>
            <p:ph type="title"/>
          </p:nvPr>
        </p:nvSpPr>
        <p:spPr/>
        <p:txBody>
          <a:bodyPr/>
          <a:lstStyle/>
          <a:p>
            <a:r>
              <a:rPr lang="en-US" dirty="0"/>
              <a:t>Fano Factor </a:t>
            </a:r>
          </a:p>
        </p:txBody>
      </p:sp>
      <p:sp>
        <p:nvSpPr>
          <p:cNvPr id="3" name="Content Placeholder 2">
            <a:extLst>
              <a:ext uri="{FF2B5EF4-FFF2-40B4-BE49-F238E27FC236}">
                <a16:creationId xmlns:a16="http://schemas.microsoft.com/office/drawing/2014/main" id="{D4A9C9FC-EA4F-174F-8FD7-860D99EFFCC6}"/>
              </a:ext>
            </a:extLst>
          </p:cNvPr>
          <p:cNvSpPr>
            <a:spLocks noGrp="1"/>
          </p:cNvSpPr>
          <p:nvPr>
            <p:ph idx="1"/>
          </p:nvPr>
        </p:nvSpPr>
        <p:spPr/>
        <p:txBody>
          <a:bodyPr>
            <a:normAutofit/>
          </a:bodyPr>
          <a:lstStyle/>
          <a:p>
            <a:r>
              <a:rPr lang="en-US" sz="1800" dirty="0"/>
              <a:t>Variation in the number of electron-hold pairs produced given a single recoil energy. </a:t>
            </a:r>
          </a:p>
          <a:p>
            <a:pPr lvl="1"/>
            <a:r>
              <a:rPr lang="en-US" sz="1800" dirty="0"/>
              <a:t>This is well understood for electron recoils. </a:t>
            </a:r>
          </a:p>
          <a:p>
            <a:pPr lvl="2"/>
            <a:r>
              <a:rPr lang="en-US" sz="1800" dirty="0"/>
              <a:t>F(silicon) = 0.13 , F(germanium) = 0.12</a:t>
            </a:r>
          </a:p>
          <a:p>
            <a:pPr marL="457200" lvl="1" indent="0">
              <a:buNone/>
            </a:pPr>
            <a:endParaRPr lang="en-US" sz="1800" dirty="0"/>
          </a:p>
          <a:p>
            <a:r>
              <a:rPr lang="en-US" sz="1800" dirty="0"/>
              <a:t>This is not understood for nuclear recoils. </a:t>
            </a:r>
          </a:p>
          <a:p>
            <a:endParaRPr lang="en-US" sz="1800" dirty="0"/>
          </a:p>
          <a:p>
            <a:r>
              <a:rPr lang="en-US" sz="1800" dirty="0" err="1"/>
              <a:t>Lindhard</a:t>
            </a:r>
            <a:r>
              <a:rPr lang="en-US" sz="1800" dirty="0"/>
              <a:t> does make a prediction for this quantity, but has very little effect for recoil energies above 10keV and therefore has been neglected. </a:t>
            </a:r>
          </a:p>
        </p:txBody>
      </p:sp>
      <p:sp>
        <p:nvSpPr>
          <p:cNvPr id="4" name="Slide Number Placeholder 3">
            <a:extLst>
              <a:ext uri="{FF2B5EF4-FFF2-40B4-BE49-F238E27FC236}">
                <a16:creationId xmlns:a16="http://schemas.microsoft.com/office/drawing/2014/main" id="{2DF355FA-1BE5-5943-99D7-44C75C98F139}"/>
              </a:ext>
            </a:extLst>
          </p:cNvPr>
          <p:cNvSpPr>
            <a:spLocks noGrp="1"/>
          </p:cNvSpPr>
          <p:nvPr>
            <p:ph type="sldNum" sz="quarter" idx="12"/>
          </p:nvPr>
        </p:nvSpPr>
        <p:spPr/>
        <p:txBody>
          <a:bodyPr/>
          <a:lstStyle/>
          <a:p>
            <a:fld id="{035DBD62-E6E0-484E-AB64-E286A6B85B65}" type="slidenum">
              <a:rPr lang="en-US" smtClean="0"/>
              <a:t>19</a:t>
            </a:fld>
            <a:endParaRPr lang="en-US"/>
          </a:p>
        </p:txBody>
      </p:sp>
    </p:spTree>
    <p:extLst>
      <p:ext uri="{BB962C8B-B14F-4D97-AF65-F5344CB8AC3E}">
        <p14:creationId xmlns:p14="http://schemas.microsoft.com/office/powerpoint/2010/main" val="258404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B07F6-65A4-7E4F-A38A-B969043EC936}"/>
              </a:ext>
            </a:extLst>
          </p:cNvPr>
          <p:cNvSpPr>
            <a:spLocks noGrp="1"/>
          </p:cNvSpPr>
          <p:nvPr>
            <p:ph type="title"/>
          </p:nvPr>
        </p:nvSpPr>
        <p:spPr/>
        <p:txBody>
          <a:bodyPr/>
          <a:lstStyle/>
          <a:p>
            <a:r>
              <a:rPr lang="en-US" dirty="0"/>
              <a:t>Prior Work: Superconducting Electronics Lab</a:t>
            </a:r>
          </a:p>
        </p:txBody>
      </p:sp>
      <p:sp>
        <p:nvSpPr>
          <p:cNvPr id="3" name="Content Placeholder 2">
            <a:extLst>
              <a:ext uri="{FF2B5EF4-FFF2-40B4-BE49-F238E27FC236}">
                <a16:creationId xmlns:a16="http://schemas.microsoft.com/office/drawing/2014/main" id="{17CAD064-1CBF-B640-A430-3BFE75C65D1A}"/>
              </a:ext>
            </a:extLst>
          </p:cNvPr>
          <p:cNvSpPr>
            <a:spLocks noGrp="1"/>
          </p:cNvSpPr>
          <p:nvPr>
            <p:ph idx="1"/>
          </p:nvPr>
        </p:nvSpPr>
        <p:spPr/>
        <p:txBody>
          <a:bodyPr>
            <a:normAutofit/>
          </a:bodyPr>
          <a:lstStyle/>
          <a:p>
            <a:r>
              <a:rPr lang="en-US" sz="1800" dirty="0"/>
              <a:t>Nano-SQUID (Undergrad) </a:t>
            </a:r>
          </a:p>
          <a:p>
            <a:pPr lvl="1"/>
            <a:r>
              <a:rPr lang="en-US" sz="1800" dirty="0"/>
              <a:t>Systems integration </a:t>
            </a:r>
          </a:p>
          <a:p>
            <a:pPr lvl="1"/>
            <a:r>
              <a:rPr lang="en-US" sz="1800" dirty="0"/>
              <a:t>Probe design via fusion 360 / CAD</a:t>
            </a:r>
          </a:p>
          <a:p>
            <a:pPr marL="0" indent="0">
              <a:buNone/>
            </a:pPr>
            <a:endParaRPr lang="en-US" sz="1800" dirty="0"/>
          </a:p>
          <a:p>
            <a:r>
              <a:rPr lang="en-US" sz="1800" dirty="0"/>
              <a:t>Cryogenic Dark Matter Survey (CDMS) </a:t>
            </a:r>
          </a:p>
          <a:p>
            <a:pPr lvl="1"/>
            <a:r>
              <a:rPr lang="en-US" sz="1800" dirty="0"/>
              <a:t>Lab Management </a:t>
            </a:r>
          </a:p>
          <a:p>
            <a:pPr lvl="1"/>
            <a:r>
              <a:rPr lang="en-US" sz="1800" dirty="0"/>
              <a:t>Testing and characterization of superconducting quantum interference devices. </a:t>
            </a:r>
          </a:p>
          <a:p>
            <a:pPr lvl="1"/>
            <a:r>
              <a:rPr lang="en-US" sz="1800" dirty="0"/>
              <a:t>Data acquisition system (DAQ) analysis / troubleshooting </a:t>
            </a:r>
          </a:p>
          <a:p>
            <a:pPr lvl="2"/>
            <a:r>
              <a:rPr lang="en-US" sz="1800" dirty="0"/>
              <a:t>Magnetic field sensitivity measurements. </a:t>
            </a:r>
          </a:p>
          <a:p>
            <a:pPr marL="457200" lvl="1" indent="0">
              <a:buNone/>
            </a:pP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5C467EA8-A744-134C-BFA7-916450729851}"/>
              </a:ext>
            </a:extLst>
          </p:cNvPr>
          <p:cNvSpPr>
            <a:spLocks noGrp="1"/>
          </p:cNvSpPr>
          <p:nvPr>
            <p:ph type="sldNum" sz="quarter" idx="12"/>
          </p:nvPr>
        </p:nvSpPr>
        <p:spPr/>
        <p:txBody>
          <a:bodyPr/>
          <a:lstStyle/>
          <a:p>
            <a:fld id="{035DBD62-E6E0-484E-AB64-E286A6B85B65}" type="slidenum">
              <a:rPr lang="en-US" smtClean="0"/>
              <a:t>2</a:t>
            </a:fld>
            <a:endParaRPr lang="en-US"/>
          </a:p>
        </p:txBody>
      </p:sp>
    </p:spTree>
    <p:extLst>
      <p:ext uri="{BB962C8B-B14F-4D97-AF65-F5344CB8AC3E}">
        <p14:creationId xmlns:p14="http://schemas.microsoft.com/office/powerpoint/2010/main" val="2316287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80C3-62DE-9846-8E4E-6F65870FB831}"/>
              </a:ext>
            </a:extLst>
          </p:cNvPr>
          <p:cNvSpPr>
            <a:spLocks noGrp="1"/>
          </p:cNvSpPr>
          <p:nvPr>
            <p:ph type="title"/>
          </p:nvPr>
        </p:nvSpPr>
        <p:spPr/>
        <p:txBody>
          <a:bodyPr/>
          <a:lstStyle/>
          <a:p>
            <a:r>
              <a:rPr lang="en-US" dirty="0" err="1"/>
              <a:t>Lindhard</a:t>
            </a:r>
            <a:r>
              <a:rPr lang="en-US" dirty="0"/>
              <a:t> Fano Factor </a:t>
            </a:r>
          </a:p>
        </p:txBody>
      </p:sp>
      <p:sp>
        <p:nvSpPr>
          <p:cNvPr id="4" name="Slide Number Placeholder 3">
            <a:extLst>
              <a:ext uri="{FF2B5EF4-FFF2-40B4-BE49-F238E27FC236}">
                <a16:creationId xmlns:a16="http://schemas.microsoft.com/office/drawing/2014/main" id="{AB3BD47F-C63E-9644-B7C5-5AD5CCEB0B9C}"/>
              </a:ext>
            </a:extLst>
          </p:cNvPr>
          <p:cNvSpPr>
            <a:spLocks noGrp="1"/>
          </p:cNvSpPr>
          <p:nvPr>
            <p:ph type="sldNum" sz="quarter" idx="12"/>
          </p:nvPr>
        </p:nvSpPr>
        <p:spPr/>
        <p:txBody>
          <a:bodyPr/>
          <a:lstStyle/>
          <a:p>
            <a:fld id="{035DBD62-E6E0-484E-AB64-E286A6B85B65}" type="slidenum">
              <a:rPr lang="en-US" smtClean="0"/>
              <a:t>20</a:t>
            </a:fld>
            <a:endParaRPr lang="en-US"/>
          </a:p>
        </p:txBody>
      </p:sp>
      <p:pic>
        <p:nvPicPr>
          <p:cNvPr id="6" name="Picture 5">
            <a:extLst>
              <a:ext uri="{FF2B5EF4-FFF2-40B4-BE49-F238E27FC236}">
                <a16:creationId xmlns:a16="http://schemas.microsoft.com/office/drawing/2014/main" id="{AE5C6118-3B77-E845-9921-B814449B0ECE}"/>
              </a:ext>
            </a:extLst>
          </p:cNvPr>
          <p:cNvPicPr>
            <a:picLocks noChangeAspect="1"/>
          </p:cNvPicPr>
          <p:nvPr/>
        </p:nvPicPr>
        <p:blipFill>
          <a:blip r:embed="rId2"/>
          <a:stretch>
            <a:fillRect/>
          </a:stretch>
        </p:blipFill>
        <p:spPr>
          <a:xfrm>
            <a:off x="2064967" y="1276350"/>
            <a:ext cx="8062065" cy="5080000"/>
          </a:xfrm>
          <a:prstGeom prst="rect">
            <a:avLst/>
          </a:prstGeom>
        </p:spPr>
      </p:pic>
    </p:spTree>
    <p:extLst>
      <p:ext uri="{BB962C8B-B14F-4D97-AF65-F5344CB8AC3E}">
        <p14:creationId xmlns:p14="http://schemas.microsoft.com/office/powerpoint/2010/main" val="3808786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9DD7-8BBB-CB40-AFC8-9E5F7541CB11}"/>
              </a:ext>
            </a:extLst>
          </p:cNvPr>
          <p:cNvSpPr>
            <a:spLocks noGrp="1"/>
          </p:cNvSpPr>
          <p:nvPr>
            <p:ph type="title"/>
          </p:nvPr>
        </p:nvSpPr>
        <p:spPr/>
        <p:txBody>
          <a:bodyPr/>
          <a:lstStyle/>
          <a:p>
            <a:r>
              <a:rPr lang="en-US" dirty="0"/>
              <a:t>Model Validation (Electron Recoil Band)  </a:t>
            </a:r>
          </a:p>
        </p:txBody>
      </p:sp>
      <p:sp>
        <p:nvSpPr>
          <p:cNvPr id="3" name="Content Placeholder 2">
            <a:extLst>
              <a:ext uri="{FF2B5EF4-FFF2-40B4-BE49-F238E27FC236}">
                <a16:creationId xmlns:a16="http://schemas.microsoft.com/office/drawing/2014/main" id="{62E353B8-DDA0-E743-8E78-182D56768CC1}"/>
              </a:ext>
            </a:extLst>
          </p:cNvPr>
          <p:cNvSpPr>
            <a:spLocks noGrp="1"/>
          </p:cNvSpPr>
          <p:nvPr>
            <p:ph idx="1"/>
          </p:nvPr>
        </p:nvSpPr>
        <p:spPr>
          <a:xfrm>
            <a:off x="838200" y="1825625"/>
            <a:ext cx="10515600" cy="1031875"/>
          </a:xfrm>
        </p:spPr>
        <p:txBody>
          <a:bodyPr>
            <a:normAutofit/>
          </a:bodyPr>
          <a:lstStyle/>
          <a:p>
            <a:r>
              <a:rPr lang="en-US" sz="1800" dirty="0"/>
              <a:t>A fitted energy distribution fit exists for calibration data. </a:t>
            </a:r>
          </a:p>
          <a:p>
            <a:pPr lvl="1"/>
            <a:r>
              <a:rPr lang="en-US" sz="1800" dirty="0"/>
              <a:t>Data is expected to be normally distributed in each energy bin with a slight skew in the higher energy bins. </a:t>
            </a:r>
          </a:p>
        </p:txBody>
      </p:sp>
      <p:sp>
        <p:nvSpPr>
          <p:cNvPr id="4" name="Slide Number Placeholder 3">
            <a:extLst>
              <a:ext uri="{FF2B5EF4-FFF2-40B4-BE49-F238E27FC236}">
                <a16:creationId xmlns:a16="http://schemas.microsoft.com/office/drawing/2014/main" id="{3E8EB9D6-AECE-8D4B-9119-782D81CD9AEC}"/>
              </a:ext>
            </a:extLst>
          </p:cNvPr>
          <p:cNvSpPr>
            <a:spLocks noGrp="1"/>
          </p:cNvSpPr>
          <p:nvPr>
            <p:ph type="sldNum" sz="quarter" idx="12"/>
          </p:nvPr>
        </p:nvSpPr>
        <p:spPr/>
        <p:txBody>
          <a:bodyPr/>
          <a:lstStyle/>
          <a:p>
            <a:fld id="{035DBD62-E6E0-484E-AB64-E286A6B85B65}" type="slidenum">
              <a:rPr lang="en-US" smtClean="0"/>
              <a:t>21</a:t>
            </a:fld>
            <a:endParaRPr lang="en-US"/>
          </a:p>
        </p:txBody>
      </p:sp>
      <p:pic>
        <p:nvPicPr>
          <p:cNvPr id="6" name="Picture 5">
            <a:extLst>
              <a:ext uri="{FF2B5EF4-FFF2-40B4-BE49-F238E27FC236}">
                <a16:creationId xmlns:a16="http://schemas.microsoft.com/office/drawing/2014/main" id="{F766E7F9-E85F-3248-A4E7-EE000CE8EF9B}"/>
              </a:ext>
            </a:extLst>
          </p:cNvPr>
          <p:cNvPicPr>
            <a:picLocks noChangeAspect="1"/>
          </p:cNvPicPr>
          <p:nvPr/>
        </p:nvPicPr>
        <p:blipFill>
          <a:blip r:embed="rId3"/>
          <a:stretch>
            <a:fillRect/>
          </a:stretch>
        </p:blipFill>
        <p:spPr>
          <a:xfrm>
            <a:off x="5882311" y="2592387"/>
            <a:ext cx="5833439" cy="4303813"/>
          </a:xfrm>
          <a:prstGeom prst="rect">
            <a:avLst/>
          </a:prstGeom>
        </p:spPr>
      </p:pic>
      <p:pic>
        <p:nvPicPr>
          <p:cNvPr id="10" name="Picture 9">
            <a:extLst>
              <a:ext uri="{FF2B5EF4-FFF2-40B4-BE49-F238E27FC236}">
                <a16:creationId xmlns:a16="http://schemas.microsoft.com/office/drawing/2014/main" id="{6BBD5595-7D4E-CB4C-BDB2-06DD68F97A4A}"/>
              </a:ext>
            </a:extLst>
          </p:cNvPr>
          <p:cNvPicPr>
            <a:picLocks noChangeAspect="1"/>
          </p:cNvPicPr>
          <p:nvPr/>
        </p:nvPicPr>
        <p:blipFill>
          <a:blip r:embed="rId4"/>
          <a:stretch>
            <a:fillRect/>
          </a:stretch>
        </p:blipFill>
        <p:spPr>
          <a:xfrm>
            <a:off x="-35255" y="2720975"/>
            <a:ext cx="5618152" cy="4000500"/>
          </a:xfrm>
          <a:prstGeom prst="rect">
            <a:avLst/>
          </a:prstGeom>
        </p:spPr>
      </p:pic>
    </p:spTree>
    <p:extLst>
      <p:ext uri="{BB962C8B-B14F-4D97-AF65-F5344CB8AC3E}">
        <p14:creationId xmlns:p14="http://schemas.microsoft.com/office/powerpoint/2010/main" val="226711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CAA4-E56A-8A43-A8E5-D0F006FE124D}"/>
              </a:ext>
            </a:extLst>
          </p:cNvPr>
          <p:cNvSpPr>
            <a:spLocks noGrp="1"/>
          </p:cNvSpPr>
          <p:nvPr>
            <p:ph type="title"/>
          </p:nvPr>
        </p:nvSpPr>
        <p:spPr/>
        <p:txBody>
          <a:bodyPr/>
          <a:lstStyle/>
          <a:p>
            <a:r>
              <a:rPr lang="en-US" dirty="0"/>
              <a:t>Model Validation (Nuclear Recoil Band) </a:t>
            </a:r>
          </a:p>
        </p:txBody>
      </p:sp>
      <p:sp>
        <p:nvSpPr>
          <p:cNvPr id="3" name="Content Placeholder 2">
            <a:extLst>
              <a:ext uri="{FF2B5EF4-FFF2-40B4-BE49-F238E27FC236}">
                <a16:creationId xmlns:a16="http://schemas.microsoft.com/office/drawing/2014/main" id="{2D0D12F2-2BBA-DE4D-8A87-DC95236C9EAE}"/>
              </a:ext>
            </a:extLst>
          </p:cNvPr>
          <p:cNvSpPr>
            <a:spLocks noGrp="1"/>
          </p:cNvSpPr>
          <p:nvPr>
            <p:ph idx="1"/>
          </p:nvPr>
        </p:nvSpPr>
        <p:spPr>
          <a:xfrm>
            <a:off x="838200" y="1825625"/>
            <a:ext cx="10515600" cy="1603375"/>
          </a:xfrm>
        </p:spPr>
        <p:txBody>
          <a:bodyPr>
            <a:normAutofit/>
          </a:bodyPr>
          <a:lstStyle/>
          <a:p>
            <a:r>
              <a:rPr lang="en-US" sz="1800" dirty="0"/>
              <a:t>According to data the nuclear recoil band should be normally distributed through the range of possible recoil energies. </a:t>
            </a:r>
          </a:p>
          <a:p>
            <a:r>
              <a:rPr lang="en-US" sz="1800" dirty="0"/>
              <a:t>This is much harder to show due to the nonlinearity of the </a:t>
            </a:r>
            <a:r>
              <a:rPr lang="en-US" sz="1800" dirty="0" err="1"/>
              <a:t>fano</a:t>
            </a:r>
            <a:r>
              <a:rPr lang="en-US" sz="1800" dirty="0"/>
              <a:t> factor. As the initial yield model is not normally distributed. (Cauchy(</a:t>
            </a:r>
            <a:r>
              <a:rPr lang="en-US" sz="1800" dirty="0" err="1"/>
              <a:t>ish</a:t>
            </a:r>
            <a:r>
              <a:rPr lang="en-US" sz="1800" dirty="0"/>
              <a:t>)-Distribution)  </a:t>
            </a:r>
          </a:p>
        </p:txBody>
      </p:sp>
      <p:sp>
        <p:nvSpPr>
          <p:cNvPr id="4" name="Slide Number Placeholder 3">
            <a:extLst>
              <a:ext uri="{FF2B5EF4-FFF2-40B4-BE49-F238E27FC236}">
                <a16:creationId xmlns:a16="http://schemas.microsoft.com/office/drawing/2014/main" id="{0D337697-882B-AC4B-AB79-0A4F0AEC556B}"/>
              </a:ext>
            </a:extLst>
          </p:cNvPr>
          <p:cNvSpPr>
            <a:spLocks noGrp="1"/>
          </p:cNvSpPr>
          <p:nvPr>
            <p:ph type="sldNum" sz="quarter" idx="12"/>
          </p:nvPr>
        </p:nvSpPr>
        <p:spPr/>
        <p:txBody>
          <a:bodyPr/>
          <a:lstStyle/>
          <a:p>
            <a:fld id="{035DBD62-E6E0-484E-AB64-E286A6B85B65}" type="slidenum">
              <a:rPr lang="en-US" smtClean="0"/>
              <a:t>22</a:t>
            </a:fld>
            <a:endParaRPr lang="en-US"/>
          </a:p>
        </p:txBody>
      </p:sp>
      <p:pic>
        <p:nvPicPr>
          <p:cNvPr id="6" name="Picture 5">
            <a:extLst>
              <a:ext uri="{FF2B5EF4-FFF2-40B4-BE49-F238E27FC236}">
                <a16:creationId xmlns:a16="http://schemas.microsoft.com/office/drawing/2014/main" id="{240CD69D-4AF8-234C-9840-06CB47D4D1B6}"/>
              </a:ext>
            </a:extLst>
          </p:cNvPr>
          <p:cNvPicPr>
            <a:picLocks noChangeAspect="1"/>
          </p:cNvPicPr>
          <p:nvPr/>
        </p:nvPicPr>
        <p:blipFill>
          <a:blip r:embed="rId2"/>
          <a:stretch>
            <a:fillRect/>
          </a:stretch>
        </p:blipFill>
        <p:spPr>
          <a:xfrm>
            <a:off x="2077152" y="3819525"/>
            <a:ext cx="7489123" cy="1917700"/>
          </a:xfrm>
          <a:prstGeom prst="rect">
            <a:avLst/>
          </a:prstGeom>
        </p:spPr>
      </p:pic>
    </p:spTree>
    <p:extLst>
      <p:ext uri="{BB962C8B-B14F-4D97-AF65-F5344CB8AC3E}">
        <p14:creationId xmlns:p14="http://schemas.microsoft.com/office/powerpoint/2010/main" val="292385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could still be "WIMP" like in that it could interact with nuclei - but &lt; 70 GeV masses are increasingly of interest.</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3</a:t>
            </a:fld>
            <a:endParaRPr lang="en-US" dirty="0"/>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
        <p:nvSpPr>
          <p:cNvPr id="5" name="TextBox 4">
            <a:extLst>
              <a:ext uri="{FF2B5EF4-FFF2-40B4-BE49-F238E27FC236}">
                <a16:creationId xmlns:a16="http://schemas.microsoft.com/office/drawing/2014/main" id="{42E4C1C9-D897-6144-8ADF-63341E5324EB}"/>
              </a:ext>
            </a:extLst>
          </p:cNvPr>
          <p:cNvSpPr txBox="1"/>
          <p:nvPr/>
        </p:nvSpPr>
        <p:spPr>
          <a:xfrm>
            <a:off x="9429007" y="1939002"/>
            <a:ext cx="1102289" cy="369332"/>
          </a:xfrm>
          <a:prstGeom prst="rect">
            <a:avLst/>
          </a:prstGeom>
          <a:noFill/>
        </p:spPr>
        <p:txBody>
          <a:bodyPr wrap="none" rtlCol="0">
            <a:spAutoFit/>
          </a:bodyPr>
          <a:lstStyle/>
          <a:p>
            <a:r>
              <a:rPr lang="en-US" dirty="0" err="1"/>
              <a:t>CDMSlite</a:t>
            </a:r>
            <a:r>
              <a:rPr lang="en-US" dirty="0"/>
              <a:t> </a:t>
            </a:r>
          </a:p>
        </p:txBody>
      </p:sp>
      <p:cxnSp>
        <p:nvCxnSpPr>
          <p:cNvPr id="8" name="Straight Arrow Connector 7">
            <a:extLst>
              <a:ext uri="{FF2B5EF4-FFF2-40B4-BE49-F238E27FC236}">
                <a16:creationId xmlns:a16="http://schemas.microsoft.com/office/drawing/2014/main" id="{BC09A26C-7FDB-794F-BB1E-910BFAD1083D}"/>
              </a:ext>
            </a:extLst>
          </p:cNvPr>
          <p:cNvCxnSpPr>
            <a:stCxn id="5" idx="1"/>
          </p:cNvCxnSpPr>
          <p:nvPr/>
        </p:nvCxnSpPr>
        <p:spPr>
          <a:xfrm flipH="1">
            <a:off x="8182098" y="2123668"/>
            <a:ext cx="1246909" cy="5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A5F053-8419-0A41-BAF2-6097B776BDB3}"/>
              </a:ext>
            </a:extLst>
          </p:cNvPr>
          <p:cNvSpPr txBox="1"/>
          <p:nvPr/>
        </p:nvSpPr>
        <p:spPr>
          <a:xfrm>
            <a:off x="8610600" y="4286992"/>
            <a:ext cx="865301" cy="369332"/>
          </a:xfrm>
          <a:prstGeom prst="rect">
            <a:avLst/>
          </a:prstGeom>
          <a:noFill/>
        </p:spPr>
        <p:txBody>
          <a:bodyPr wrap="none" rtlCol="0">
            <a:spAutoFit/>
          </a:bodyPr>
          <a:lstStyle/>
          <a:p>
            <a:r>
              <a:rPr lang="en-US" dirty="0"/>
              <a:t>CRESST</a:t>
            </a:r>
          </a:p>
        </p:txBody>
      </p:sp>
      <p:cxnSp>
        <p:nvCxnSpPr>
          <p:cNvPr id="11" name="Straight Arrow Connector 10">
            <a:extLst>
              <a:ext uri="{FF2B5EF4-FFF2-40B4-BE49-F238E27FC236}">
                <a16:creationId xmlns:a16="http://schemas.microsoft.com/office/drawing/2014/main" id="{F0212805-0856-9643-B036-283EE69E3F30}"/>
              </a:ext>
            </a:extLst>
          </p:cNvPr>
          <p:cNvCxnSpPr>
            <a:cxnSpLocks/>
          </p:cNvCxnSpPr>
          <p:nvPr/>
        </p:nvCxnSpPr>
        <p:spPr>
          <a:xfrm flipV="1">
            <a:off x="9429007" y="3633897"/>
            <a:ext cx="154380" cy="64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614C080-7AA8-5A4D-8216-BA1244D7719C}"/>
              </a:ext>
            </a:extLst>
          </p:cNvPr>
          <p:cNvSpPr txBox="1"/>
          <p:nvPr/>
        </p:nvSpPr>
        <p:spPr>
          <a:xfrm>
            <a:off x="9506197" y="2308334"/>
            <a:ext cx="1298753" cy="369332"/>
          </a:xfrm>
          <a:prstGeom prst="rect">
            <a:avLst/>
          </a:prstGeom>
          <a:noFill/>
        </p:spPr>
        <p:txBody>
          <a:bodyPr wrap="none" rtlCol="0">
            <a:spAutoFit/>
          </a:bodyPr>
          <a:lstStyle/>
          <a:p>
            <a:r>
              <a:rPr lang="en-US" dirty="0" err="1"/>
              <a:t>SuperCDMS</a:t>
            </a:r>
            <a:endParaRPr lang="en-US" dirty="0"/>
          </a:p>
        </p:txBody>
      </p:sp>
      <p:cxnSp>
        <p:nvCxnSpPr>
          <p:cNvPr id="15" name="Straight Arrow Connector 14">
            <a:extLst>
              <a:ext uri="{FF2B5EF4-FFF2-40B4-BE49-F238E27FC236}">
                <a16:creationId xmlns:a16="http://schemas.microsoft.com/office/drawing/2014/main" id="{AB87FB95-D986-154E-8EC4-0329477DB758}"/>
              </a:ext>
            </a:extLst>
          </p:cNvPr>
          <p:cNvCxnSpPr>
            <a:cxnSpLocks/>
            <a:stCxn id="13" idx="1"/>
          </p:cNvCxnSpPr>
          <p:nvPr/>
        </p:nvCxnSpPr>
        <p:spPr>
          <a:xfrm flipH="1">
            <a:off x="9310255" y="2493000"/>
            <a:ext cx="195942" cy="2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0392BB-9FD4-8349-B4F8-C05A417A61ED}"/>
              </a:ext>
            </a:extLst>
          </p:cNvPr>
          <p:cNvSpPr txBox="1"/>
          <p:nvPr/>
        </p:nvSpPr>
        <p:spPr>
          <a:xfrm>
            <a:off x="9574773" y="4471658"/>
            <a:ext cx="545214" cy="369332"/>
          </a:xfrm>
          <a:prstGeom prst="rect">
            <a:avLst/>
          </a:prstGeom>
          <a:noFill/>
        </p:spPr>
        <p:txBody>
          <a:bodyPr wrap="none" rtlCol="0">
            <a:spAutoFit/>
          </a:bodyPr>
          <a:lstStyle/>
          <a:p>
            <a:r>
              <a:rPr lang="en-US" dirty="0"/>
              <a:t>LUX</a:t>
            </a:r>
          </a:p>
        </p:txBody>
      </p:sp>
      <p:cxnSp>
        <p:nvCxnSpPr>
          <p:cNvPr id="19" name="Straight Arrow Connector 18">
            <a:extLst>
              <a:ext uri="{FF2B5EF4-FFF2-40B4-BE49-F238E27FC236}">
                <a16:creationId xmlns:a16="http://schemas.microsoft.com/office/drawing/2014/main" id="{8A5FB1F2-AB6F-6D42-BB04-60355E830876}"/>
              </a:ext>
            </a:extLst>
          </p:cNvPr>
          <p:cNvCxnSpPr>
            <a:cxnSpLocks/>
          </p:cNvCxnSpPr>
          <p:nvPr/>
        </p:nvCxnSpPr>
        <p:spPr>
          <a:xfrm flipV="1">
            <a:off x="9847380" y="4001295"/>
            <a:ext cx="290473" cy="65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3E0A56-A830-F847-9EC6-A267EE061E39}"/>
              </a:ext>
            </a:extLst>
          </p:cNvPr>
          <p:cNvSpPr txBox="1"/>
          <p:nvPr/>
        </p:nvSpPr>
        <p:spPr>
          <a:xfrm>
            <a:off x="8743950" y="5551945"/>
            <a:ext cx="3103589" cy="523220"/>
          </a:xfrm>
          <a:prstGeom prst="rect">
            <a:avLst/>
          </a:prstGeom>
          <a:noFill/>
        </p:spPr>
        <p:txBody>
          <a:bodyPr wrap="square" rtlCol="0">
            <a:spAutoFit/>
          </a:bodyPr>
          <a:lstStyle/>
          <a:p>
            <a:r>
              <a:rPr lang="en-US" sz="1400" dirty="0"/>
              <a:t>DOI: 10.1103/PhysRevLett.116.071301 </a:t>
            </a:r>
          </a:p>
          <a:p>
            <a:endParaRPr lang="en-US" sz="1400" dirty="0"/>
          </a:p>
        </p:txBody>
      </p:sp>
    </p:spTree>
    <p:extLst>
      <p:ext uri="{BB962C8B-B14F-4D97-AF65-F5344CB8AC3E}">
        <p14:creationId xmlns:p14="http://schemas.microsoft.com/office/powerpoint/2010/main" val="265057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and Detection in </a:t>
            </a:r>
            <a:r>
              <a:rPr lang="en-US" dirty="0" err="1"/>
              <a:t>CDMSlite</a:t>
            </a:r>
            <a:r>
              <a:rPr lang="en-US" dirty="0"/>
              <a:t>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34777" y="2332328"/>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4</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38200" y="1737598"/>
            <a:ext cx="493034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Electron-Hole pairs and Prompt Phonons are liberated when particle interacts with the nuclei in the detector. (Silicon or Germanium)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detectors measure total phonon energy. Which make them really good electron-hole pair counters due to the Luke-</a:t>
            </a:r>
            <a:r>
              <a:rPr lang="en-US" dirty="0" err="1"/>
              <a:t>Neganov</a:t>
            </a:r>
            <a:r>
              <a:rPr lang="en-US" dirty="0"/>
              <a:t> effect.</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7" name="Group 6">
            <a:extLst>
              <a:ext uri="{FF2B5EF4-FFF2-40B4-BE49-F238E27FC236}">
                <a16:creationId xmlns:a16="http://schemas.microsoft.com/office/drawing/2014/main" id="{6030DAE2-2C31-1B47-A26B-C26E2AF7F560}"/>
              </a:ext>
            </a:extLst>
          </p:cNvPr>
          <p:cNvGrpSpPr/>
          <p:nvPr/>
        </p:nvGrpSpPr>
        <p:grpSpPr>
          <a:xfrm>
            <a:off x="1886429" y="4920879"/>
            <a:ext cx="2833888" cy="932233"/>
            <a:chOff x="6606201" y="4844048"/>
            <a:chExt cx="2833888" cy="932233"/>
          </a:xfrm>
        </p:grpSpPr>
        <p:pic>
          <p:nvPicPr>
            <p:cNvPr id="8" name="Picture 7">
              <a:extLst>
                <a:ext uri="{FF2B5EF4-FFF2-40B4-BE49-F238E27FC236}">
                  <a16:creationId xmlns:a16="http://schemas.microsoft.com/office/drawing/2014/main" id="{7F50AC3F-6268-5A40-AB27-4322058C2874}"/>
                </a:ext>
              </a:extLst>
            </p:cNvPr>
            <p:cNvPicPr>
              <a:picLocks noChangeAspect="1"/>
            </p:cNvPicPr>
            <p:nvPr/>
          </p:nvPicPr>
          <p:blipFill>
            <a:blip r:embed="rId4"/>
            <a:stretch>
              <a:fillRect/>
            </a:stretch>
          </p:blipFill>
          <p:spPr>
            <a:xfrm>
              <a:off x="6606201" y="5250230"/>
              <a:ext cx="2833888" cy="526051"/>
            </a:xfrm>
            <a:prstGeom prst="rect">
              <a:avLst/>
            </a:prstGeom>
          </p:spPr>
        </p:pic>
        <p:pic>
          <p:nvPicPr>
            <p:cNvPr id="9" name="Picture 8">
              <a:extLst>
                <a:ext uri="{FF2B5EF4-FFF2-40B4-BE49-F238E27FC236}">
                  <a16:creationId xmlns:a16="http://schemas.microsoft.com/office/drawing/2014/main" id="{75070251-F571-524F-A5E6-DDBB08E1F35D}"/>
                </a:ext>
              </a:extLst>
            </p:cNvPr>
            <p:cNvPicPr>
              <a:picLocks noChangeAspect="1"/>
            </p:cNvPicPr>
            <p:nvPr/>
          </p:nvPicPr>
          <p:blipFill>
            <a:blip r:embed="rId5"/>
            <a:stretch>
              <a:fillRect/>
            </a:stretch>
          </p:blipFill>
          <p:spPr>
            <a:xfrm>
              <a:off x="6634777" y="4844048"/>
              <a:ext cx="2565781" cy="352166"/>
            </a:xfrm>
            <a:prstGeom prst="rect">
              <a:avLst/>
            </a:prstGeom>
          </p:spPr>
        </p:pic>
      </p:grpSp>
    </p:spTree>
    <p:extLst>
      <p:ext uri="{BB962C8B-B14F-4D97-AF65-F5344CB8AC3E}">
        <p14:creationId xmlns:p14="http://schemas.microsoft.com/office/powerpoint/2010/main" val="133908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Electron – Hole Pair Creation </a:t>
            </a:r>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5</a:t>
            </a:fld>
            <a:endParaRPr lang="en-US" dirty="0"/>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 ionization yield Y converts from recoil energy </a:t>
            </a:r>
            <a:r>
              <a:rPr lang="en-US" dirty="0" err="1"/>
              <a:t>Er</a:t>
            </a:r>
            <a:r>
              <a:rPr lang="en-US" dirty="0"/>
              <a:t> to the average number of electron-hole pairs produced &lt;</a:t>
            </a:r>
            <a:r>
              <a:rPr lang="en-US" dirty="0" err="1"/>
              <a:t>Neh</a:t>
            </a:r>
            <a:r>
              <a:rPr lang="en-US" dirty="0"/>
              <a:t>&gt;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mean number of electron hole pairs produced varies greatly for electron recoils and nuclear recoils.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Measurements of charge and phonon would mean great discrimination between electron and nuclear recoils (far better than PSD and liquid scintillators)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79EE5C9-A9BC-A147-8E03-1E7C53D9CB2F}"/>
              </a:ext>
            </a:extLst>
          </p:cNvPr>
          <p:cNvPicPr>
            <a:picLocks noChangeAspect="1"/>
          </p:cNvPicPr>
          <p:nvPr/>
        </p:nvPicPr>
        <p:blipFill>
          <a:blip r:embed="rId3"/>
          <a:stretch>
            <a:fillRect/>
          </a:stretch>
        </p:blipFill>
        <p:spPr>
          <a:xfrm>
            <a:off x="7076482" y="1649978"/>
            <a:ext cx="2957025" cy="1325563"/>
          </a:xfrm>
          <a:prstGeom prst="rect">
            <a:avLst/>
          </a:prstGeom>
        </p:spPr>
      </p:pic>
      <p:pic>
        <p:nvPicPr>
          <p:cNvPr id="14" name="Picture 13">
            <a:extLst>
              <a:ext uri="{FF2B5EF4-FFF2-40B4-BE49-F238E27FC236}">
                <a16:creationId xmlns:a16="http://schemas.microsoft.com/office/drawing/2014/main" id="{DA36B9B5-C651-054C-907F-D0D076CE3416}"/>
              </a:ext>
            </a:extLst>
          </p:cNvPr>
          <p:cNvPicPr>
            <a:picLocks noChangeAspect="1"/>
          </p:cNvPicPr>
          <p:nvPr/>
        </p:nvPicPr>
        <p:blipFill>
          <a:blip r:embed="rId4"/>
          <a:stretch>
            <a:fillRect/>
          </a:stretch>
        </p:blipFill>
        <p:spPr>
          <a:xfrm>
            <a:off x="7076482" y="3429000"/>
            <a:ext cx="4145852" cy="1447758"/>
          </a:xfrm>
          <a:prstGeom prst="rect">
            <a:avLst/>
          </a:prstGeom>
        </p:spPr>
      </p:pic>
      <p:sp>
        <p:nvSpPr>
          <p:cNvPr id="15" name="TextBox 14">
            <a:extLst>
              <a:ext uri="{FF2B5EF4-FFF2-40B4-BE49-F238E27FC236}">
                <a16:creationId xmlns:a16="http://schemas.microsoft.com/office/drawing/2014/main" id="{99D16253-3686-624B-8260-EABEC28458A3}"/>
              </a:ext>
            </a:extLst>
          </p:cNvPr>
          <p:cNvSpPr txBox="1"/>
          <p:nvPr/>
        </p:nvSpPr>
        <p:spPr>
          <a:xfrm>
            <a:off x="7760043" y="1297459"/>
            <a:ext cx="1715470" cy="369332"/>
          </a:xfrm>
          <a:prstGeom prst="rect">
            <a:avLst/>
          </a:prstGeom>
          <a:noFill/>
        </p:spPr>
        <p:txBody>
          <a:bodyPr wrap="none" rtlCol="0">
            <a:spAutoFit/>
          </a:bodyPr>
          <a:lstStyle/>
          <a:p>
            <a:r>
              <a:rPr lang="en-US" u="sng" dirty="0"/>
              <a:t>Electron Recoils </a:t>
            </a:r>
          </a:p>
        </p:txBody>
      </p:sp>
      <p:sp>
        <p:nvSpPr>
          <p:cNvPr id="16" name="TextBox 15">
            <a:extLst>
              <a:ext uri="{FF2B5EF4-FFF2-40B4-BE49-F238E27FC236}">
                <a16:creationId xmlns:a16="http://schemas.microsoft.com/office/drawing/2014/main" id="{B7FA9A01-1822-8E42-AB0B-B9C582331989}"/>
              </a:ext>
            </a:extLst>
          </p:cNvPr>
          <p:cNvSpPr txBox="1"/>
          <p:nvPr/>
        </p:nvSpPr>
        <p:spPr>
          <a:xfrm>
            <a:off x="7726242" y="3059668"/>
            <a:ext cx="1667892" cy="369332"/>
          </a:xfrm>
          <a:prstGeom prst="rect">
            <a:avLst/>
          </a:prstGeom>
          <a:noFill/>
        </p:spPr>
        <p:txBody>
          <a:bodyPr wrap="none" rtlCol="0">
            <a:spAutoFit/>
          </a:bodyPr>
          <a:lstStyle/>
          <a:p>
            <a:r>
              <a:rPr lang="en-US" u="sng" dirty="0"/>
              <a:t>Nuclear Recoils </a:t>
            </a:r>
          </a:p>
        </p:txBody>
      </p:sp>
      <p:sp>
        <p:nvSpPr>
          <p:cNvPr id="17" name="TextBox 16">
            <a:extLst>
              <a:ext uri="{FF2B5EF4-FFF2-40B4-BE49-F238E27FC236}">
                <a16:creationId xmlns:a16="http://schemas.microsoft.com/office/drawing/2014/main" id="{4AF3D352-2684-D049-94CF-88052F779D55}"/>
              </a:ext>
            </a:extLst>
          </p:cNvPr>
          <p:cNvSpPr txBox="1"/>
          <p:nvPr/>
        </p:nvSpPr>
        <p:spPr>
          <a:xfrm>
            <a:off x="7076482" y="5449329"/>
            <a:ext cx="3918317" cy="646331"/>
          </a:xfrm>
          <a:prstGeom prst="rect">
            <a:avLst/>
          </a:prstGeom>
          <a:noFill/>
        </p:spPr>
        <p:txBody>
          <a:bodyPr wrap="none" rtlCol="0">
            <a:spAutoFit/>
          </a:bodyPr>
          <a:lstStyle/>
          <a:p>
            <a:r>
              <a:rPr lang="en-US" dirty="0"/>
              <a:t>This makes the energy scale for nuclear </a:t>
            </a:r>
          </a:p>
          <a:p>
            <a:r>
              <a:rPr lang="en-US" dirty="0"/>
              <a:t>recoils nonlinear. </a:t>
            </a:r>
          </a:p>
        </p:txBody>
      </p:sp>
    </p:spTree>
    <p:extLst>
      <p:ext uri="{BB962C8B-B14F-4D97-AF65-F5344CB8AC3E}">
        <p14:creationId xmlns:p14="http://schemas.microsoft.com/office/powerpoint/2010/main" val="423435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and a Single </a:t>
            </a:r>
            <a:r>
              <a:rPr lang="en-US" dirty="0" err="1"/>
              <a:t>E</a:t>
            </a:r>
            <a:r>
              <a:rPr lang="en-US" baseline="-25000" dirty="0" err="1"/>
              <a:t>r</a:t>
            </a:r>
            <a:r>
              <a:rPr lang="en-US" dirty="0"/>
              <a:t>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normAutofit fontScale="92500" lnSpcReduction="10000"/>
          </a:bodyPr>
          <a:lstStyle/>
          <a:p>
            <a:endParaRPr lang="en-US" sz="1800" dirty="0"/>
          </a:p>
          <a:p>
            <a:r>
              <a:rPr lang="en-US" sz="1800" dirty="0"/>
              <a:t>A detector developed at Stanford has developed   a detector that can support 160V bias and a 14eV resolution. </a:t>
            </a:r>
          </a:p>
          <a:p>
            <a:pPr lvl="1"/>
            <a:r>
              <a:rPr lang="en-US" sz="1400" dirty="0"/>
              <a:t>DOI 10.1063/1.5010699</a:t>
            </a:r>
          </a:p>
          <a:p>
            <a:pPr marL="0" indent="0">
              <a:buNone/>
            </a:pPr>
            <a:endParaRPr lang="en-US" sz="1800" dirty="0"/>
          </a:p>
          <a:p>
            <a:r>
              <a:rPr lang="en-US" sz="1900" dirty="0"/>
              <a:t>Given this high sensitivity, the spectrum for a single </a:t>
            </a:r>
            <a:r>
              <a:rPr lang="en-US" sz="1900" dirty="0" err="1"/>
              <a:t>E</a:t>
            </a:r>
            <a:r>
              <a:rPr lang="en-US" sz="1900" baseline="-25000" dirty="0" err="1"/>
              <a:t>r</a:t>
            </a:r>
            <a:r>
              <a:rPr lang="en-US" sz="1900" dirty="0"/>
              <a:t> looks different than you might expect - this is due to randomness in electron-hole pair production</a:t>
            </a:r>
          </a:p>
          <a:p>
            <a:endParaRPr lang="en-US" sz="2100" dirty="0"/>
          </a:p>
          <a:p>
            <a:r>
              <a:rPr lang="en-US" sz="1800" dirty="0"/>
              <a:t>Each peak represents a different number of electron hole pairs produced. </a:t>
            </a:r>
          </a:p>
          <a:p>
            <a:pPr marL="0" indent="0">
              <a:buNone/>
            </a:pPr>
            <a:endParaRPr lang="en-US" sz="1800" dirty="0"/>
          </a:p>
          <a:p>
            <a:pPr marL="0" indent="0">
              <a:buNone/>
            </a:pPr>
            <a:r>
              <a:rPr lang="en-US" dirty="0"/>
              <a:t>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5" name="Picture 4">
            <a:extLst>
              <a:ext uri="{FF2B5EF4-FFF2-40B4-BE49-F238E27FC236}">
                <a16:creationId xmlns:a16="http://schemas.microsoft.com/office/drawing/2014/main" id="{690ABEEB-C9C6-A64A-A849-B0529B592C4F}"/>
              </a:ext>
            </a:extLst>
          </p:cNvPr>
          <p:cNvPicPr>
            <a:picLocks noChangeAspect="1"/>
          </p:cNvPicPr>
          <p:nvPr/>
        </p:nvPicPr>
        <p:blipFill>
          <a:blip r:embed="rId3"/>
          <a:stretch>
            <a:fillRect/>
          </a:stretch>
        </p:blipFill>
        <p:spPr>
          <a:xfrm>
            <a:off x="6300788" y="1336513"/>
            <a:ext cx="5416054" cy="5015879"/>
          </a:xfrm>
          <a:prstGeom prst="rect">
            <a:avLst/>
          </a:prstGeom>
        </p:spPr>
      </p:pic>
      <p:pic>
        <p:nvPicPr>
          <p:cNvPr id="7" name="Picture 6">
            <a:extLst>
              <a:ext uri="{FF2B5EF4-FFF2-40B4-BE49-F238E27FC236}">
                <a16:creationId xmlns:a16="http://schemas.microsoft.com/office/drawing/2014/main" id="{109F7AE0-4D8B-624C-9494-2DCD824196A7}"/>
              </a:ext>
            </a:extLst>
          </p:cNvPr>
          <p:cNvPicPr>
            <a:picLocks noChangeAspect="1"/>
          </p:cNvPicPr>
          <p:nvPr/>
        </p:nvPicPr>
        <p:blipFill>
          <a:blip r:embed="rId4"/>
          <a:stretch>
            <a:fillRect/>
          </a:stretch>
        </p:blipFill>
        <p:spPr>
          <a:xfrm>
            <a:off x="1932463" y="5475601"/>
            <a:ext cx="2833888" cy="526051"/>
          </a:xfrm>
          <a:prstGeom prst="rect">
            <a:avLst/>
          </a:prstGeom>
        </p:spPr>
      </p:pic>
    </p:spTree>
    <p:extLst>
      <p:ext uri="{BB962C8B-B14F-4D97-AF65-F5344CB8AC3E}">
        <p14:creationId xmlns:p14="http://schemas.microsoft.com/office/powerpoint/2010/main" val="242267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Variation in Electron Hole Pair Creation </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A measurement has been made in silicon for this phenomena. </a:t>
            </a:r>
          </a:p>
          <a:p>
            <a:pPr lvl="1"/>
            <a:r>
              <a:rPr lang="en-US" sz="1400" dirty="0"/>
              <a:t>DOI.  10.1103/PhysRevA.45.2104</a:t>
            </a:r>
          </a:p>
          <a:p>
            <a:pPr marL="0" indent="0">
              <a:buNone/>
            </a:pPr>
            <a:endParaRPr lang="en-US" sz="1800" dirty="0"/>
          </a:p>
          <a:p>
            <a:r>
              <a:rPr lang="en-US" sz="1800" dirty="0"/>
              <a:t>The number of electron hole pairs produced varies for a single nuclear recoil energy. </a:t>
            </a:r>
          </a:p>
          <a:p>
            <a:pPr lvl="1"/>
            <a:r>
              <a:rPr lang="en-US" sz="1400" dirty="0"/>
              <a:t>It also varies for electron recoils, but much less. </a:t>
            </a:r>
          </a:p>
          <a:p>
            <a:endParaRPr lang="en-US" sz="1800" dirty="0"/>
          </a:p>
          <a:p>
            <a:r>
              <a:rPr lang="en-US" sz="1800" dirty="0"/>
              <a:t>The variance in eh pairs produced by a nuclear recoil significantly impacts any nuclear-recoil signal spectrum</a:t>
            </a:r>
            <a:br>
              <a:rPr lang="en-US" sz="1800" dirty="0"/>
            </a:br>
            <a:endParaRPr lang="en-US" sz="1800" dirty="0"/>
          </a:p>
          <a:p>
            <a:pPr marL="0" indent="0">
              <a:buNone/>
            </a:pPr>
            <a:endParaRPr lang="en-US" sz="1800" dirty="0"/>
          </a:p>
          <a:p>
            <a:pPr marL="0" indent="0">
              <a:buNone/>
            </a:pPr>
            <a:endParaRPr lang="en-US" sz="2400" dirty="0"/>
          </a:p>
        </p:txBody>
      </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7</a:t>
            </a:fld>
            <a:endParaRPr lang="en-US"/>
          </a:p>
        </p:txBody>
      </p:sp>
      <p:pic>
        <p:nvPicPr>
          <p:cNvPr id="7" name="Picture 6">
            <a:extLst>
              <a:ext uri="{FF2B5EF4-FFF2-40B4-BE49-F238E27FC236}">
                <a16:creationId xmlns:a16="http://schemas.microsoft.com/office/drawing/2014/main" id="{6275CEAC-2301-4342-B25A-E9C979649F55}"/>
              </a:ext>
            </a:extLst>
          </p:cNvPr>
          <p:cNvPicPr>
            <a:picLocks noChangeAspect="1"/>
          </p:cNvPicPr>
          <p:nvPr/>
        </p:nvPicPr>
        <p:blipFill>
          <a:blip r:embed="rId3"/>
          <a:stretch>
            <a:fillRect/>
          </a:stretch>
        </p:blipFill>
        <p:spPr>
          <a:xfrm>
            <a:off x="6096000" y="1442421"/>
            <a:ext cx="5390656" cy="4791694"/>
          </a:xfrm>
          <a:prstGeom prst="rect">
            <a:avLst/>
          </a:prstGeom>
        </p:spPr>
      </p:pic>
    </p:spTree>
    <p:extLst>
      <p:ext uri="{BB962C8B-B14F-4D97-AF65-F5344CB8AC3E}">
        <p14:creationId xmlns:p14="http://schemas.microsoft.com/office/powerpoint/2010/main" val="230457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and a Dark Matter Spectrum   </a:t>
            </a:r>
          </a:p>
        </p:txBody>
      </p:sp>
      <p:sp>
        <p:nvSpPr>
          <p:cNvPr id="4" name="Content Placeholder 3">
            <a:extLst>
              <a:ext uri="{FF2B5EF4-FFF2-40B4-BE49-F238E27FC236}">
                <a16:creationId xmlns:a16="http://schemas.microsoft.com/office/drawing/2014/main" id="{6F374B33-AC70-2C4A-9EE4-BA7883936DDA}"/>
              </a:ext>
            </a:extLst>
          </p:cNvPr>
          <p:cNvSpPr>
            <a:spLocks noGrp="1"/>
          </p:cNvSpPr>
          <p:nvPr>
            <p:ph idx="1"/>
          </p:nvPr>
        </p:nvSpPr>
        <p:spPr>
          <a:xfrm>
            <a:off x="838200" y="2728149"/>
            <a:ext cx="4968834" cy="4351338"/>
          </a:xfrm>
        </p:spPr>
        <p:txBody>
          <a:bodyPr>
            <a:normAutofit/>
          </a:bodyPr>
          <a:lstStyle/>
          <a:p>
            <a:r>
              <a:rPr lang="en-US" sz="1800" dirty="0"/>
              <a:t>For detectors that count eh pairs, the variance in </a:t>
            </a:r>
            <a:r>
              <a:rPr lang="en-US" sz="1800" dirty="0" err="1"/>
              <a:t>Neh</a:t>
            </a:r>
            <a:r>
              <a:rPr lang="en-US" sz="1800" dirty="0"/>
              <a:t> can dramatically affect low-mass dark matter searches</a:t>
            </a:r>
          </a:p>
          <a:p>
            <a:pPr marL="0" indent="0">
              <a:buNone/>
            </a:pPr>
            <a:endParaRPr lang="en-US" sz="1800" dirty="0"/>
          </a:p>
          <a:p>
            <a:r>
              <a:rPr lang="en-US" sz="1800" dirty="0"/>
              <a:t>Different variation in </a:t>
            </a:r>
            <a:r>
              <a:rPr lang="en-US" sz="1800" dirty="0" err="1"/>
              <a:t>Neh</a:t>
            </a:r>
            <a:r>
              <a:rPr lang="en-US" sz="1800" dirty="0"/>
              <a:t> changes the interpretation of observed experimental spectra.</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8</a:t>
            </a:fld>
            <a:endParaRPr lang="en-US"/>
          </a:p>
        </p:txBody>
      </p:sp>
      <p:pic>
        <p:nvPicPr>
          <p:cNvPr id="5" name="Picture 4">
            <a:extLst>
              <a:ext uri="{FF2B5EF4-FFF2-40B4-BE49-F238E27FC236}">
                <a16:creationId xmlns:a16="http://schemas.microsoft.com/office/drawing/2014/main" id="{14D90338-0603-6246-BC36-08012C296C62}"/>
              </a:ext>
            </a:extLst>
          </p:cNvPr>
          <p:cNvPicPr>
            <a:picLocks noChangeAspect="1"/>
          </p:cNvPicPr>
          <p:nvPr/>
        </p:nvPicPr>
        <p:blipFill>
          <a:blip r:embed="rId3"/>
          <a:stretch>
            <a:fillRect/>
          </a:stretch>
        </p:blipFill>
        <p:spPr>
          <a:xfrm>
            <a:off x="6060571" y="1380898"/>
            <a:ext cx="5459869" cy="4853217"/>
          </a:xfrm>
          <a:prstGeom prst="rect">
            <a:avLst/>
          </a:prstGeom>
        </p:spPr>
      </p:pic>
    </p:spTree>
    <p:extLst>
      <p:ext uri="{BB962C8B-B14F-4D97-AF65-F5344CB8AC3E}">
        <p14:creationId xmlns:p14="http://schemas.microsoft.com/office/powerpoint/2010/main" val="51935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and a Dark Matter Spectrum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5" name="Picture 4">
            <a:extLst>
              <a:ext uri="{FF2B5EF4-FFF2-40B4-BE49-F238E27FC236}">
                <a16:creationId xmlns:a16="http://schemas.microsoft.com/office/drawing/2014/main" id="{14D90338-0603-6246-BC36-08012C296C62}"/>
              </a:ext>
            </a:extLst>
          </p:cNvPr>
          <p:cNvPicPr>
            <a:picLocks noChangeAspect="1"/>
          </p:cNvPicPr>
          <p:nvPr/>
        </p:nvPicPr>
        <p:blipFill>
          <a:blip r:embed="rId3"/>
          <a:stretch>
            <a:fillRect/>
          </a:stretch>
        </p:blipFill>
        <p:spPr>
          <a:xfrm>
            <a:off x="2771775" y="1260061"/>
            <a:ext cx="6200775" cy="5511800"/>
          </a:xfrm>
          <a:prstGeom prst="rect">
            <a:avLst/>
          </a:prstGeom>
        </p:spPr>
      </p:pic>
      <p:sp>
        <p:nvSpPr>
          <p:cNvPr id="12" name="TextBox 11">
            <a:extLst>
              <a:ext uri="{FF2B5EF4-FFF2-40B4-BE49-F238E27FC236}">
                <a16:creationId xmlns:a16="http://schemas.microsoft.com/office/drawing/2014/main" id="{90116CE2-0F6F-874B-9E99-2D425836948D}"/>
              </a:ext>
            </a:extLst>
          </p:cNvPr>
          <p:cNvSpPr txBox="1"/>
          <p:nvPr/>
        </p:nvSpPr>
        <p:spPr>
          <a:xfrm>
            <a:off x="9181218" y="4357688"/>
            <a:ext cx="2172582" cy="923330"/>
          </a:xfrm>
          <a:prstGeom prst="rect">
            <a:avLst/>
          </a:prstGeom>
          <a:noFill/>
        </p:spPr>
        <p:txBody>
          <a:bodyPr wrap="none" rtlCol="0">
            <a:spAutoFit/>
          </a:bodyPr>
          <a:lstStyle/>
          <a:p>
            <a:r>
              <a:rPr lang="en-US" dirty="0"/>
              <a:t>Event at 3.5 e/h pairs</a:t>
            </a:r>
          </a:p>
          <a:p>
            <a:r>
              <a:rPr lang="en-US" dirty="0"/>
              <a:t>F = 1</a:t>
            </a:r>
          </a:p>
          <a:p>
            <a:r>
              <a:rPr lang="en-US" dirty="0"/>
              <a:t>F = 0.1</a:t>
            </a:r>
          </a:p>
        </p:txBody>
      </p:sp>
      <p:cxnSp>
        <p:nvCxnSpPr>
          <p:cNvPr id="14" name="Straight Arrow Connector 13">
            <a:extLst>
              <a:ext uri="{FF2B5EF4-FFF2-40B4-BE49-F238E27FC236}">
                <a16:creationId xmlns:a16="http://schemas.microsoft.com/office/drawing/2014/main" id="{C6CA5CEF-A5F8-D945-9A21-65F884D5DF31}"/>
              </a:ext>
            </a:extLst>
          </p:cNvPr>
          <p:cNvCxnSpPr>
            <a:cxnSpLocks/>
          </p:cNvCxnSpPr>
          <p:nvPr/>
        </p:nvCxnSpPr>
        <p:spPr>
          <a:xfrm flipH="1">
            <a:off x="7256286" y="5162046"/>
            <a:ext cx="1944423" cy="924429"/>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2D9B59-557C-1F47-9564-7AB6CAFE8FA3}"/>
              </a:ext>
            </a:extLst>
          </p:cNvPr>
          <p:cNvCxnSpPr>
            <a:cxnSpLocks/>
            <a:stCxn id="12" idx="1"/>
          </p:cNvCxnSpPr>
          <p:nvPr/>
        </p:nvCxnSpPr>
        <p:spPr>
          <a:xfrm flipH="1" flipV="1">
            <a:off x="7256286" y="3957440"/>
            <a:ext cx="1924932" cy="86191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634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3804</TotalTime>
  <Words>1442</Words>
  <Application>Microsoft Macintosh PowerPoint</Application>
  <PresentationFormat>Widescreen</PresentationFormat>
  <Paragraphs>201</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Understanding Ionization Variance from Sub-keV Nuclear Recoil Events in Direct Detection Dark Matter Experiments </vt:lpstr>
      <vt:lpstr>Prior Work: Superconducting Electronics Lab</vt:lpstr>
      <vt:lpstr>Dark Matter </vt:lpstr>
      <vt:lpstr>Charge Creation and Detection in CDMSlite  </vt:lpstr>
      <vt:lpstr>Electron – Hole Pair Creation </vt:lpstr>
      <vt:lpstr>HVeV Detector and a Single Er  </vt:lpstr>
      <vt:lpstr>Variation in Electron Hole Pair Creation </vt:lpstr>
      <vt:lpstr>HVeV Detector and a Dark Matter Spectrum   </vt:lpstr>
      <vt:lpstr>HVeV Detector and a Dark Matter Spectrum   </vt:lpstr>
      <vt:lpstr> Quantifying Ionization Variance  </vt:lpstr>
      <vt:lpstr> Quantifying Ionization Variance  </vt:lpstr>
      <vt:lpstr> Quantifying Ionization Variance  </vt:lpstr>
      <vt:lpstr>Summary  </vt:lpstr>
      <vt:lpstr>Back Up Slides </vt:lpstr>
      <vt:lpstr>Lindhard Model </vt:lpstr>
      <vt:lpstr>Lindhard Model and Ionization Yield </vt:lpstr>
      <vt:lpstr>Whats Wrong with Lindhard? </vt:lpstr>
      <vt:lpstr>Atomic Binding Energy Correction </vt:lpstr>
      <vt:lpstr>Fano Factor </vt:lpstr>
      <vt:lpstr>Lindhard Fano Factor </vt:lpstr>
      <vt:lpstr>Model Validation (Electron Recoil Band)  </vt:lpstr>
      <vt:lpstr>Model Validation (Nuclear Recoil Band)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92</cp:revision>
  <dcterms:created xsi:type="dcterms:W3CDTF">2018-10-17T22:05:17Z</dcterms:created>
  <dcterms:modified xsi:type="dcterms:W3CDTF">2018-11-23T18:11:10Z</dcterms:modified>
</cp:coreProperties>
</file>