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67" r:id="rId4"/>
    <p:sldId id="264" r:id="rId5"/>
    <p:sldId id="277" r:id="rId6"/>
    <p:sldId id="257" r:id="rId7"/>
    <p:sldId id="271" r:id="rId8"/>
    <p:sldId id="274" r:id="rId9"/>
    <p:sldId id="276" r:id="rId10"/>
    <p:sldId id="275" r:id="rId11"/>
    <p:sldId id="269" r:id="rId12"/>
    <p:sldId id="265"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2"/>
    <p:restoredTop sz="83622"/>
  </p:normalViewPr>
  <p:slideViewPr>
    <p:cSldViewPr snapToGrid="0" snapToObjects="1">
      <p:cViewPr varScale="1">
        <p:scale>
          <a:sx n="108" d="100"/>
          <a:sy n="108" d="100"/>
        </p:scale>
        <p:origin x="6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F76A-CB69-344A-AA05-A4A0C5F81F1B}" type="datetimeFigureOut">
              <a:rPr lang="en-US" smtClean="0"/>
              <a:t>10/23/18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A146-89B5-4A42-BEB6-D6A5BB50F046}" type="slidenum">
              <a:rPr lang="en-US" smtClean="0"/>
              <a:t>‹#›</a:t>
            </a:fld>
            <a:endParaRPr lang="en-US"/>
          </a:p>
        </p:txBody>
      </p:sp>
    </p:spTree>
    <p:extLst>
      <p:ext uri="{BB962C8B-B14F-4D97-AF65-F5344CB8AC3E}">
        <p14:creationId xmlns:p14="http://schemas.microsoft.com/office/powerpoint/2010/main" val="34969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CDMSlite</a:t>
            </a:r>
            <a:r>
              <a:rPr lang="en-US" sz="1200" dirty="0"/>
              <a:t> phonon energy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only know how to calibrate to Electron equivalent recoils, in order to determine the true nuclear recoil energy we need information about the ionization eff (yield) </a:t>
            </a:r>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2</a:t>
            </a:fld>
            <a:endParaRPr lang="en-US"/>
          </a:p>
        </p:txBody>
      </p:sp>
    </p:spTree>
    <p:extLst>
      <p:ext uri="{BB962C8B-B14F-4D97-AF65-F5344CB8AC3E}">
        <p14:creationId xmlns:p14="http://schemas.microsoft.com/office/powerpoint/2010/main" val="123400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11</a:t>
            </a:fld>
            <a:endParaRPr lang="en-US"/>
          </a:p>
        </p:txBody>
      </p:sp>
    </p:spTree>
    <p:extLst>
      <p:ext uri="{BB962C8B-B14F-4D97-AF65-F5344CB8AC3E}">
        <p14:creationId xmlns:p14="http://schemas.microsoft.com/office/powerpoint/2010/main" val="286871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a:p>
            <a:endParaRPr lang="en-US" dirty="0"/>
          </a:p>
          <a:p>
            <a:r>
              <a:rPr lang="en-US" dirty="0"/>
              <a:t>Solid State detector with a voltage across it. For the purpose of this talk. </a:t>
            </a:r>
          </a:p>
        </p:txBody>
      </p:sp>
      <p:sp>
        <p:nvSpPr>
          <p:cNvPr id="4" name="Slide Number Placeholder 3"/>
          <p:cNvSpPr>
            <a:spLocks noGrp="1"/>
          </p:cNvSpPr>
          <p:nvPr>
            <p:ph type="sldNum" sz="quarter" idx="5"/>
          </p:nvPr>
        </p:nvSpPr>
        <p:spPr/>
        <p:txBody>
          <a:bodyPr/>
          <a:lstStyle/>
          <a:p>
            <a:fld id="{C6AEA146-89B5-4A42-BEB6-D6A5BB50F046}" type="slidenum">
              <a:rPr lang="en-US" smtClean="0"/>
              <a:t>3</a:t>
            </a:fld>
            <a:endParaRPr lang="en-US"/>
          </a:p>
        </p:txBody>
      </p:sp>
    </p:spTree>
    <p:extLst>
      <p:ext uri="{BB962C8B-B14F-4D97-AF65-F5344CB8AC3E}">
        <p14:creationId xmlns:p14="http://schemas.microsoft.com/office/powerpoint/2010/main" val="10518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Citation for </a:t>
            </a:r>
            <a:r>
              <a:rPr lang="en-US" dirty="0" err="1"/>
              <a:t>HVeV</a:t>
            </a:r>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4</a:t>
            </a:fld>
            <a:endParaRPr lang="en-US"/>
          </a:p>
        </p:txBody>
      </p:sp>
    </p:spTree>
    <p:extLst>
      <p:ext uri="{BB962C8B-B14F-4D97-AF65-F5344CB8AC3E}">
        <p14:creationId xmlns:p14="http://schemas.microsoft.com/office/powerpoint/2010/main" val="350170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p:txBody>
      </p:sp>
      <p:sp>
        <p:nvSpPr>
          <p:cNvPr id="4" name="Slide Number Placeholder 3"/>
          <p:cNvSpPr>
            <a:spLocks noGrp="1"/>
          </p:cNvSpPr>
          <p:nvPr>
            <p:ph type="sldNum" sz="quarter" idx="5"/>
          </p:nvPr>
        </p:nvSpPr>
        <p:spPr/>
        <p:txBody>
          <a:bodyPr/>
          <a:lstStyle/>
          <a:p>
            <a:fld id="{C6AEA146-89B5-4A42-BEB6-D6A5BB50F046}" type="slidenum">
              <a:rPr lang="en-US" smtClean="0"/>
              <a:t>5</a:t>
            </a:fld>
            <a:endParaRPr lang="en-US"/>
          </a:p>
        </p:txBody>
      </p:sp>
    </p:spTree>
    <p:extLst>
      <p:ext uri="{BB962C8B-B14F-4D97-AF65-F5344CB8AC3E}">
        <p14:creationId xmlns:p14="http://schemas.microsoft.com/office/powerpoint/2010/main" val="147436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variant number of electron hole pairs exists for a given </a:t>
            </a:r>
            <a:r>
              <a:rPr lang="en-US" dirty="0" err="1"/>
              <a:t>Er</a:t>
            </a:r>
            <a:r>
              <a:rPr lang="en-US" dirty="0"/>
              <a:t> for both electron recoils and nuclear recoils. </a:t>
            </a:r>
          </a:p>
        </p:txBody>
      </p:sp>
      <p:sp>
        <p:nvSpPr>
          <p:cNvPr id="4" name="Slide Number Placeholder 3"/>
          <p:cNvSpPr>
            <a:spLocks noGrp="1"/>
          </p:cNvSpPr>
          <p:nvPr>
            <p:ph type="sldNum" sz="quarter" idx="5"/>
          </p:nvPr>
        </p:nvSpPr>
        <p:spPr/>
        <p:txBody>
          <a:bodyPr/>
          <a:lstStyle/>
          <a:p>
            <a:fld id="{C6AEA146-89B5-4A42-BEB6-D6A5BB50F046}" type="slidenum">
              <a:rPr lang="en-US" smtClean="0"/>
              <a:t>6</a:t>
            </a:fld>
            <a:endParaRPr lang="en-US"/>
          </a:p>
        </p:txBody>
      </p:sp>
    </p:spTree>
    <p:extLst>
      <p:ext uri="{BB962C8B-B14F-4D97-AF65-F5344CB8AC3E}">
        <p14:creationId xmlns:p14="http://schemas.microsoft.com/office/powerpoint/2010/main" val="267466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talk more about it. Less bullet points. </a:t>
            </a:r>
          </a:p>
        </p:txBody>
      </p:sp>
      <p:sp>
        <p:nvSpPr>
          <p:cNvPr id="4" name="Slide Number Placeholder 3"/>
          <p:cNvSpPr>
            <a:spLocks noGrp="1"/>
          </p:cNvSpPr>
          <p:nvPr>
            <p:ph type="sldNum" sz="quarter" idx="5"/>
          </p:nvPr>
        </p:nvSpPr>
        <p:spPr/>
        <p:txBody>
          <a:bodyPr/>
          <a:lstStyle/>
          <a:p>
            <a:fld id="{C6AEA146-89B5-4A42-BEB6-D6A5BB50F046}" type="slidenum">
              <a:rPr lang="en-US" smtClean="0"/>
              <a:t>7</a:t>
            </a:fld>
            <a:endParaRPr lang="en-US"/>
          </a:p>
        </p:txBody>
      </p:sp>
    </p:spTree>
    <p:extLst>
      <p:ext uri="{BB962C8B-B14F-4D97-AF65-F5344CB8AC3E}">
        <p14:creationId xmlns:p14="http://schemas.microsoft.com/office/powerpoint/2010/main" val="129399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8</a:t>
            </a:fld>
            <a:endParaRPr lang="en-US"/>
          </a:p>
        </p:txBody>
      </p:sp>
    </p:spTree>
    <p:extLst>
      <p:ext uri="{BB962C8B-B14F-4D97-AF65-F5344CB8AC3E}">
        <p14:creationId xmlns:p14="http://schemas.microsoft.com/office/powerpoint/2010/main" val="253040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9</a:t>
            </a:fld>
            <a:endParaRPr lang="en-US"/>
          </a:p>
        </p:txBody>
      </p:sp>
    </p:spTree>
    <p:extLst>
      <p:ext uri="{BB962C8B-B14F-4D97-AF65-F5344CB8AC3E}">
        <p14:creationId xmlns:p14="http://schemas.microsoft.com/office/powerpoint/2010/main" val="286871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10</a:t>
            </a:fld>
            <a:endParaRPr lang="en-US"/>
          </a:p>
        </p:txBody>
      </p:sp>
    </p:spTree>
    <p:extLst>
      <p:ext uri="{BB962C8B-B14F-4D97-AF65-F5344CB8AC3E}">
        <p14:creationId xmlns:p14="http://schemas.microsoft.com/office/powerpoint/2010/main" val="36071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FF4-2264-D24A-81A7-31BE70FDD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E3727-F8E3-FE4E-B7A8-36312C76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A7E97-03D2-394C-BA4F-F3A66DCDD401}"/>
              </a:ext>
            </a:extLst>
          </p:cNvPr>
          <p:cNvSpPr>
            <a:spLocks noGrp="1"/>
          </p:cNvSpPr>
          <p:nvPr>
            <p:ph type="dt" sz="half" idx="10"/>
          </p:nvPr>
        </p:nvSpPr>
        <p:spPr/>
        <p:txBody>
          <a:bodyPr/>
          <a:lstStyle/>
          <a:p>
            <a:fld id="{4C4FE5A6-B042-234F-87BB-EE608B65FD71}" type="datetime1">
              <a:rPr lang="en-US" smtClean="0"/>
              <a:t>10/23/18</a:t>
            </a:fld>
            <a:endParaRPr lang="en-US"/>
          </a:p>
        </p:txBody>
      </p:sp>
      <p:sp>
        <p:nvSpPr>
          <p:cNvPr id="5" name="Footer Placeholder 4">
            <a:extLst>
              <a:ext uri="{FF2B5EF4-FFF2-40B4-BE49-F238E27FC236}">
                <a16:creationId xmlns:a16="http://schemas.microsoft.com/office/drawing/2014/main" id="{A1D08E4C-6E45-DC46-8FC2-3E141194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D5413-416F-7543-86D9-61A2231CB655}"/>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5829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EDB3-D4D4-7042-BBBD-0AF92DC94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5912D-B452-0541-B3DD-83003E63A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5287-7DF4-9943-AF5D-293E194262F7}"/>
              </a:ext>
            </a:extLst>
          </p:cNvPr>
          <p:cNvSpPr>
            <a:spLocks noGrp="1"/>
          </p:cNvSpPr>
          <p:nvPr>
            <p:ph type="dt" sz="half" idx="10"/>
          </p:nvPr>
        </p:nvSpPr>
        <p:spPr/>
        <p:txBody>
          <a:bodyPr/>
          <a:lstStyle/>
          <a:p>
            <a:fld id="{896964B4-7059-1241-B7F7-CC759A8715E3}" type="datetime1">
              <a:rPr lang="en-US" smtClean="0"/>
              <a:t>10/23/18</a:t>
            </a:fld>
            <a:endParaRPr lang="en-US"/>
          </a:p>
        </p:txBody>
      </p:sp>
      <p:sp>
        <p:nvSpPr>
          <p:cNvPr id="5" name="Footer Placeholder 4">
            <a:extLst>
              <a:ext uri="{FF2B5EF4-FFF2-40B4-BE49-F238E27FC236}">
                <a16:creationId xmlns:a16="http://schemas.microsoft.com/office/drawing/2014/main" id="{7AE992D9-8670-144D-86AA-B4D3AB2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C446-E5C3-BA49-B3CE-26EFABBB610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42265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75FE-D1F1-F24D-83F0-C791307E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09B1B-73DA-1842-8389-C61F8A1C26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4976-D75F-CB4A-81E2-4FD19327C66F}"/>
              </a:ext>
            </a:extLst>
          </p:cNvPr>
          <p:cNvSpPr>
            <a:spLocks noGrp="1"/>
          </p:cNvSpPr>
          <p:nvPr>
            <p:ph type="dt" sz="half" idx="10"/>
          </p:nvPr>
        </p:nvSpPr>
        <p:spPr/>
        <p:txBody>
          <a:bodyPr/>
          <a:lstStyle/>
          <a:p>
            <a:fld id="{2BB15EFC-989A-504F-A26D-C47609D34B5F}" type="datetime1">
              <a:rPr lang="en-US" smtClean="0"/>
              <a:t>10/23/18</a:t>
            </a:fld>
            <a:endParaRPr lang="en-US"/>
          </a:p>
        </p:txBody>
      </p:sp>
      <p:sp>
        <p:nvSpPr>
          <p:cNvPr id="5" name="Footer Placeholder 4">
            <a:extLst>
              <a:ext uri="{FF2B5EF4-FFF2-40B4-BE49-F238E27FC236}">
                <a16:creationId xmlns:a16="http://schemas.microsoft.com/office/drawing/2014/main" id="{2F8686B7-9ADC-B741-9F94-F1B20FFD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17CF-B3A0-B84A-BECA-A966FF392324}"/>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36968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7DDC-A2F8-C948-99A1-01913E90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4940-7DA3-BF47-AC57-704313180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E511-5CEB-8C4A-B7A8-1871E1CA90A7}"/>
              </a:ext>
            </a:extLst>
          </p:cNvPr>
          <p:cNvSpPr>
            <a:spLocks noGrp="1"/>
          </p:cNvSpPr>
          <p:nvPr>
            <p:ph type="dt" sz="half" idx="10"/>
          </p:nvPr>
        </p:nvSpPr>
        <p:spPr/>
        <p:txBody>
          <a:bodyPr/>
          <a:lstStyle/>
          <a:p>
            <a:fld id="{878B0B07-2815-5A40-BA13-144E9203A1A1}" type="datetime1">
              <a:rPr lang="en-US" smtClean="0"/>
              <a:t>10/23/18</a:t>
            </a:fld>
            <a:endParaRPr lang="en-US"/>
          </a:p>
        </p:txBody>
      </p:sp>
      <p:sp>
        <p:nvSpPr>
          <p:cNvPr id="5" name="Footer Placeholder 4">
            <a:extLst>
              <a:ext uri="{FF2B5EF4-FFF2-40B4-BE49-F238E27FC236}">
                <a16:creationId xmlns:a16="http://schemas.microsoft.com/office/drawing/2014/main" id="{4DB1D055-0A9B-3A4D-9B2F-08374523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BAA3-CAFE-734B-89F0-C643DD9B8C5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8928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5BF-F6EB-8549-B200-5DBAF49A6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77109-81B8-114F-8E99-A13129EBB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8E569F-663F-264A-8AB8-99AE43D651F7}"/>
              </a:ext>
            </a:extLst>
          </p:cNvPr>
          <p:cNvSpPr>
            <a:spLocks noGrp="1"/>
          </p:cNvSpPr>
          <p:nvPr>
            <p:ph type="dt" sz="half" idx="10"/>
          </p:nvPr>
        </p:nvSpPr>
        <p:spPr/>
        <p:txBody>
          <a:bodyPr/>
          <a:lstStyle/>
          <a:p>
            <a:fld id="{BEFA5980-D336-5242-9389-BFB74FFD9D7A}" type="datetime1">
              <a:rPr lang="en-US" smtClean="0"/>
              <a:t>10/23/18</a:t>
            </a:fld>
            <a:endParaRPr lang="en-US"/>
          </a:p>
        </p:txBody>
      </p:sp>
      <p:sp>
        <p:nvSpPr>
          <p:cNvPr id="5" name="Footer Placeholder 4">
            <a:extLst>
              <a:ext uri="{FF2B5EF4-FFF2-40B4-BE49-F238E27FC236}">
                <a16:creationId xmlns:a16="http://schemas.microsoft.com/office/drawing/2014/main" id="{D70A241E-15AD-E84D-A034-0D8F4BAE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FC4D-66F6-C34D-B104-2CA677CD732A}"/>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9249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120-4DFF-C546-BDB2-874608DD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5E96C-3C8B-A44C-A690-35CE762A5D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3C07A-1826-0549-93A0-D2F07BDC74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2E403-336F-644F-9D3F-269FD94E3753}"/>
              </a:ext>
            </a:extLst>
          </p:cNvPr>
          <p:cNvSpPr>
            <a:spLocks noGrp="1"/>
          </p:cNvSpPr>
          <p:nvPr>
            <p:ph type="dt" sz="half" idx="10"/>
          </p:nvPr>
        </p:nvSpPr>
        <p:spPr/>
        <p:txBody>
          <a:bodyPr/>
          <a:lstStyle/>
          <a:p>
            <a:fld id="{9A639845-AF02-6444-8914-745C5B843963}" type="datetime1">
              <a:rPr lang="en-US" smtClean="0"/>
              <a:t>10/23/18</a:t>
            </a:fld>
            <a:endParaRPr lang="en-US"/>
          </a:p>
        </p:txBody>
      </p:sp>
      <p:sp>
        <p:nvSpPr>
          <p:cNvPr id="6" name="Footer Placeholder 5">
            <a:extLst>
              <a:ext uri="{FF2B5EF4-FFF2-40B4-BE49-F238E27FC236}">
                <a16:creationId xmlns:a16="http://schemas.microsoft.com/office/drawing/2014/main" id="{66073BF6-C30A-2C4D-9549-90710961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C872-3E89-7E4E-BDFF-00B1159243E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0061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F28-AD0F-5D41-962E-2C823BD2F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151E4-4821-4E40-88FB-657A19573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D9D31-9105-5B47-AD35-DF25A8E9D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06535-F64B-EA4B-B1B0-4A5CE469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A0200C-FAB4-D747-8277-92C834A2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F246-262D-DE4D-AD59-00085C9AD58C}"/>
              </a:ext>
            </a:extLst>
          </p:cNvPr>
          <p:cNvSpPr>
            <a:spLocks noGrp="1"/>
          </p:cNvSpPr>
          <p:nvPr>
            <p:ph type="dt" sz="half" idx="10"/>
          </p:nvPr>
        </p:nvSpPr>
        <p:spPr/>
        <p:txBody>
          <a:bodyPr/>
          <a:lstStyle/>
          <a:p>
            <a:fld id="{0F2F0F5A-6752-E241-B405-243254C949FE}" type="datetime1">
              <a:rPr lang="en-US" smtClean="0"/>
              <a:t>10/23/18</a:t>
            </a:fld>
            <a:endParaRPr lang="en-US"/>
          </a:p>
        </p:txBody>
      </p:sp>
      <p:sp>
        <p:nvSpPr>
          <p:cNvPr id="8" name="Footer Placeholder 7">
            <a:extLst>
              <a:ext uri="{FF2B5EF4-FFF2-40B4-BE49-F238E27FC236}">
                <a16:creationId xmlns:a16="http://schemas.microsoft.com/office/drawing/2014/main" id="{006E9400-7A1A-8F49-88A7-13BE7D7A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D3F30-DA49-714B-9AB3-7FEDCB9C27F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096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56DD-0EE2-8344-BAEF-628F8170ED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7D4BA-D854-C948-A90E-D96B63491309}"/>
              </a:ext>
            </a:extLst>
          </p:cNvPr>
          <p:cNvSpPr>
            <a:spLocks noGrp="1"/>
          </p:cNvSpPr>
          <p:nvPr>
            <p:ph type="dt" sz="half" idx="10"/>
          </p:nvPr>
        </p:nvSpPr>
        <p:spPr/>
        <p:txBody>
          <a:bodyPr/>
          <a:lstStyle/>
          <a:p>
            <a:fld id="{B83D80F1-84FB-C64D-897C-E07C36349253}" type="datetime1">
              <a:rPr lang="en-US" smtClean="0"/>
              <a:t>10/23/18</a:t>
            </a:fld>
            <a:endParaRPr lang="en-US"/>
          </a:p>
        </p:txBody>
      </p:sp>
      <p:sp>
        <p:nvSpPr>
          <p:cNvPr id="4" name="Footer Placeholder 3">
            <a:extLst>
              <a:ext uri="{FF2B5EF4-FFF2-40B4-BE49-F238E27FC236}">
                <a16:creationId xmlns:a16="http://schemas.microsoft.com/office/drawing/2014/main" id="{C0CB1C63-C945-284D-8F34-DCF66664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A972-43C8-D544-82EC-3C6BA141F39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1914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B2274-C72B-FE44-8E85-1745C4785B40}"/>
              </a:ext>
            </a:extLst>
          </p:cNvPr>
          <p:cNvSpPr>
            <a:spLocks noGrp="1"/>
          </p:cNvSpPr>
          <p:nvPr>
            <p:ph type="dt" sz="half" idx="10"/>
          </p:nvPr>
        </p:nvSpPr>
        <p:spPr/>
        <p:txBody>
          <a:bodyPr/>
          <a:lstStyle/>
          <a:p>
            <a:fld id="{31D310E7-727F-F848-8E1F-A84AE0965461}" type="datetime1">
              <a:rPr lang="en-US" smtClean="0"/>
              <a:t>10/23/18</a:t>
            </a:fld>
            <a:endParaRPr lang="en-US"/>
          </a:p>
        </p:txBody>
      </p:sp>
      <p:sp>
        <p:nvSpPr>
          <p:cNvPr id="3" name="Footer Placeholder 2">
            <a:extLst>
              <a:ext uri="{FF2B5EF4-FFF2-40B4-BE49-F238E27FC236}">
                <a16:creationId xmlns:a16="http://schemas.microsoft.com/office/drawing/2014/main" id="{9F17E2C3-9674-AE47-8E48-59169621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8028A-3EC7-FA48-BBE2-F91ED649A3A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7412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B8-8CD2-874D-9E71-35742168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A4DE-B355-4844-866B-0D894BFED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593F-DDAA-934B-AD14-8025DAD2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69E92-2603-1046-8382-55858A38E89F}"/>
              </a:ext>
            </a:extLst>
          </p:cNvPr>
          <p:cNvSpPr>
            <a:spLocks noGrp="1"/>
          </p:cNvSpPr>
          <p:nvPr>
            <p:ph type="dt" sz="half" idx="10"/>
          </p:nvPr>
        </p:nvSpPr>
        <p:spPr/>
        <p:txBody>
          <a:bodyPr/>
          <a:lstStyle/>
          <a:p>
            <a:fld id="{3DEAACE5-D900-B941-9691-B5A70076832D}" type="datetime1">
              <a:rPr lang="en-US" smtClean="0"/>
              <a:t>10/23/18</a:t>
            </a:fld>
            <a:endParaRPr lang="en-US"/>
          </a:p>
        </p:txBody>
      </p:sp>
      <p:sp>
        <p:nvSpPr>
          <p:cNvPr id="6" name="Footer Placeholder 5">
            <a:extLst>
              <a:ext uri="{FF2B5EF4-FFF2-40B4-BE49-F238E27FC236}">
                <a16:creationId xmlns:a16="http://schemas.microsoft.com/office/drawing/2014/main" id="{4A51D0C7-084D-7F45-B731-3EB40A90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39541-5F1D-7440-9D00-A95851C12908}"/>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9548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70B6-7CB9-0B49-894E-EC81B9B5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9E0E1-EF06-2C41-866C-E40E9485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D943-50AB-ED44-A1B8-473F93DB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6C94D7-BB4C-1144-AE81-B2023E04E476}"/>
              </a:ext>
            </a:extLst>
          </p:cNvPr>
          <p:cNvSpPr>
            <a:spLocks noGrp="1"/>
          </p:cNvSpPr>
          <p:nvPr>
            <p:ph type="dt" sz="half" idx="10"/>
          </p:nvPr>
        </p:nvSpPr>
        <p:spPr/>
        <p:txBody>
          <a:bodyPr/>
          <a:lstStyle/>
          <a:p>
            <a:fld id="{3B5943A7-FE33-B04F-95DA-1C0FFE2A1D14}" type="datetime1">
              <a:rPr lang="en-US" smtClean="0"/>
              <a:t>10/23/18</a:t>
            </a:fld>
            <a:endParaRPr lang="en-US"/>
          </a:p>
        </p:txBody>
      </p:sp>
      <p:sp>
        <p:nvSpPr>
          <p:cNvPr id="6" name="Footer Placeholder 5">
            <a:extLst>
              <a:ext uri="{FF2B5EF4-FFF2-40B4-BE49-F238E27FC236}">
                <a16:creationId xmlns:a16="http://schemas.microsoft.com/office/drawing/2014/main" id="{BBE291A6-8172-5A4C-A8CA-13ADEE5A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3031-7D98-E547-A364-A10C55A95209}"/>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594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A7588-CC05-D049-BB4A-A5367444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5432-2120-2342-A80F-5CDF9DA1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C8B2-C9FA-CB4C-8EFF-98416A8C8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B6CB8-30E9-7642-9D44-7B1E342777B2}" type="datetime1">
              <a:rPr lang="en-US" smtClean="0"/>
              <a:t>10/23/18</a:t>
            </a:fld>
            <a:endParaRPr lang="en-US"/>
          </a:p>
        </p:txBody>
      </p:sp>
      <p:sp>
        <p:nvSpPr>
          <p:cNvPr id="5" name="Footer Placeholder 4">
            <a:extLst>
              <a:ext uri="{FF2B5EF4-FFF2-40B4-BE49-F238E27FC236}">
                <a16:creationId xmlns:a16="http://schemas.microsoft.com/office/drawing/2014/main" id="{9E8216CD-690B-0A4B-AEDE-1CDF1EDA3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08-5863-0C44-8ABE-1012EB762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BD62-E6E0-484E-AB64-E286A6B85B65}" type="slidenum">
              <a:rPr lang="en-US" smtClean="0"/>
              <a:t>‹#›</a:t>
            </a:fld>
            <a:endParaRPr lang="en-US"/>
          </a:p>
        </p:txBody>
      </p:sp>
    </p:spTree>
    <p:extLst>
      <p:ext uri="{BB962C8B-B14F-4D97-AF65-F5344CB8AC3E}">
        <p14:creationId xmlns:p14="http://schemas.microsoft.com/office/powerpoint/2010/main" val="5140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84A2-D170-924F-8E37-4E6BA972C852}"/>
              </a:ext>
            </a:extLst>
          </p:cNvPr>
          <p:cNvSpPr>
            <a:spLocks noGrp="1"/>
          </p:cNvSpPr>
          <p:nvPr>
            <p:ph type="ctrTitle"/>
          </p:nvPr>
        </p:nvSpPr>
        <p:spPr/>
        <p:txBody>
          <a:bodyPr>
            <a:normAutofit fontScale="90000"/>
          </a:bodyPr>
          <a:lstStyle/>
          <a:p>
            <a:r>
              <a:rPr lang="en-US" sz="4000" b="1" dirty="0"/>
              <a:t>Understanding Ionization Efficiency from Sub-</a:t>
            </a:r>
            <a:r>
              <a:rPr lang="en-US" sz="4000" b="1" dirty="0" err="1"/>
              <a:t>keV</a:t>
            </a:r>
            <a:r>
              <a:rPr lang="en-US" sz="4000" b="1" dirty="0"/>
              <a:t> Nuclear Recoil Events in Direct Detection Dark Matter Experiments</a:t>
            </a:r>
            <a:br>
              <a:rPr lang="en-US" b="1" dirty="0"/>
            </a:br>
            <a:endParaRPr lang="en-US" dirty="0"/>
          </a:p>
        </p:txBody>
      </p:sp>
      <p:sp>
        <p:nvSpPr>
          <p:cNvPr id="3" name="Subtitle 2">
            <a:extLst>
              <a:ext uri="{FF2B5EF4-FFF2-40B4-BE49-F238E27FC236}">
                <a16:creationId xmlns:a16="http://schemas.microsoft.com/office/drawing/2014/main" id="{96D6EFC3-FE26-7146-9EFA-E1555F18B848}"/>
              </a:ext>
            </a:extLst>
          </p:cNvPr>
          <p:cNvSpPr>
            <a:spLocks noGrp="1"/>
          </p:cNvSpPr>
          <p:nvPr>
            <p:ph type="subTitle" idx="1"/>
          </p:nvPr>
        </p:nvSpPr>
        <p:spPr/>
        <p:txBody>
          <a:bodyPr/>
          <a:lstStyle/>
          <a:p>
            <a:r>
              <a:rPr lang="en-US" dirty="0"/>
              <a:t>Mitchell Matheny </a:t>
            </a:r>
          </a:p>
          <a:p>
            <a:r>
              <a:rPr lang="en-US" dirty="0"/>
              <a:t>University of Colorado Denver </a:t>
            </a:r>
          </a:p>
        </p:txBody>
      </p:sp>
      <p:sp>
        <p:nvSpPr>
          <p:cNvPr id="4" name="Slide Number Placeholder 3">
            <a:extLst>
              <a:ext uri="{FF2B5EF4-FFF2-40B4-BE49-F238E27FC236}">
                <a16:creationId xmlns:a16="http://schemas.microsoft.com/office/drawing/2014/main" id="{7B8061D5-C37E-A94C-8523-1CB19F94A34D}"/>
              </a:ext>
            </a:extLst>
          </p:cNvPr>
          <p:cNvSpPr>
            <a:spLocks noGrp="1"/>
          </p:cNvSpPr>
          <p:nvPr>
            <p:ph type="sldNum" sz="quarter" idx="12"/>
          </p:nvPr>
        </p:nvSpPr>
        <p:spPr/>
        <p:txBody>
          <a:bodyPr/>
          <a:lstStyle/>
          <a:p>
            <a:fld id="{035DBD62-E6E0-484E-AB64-E286A6B85B65}" type="slidenum">
              <a:rPr lang="en-US" smtClean="0"/>
              <a:t>1</a:t>
            </a:fld>
            <a:endParaRPr lang="en-US"/>
          </a:p>
        </p:txBody>
      </p:sp>
    </p:spTree>
    <p:extLst>
      <p:ext uri="{BB962C8B-B14F-4D97-AF65-F5344CB8AC3E}">
        <p14:creationId xmlns:p14="http://schemas.microsoft.com/office/powerpoint/2010/main" val="21717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10</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5" name="Picture 4">
            <a:extLst>
              <a:ext uri="{FF2B5EF4-FFF2-40B4-BE49-F238E27FC236}">
                <a16:creationId xmlns:a16="http://schemas.microsoft.com/office/drawing/2014/main" id="{2E602350-D9B4-834C-B424-463D28837A54}"/>
              </a:ext>
            </a:extLst>
          </p:cNvPr>
          <p:cNvPicPr>
            <a:picLocks noChangeAspect="1"/>
          </p:cNvPicPr>
          <p:nvPr/>
        </p:nvPicPr>
        <p:blipFill>
          <a:blip r:embed="rId4"/>
          <a:stretch>
            <a:fillRect/>
          </a:stretch>
        </p:blipFill>
        <p:spPr>
          <a:xfrm>
            <a:off x="12357" y="1288307"/>
            <a:ext cx="6265905" cy="5569693"/>
          </a:xfrm>
          <a:prstGeom prst="rect">
            <a:avLst/>
          </a:prstGeom>
        </p:spPr>
      </p:pic>
    </p:spTree>
    <p:extLst>
      <p:ext uri="{BB962C8B-B14F-4D97-AF65-F5344CB8AC3E}">
        <p14:creationId xmlns:p14="http://schemas.microsoft.com/office/powerpoint/2010/main" val="134149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END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5257800" cy="4351338"/>
          </a:xfrm>
        </p:spPr>
        <p:txBody>
          <a:bodyPr>
            <a:normAutofit/>
          </a:bodyPr>
          <a:lstStyle/>
          <a:p>
            <a:endParaRPr lang="en-US" sz="1800"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11</a:t>
            </a:fld>
            <a:endParaRPr lang="en-US"/>
          </a:p>
        </p:txBody>
      </p:sp>
    </p:spTree>
    <p:extLst>
      <p:ext uri="{BB962C8B-B14F-4D97-AF65-F5344CB8AC3E}">
        <p14:creationId xmlns:p14="http://schemas.microsoft.com/office/powerpoint/2010/main" val="176961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E58-A0DA-C849-8270-0C01E431B72E}"/>
              </a:ext>
            </a:extLst>
          </p:cNvPr>
          <p:cNvSpPr>
            <a:spLocks noGrp="1"/>
          </p:cNvSpPr>
          <p:nvPr>
            <p:ph type="title"/>
          </p:nvPr>
        </p:nvSpPr>
        <p:spPr/>
        <p:txBody>
          <a:bodyPr/>
          <a:lstStyle/>
          <a:p>
            <a:r>
              <a:rPr lang="en-US" dirty="0"/>
              <a:t>Recoil Energy Reconstruction </a:t>
            </a:r>
            <a:r>
              <a:rPr lang="en-US" dirty="0" err="1"/>
              <a:t>CDMSlite</a:t>
            </a:r>
            <a:r>
              <a:rPr lang="en-US" dirty="0"/>
              <a:t> </a:t>
            </a:r>
          </a:p>
        </p:txBody>
      </p:sp>
      <p:sp>
        <p:nvSpPr>
          <p:cNvPr id="3" name="Content Placeholder 2">
            <a:extLst>
              <a:ext uri="{FF2B5EF4-FFF2-40B4-BE49-F238E27FC236}">
                <a16:creationId xmlns:a16="http://schemas.microsoft.com/office/drawing/2014/main" id="{F3478639-309B-994D-BED1-7FF7DF3037C7}"/>
              </a:ext>
            </a:extLst>
          </p:cNvPr>
          <p:cNvSpPr>
            <a:spLocks noGrp="1"/>
          </p:cNvSpPr>
          <p:nvPr>
            <p:ph idx="1"/>
          </p:nvPr>
        </p:nvSpPr>
        <p:spPr>
          <a:xfrm>
            <a:off x="838200" y="1825625"/>
            <a:ext cx="5257800" cy="4351338"/>
          </a:xfrm>
        </p:spPr>
        <p:txBody>
          <a:bodyPr>
            <a:normAutofit/>
          </a:bodyPr>
          <a:lstStyle/>
          <a:p>
            <a:r>
              <a:rPr lang="en-US" sz="1800" dirty="0" err="1"/>
              <a:t>CDMSlite</a:t>
            </a:r>
            <a:r>
              <a:rPr lang="en-US" sz="1800" dirty="0"/>
              <a:t> measures phonon energy (E</a:t>
            </a:r>
            <a:r>
              <a:rPr lang="en-US" sz="1800" baseline="-25000" dirty="0"/>
              <a:t>p</a:t>
            </a:r>
            <a:r>
              <a:rPr lang="en-US" sz="1800" dirty="0"/>
              <a:t>) only.</a:t>
            </a:r>
          </a:p>
          <a:p>
            <a:endParaRPr lang="en-US" sz="1800" dirty="0"/>
          </a:p>
          <a:p>
            <a:r>
              <a:rPr lang="en-US" sz="1800" dirty="0"/>
              <a:t>Recoil energy is reconstructed using total phonon energy E</a:t>
            </a:r>
            <a:r>
              <a:rPr lang="en-US" sz="1800" baseline="-25000" dirty="0"/>
              <a:t>p</a:t>
            </a:r>
            <a:r>
              <a:rPr lang="en-US" sz="1800" dirty="0"/>
              <a:t> and the contribution from Phonon amplification via </a:t>
            </a:r>
            <a:r>
              <a:rPr lang="en-US" sz="1800" dirty="0" err="1"/>
              <a:t>Neganov</a:t>
            </a:r>
            <a:r>
              <a:rPr lang="en-US" sz="1800" dirty="0"/>
              <a:t>-</a:t>
            </a:r>
            <a:r>
              <a:rPr lang="en-US" sz="1800" dirty="0" err="1"/>
              <a:t>Trofimov</a:t>
            </a:r>
            <a:r>
              <a:rPr lang="en-US" sz="1800" dirty="0"/>
              <a:t>-Luke effect </a:t>
            </a:r>
            <a:r>
              <a:rPr lang="en-US" sz="1800" dirty="0" err="1"/>
              <a:t>E</a:t>
            </a:r>
            <a:r>
              <a:rPr lang="en-US" sz="1800" baseline="-25000" dirty="0" err="1"/>
              <a:t>Luke</a:t>
            </a:r>
            <a:endParaRPr lang="en-US" sz="1800" dirty="0"/>
          </a:p>
          <a:p>
            <a:endParaRPr lang="en-US" sz="1800" dirty="0"/>
          </a:p>
          <a:p>
            <a:endParaRPr lang="en-US" sz="1800" dirty="0"/>
          </a:p>
          <a:p>
            <a:pPr marL="0" indent="0">
              <a:buNone/>
            </a:pPr>
            <a:endParaRPr lang="en-US" sz="1800" dirty="0"/>
          </a:p>
        </p:txBody>
      </p:sp>
      <p:grpSp>
        <p:nvGrpSpPr>
          <p:cNvPr id="25" name="Group 24">
            <a:extLst>
              <a:ext uri="{FF2B5EF4-FFF2-40B4-BE49-F238E27FC236}">
                <a16:creationId xmlns:a16="http://schemas.microsoft.com/office/drawing/2014/main" id="{5F86791F-B032-B047-951E-8C5A2840F585}"/>
              </a:ext>
            </a:extLst>
          </p:cNvPr>
          <p:cNvGrpSpPr/>
          <p:nvPr/>
        </p:nvGrpSpPr>
        <p:grpSpPr>
          <a:xfrm>
            <a:off x="7299811" y="1825625"/>
            <a:ext cx="2912432" cy="2657822"/>
            <a:chOff x="7324525" y="1846174"/>
            <a:chExt cx="2912432" cy="2657822"/>
          </a:xfrm>
        </p:grpSpPr>
        <p:grpSp>
          <p:nvGrpSpPr>
            <p:cNvPr id="19" name="Group 18">
              <a:extLst>
                <a:ext uri="{FF2B5EF4-FFF2-40B4-BE49-F238E27FC236}">
                  <a16:creationId xmlns:a16="http://schemas.microsoft.com/office/drawing/2014/main" id="{C3E2EC55-99C3-EE44-8A56-582E15622636}"/>
                </a:ext>
              </a:extLst>
            </p:cNvPr>
            <p:cNvGrpSpPr/>
            <p:nvPr/>
          </p:nvGrpSpPr>
          <p:grpSpPr>
            <a:xfrm>
              <a:off x="7403069" y="1846174"/>
              <a:ext cx="2833888" cy="878217"/>
              <a:chOff x="6456003" y="3027405"/>
              <a:chExt cx="2833888" cy="878217"/>
            </a:xfrm>
          </p:grpSpPr>
          <p:pic>
            <p:nvPicPr>
              <p:cNvPr id="14" name="Picture 13">
                <a:extLst>
                  <a:ext uri="{FF2B5EF4-FFF2-40B4-BE49-F238E27FC236}">
                    <a16:creationId xmlns:a16="http://schemas.microsoft.com/office/drawing/2014/main" id="{57146091-F405-8A4E-9CDB-39C35D886FCA}"/>
                  </a:ext>
                </a:extLst>
              </p:cNvPr>
              <p:cNvPicPr>
                <a:picLocks noChangeAspect="1"/>
              </p:cNvPicPr>
              <p:nvPr/>
            </p:nvPicPr>
            <p:blipFill>
              <a:blip r:embed="rId2"/>
              <a:stretch>
                <a:fillRect/>
              </a:stretch>
            </p:blipFill>
            <p:spPr>
              <a:xfrm>
                <a:off x="6456003" y="3379571"/>
                <a:ext cx="2833888" cy="526051"/>
              </a:xfrm>
              <a:prstGeom prst="rect">
                <a:avLst/>
              </a:prstGeom>
            </p:spPr>
          </p:pic>
          <p:pic>
            <p:nvPicPr>
              <p:cNvPr id="18" name="Picture 17">
                <a:extLst>
                  <a:ext uri="{FF2B5EF4-FFF2-40B4-BE49-F238E27FC236}">
                    <a16:creationId xmlns:a16="http://schemas.microsoft.com/office/drawing/2014/main" id="{7ECAB888-0719-784B-A358-28697D425472}"/>
                  </a:ext>
                </a:extLst>
              </p:cNvPr>
              <p:cNvPicPr>
                <a:picLocks noChangeAspect="1"/>
              </p:cNvPicPr>
              <p:nvPr/>
            </p:nvPicPr>
            <p:blipFill>
              <a:blip r:embed="rId3"/>
              <a:stretch>
                <a:fillRect/>
              </a:stretch>
            </p:blipFill>
            <p:spPr>
              <a:xfrm>
                <a:off x="6474442" y="3027405"/>
                <a:ext cx="2565781" cy="352166"/>
              </a:xfrm>
              <a:prstGeom prst="rect">
                <a:avLst/>
              </a:prstGeom>
            </p:spPr>
          </p:pic>
        </p:grpSp>
        <p:pic>
          <p:nvPicPr>
            <p:cNvPr id="22" name="Picture 21">
              <a:extLst>
                <a:ext uri="{FF2B5EF4-FFF2-40B4-BE49-F238E27FC236}">
                  <a16:creationId xmlns:a16="http://schemas.microsoft.com/office/drawing/2014/main" id="{2830FAD0-B510-AF47-9321-03723D82B180}"/>
                </a:ext>
              </a:extLst>
            </p:cNvPr>
            <p:cNvPicPr>
              <a:picLocks noChangeAspect="1"/>
            </p:cNvPicPr>
            <p:nvPr/>
          </p:nvPicPr>
          <p:blipFill>
            <a:blip r:embed="rId4"/>
            <a:stretch>
              <a:fillRect/>
            </a:stretch>
          </p:blipFill>
          <p:spPr>
            <a:xfrm>
              <a:off x="7421508" y="2779643"/>
              <a:ext cx="1735873" cy="825804"/>
            </a:xfrm>
            <a:prstGeom prst="rect">
              <a:avLst/>
            </a:prstGeom>
          </p:spPr>
        </p:pic>
        <p:pic>
          <p:nvPicPr>
            <p:cNvPr id="24" name="Picture 23">
              <a:extLst>
                <a:ext uri="{FF2B5EF4-FFF2-40B4-BE49-F238E27FC236}">
                  <a16:creationId xmlns:a16="http://schemas.microsoft.com/office/drawing/2014/main" id="{603BB044-6D76-234B-B7B6-78A39D53BA40}"/>
                </a:ext>
              </a:extLst>
            </p:cNvPr>
            <p:cNvPicPr>
              <a:picLocks noChangeAspect="1"/>
            </p:cNvPicPr>
            <p:nvPr/>
          </p:nvPicPr>
          <p:blipFill>
            <a:blip r:embed="rId5"/>
            <a:stretch>
              <a:fillRect/>
            </a:stretch>
          </p:blipFill>
          <p:spPr>
            <a:xfrm>
              <a:off x="7324525" y="3605446"/>
              <a:ext cx="2833888" cy="898550"/>
            </a:xfrm>
            <a:prstGeom prst="rect">
              <a:avLst/>
            </a:prstGeom>
          </p:spPr>
        </p:pic>
      </p:grpSp>
      <p:sp>
        <p:nvSpPr>
          <p:cNvPr id="26" name="Slide Number Placeholder 25">
            <a:extLst>
              <a:ext uri="{FF2B5EF4-FFF2-40B4-BE49-F238E27FC236}">
                <a16:creationId xmlns:a16="http://schemas.microsoft.com/office/drawing/2014/main" id="{8C5DDDB1-C222-2540-A6F4-06D3DE38E140}"/>
              </a:ext>
            </a:extLst>
          </p:cNvPr>
          <p:cNvSpPr>
            <a:spLocks noGrp="1"/>
          </p:cNvSpPr>
          <p:nvPr>
            <p:ph type="sldNum" sz="quarter" idx="12"/>
          </p:nvPr>
        </p:nvSpPr>
        <p:spPr/>
        <p:txBody>
          <a:bodyPr/>
          <a:lstStyle/>
          <a:p>
            <a:fld id="{035DBD62-E6E0-484E-AB64-E286A6B85B65}" type="slidenum">
              <a:rPr lang="en-US" smtClean="0"/>
              <a:t>12</a:t>
            </a:fld>
            <a:endParaRPr lang="en-US"/>
          </a:p>
        </p:txBody>
      </p:sp>
      <p:pic>
        <p:nvPicPr>
          <p:cNvPr id="28" name="Picture 27">
            <a:extLst>
              <a:ext uri="{FF2B5EF4-FFF2-40B4-BE49-F238E27FC236}">
                <a16:creationId xmlns:a16="http://schemas.microsoft.com/office/drawing/2014/main" id="{96014CD1-9055-E249-8231-4C6A5CFF6C8C}"/>
              </a:ext>
            </a:extLst>
          </p:cNvPr>
          <p:cNvPicPr>
            <a:picLocks noChangeAspect="1"/>
          </p:cNvPicPr>
          <p:nvPr/>
        </p:nvPicPr>
        <p:blipFill>
          <a:blip r:embed="rId6"/>
          <a:stretch>
            <a:fillRect/>
          </a:stretch>
        </p:blipFill>
        <p:spPr>
          <a:xfrm>
            <a:off x="7396794" y="4423382"/>
            <a:ext cx="2278140" cy="1055724"/>
          </a:xfrm>
          <a:prstGeom prst="rect">
            <a:avLst/>
          </a:prstGeom>
        </p:spPr>
      </p:pic>
    </p:spTree>
    <p:extLst>
      <p:ext uri="{BB962C8B-B14F-4D97-AF65-F5344CB8AC3E}">
        <p14:creationId xmlns:p14="http://schemas.microsoft.com/office/powerpoint/2010/main" val="77071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1264-71E4-1A41-8589-82E02D1795E8}"/>
              </a:ext>
            </a:extLst>
          </p:cNvPr>
          <p:cNvSpPr>
            <a:spLocks noGrp="1"/>
          </p:cNvSpPr>
          <p:nvPr>
            <p:ph type="title"/>
          </p:nvPr>
        </p:nvSpPr>
        <p:spPr/>
        <p:txBody>
          <a:bodyPr/>
          <a:lstStyle/>
          <a:p>
            <a:r>
              <a:rPr lang="en-US" dirty="0"/>
              <a:t>Yield Variance </a:t>
            </a:r>
          </a:p>
        </p:txBody>
      </p:sp>
      <p:sp>
        <p:nvSpPr>
          <p:cNvPr id="3" name="Content Placeholder 2">
            <a:extLst>
              <a:ext uri="{FF2B5EF4-FFF2-40B4-BE49-F238E27FC236}">
                <a16:creationId xmlns:a16="http://schemas.microsoft.com/office/drawing/2014/main" id="{6BA18B5C-6B9B-6440-AF77-75F081D80E2B}"/>
              </a:ext>
            </a:extLst>
          </p:cNvPr>
          <p:cNvSpPr>
            <a:spLocks noGrp="1"/>
          </p:cNvSpPr>
          <p:nvPr>
            <p:ph idx="1"/>
          </p:nvPr>
        </p:nvSpPr>
        <p:spPr>
          <a:xfrm>
            <a:off x="838200" y="1825625"/>
            <a:ext cx="5257800" cy="4351338"/>
          </a:xfrm>
        </p:spPr>
        <p:txBody>
          <a:bodyPr>
            <a:normAutofit/>
          </a:bodyPr>
          <a:lstStyle/>
          <a:p>
            <a:r>
              <a:rPr lang="en-US" sz="1800" dirty="0"/>
              <a:t>The yield variance exists due to fact that for a given energy, nuclear recoils don’t produce the same amount of e-h pairs </a:t>
            </a:r>
          </a:p>
          <a:p>
            <a:r>
              <a:rPr lang="en-US" sz="1800" dirty="0"/>
              <a:t>This is not accounted for in current experiments. </a:t>
            </a:r>
          </a:p>
          <a:p>
            <a:r>
              <a:rPr lang="en-US" sz="1800" dirty="0"/>
              <a:t>This variation may be significant with new experiments with resolutions as low as 1 electron hole pair. </a:t>
            </a:r>
          </a:p>
        </p:txBody>
      </p:sp>
      <p:pic>
        <p:nvPicPr>
          <p:cNvPr id="7" name="Picture 6">
            <a:extLst>
              <a:ext uri="{FF2B5EF4-FFF2-40B4-BE49-F238E27FC236}">
                <a16:creationId xmlns:a16="http://schemas.microsoft.com/office/drawing/2014/main" id="{E8E47E60-1C83-594A-9C13-0FE2C67B3DFF}"/>
              </a:ext>
            </a:extLst>
          </p:cNvPr>
          <p:cNvPicPr>
            <a:picLocks noChangeAspect="1"/>
          </p:cNvPicPr>
          <p:nvPr/>
        </p:nvPicPr>
        <p:blipFill>
          <a:blip r:embed="rId2"/>
          <a:stretch>
            <a:fillRect/>
          </a:stretch>
        </p:blipFill>
        <p:spPr>
          <a:xfrm>
            <a:off x="6096000" y="2734834"/>
            <a:ext cx="5593492" cy="694166"/>
          </a:xfrm>
          <a:prstGeom prst="rect">
            <a:avLst/>
          </a:prstGeom>
        </p:spPr>
      </p:pic>
      <p:pic>
        <p:nvPicPr>
          <p:cNvPr id="11" name="Picture 10">
            <a:extLst>
              <a:ext uri="{FF2B5EF4-FFF2-40B4-BE49-F238E27FC236}">
                <a16:creationId xmlns:a16="http://schemas.microsoft.com/office/drawing/2014/main" id="{40075487-27DF-A140-AD73-0AD4FE1B21ED}"/>
              </a:ext>
            </a:extLst>
          </p:cNvPr>
          <p:cNvPicPr>
            <a:picLocks noChangeAspect="1"/>
          </p:cNvPicPr>
          <p:nvPr/>
        </p:nvPicPr>
        <p:blipFill>
          <a:blip r:embed="rId3"/>
          <a:stretch>
            <a:fillRect/>
          </a:stretch>
        </p:blipFill>
        <p:spPr>
          <a:xfrm>
            <a:off x="7343346" y="1882561"/>
            <a:ext cx="3098800" cy="660400"/>
          </a:xfrm>
          <a:prstGeom prst="rect">
            <a:avLst/>
          </a:prstGeom>
        </p:spPr>
      </p:pic>
      <p:sp>
        <p:nvSpPr>
          <p:cNvPr id="4" name="Slide Number Placeholder 3">
            <a:extLst>
              <a:ext uri="{FF2B5EF4-FFF2-40B4-BE49-F238E27FC236}">
                <a16:creationId xmlns:a16="http://schemas.microsoft.com/office/drawing/2014/main" id="{BC70045F-D308-8343-A3EB-46696F98874B}"/>
              </a:ext>
            </a:extLst>
          </p:cNvPr>
          <p:cNvSpPr>
            <a:spLocks noGrp="1"/>
          </p:cNvSpPr>
          <p:nvPr>
            <p:ph type="sldNum" sz="quarter" idx="12"/>
          </p:nvPr>
        </p:nvSpPr>
        <p:spPr/>
        <p:txBody>
          <a:bodyPr/>
          <a:lstStyle/>
          <a:p>
            <a:fld id="{035DBD62-E6E0-484E-AB64-E286A6B85B65}" type="slidenum">
              <a:rPr lang="en-US" smtClean="0"/>
              <a:t>13</a:t>
            </a:fld>
            <a:endParaRPr lang="en-US"/>
          </a:p>
        </p:txBody>
      </p:sp>
    </p:spTree>
    <p:extLst>
      <p:ext uri="{BB962C8B-B14F-4D97-AF65-F5344CB8AC3E}">
        <p14:creationId xmlns:p14="http://schemas.microsoft.com/office/powerpoint/2010/main" val="219664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617-D777-D044-8414-7012C9CF0423}"/>
              </a:ext>
            </a:extLst>
          </p:cNvPr>
          <p:cNvSpPr>
            <a:spLocks noGrp="1"/>
          </p:cNvSpPr>
          <p:nvPr>
            <p:ph type="title"/>
          </p:nvPr>
        </p:nvSpPr>
        <p:spPr/>
        <p:txBody>
          <a:bodyPr/>
          <a:lstStyle/>
          <a:p>
            <a:r>
              <a:rPr lang="en-US" dirty="0"/>
              <a:t>Dark Matter </a:t>
            </a:r>
          </a:p>
        </p:txBody>
      </p:sp>
      <p:sp>
        <p:nvSpPr>
          <p:cNvPr id="3" name="Content Placeholder 2">
            <a:extLst>
              <a:ext uri="{FF2B5EF4-FFF2-40B4-BE49-F238E27FC236}">
                <a16:creationId xmlns:a16="http://schemas.microsoft.com/office/drawing/2014/main" id="{47FEE99E-61EB-4D42-9E41-AF7C633D7F3E}"/>
              </a:ext>
            </a:extLst>
          </p:cNvPr>
          <p:cNvSpPr>
            <a:spLocks noGrp="1"/>
          </p:cNvSpPr>
          <p:nvPr>
            <p:ph idx="1"/>
          </p:nvPr>
        </p:nvSpPr>
        <p:spPr>
          <a:xfrm>
            <a:off x="838200" y="1825625"/>
            <a:ext cx="5809735" cy="4351338"/>
          </a:xfrm>
        </p:spPr>
        <p:txBody>
          <a:bodyPr>
            <a:normAutofit/>
          </a:bodyPr>
          <a:lstStyle/>
          <a:p>
            <a:r>
              <a:rPr lang="en-US" sz="1800" dirty="0"/>
              <a:t>Dark matter has been theorized to be Weakly Interact Massive Particles(WIMPs) with masses on the order of a GeV/c</a:t>
            </a:r>
            <a:r>
              <a:rPr lang="en-US" sz="1800" baseline="30000" dirty="0"/>
              <a:t>2 </a:t>
            </a:r>
            <a:r>
              <a:rPr lang="en-US" sz="1800" dirty="0"/>
              <a:t> to a few </a:t>
            </a:r>
            <a:r>
              <a:rPr lang="en-US" sz="1800" dirty="0" err="1"/>
              <a:t>TeV</a:t>
            </a:r>
            <a:r>
              <a:rPr lang="en-US" sz="1800" dirty="0"/>
              <a:t>/c</a:t>
            </a:r>
            <a:r>
              <a:rPr lang="en-US" sz="1800" baseline="30000" dirty="0"/>
              <a:t>2.</a:t>
            </a:r>
            <a:endParaRPr lang="en-US" sz="1800" dirty="0"/>
          </a:p>
          <a:p>
            <a:endParaRPr lang="en-US" sz="1800" dirty="0"/>
          </a:p>
          <a:p>
            <a:r>
              <a:rPr lang="en-US" sz="1800" dirty="0"/>
              <a:t>In the post Minimal Supersymmetric Standard Model era, we are completely in the dark on the dark matter mass. </a:t>
            </a:r>
          </a:p>
          <a:p>
            <a:endParaRPr lang="en-US" sz="1800" dirty="0"/>
          </a:p>
          <a:p>
            <a:r>
              <a:rPr lang="en-US" sz="1800" dirty="0"/>
              <a:t>Dark matter can still be ”WIMP” like in the way it interacts with nuclei, but can have a very low mass. </a:t>
            </a:r>
          </a:p>
          <a:p>
            <a:pPr marL="0" indent="0">
              <a:buNone/>
            </a:pPr>
            <a:endParaRPr lang="en-US" sz="1800" dirty="0"/>
          </a:p>
          <a:p>
            <a:r>
              <a:rPr lang="en-US" sz="1800" dirty="0"/>
              <a:t>Detectors that can measure electron-hole pairs have been moving the DM mass limit plot down. </a:t>
            </a:r>
          </a:p>
        </p:txBody>
      </p:sp>
      <p:sp>
        <p:nvSpPr>
          <p:cNvPr id="4" name="Slide Number Placeholder 3">
            <a:extLst>
              <a:ext uri="{FF2B5EF4-FFF2-40B4-BE49-F238E27FC236}">
                <a16:creationId xmlns:a16="http://schemas.microsoft.com/office/drawing/2014/main" id="{683A9D09-8254-3A49-B08E-A5004FB7BF7D}"/>
              </a:ext>
            </a:extLst>
          </p:cNvPr>
          <p:cNvSpPr>
            <a:spLocks noGrp="1"/>
          </p:cNvSpPr>
          <p:nvPr>
            <p:ph type="sldNum" sz="quarter" idx="12"/>
          </p:nvPr>
        </p:nvSpPr>
        <p:spPr/>
        <p:txBody>
          <a:bodyPr/>
          <a:lstStyle/>
          <a:p>
            <a:fld id="{035DBD62-E6E0-484E-AB64-E286A6B85B65}" type="slidenum">
              <a:rPr lang="en-US" smtClean="0"/>
              <a:t>2</a:t>
            </a:fld>
            <a:endParaRPr lang="en-US" dirty="0"/>
          </a:p>
        </p:txBody>
      </p:sp>
      <p:pic>
        <p:nvPicPr>
          <p:cNvPr id="6" name="Picture 5">
            <a:extLst>
              <a:ext uri="{FF2B5EF4-FFF2-40B4-BE49-F238E27FC236}">
                <a16:creationId xmlns:a16="http://schemas.microsoft.com/office/drawing/2014/main" id="{01C108F2-7BA1-EC4C-A94F-6BEAABBBE8F6}"/>
              </a:ext>
            </a:extLst>
          </p:cNvPr>
          <p:cNvPicPr>
            <a:picLocks noChangeAspect="1"/>
          </p:cNvPicPr>
          <p:nvPr/>
        </p:nvPicPr>
        <p:blipFill>
          <a:blip r:embed="rId3"/>
          <a:stretch>
            <a:fillRect/>
          </a:stretch>
        </p:blipFill>
        <p:spPr>
          <a:xfrm>
            <a:off x="6647935" y="1690688"/>
            <a:ext cx="5066269" cy="3799702"/>
          </a:xfrm>
          <a:prstGeom prst="rect">
            <a:avLst/>
          </a:prstGeom>
        </p:spPr>
      </p:pic>
      <p:sp>
        <p:nvSpPr>
          <p:cNvPr id="5" name="TextBox 4">
            <a:extLst>
              <a:ext uri="{FF2B5EF4-FFF2-40B4-BE49-F238E27FC236}">
                <a16:creationId xmlns:a16="http://schemas.microsoft.com/office/drawing/2014/main" id="{42E4C1C9-D897-6144-8ADF-63341E5324EB}"/>
              </a:ext>
            </a:extLst>
          </p:cNvPr>
          <p:cNvSpPr txBox="1"/>
          <p:nvPr/>
        </p:nvSpPr>
        <p:spPr>
          <a:xfrm>
            <a:off x="9429007" y="1939002"/>
            <a:ext cx="1102289" cy="369332"/>
          </a:xfrm>
          <a:prstGeom prst="rect">
            <a:avLst/>
          </a:prstGeom>
          <a:noFill/>
        </p:spPr>
        <p:txBody>
          <a:bodyPr wrap="none" rtlCol="0">
            <a:spAutoFit/>
          </a:bodyPr>
          <a:lstStyle/>
          <a:p>
            <a:r>
              <a:rPr lang="en-US" dirty="0" err="1"/>
              <a:t>CDMSlite</a:t>
            </a:r>
            <a:r>
              <a:rPr lang="en-US" dirty="0"/>
              <a:t> </a:t>
            </a:r>
          </a:p>
        </p:txBody>
      </p:sp>
      <p:cxnSp>
        <p:nvCxnSpPr>
          <p:cNvPr id="8" name="Straight Arrow Connector 7">
            <a:extLst>
              <a:ext uri="{FF2B5EF4-FFF2-40B4-BE49-F238E27FC236}">
                <a16:creationId xmlns:a16="http://schemas.microsoft.com/office/drawing/2014/main" id="{BC09A26C-7FDB-794F-BB1E-910BFAD1083D}"/>
              </a:ext>
            </a:extLst>
          </p:cNvPr>
          <p:cNvCxnSpPr>
            <a:stCxn id="5" idx="1"/>
          </p:cNvCxnSpPr>
          <p:nvPr/>
        </p:nvCxnSpPr>
        <p:spPr>
          <a:xfrm flipH="1">
            <a:off x="8182098" y="2123668"/>
            <a:ext cx="1246909" cy="52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A5F053-8419-0A41-BAF2-6097B776BDB3}"/>
              </a:ext>
            </a:extLst>
          </p:cNvPr>
          <p:cNvSpPr txBox="1"/>
          <p:nvPr/>
        </p:nvSpPr>
        <p:spPr>
          <a:xfrm>
            <a:off x="8610600" y="4286992"/>
            <a:ext cx="865301" cy="369332"/>
          </a:xfrm>
          <a:prstGeom prst="rect">
            <a:avLst/>
          </a:prstGeom>
          <a:noFill/>
        </p:spPr>
        <p:txBody>
          <a:bodyPr wrap="none" rtlCol="0">
            <a:spAutoFit/>
          </a:bodyPr>
          <a:lstStyle/>
          <a:p>
            <a:r>
              <a:rPr lang="en-US" dirty="0"/>
              <a:t>CRESST</a:t>
            </a:r>
          </a:p>
        </p:txBody>
      </p:sp>
      <p:cxnSp>
        <p:nvCxnSpPr>
          <p:cNvPr id="11" name="Straight Arrow Connector 10">
            <a:extLst>
              <a:ext uri="{FF2B5EF4-FFF2-40B4-BE49-F238E27FC236}">
                <a16:creationId xmlns:a16="http://schemas.microsoft.com/office/drawing/2014/main" id="{F0212805-0856-9643-B036-283EE69E3F30}"/>
              </a:ext>
            </a:extLst>
          </p:cNvPr>
          <p:cNvCxnSpPr>
            <a:cxnSpLocks/>
          </p:cNvCxnSpPr>
          <p:nvPr/>
        </p:nvCxnSpPr>
        <p:spPr>
          <a:xfrm flipV="1">
            <a:off x="9429007" y="3633897"/>
            <a:ext cx="154380" cy="64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614C080-7AA8-5A4D-8216-BA1244D7719C}"/>
              </a:ext>
            </a:extLst>
          </p:cNvPr>
          <p:cNvSpPr txBox="1"/>
          <p:nvPr/>
        </p:nvSpPr>
        <p:spPr>
          <a:xfrm>
            <a:off x="9506197" y="2308334"/>
            <a:ext cx="1298753" cy="369332"/>
          </a:xfrm>
          <a:prstGeom prst="rect">
            <a:avLst/>
          </a:prstGeom>
          <a:noFill/>
        </p:spPr>
        <p:txBody>
          <a:bodyPr wrap="none" rtlCol="0">
            <a:spAutoFit/>
          </a:bodyPr>
          <a:lstStyle/>
          <a:p>
            <a:r>
              <a:rPr lang="en-US" dirty="0" err="1"/>
              <a:t>SuperCDMS</a:t>
            </a:r>
            <a:endParaRPr lang="en-US" dirty="0"/>
          </a:p>
        </p:txBody>
      </p:sp>
      <p:cxnSp>
        <p:nvCxnSpPr>
          <p:cNvPr id="15" name="Straight Arrow Connector 14">
            <a:extLst>
              <a:ext uri="{FF2B5EF4-FFF2-40B4-BE49-F238E27FC236}">
                <a16:creationId xmlns:a16="http://schemas.microsoft.com/office/drawing/2014/main" id="{AB87FB95-D986-154E-8EC4-0329477DB758}"/>
              </a:ext>
            </a:extLst>
          </p:cNvPr>
          <p:cNvCxnSpPr>
            <a:cxnSpLocks/>
            <a:stCxn id="13" idx="1"/>
          </p:cNvCxnSpPr>
          <p:nvPr/>
        </p:nvCxnSpPr>
        <p:spPr>
          <a:xfrm flipH="1">
            <a:off x="9310255" y="2493000"/>
            <a:ext cx="195942" cy="2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0392BB-9FD4-8349-B4F8-C05A417A61ED}"/>
              </a:ext>
            </a:extLst>
          </p:cNvPr>
          <p:cNvSpPr txBox="1"/>
          <p:nvPr/>
        </p:nvSpPr>
        <p:spPr>
          <a:xfrm>
            <a:off x="9574773" y="4471658"/>
            <a:ext cx="545214" cy="369332"/>
          </a:xfrm>
          <a:prstGeom prst="rect">
            <a:avLst/>
          </a:prstGeom>
          <a:noFill/>
        </p:spPr>
        <p:txBody>
          <a:bodyPr wrap="none" rtlCol="0">
            <a:spAutoFit/>
          </a:bodyPr>
          <a:lstStyle/>
          <a:p>
            <a:r>
              <a:rPr lang="en-US" dirty="0"/>
              <a:t>LUX</a:t>
            </a:r>
          </a:p>
        </p:txBody>
      </p:sp>
      <p:cxnSp>
        <p:nvCxnSpPr>
          <p:cNvPr id="19" name="Straight Arrow Connector 18">
            <a:extLst>
              <a:ext uri="{FF2B5EF4-FFF2-40B4-BE49-F238E27FC236}">
                <a16:creationId xmlns:a16="http://schemas.microsoft.com/office/drawing/2014/main" id="{8A5FB1F2-AB6F-6D42-BB04-60355E830876}"/>
              </a:ext>
            </a:extLst>
          </p:cNvPr>
          <p:cNvCxnSpPr>
            <a:cxnSpLocks/>
          </p:cNvCxnSpPr>
          <p:nvPr/>
        </p:nvCxnSpPr>
        <p:spPr>
          <a:xfrm flipV="1">
            <a:off x="9847380" y="4001295"/>
            <a:ext cx="290473" cy="655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3E0A56-A830-F847-9EC6-A267EE061E39}"/>
              </a:ext>
            </a:extLst>
          </p:cNvPr>
          <p:cNvSpPr txBox="1"/>
          <p:nvPr/>
        </p:nvSpPr>
        <p:spPr>
          <a:xfrm>
            <a:off x="9762360" y="5551945"/>
            <a:ext cx="2085179" cy="307777"/>
          </a:xfrm>
          <a:prstGeom prst="rect">
            <a:avLst/>
          </a:prstGeom>
          <a:noFill/>
        </p:spPr>
        <p:txBody>
          <a:bodyPr wrap="square" rtlCol="0">
            <a:spAutoFit/>
          </a:bodyPr>
          <a:lstStyle/>
          <a:p>
            <a:r>
              <a:rPr lang="en-US" sz="1400" dirty="0"/>
              <a:t>R. Agnese, Et al. 2018 </a:t>
            </a:r>
          </a:p>
        </p:txBody>
      </p:sp>
    </p:spTree>
    <p:extLst>
      <p:ext uri="{BB962C8B-B14F-4D97-AF65-F5344CB8AC3E}">
        <p14:creationId xmlns:p14="http://schemas.microsoft.com/office/powerpoint/2010/main" val="265057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Charge Creation in Solids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34777" y="1174891"/>
            <a:ext cx="5529191" cy="3382382"/>
          </a:xfrm>
        </p:spPr>
      </p:pic>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3</a:t>
            </a:fld>
            <a:endParaRPr lang="en-US"/>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When a WIMP hits nuclei initial phonons are produced and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only count number of charge carriers produced.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good nuclear recoil calibration standard.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know ratio of energy that goes into the electronic system and its variation.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the best we could hope for is a distribution of the number of electron hole pairs for a given </a:t>
            </a:r>
            <a:r>
              <a:rPr lang="en-US" dirty="0" err="1"/>
              <a:t>E</a:t>
            </a:r>
            <a:r>
              <a:rPr lang="en-US" baseline="-25000" dirty="0" err="1"/>
              <a:t>r</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7F50AC3F-6268-5A40-AB27-4322058C2874}"/>
              </a:ext>
            </a:extLst>
          </p:cNvPr>
          <p:cNvPicPr>
            <a:picLocks noChangeAspect="1"/>
          </p:cNvPicPr>
          <p:nvPr/>
        </p:nvPicPr>
        <p:blipFill>
          <a:blip r:embed="rId4"/>
          <a:stretch>
            <a:fillRect/>
          </a:stretch>
        </p:blipFill>
        <p:spPr>
          <a:xfrm>
            <a:off x="6634777" y="5250230"/>
            <a:ext cx="2833888" cy="526051"/>
          </a:xfrm>
          <a:prstGeom prst="rect">
            <a:avLst/>
          </a:prstGeom>
        </p:spPr>
      </p:pic>
      <p:pic>
        <p:nvPicPr>
          <p:cNvPr id="9" name="Picture 8">
            <a:extLst>
              <a:ext uri="{FF2B5EF4-FFF2-40B4-BE49-F238E27FC236}">
                <a16:creationId xmlns:a16="http://schemas.microsoft.com/office/drawing/2014/main" id="{75070251-F571-524F-A5E6-DDBB08E1F35D}"/>
              </a:ext>
            </a:extLst>
          </p:cNvPr>
          <p:cNvPicPr>
            <a:picLocks noChangeAspect="1"/>
          </p:cNvPicPr>
          <p:nvPr/>
        </p:nvPicPr>
        <p:blipFill>
          <a:blip r:embed="rId5"/>
          <a:stretch>
            <a:fillRect/>
          </a:stretch>
        </p:blipFill>
        <p:spPr>
          <a:xfrm>
            <a:off x="6634777" y="4844048"/>
            <a:ext cx="2565781" cy="352166"/>
          </a:xfrm>
          <a:prstGeom prst="rect">
            <a:avLst/>
          </a:prstGeom>
        </p:spPr>
      </p:pic>
    </p:spTree>
    <p:extLst>
      <p:ext uri="{BB962C8B-B14F-4D97-AF65-F5344CB8AC3E}">
        <p14:creationId xmlns:p14="http://schemas.microsoft.com/office/powerpoint/2010/main" val="133908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normAutofit/>
          </a:bodyPr>
          <a:lstStyle/>
          <a:p>
            <a:endParaRPr lang="en-US" sz="1800" dirty="0"/>
          </a:p>
          <a:p>
            <a:r>
              <a:rPr lang="en-US" sz="1800" dirty="0"/>
              <a:t>A detector developed at </a:t>
            </a:r>
            <a:r>
              <a:rPr lang="en-US" sz="1800" dirty="0" err="1"/>
              <a:t>Standford</a:t>
            </a:r>
            <a:r>
              <a:rPr lang="en-US" sz="1800" dirty="0"/>
              <a:t> has developed   a detector that can support 160V bias and a 14eV resolution. </a:t>
            </a:r>
          </a:p>
          <a:p>
            <a:endParaRPr lang="en-US" sz="1800" dirty="0"/>
          </a:p>
          <a:p>
            <a:r>
              <a:rPr lang="en-US" sz="1800" dirty="0"/>
              <a:t>Even with this high sensitivity they are still subject to randomness in electron hole pair production </a:t>
            </a:r>
          </a:p>
          <a:p>
            <a:endParaRPr lang="en-US" sz="1800" dirty="0"/>
          </a:p>
          <a:p>
            <a:r>
              <a:rPr lang="en-US" sz="1800" dirty="0"/>
              <a:t>Each peak represents a different number of electron hole pairs produced. </a:t>
            </a:r>
          </a:p>
          <a:p>
            <a:pPr marL="0" indent="0">
              <a:buNone/>
            </a:pPr>
            <a:endParaRPr lang="en-US" sz="1800" dirty="0"/>
          </a:p>
          <a:p>
            <a:pPr marL="0" indent="0">
              <a:buNone/>
            </a:pPr>
            <a:r>
              <a:rPr lang="en-US" dirty="0"/>
              <a:t>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4</a:t>
            </a:fld>
            <a:endParaRPr lang="en-US"/>
          </a:p>
        </p:txBody>
      </p:sp>
      <p:pic>
        <p:nvPicPr>
          <p:cNvPr id="5" name="Picture 4">
            <a:extLst>
              <a:ext uri="{FF2B5EF4-FFF2-40B4-BE49-F238E27FC236}">
                <a16:creationId xmlns:a16="http://schemas.microsoft.com/office/drawing/2014/main" id="{690ABEEB-C9C6-A64A-A849-B0529B592C4F}"/>
              </a:ext>
            </a:extLst>
          </p:cNvPr>
          <p:cNvPicPr>
            <a:picLocks noChangeAspect="1"/>
          </p:cNvPicPr>
          <p:nvPr/>
        </p:nvPicPr>
        <p:blipFill>
          <a:blip r:embed="rId3"/>
          <a:stretch>
            <a:fillRect/>
          </a:stretch>
        </p:blipFill>
        <p:spPr>
          <a:xfrm>
            <a:off x="6096000" y="1146857"/>
            <a:ext cx="5620841" cy="5205535"/>
          </a:xfrm>
          <a:prstGeom prst="rect">
            <a:avLst/>
          </a:prstGeom>
        </p:spPr>
      </p:pic>
      <p:pic>
        <p:nvPicPr>
          <p:cNvPr id="7" name="Picture 6">
            <a:extLst>
              <a:ext uri="{FF2B5EF4-FFF2-40B4-BE49-F238E27FC236}">
                <a16:creationId xmlns:a16="http://schemas.microsoft.com/office/drawing/2014/main" id="{109F7AE0-4D8B-624C-9494-2DCD824196A7}"/>
              </a:ext>
            </a:extLst>
          </p:cNvPr>
          <p:cNvPicPr>
            <a:picLocks noChangeAspect="1"/>
          </p:cNvPicPr>
          <p:nvPr/>
        </p:nvPicPr>
        <p:blipFill>
          <a:blip r:embed="rId4"/>
          <a:stretch>
            <a:fillRect/>
          </a:stretch>
        </p:blipFill>
        <p:spPr>
          <a:xfrm>
            <a:off x="1932463" y="5475601"/>
            <a:ext cx="2833888" cy="526051"/>
          </a:xfrm>
          <a:prstGeom prst="rect">
            <a:avLst/>
          </a:prstGeom>
        </p:spPr>
      </p:pic>
      <p:sp>
        <p:nvSpPr>
          <p:cNvPr id="4" name="TextBox 3">
            <a:extLst>
              <a:ext uri="{FF2B5EF4-FFF2-40B4-BE49-F238E27FC236}">
                <a16:creationId xmlns:a16="http://schemas.microsoft.com/office/drawing/2014/main" id="{6509065F-62D1-A24E-9F2E-5D10B0D5AB97}"/>
              </a:ext>
            </a:extLst>
          </p:cNvPr>
          <p:cNvSpPr txBox="1"/>
          <p:nvPr/>
        </p:nvSpPr>
        <p:spPr>
          <a:xfrm>
            <a:off x="7825839" y="6418695"/>
            <a:ext cx="3336967" cy="646331"/>
          </a:xfrm>
          <a:prstGeom prst="rect">
            <a:avLst/>
          </a:prstGeom>
          <a:noFill/>
        </p:spPr>
        <p:txBody>
          <a:bodyPr wrap="square" rtlCol="0">
            <a:spAutoFit/>
          </a:bodyPr>
          <a:lstStyle/>
          <a:p>
            <a:r>
              <a:rPr lang="en-US" dirty="0"/>
              <a:t>R.K. Romani, et al. 2017 </a:t>
            </a:r>
          </a:p>
          <a:p>
            <a:endParaRPr lang="en-US" dirty="0"/>
          </a:p>
        </p:txBody>
      </p:sp>
    </p:spTree>
    <p:extLst>
      <p:ext uri="{BB962C8B-B14F-4D97-AF65-F5344CB8AC3E}">
        <p14:creationId xmlns:p14="http://schemas.microsoft.com/office/powerpoint/2010/main" val="242267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Ionization Yield </a:t>
            </a:r>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5</a:t>
            </a:fld>
            <a:endParaRPr lang="en-US" dirty="0"/>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mean number of electron hole pairs produced varies greatly for electron recoils and nuclear recoils.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Measurements of charge and phonon would mean great discrimination between the two (far better than PSD and liquid scintillators) </a:t>
            </a:r>
          </a:p>
          <a:p>
            <a:endParaRPr lang="en-US" dirty="0"/>
          </a:p>
          <a:p>
            <a:pPr marL="285750" indent="-285750">
              <a:buFont typeface="Arial" panose="020B0604020202020204" pitchFamily="34" charset="0"/>
              <a:buChar char="•"/>
            </a:pPr>
            <a:r>
              <a:rPr lang="en-US" dirty="0"/>
              <a:t>This becomes difficult at low energy.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779EE5C9-A9BC-A147-8E03-1E7C53D9CB2F}"/>
              </a:ext>
            </a:extLst>
          </p:cNvPr>
          <p:cNvPicPr>
            <a:picLocks noChangeAspect="1"/>
          </p:cNvPicPr>
          <p:nvPr/>
        </p:nvPicPr>
        <p:blipFill>
          <a:blip r:embed="rId3"/>
          <a:stretch>
            <a:fillRect/>
          </a:stretch>
        </p:blipFill>
        <p:spPr>
          <a:xfrm>
            <a:off x="7076482" y="1649978"/>
            <a:ext cx="2957025" cy="1325563"/>
          </a:xfrm>
          <a:prstGeom prst="rect">
            <a:avLst/>
          </a:prstGeom>
        </p:spPr>
      </p:pic>
      <p:pic>
        <p:nvPicPr>
          <p:cNvPr id="14" name="Picture 13">
            <a:extLst>
              <a:ext uri="{FF2B5EF4-FFF2-40B4-BE49-F238E27FC236}">
                <a16:creationId xmlns:a16="http://schemas.microsoft.com/office/drawing/2014/main" id="{DA36B9B5-C651-054C-907F-D0D076CE3416}"/>
              </a:ext>
            </a:extLst>
          </p:cNvPr>
          <p:cNvPicPr>
            <a:picLocks noChangeAspect="1"/>
          </p:cNvPicPr>
          <p:nvPr/>
        </p:nvPicPr>
        <p:blipFill>
          <a:blip r:embed="rId4"/>
          <a:stretch>
            <a:fillRect/>
          </a:stretch>
        </p:blipFill>
        <p:spPr>
          <a:xfrm>
            <a:off x="7076482" y="3429000"/>
            <a:ext cx="4145852" cy="1447758"/>
          </a:xfrm>
          <a:prstGeom prst="rect">
            <a:avLst/>
          </a:prstGeom>
        </p:spPr>
      </p:pic>
      <p:sp>
        <p:nvSpPr>
          <p:cNvPr id="15" name="TextBox 14">
            <a:extLst>
              <a:ext uri="{FF2B5EF4-FFF2-40B4-BE49-F238E27FC236}">
                <a16:creationId xmlns:a16="http://schemas.microsoft.com/office/drawing/2014/main" id="{99D16253-3686-624B-8260-EABEC28458A3}"/>
              </a:ext>
            </a:extLst>
          </p:cNvPr>
          <p:cNvSpPr txBox="1"/>
          <p:nvPr/>
        </p:nvSpPr>
        <p:spPr>
          <a:xfrm>
            <a:off x="7760043" y="1297459"/>
            <a:ext cx="1715470" cy="369332"/>
          </a:xfrm>
          <a:prstGeom prst="rect">
            <a:avLst/>
          </a:prstGeom>
          <a:noFill/>
        </p:spPr>
        <p:txBody>
          <a:bodyPr wrap="none" rtlCol="0">
            <a:spAutoFit/>
          </a:bodyPr>
          <a:lstStyle/>
          <a:p>
            <a:r>
              <a:rPr lang="en-US" u="sng" dirty="0"/>
              <a:t>Electron Recoils </a:t>
            </a:r>
          </a:p>
        </p:txBody>
      </p:sp>
      <p:sp>
        <p:nvSpPr>
          <p:cNvPr id="16" name="TextBox 15">
            <a:extLst>
              <a:ext uri="{FF2B5EF4-FFF2-40B4-BE49-F238E27FC236}">
                <a16:creationId xmlns:a16="http://schemas.microsoft.com/office/drawing/2014/main" id="{B7FA9A01-1822-8E42-AB0B-B9C582331989}"/>
              </a:ext>
            </a:extLst>
          </p:cNvPr>
          <p:cNvSpPr txBox="1"/>
          <p:nvPr/>
        </p:nvSpPr>
        <p:spPr>
          <a:xfrm>
            <a:off x="7726242" y="3059668"/>
            <a:ext cx="1667892" cy="369332"/>
          </a:xfrm>
          <a:prstGeom prst="rect">
            <a:avLst/>
          </a:prstGeom>
          <a:noFill/>
        </p:spPr>
        <p:txBody>
          <a:bodyPr wrap="none" rtlCol="0">
            <a:spAutoFit/>
          </a:bodyPr>
          <a:lstStyle/>
          <a:p>
            <a:r>
              <a:rPr lang="en-US" u="sng" dirty="0"/>
              <a:t>Nuclear Recoils </a:t>
            </a:r>
          </a:p>
        </p:txBody>
      </p:sp>
      <p:sp>
        <p:nvSpPr>
          <p:cNvPr id="17" name="TextBox 16">
            <a:extLst>
              <a:ext uri="{FF2B5EF4-FFF2-40B4-BE49-F238E27FC236}">
                <a16:creationId xmlns:a16="http://schemas.microsoft.com/office/drawing/2014/main" id="{4AF3D352-2684-D049-94CF-88052F779D55}"/>
              </a:ext>
            </a:extLst>
          </p:cNvPr>
          <p:cNvSpPr txBox="1"/>
          <p:nvPr/>
        </p:nvSpPr>
        <p:spPr>
          <a:xfrm>
            <a:off x="7076482" y="5449329"/>
            <a:ext cx="3918317" cy="646331"/>
          </a:xfrm>
          <a:prstGeom prst="rect">
            <a:avLst/>
          </a:prstGeom>
          <a:noFill/>
        </p:spPr>
        <p:txBody>
          <a:bodyPr wrap="none" rtlCol="0">
            <a:spAutoFit/>
          </a:bodyPr>
          <a:lstStyle/>
          <a:p>
            <a:r>
              <a:rPr lang="en-US" dirty="0"/>
              <a:t>This makes the energy scale for nuclear </a:t>
            </a:r>
          </a:p>
          <a:p>
            <a:r>
              <a:rPr lang="en-US" dirty="0"/>
              <a:t>recoils nonlinear. </a:t>
            </a:r>
          </a:p>
        </p:txBody>
      </p:sp>
    </p:spTree>
    <p:extLst>
      <p:ext uri="{BB962C8B-B14F-4D97-AF65-F5344CB8AC3E}">
        <p14:creationId xmlns:p14="http://schemas.microsoft.com/office/powerpoint/2010/main" val="423435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Variation in Electron Hole Pair Creation </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Ratio of energy used to create electron-hole pairs to the energy used to create phonons.</a:t>
            </a:r>
          </a:p>
          <a:p>
            <a:endParaRPr lang="en-US" sz="1800" dirty="0"/>
          </a:p>
          <a:p>
            <a:r>
              <a:rPr lang="en-US" sz="1800" dirty="0"/>
              <a:t>The number of electron hole pairs produced varies for a single nuclear recoil energy. </a:t>
            </a:r>
          </a:p>
          <a:p>
            <a:endParaRPr lang="en-US" sz="1800" dirty="0"/>
          </a:p>
          <a:p>
            <a:r>
              <a:rPr lang="en-US" sz="1800" dirty="0"/>
              <a:t>This may play an important role with detectors that have single electron hole pair sensitivity .  </a:t>
            </a:r>
            <a:br>
              <a:rPr lang="en-US" sz="1800" dirty="0"/>
            </a:br>
            <a:endParaRPr lang="en-US" sz="1800" dirty="0"/>
          </a:p>
          <a:p>
            <a:pPr marL="0" indent="0">
              <a:buNone/>
            </a:pPr>
            <a:endParaRPr lang="en-US" sz="1800" dirty="0"/>
          </a:p>
          <a:p>
            <a:pPr marL="0" indent="0">
              <a:buNone/>
            </a:pPr>
            <a:endParaRPr lang="en-US" sz="2400" dirty="0"/>
          </a:p>
        </p:txBody>
      </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6</a:t>
            </a:fld>
            <a:endParaRPr lang="en-US"/>
          </a:p>
        </p:txBody>
      </p:sp>
      <p:pic>
        <p:nvPicPr>
          <p:cNvPr id="7" name="Picture 6">
            <a:extLst>
              <a:ext uri="{FF2B5EF4-FFF2-40B4-BE49-F238E27FC236}">
                <a16:creationId xmlns:a16="http://schemas.microsoft.com/office/drawing/2014/main" id="{6275CEAC-2301-4342-B25A-E9C979649F55}"/>
              </a:ext>
            </a:extLst>
          </p:cNvPr>
          <p:cNvPicPr>
            <a:picLocks noChangeAspect="1"/>
          </p:cNvPicPr>
          <p:nvPr/>
        </p:nvPicPr>
        <p:blipFill>
          <a:blip r:embed="rId3"/>
          <a:stretch>
            <a:fillRect/>
          </a:stretch>
        </p:blipFill>
        <p:spPr>
          <a:xfrm>
            <a:off x="6096000" y="1385269"/>
            <a:ext cx="5390656" cy="4791694"/>
          </a:xfrm>
          <a:prstGeom prst="rect">
            <a:avLst/>
          </a:prstGeom>
        </p:spPr>
      </p:pic>
    </p:spTree>
    <p:extLst>
      <p:ext uri="{BB962C8B-B14F-4D97-AF65-F5344CB8AC3E}">
        <p14:creationId xmlns:p14="http://schemas.microsoft.com/office/powerpoint/2010/main" val="230457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4" name="Content Placeholder 3">
            <a:extLst>
              <a:ext uri="{FF2B5EF4-FFF2-40B4-BE49-F238E27FC236}">
                <a16:creationId xmlns:a16="http://schemas.microsoft.com/office/drawing/2014/main" id="{6F374B33-AC70-2C4A-9EE4-BA7883936DDA}"/>
              </a:ext>
            </a:extLst>
          </p:cNvPr>
          <p:cNvSpPr>
            <a:spLocks noGrp="1"/>
          </p:cNvSpPr>
          <p:nvPr>
            <p:ph idx="1"/>
          </p:nvPr>
        </p:nvSpPr>
        <p:spPr>
          <a:xfrm>
            <a:off x="838200" y="2728149"/>
            <a:ext cx="4968834" cy="4351338"/>
          </a:xfrm>
        </p:spPr>
        <p:txBody>
          <a:bodyPr>
            <a:normAutofit/>
          </a:bodyPr>
          <a:lstStyle/>
          <a:p>
            <a:r>
              <a:rPr lang="en-US" sz="1800" dirty="0"/>
              <a:t>Using Luke amp type detectors may have dramatic consequences for WIMP search.</a:t>
            </a:r>
          </a:p>
          <a:p>
            <a:endParaRPr lang="en-US" sz="1800" dirty="0"/>
          </a:p>
          <a:p>
            <a:r>
              <a:rPr lang="en-US" sz="1800" dirty="0"/>
              <a:t>Choice of </a:t>
            </a:r>
            <a:r>
              <a:rPr lang="en-US" sz="1800" dirty="0" err="1"/>
              <a:t>fano</a:t>
            </a:r>
            <a:r>
              <a:rPr lang="en-US" sz="1800" dirty="0"/>
              <a:t> factor can change limit set on WIMP cross section.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7</a:t>
            </a:fld>
            <a:endParaRPr lang="en-US"/>
          </a:p>
        </p:txBody>
      </p:sp>
      <p:pic>
        <p:nvPicPr>
          <p:cNvPr id="5" name="Picture 4">
            <a:extLst>
              <a:ext uri="{FF2B5EF4-FFF2-40B4-BE49-F238E27FC236}">
                <a16:creationId xmlns:a16="http://schemas.microsoft.com/office/drawing/2014/main" id="{14D90338-0603-6246-BC36-08012C296C62}"/>
              </a:ext>
            </a:extLst>
          </p:cNvPr>
          <p:cNvPicPr>
            <a:picLocks noChangeAspect="1"/>
          </p:cNvPicPr>
          <p:nvPr/>
        </p:nvPicPr>
        <p:blipFill>
          <a:blip r:embed="rId3"/>
          <a:stretch>
            <a:fillRect/>
          </a:stretch>
        </p:blipFill>
        <p:spPr>
          <a:xfrm>
            <a:off x="6060571" y="1323746"/>
            <a:ext cx="5459869" cy="4853217"/>
          </a:xfrm>
          <a:prstGeom prst="rect">
            <a:avLst/>
          </a:prstGeom>
        </p:spPr>
      </p:pic>
    </p:spTree>
    <p:extLst>
      <p:ext uri="{BB962C8B-B14F-4D97-AF65-F5344CB8AC3E}">
        <p14:creationId xmlns:p14="http://schemas.microsoft.com/office/powerpoint/2010/main" val="51935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9" name="Content Placeholder 8">
            <a:extLst>
              <a:ext uri="{FF2B5EF4-FFF2-40B4-BE49-F238E27FC236}">
                <a16:creationId xmlns:a16="http://schemas.microsoft.com/office/drawing/2014/main" id="{64E94FD4-7193-134C-8BE7-18D70D086E45}"/>
              </a:ext>
            </a:extLst>
          </p:cNvPr>
          <p:cNvSpPr>
            <a:spLocks noGrp="1"/>
          </p:cNvSpPr>
          <p:nvPr>
            <p:ph idx="1"/>
          </p:nvPr>
        </p:nvSpPr>
        <p:spPr>
          <a:xfrm>
            <a:off x="838200" y="1825625"/>
            <a:ext cx="5618096" cy="4351338"/>
          </a:xfrm>
        </p:spPr>
        <p:txBody>
          <a:bodyPr>
            <a:normAutofit/>
          </a:bodyPr>
          <a:lstStyle/>
          <a:p>
            <a:r>
              <a:rPr lang="en-US" sz="1800" dirty="0"/>
              <a:t>Ability to directly to measure charge and phonons separately. Allowing for a direct measurement of the ionization efficiency. </a:t>
            </a:r>
          </a:p>
          <a:p>
            <a:endParaRPr lang="en-US" sz="1800" dirty="0"/>
          </a:p>
          <a:p>
            <a:r>
              <a:rPr lang="en-US" sz="1800" dirty="0"/>
              <a:t>Should be able to extract the width of the nuclear recoil band.</a:t>
            </a:r>
          </a:p>
          <a:p>
            <a:endParaRPr lang="en-US" sz="1800" dirty="0"/>
          </a:p>
          <a:p>
            <a:r>
              <a:rPr lang="en-US" sz="1800" dirty="0"/>
              <a:t>Allows quantify the variation in electron hole pair production. </a:t>
            </a:r>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8</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spTree>
    <p:extLst>
      <p:ext uri="{BB962C8B-B14F-4D97-AF65-F5344CB8AC3E}">
        <p14:creationId xmlns:p14="http://schemas.microsoft.com/office/powerpoint/2010/main" val="411565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9</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5" name="Picture 4">
            <a:extLst>
              <a:ext uri="{FF2B5EF4-FFF2-40B4-BE49-F238E27FC236}">
                <a16:creationId xmlns:a16="http://schemas.microsoft.com/office/drawing/2014/main" id="{2E602350-D9B4-834C-B424-463D28837A54}"/>
              </a:ext>
            </a:extLst>
          </p:cNvPr>
          <p:cNvPicPr>
            <a:picLocks noChangeAspect="1"/>
          </p:cNvPicPr>
          <p:nvPr/>
        </p:nvPicPr>
        <p:blipFill>
          <a:blip r:embed="rId4"/>
          <a:stretch>
            <a:fillRect/>
          </a:stretch>
        </p:blipFill>
        <p:spPr>
          <a:xfrm>
            <a:off x="9079" y="1288307"/>
            <a:ext cx="6265905" cy="5569693"/>
          </a:xfrm>
          <a:prstGeom prst="rect">
            <a:avLst/>
          </a:prstGeom>
        </p:spPr>
      </p:pic>
      <p:pic>
        <p:nvPicPr>
          <p:cNvPr id="7" name="Picture 6">
            <a:extLst>
              <a:ext uri="{FF2B5EF4-FFF2-40B4-BE49-F238E27FC236}">
                <a16:creationId xmlns:a16="http://schemas.microsoft.com/office/drawing/2014/main" id="{0A8E753D-A38B-DF42-AFF9-88E7105B09BB}"/>
              </a:ext>
            </a:extLst>
          </p:cNvPr>
          <p:cNvPicPr>
            <a:picLocks noChangeAspect="1"/>
          </p:cNvPicPr>
          <p:nvPr/>
        </p:nvPicPr>
        <p:blipFill>
          <a:blip r:embed="rId5"/>
          <a:stretch>
            <a:fillRect/>
          </a:stretch>
        </p:blipFill>
        <p:spPr>
          <a:xfrm>
            <a:off x="17393" y="1288306"/>
            <a:ext cx="6265905" cy="5569693"/>
          </a:xfrm>
          <a:prstGeom prst="rect">
            <a:avLst/>
          </a:prstGeom>
        </p:spPr>
      </p:pic>
    </p:spTree>
    <p:extLst>
      <p:ext uri="{BB962C8B-B14F-4D97-AF65-F5344CB8AC3E}">
        <p14:creationId xmlns:p14="http://schemas.microsoft.com/office/powerpoint/2010/main" val="3140351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2738</TotalTime>
  <Words>907</Words>
  <Application>Microsoft Macintosh PowerPoint</Application>
  <PresentationFormat>Widescreen</PresentationFormat>
  <Paragraphs>127</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Understanding Ionization Efficiency from Sub-keV Nuclear Recoil Events in Direct Detection Dark Matter Experiments </vt:lpstr>
      <vt:lpstr>Dark Matter </vt:lpstr>
      <vt:lpstr>Charge Creation in Solids </vt:lpstr>
      <vt:lpstr>HVeV Detector.  </vt:lpstr>
      <vt:lpstr>Ionization Yield </vt:lpstr>
      <vt:lpstr>Variation in Electron Hole Pair Creation </vt:lpstr>
      <vt:lpstr>HVeV Detector.  </vt:lpstr>
      <vt:lpstr> Quantifying Ionization Variance  </vt:lpstr>
      <vt:lpstr> Quantifying Ionization Variance  </vt:lpstr>
      <vt:lpstr> Quantifying Ionization Variance  </vt:lpstr>
      <vt:lpstr>END </vt:lpstr>
      <vt:lpstr>Recoil Energy Reconstruction CDMSlite </vt:lpstr>
      <vt:lpstr>Yield Variance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Ionization Efficiency from Sub-keV Nuclear Recoil Events in Direct Detection Dark Matter Experiments </dc:title>
  <dc:creator>Mitchell Matheny</dc:creator>
  <cp:lastModifiedBy>Mitchell Matheny</cp:lastModifiedBy>
  <cp:revision>61</cp:revision>
  <dcterms:created xsi:type="dcterms:W3CDTF">2018-10-17T22:05:17Z</dcterms:created>
  <dcterms:modified xsi:type="dcterms:W3CDTF">2018-10-24T07:19:14Z</dcterms:modified>
</cp:coreProperties>
</file>