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3" r:id="rId3"/>
    <p:sldId id="267" r:id="rId4"/>
    <p:sldId id="264" r:id="rId5"/>
    <p:sldId id="270" r:id="rId6"/>
    <p:sldId id="257" r:id="rId7"/>
    <p:sldId id="271" r:id="rId8"/>
    <p:sldId id="274" r:id="rId9"/>
    <p:sldId id="276" r:id="rId10"/>
    <p:sldId id="275" r:id="rId11"/>
    <p:sldId id="269" r:id="rId12"/>
    <p:sldId id="265" r:id="rId13"/>
    <p:sldId id="25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3"/>
    <p:restoredTop sz="83628"/>
  </p:normalViewPr>
  <p:slideViewPr>
    <p:cSldViewPr snapToGrid="0" snapToObjects="1">
      <p:cViewPr varScale="1">
        <p:scale>
          <a:sx n="104" d="100"/>
          <a:sy n="104" d="100"/>
        </p:scale>
        <p:origin x="232"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6BF76A-CB69-344A-AA05-A4A0C5F81F1B}" type="datetimeFigureOut">
              <a:rPr lang="en-US" smtClean="0"/>
              <a:t>10/21/18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EA146-89B5-4A42-BEB6-D6A5BB50F046}" type="slidenum">
              <a:rPr lang="en-US" smtClean="0"/>
              <a:t>‹#›</a:t>
            </a:fld>
            <a:endParaRPr lang="en-US"/>
          </a:p>
        </p:txBody>
      </p:sp>
    </p:spTree>
    <p:extLst>
      <p:ext uri="{BB962C8B-B14F-4D97-AF65-F5344CB8AC3E}">
        <p14:creationId xmlns:p14="http://schemas.microsoft.com/office/powerpoint/2010/main" val="3496997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CDMSlite</a:t>
            </a:r>
            <a:r>
              <a:rPr lang="en-US" sz="1200" dirty="0"/>
              <a:t> phonon energy only.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only know how to calibrate to Electron equivalent recoils, in order to determine the true nuclear recoil energy we need information about the ionization eff (yield) </a:t>
            </a:r>
          </a:p>
          <a:p>
            <a:endParaRPr lang="en-US" dirty="0"/>
          </a:p>
        </p:txBody>
      </p:sp>
      <p:sp>
        <p:nvSpPr>
          <p:cNvPr id="4" name="Slide Number Placeholder 3"/>
          <p:cNvSpPr>
            <a:spLocks noGrp="1"/>
          </p:cNvSpPr>
          <p:nvPr>
            <p:ph type="sldNum" sz="quarter" idx="5"/>
          </p:nvPr>
        </p:nvSpPr>
        <p:spPr/>
        <p:txBody>
          <a:bodyPr/>
          <a:lstStyle/>
          <a:p>
            <a:fld id="{C6AEA146-89B5-4A42-BEB6-D6A5BB50F046}" type="slidenum">
              <a:rPr lang="en-US" smtClean="0"/>
              <a:t>2</a:t>
            </a:fld>
            <a:endParaRPr lang="en-US"/>
          </a:p>
        </p:txBody>
      </p:sp>
    </p:spTree>
    <p:extLst>
      <p:ext uri="{BB962C8B-B14F-4D97-AF65-F5344CB8AC3E}">
        <p14:creationId xmlns:p14="http://schemas.microsoft.com/office/powerpoint/2010/main" val="1234004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WIMP comes in a hits the nuclei, initial phonons are produced and charge is liberated in some ratio. Current generation of lowest threshold detectors only count the number of produced electron hole pairs. We do not have a good nuclear recoil calibration standard. Therefore to extract the nuclear recoil energy we have to know the ratio of recoil energy that goes into the electronic system.  </a:t>
            </a:r>
          </a:p>
          <a:p>
            <a:endParaRPr lang="en-US" dirty="0"/>
          </a:p>
          <a:p>
            <a:r>
              <a:rPr lang="en-US" dirty="0"/>
              <a:t>Variation in energy given to the electronic system exists because a single </a:t>
            </a:r>
            <a:r>
              <a:rPr lang="en-US" dirty="0" err="1"/>
              <a:t>E_r</a:t>
            </a:r>
            <a:r>
              <a:rPr lang="en-US" dirty="0"/>
              <a:t> can create a spectrum of a possible number of  electron hole pairs </a:t>
            </a:r>
          </a:p>
          <a:p>
            <a:endParaRPr lang="en-US" dirty="0"/>
          </a:p>
          <a:p>
            <a:r>
              <a:rPr lang="en-US" dirty="0"/>
              <a:t>Solid State detector with a voltage across it. For the purpose of this talk. </a:t>
            </a:r>
          </a:p>
        </p:txBody>
      </p:sp>
      <p:sp>
        <p:nvSpPr>
          <p:cNvPr id="4" name="Slide Number Placeholder 3"/>
          <p:cNvSpPr>
            <a:spLocks noGrp="1"/>
          </p:cNvSpPr>
          <p:nvPr>
            <p:ph type="sldNum" sz="quarter" idx="5"/>
          </p:nvPr>
        </p:nvSpPr>
        <p:spPr/>
        <p:txBody>
          <a:bodyPr/>
          <a:lstStyle/>
          <a:p>
            <a:fld id="{C6AEA146-89B5-4A42-BEB6-D6A5BB50F046}" type="slidenum">
              <a:rPr lang="en-US" smtClean="0"/>
              <a:t>3</a:t>
            </a:fld>
            <a:endParaRPr lang="en-US"/>
          </a:p>
        </p:txBody>
      </p:sp>
    </p:spTree>
    <p:extLst>
      <p:ext uri="{BB962C8B-B14F-4D97-AF65-F5344CB8AC3E}">
        <p14:creationId xmlns:p14="http://schemas.microsoft.com/office/powerpoint/2010/main" val="1051823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WIMP comes in a hits the nuclei, initial phonons are produced and charge is liberated in some ratio. Current generation of lowest threshold detectors only count the number of produced electron hole pairs. We do not have a good nuclear recoil calibration standard. Therefore to extract the nuclear recoil energy we have to know the ratio of recoil energy that goes into the electronic system.  </a:t>
            </a:r>
          </a:p>
          <a:p>
            <a:endParaRPr lang="en-US" dirty="0"/>
          </a:p>
          <a:p>
            <a:r>
              <a:rPr lang="en-US" dirty="0"/>
              <a:t>Variation in energy given to the electronic system exists because a single </a:t>
            </a:r>
            <a:r>
              <a:rPr lang="en-US" dirty="0" err="1"/>
              <a:t>E_r</a:t>
            </a:r>
            <a:r>
              <a:rPr lang="en-US" dirty="0"/>
              <a:t> can create a spectrum of a possible number of  electron hole pairs </a:t>
            </a:r>
          </a:p>
        </p:txBody>
      </p:sp>
      <p:sp>
        <p:nvSpPr>
          <p:cNvPr id="4" name="Slide Number Placeholder 3"/>
          <p:cNvSpPr>
            <a:spLocks noGrp="1"/>
          </p:cNvSpPr>
          <p:nvPr>
            <p:ph type="sldNum" sz="quarter" idx="5"/>
          </p:nvPr>
        </p:nvSpPr>
        <p:spPr/>
        <p:txBody>
          <a:bodyPr/>
          <a:lstStyle/>
          <a:p>
            <a:fld id="{C6AEA146-89B5-4A42-BEB6-D6A5BB50F046}" type="slidenum">
              <a:rPr lang="en-US" smtClean="0"/>
              <a:t>5</a:t>
            </a:fld>
            <a:endParaRPr lang="en-US"/>
          </a:p>
        </p:txBody>
      </p:sp>
    </p:spTree>
    <p:extLst>
      <p:ext uri="{BB962C8B-B14F-4D97-AF65-F5344CB8AC3E}">
        <p14:creationId xmlns:p14="http://schemas.microsoft.com/office/powerpoint/2010/main" val="2290391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variant number of electron hole pairs exists for a given </a:t>
            </a:r>
            <a:r>
              <a:rPr lang="en-US" dirty="0" err="1"/>
              <a:t>Er</a:t>
            </a:r>
            <a:r>
              <a:rPr lang="en-US" dirty="0"/>
              <a:t> for both electron recoils and nuclear recoils. </a:t>
            </a:r>
          </a:p>
        </p:txBody>
      </p:sp>
      <p:sp>
        <p:nvSpPr>
          <p:cNvPr id="4" name="Slide Number Placeholder 3"/>
          <p:cNvSpPr>
            <a:spLocks noGrp="1"/>
          </p:cNvSpPr>
          <p:nvPr>
            <p:ph type="sldNum" sz="quarter" idx="5"/>
          </p:nvPr>
        </p:nvSpPr>
        <p:spPr/>
        <p:txBody>
          <a:bodyPr/>
          <a:lstStyle/>
          <a:p>
            <a:fld id="{C6AEA146-89B5-4A42-BEB6-D6A5BB50F046}" type="slidenum">
              <a:rPr lang="en-US" smtClean="0"/>
              <a:t>6</a:t>
            </a:fld>
            <a:endParaRPr lang="en-US"/>
          </a:p>
        </p:txBody>
      </p:sp>
    </p:spTree>
    <p:extLst>
      <p:ext uri="{BB962C8B-B14F-4D97-AF65-F5344CB8AC3E}">
        <p14:creationId xmlns:p14="http://schemas.microsoft.com/office/powerpoint/2010/main" val="2674662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can measure charge and phonons separately, this gives them a direct measure of the yield. </a:t>
            </a:r>
          </a:p>
          <a:p>
            <a:endParaRPr lang="en-US" dirty="0"/>
          </a:p>
          <a:p>
            <a:endParaRPr lang="en-US" dirty="0"/>
          </a:p>
        </p:txBody>
      </p:sp>
      <p:sp>
        <p:nvSpPr>
          <p:cNvPr id="4" name="Slide Number Placeholder 3"/>
          <p:cNvSpPr>
            <a:spLocks noGrp="1"/>
          </p:cNvSpPr>
          <p:nvPr>
            <p:ph type="sldNum" sz="quarter" idx="5"/>
          </p:nvPr>
        </p:nvSpPr>
        <p:spPr/>
        <p:txBody>
          <a:bodyPr/>
          <a:lstStyle/>
          <a:p>
            <a:fld id="{C6AEA146-89B5-4A42-BEB6-D6A5BB50F046}" type="slidenum">
              <a:rPr lang="en-US" smtClean="0"/>
              <a:t>8</a:t>
            </a:fld>
            <a:endParaRPr lang="en-US"/>
          </a:p>
        </p:txBody>
      </p:sp>
    </p:spTree>
    <p:extLst>
      <p:ext uri="{BB962C8B-B14F-4D97-AF65-F5344CB8AC3E}">
        <p14:creationId xmlns:p14="http://schemas.microsoft.com/office/powerpoint/2010/main" val="2530409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can measure charge and phonons separately, this gives them a direct measure of the yield. </a:t>
            </a:r>
          </a:p>
          <a:p>
            <a:endParaRPr lang="en-US" dirty="0"/>
          </a:p>
          <a:p>
            <a:endParaRPr lang="en-US" dirty="0"/>
          </a:p>
        </p:txBody>
      </p:sp>
      <p:sp>
        <p:nvSpPr>
          <p:cNvPr id="4" name="Slide Number Placeholder 3"/>
          <p:cNvSpPr>
            <a:spLocks noGrp="1"/>
          </p:cNvSpPr>
          <p:nvPr>
            <p:ph type="sldNum" sz="quarter" idx="5"/>
          </p:nvPr>
        </p:nvSpPr>
        <p:spPr/>
        <p:txBody>
          <a:bodyPr/>
          <a:lstStyle/>
          <a:p>
            <a:fld id="{C6AEA146-89B5-4A42-BEB6-D6A5BB50F046}" type="slidenum">
              <a:rPr lang="en-US" smtClean="0"/>
              <a:t>9</a:t>
            </a:fld>
            <a:endParaRPr lang="en-US"/>
          </a:p>
        </p:txBody>
      </p:sp>
    </p:spTree>
    <p:extLst>
      <p:ext uri="{BB962C8B-B14F-4D97-AF65-F5344CB8AC3E}">
        <p14:creationId xmlns:p14="http://schemas.microsoft.com/office/powerpoint/2010/main" val="286871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can measure charge and phonons separately, this gives them a direct measure of the yield. </a:t>
            </a:r>
          </a:p>
          <a:p>
            <a:endParaRPr lang="en-US" dirty="0"/>
          </a:p>
          <a:p>
            <a:endParaRPr lang="en-US" dirty="0"/>
          </a:p>
        </p:txBody>
      </p:sp>
      <p:sp>
        <p:nvSpPr>
          <p:cNvPr id="4" name="Slide Number Placeholder 3"/>
          <p:cNvSpPr>
            <a:spLocks noGrp="1"/>
          </p:cNvSpPr>
          <p:nvPr>
            <p:ph type="sldNum" sz="quarter" idx="5"/>
          </p:nvPr>
        </p:nvSpPr>
        <p:spPr/>
        <p:txBody>
          <a:bodyPr/>
          <a:lstStyle/>
          <a:p>
            <a:fld id="{C6AEA146-89B5-4A42-BEB6-D6A5BB50F046}" type="slidenum">
              <a:rPr lang="en-US" smtClean="0"/>
              <a:t>10</a:t>
            </a:fld>
            <a:endParaRPr lang="en-US"/>
          </a:p>
        </p:txBody>
      </p:sp>
    </p:spTree>
    <p:extLst>
      <p:ext uri="{BB962C8B-B14F-4D97-AF65-F5344CB8AC3E}">
        <p14:creationId xmlns:p14="http://schemas.microsoft.com/office/powerpoint/2010/main" val="3607152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Bands from data -&gt; simulated bands. Side by side. </a:t>
            </a:r>
          </a:p>
        </p:txBody>
      </p:sp>
      <p:sp>
        <p:nvSpPr>
          <p:cNvPr id="4" name="Slide Number Placeholder 3"/>
          <p:cNvSpPr>
            <a:spLocks noGrp="1"/>
          </p:cNvSpPr>
          <p:nvPr>
            <p:ph type="sldNum" sz="quarter" idx="5"/>
          </p:nvPr>
        </p:nvSpPr>
        <p:spPr/>
        <p:txBody>
          <a:bodyPr/>
          <a:lstStyle/>
          <a:p>
            <a:fld id="{C6AEA146-89B5-4A42-BEB6-D6A5BB50F046}" type="slidenum">
              <a:rPr lang="en-US" smtClean="0"/>
              <a:t>11</a:t>
            </a:fld>
            <a:endParaRPr lang="en-US"/>
          </a:p>
        </p:txBody>
      </p:sp>
    </p:spTree>
    <p:extLst>
      <p:ext uri="{BB962C8B-B14F-4D97-AF65-F5344CB8AC3E}">
        <p14:creationId xmlns:p14="http://schemas.microsoft.com/office/powerpoint/2010/main" val="2868716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DDFF4-2264-D24A-81A7-31BE70FDD2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AE3727-F8E3-FE4E-B7A8-36312C76C2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3A7E97-03D2-394C-BA4F-F3A66DCDD401}"/>
              </a:ext>
            </a:extLst>
          </p:cNvPr>
          <p:cNvSpPr>
            <a:spLocks noGrp="1"/>
          </p:cNvSpPr>
          <p:nvPr>
            <p:ph type="dt" sz="half" idx="10"/>
          </p:nvPr>
        </p:nvSpPr>
        <p:spPr/>
        <p:txBody>
          <a:bodyPr/>
          <a:lstStyle/>
          <a:p>
            <a:fld id="{4C4FE5A6-B042-234F-87BB-EE608B65FD71}" type="datetime1">
              <a:rPr lang="en-US" smtClean="0"/>
              <a:t>10/21/18</a:t>
            </a:fld>
            <a:endParaRPr lang="en-US"/>
          </a:p>
        </p:txBody>
      </p:sp>
      <p:sp>
        <p:nvSpPr>
          <p:cNvPr id="5" name="Footer Placeholder 4">
            <a:extLst>
              <a:ext uri="{FF2B5EF4-FFF2-40B4-BE49-F238E27FC236}">
                <a16:creationId xmlns:a16="http://schemas.microsoft.com/office/drawing/2014/main" id="{A1D08E4C-6E45-DC46-8FC2-3E14119487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0D5413-416F-7543-86D9-61A2231CB655}"/>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158299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9EDB3-D4D4-7042-BBBD-0AF92DC94E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35912D-B452-0541-B3DD-83003E63AD3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2A5287-7DF4-9943-AF5D-293E194262F7}"/>
              </a:ext>
            </a:extLst>
          </p:cNvPr>
          <p:cNvSpPr>
            <a:spLocks noGrp="1"/>
          </p:cNvSpPr>
          <p:nvPr>
            <p:ph type="dt" sz="half" idx="10"/>
          </p:nvPr>
        </p:nvSpPr>
        <p:spPr/>
        <p:txBody>
          <a:bodyPr/>
          <a:lstStyle/>
          <a:p>
            <a:fld id="{896964B4-7059-1241-B7F7-CC759A8715E3}" type="datetime1">
              <a:rPr lang="en-US" smtClean="0"/>
              <a:t>10/21/18</a:t>
            </a:fld>
            <a:endParaRPr lang="en-US"/>
          </a:p>
        </p:txBody>
      </p:sp>
      <p:sp>
        <p:nvSpPr>
          <p:cNvPr id="5" name="Footer Placeholder 4">
            <a:extLst>
              <a:ext uri="{FF2B5EF4-FFF2-40B4-BE49-F238E27FC236}">
                <a16:creationId xmlns:a16="http://schemas.microsoft.com/office/drawing/2014/main" id="{7AE992D9-8670-144D-86AA-B4D3AB2B13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CFC446-E5C3-BA49-B3CE-26EFABBB6106}"/>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4226544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F75FE-D1F1-F24D-83F0-C791307E8B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A09B1B-73DA-1842-8389-C61F8A1C263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714976-D75F-CB4A-81E2-4FD19327C66F}"/>
              </a:ext>
            </a:extLst>
          </p:cNvPr>
          <p:cNvSpPr>
            <a:spLocks noGrp="1"/>
          </p:cNvSpPr>
          <p:nvPr>
            <p:ph type="dt" sz="half" idx="10"/>
          </p:nvPr>
        </p:nvSpPr>
        <p:spPr/>
        <p:txBody>
          <a:bodyPr/>
          <a:lstStyle/>
          <a:p>
            <a:fld id="{2BB15EFC-989A-504F-A26D-C47609D34B5F}" type="datetime1">
              <a:rPr lang="en-US" smtClean="0"/>
              <a:t>10/21/18</a:t>
            </a:fld>
            <a:endParaRPr lang="en-US"/>
          </a:p>
        </p:txBody>
      </p:sp>
      <p:sp>
        <p:nvSpPr>
          <p:cNvPr id="5" name="Footer Placeholder 4">
            <a:extLst>
              <a:ext uri="{FF2B5EF4-FFF2-40B4-BE49-F238E27FC236}">
                <a16:creationId xmlns:a16="http://schemas.microsoft.com/office/drawing/2014/main" id="{2F8686B7-9ADC-B741-9F94-F1B20FFDA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3017CF-B3A0-B84A-BECA-A966FF392324}"/>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3696870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17DDC-A2F8-C948-99A1-01913E902B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304940-7DA3-BF47-AC57-7043131800F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77E511-5CEB-8C4A-B7A8-1871E1CA90A7}"/>
              </a:ext>
            </a:extLst>
          </p:cNvPr>
          <p:cNvSpPr>
            <a:spLocks noGrp="1"/>
          </p:cNvSpPr>
          <p:nvPr>
            <p:ph type="dt" sz="half" idx="10"/>
          </p:nvPr>
        </p:nvSpPr>
        <p:spPr/>
        <p:txBody>
          <a:bodyPr/>
          <a:lstStyle/>
          <a:p>
            <a:fld id="{878B0B07-2815-5A40-BA13-144E9203A1A1}" type="datetime1">
              <a:rPr lang="en-US" smtClean="0"/>
              <a:t>10/21/18</a:t>
            </a:fld>
            <a:endParaRPr lang="en-US"/>
          </a:p>
        </p:txBody>
      </p:sp>
      <p:sp>
        <p:nvSpPr>
          <p:cNvPr id="5" name="Footer Placeholder 4">
            <a:extLst>
              <a:ext uri="{FF2B5EF4-FFF2-40B4-BE49-F238E27FC236}">
                <a16:creationId xmlns:a16="http://schemas.microsoft.com/office/drawing/2014/main" id="{4DB1D055-0A9B-3A4D-9B2F-0837452328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95BAA3-CAFE-734B-89F0-C643DD9B8C5B}"/>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1892861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65BF-F6EB-8549-B200-5DBAF49A6B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877109-81B8-114F-8E99-A13129EBB2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F8E569F-663F-264A-8AB8-99AE43D651F7}"/>
              </a:ext>
            </a:extLst>
          </p:cNvPr>
          <p:cNvSpPr>
            <a:spLocks noGrp="1"/>
          </p:cNvSpPr>
          <p:nvPr>
            <p:ph type="dt" sz="half" idx="10"/>
          </p:nvPr>
        </p:nvSpPr>
        <p:spPr/>
        <p:txBody>
          <a:bodyPr/>
          <a:lstStyle/>
          <a:p>
            <a:fld id="{BEFA5980-D336-5242-9389-BFB74FFD9D7A}" type="datetime1">
              <a:rPr lang="en-US" smtClean="0"/>
              <a:t>10/21/18</a:t>
            </a:fld>
            <a:endParaRPr lang="en-US"/>
          </a:p>
        </p:txBody>
      </p:sp>
      <p:sp>
        <p:nvSpPr>
          <p:cNvPr id="5" name="Footer Placeholder 4">
            <a:extLst>
              <a:ext uri="{FF2B5EF4-FFF2-40B4-BE49-F238E27FC236}">
                <a16:creationId xmlns:a16="http://schemas.microsoft.com/office/drawing/2014/main" id="{D70A241E-15AD-E84D-A034-0D8F4BAE33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15FC4D-66F6-C34D-B104-2CA677CD732A}"/>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1924961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0120-4DFF-C546-BDB2-874608DDA1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25E96C-3C8B-A44C-A690-35CE762A5D4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B3C07A-1826-0549-93A0-D2F07BDC740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12E403-336F-644F-9D3F-269FD94E3753}"/>
              </a:ext>
            </a:extLst>
          </p:cNvPr>
          <p:cNvSpPr>
            <a:spLocks noGrp="1"/>
          </p:cNvSpPr>
          <p:nvPr>
            <p:ph type="dt" sz="half" idx="10"/>
          </p:nvPr>
        </p:nvSpPr>
        <p:spPr/>
        <p:txBody>
          <a:bodyPr/>
          <a:lstStyle/>
          <a:p>
            <a:fld id="{9A639845-AF02-6444-8914-745C5B843963}" type="datetime1">
              <a:rPr lang="en-US" smtClean="0"/>
              <a:t>10/21/18</a:t>
            </a:fld>
            <a:endParaRPr lang="en-US"/>
          </a:p>
        </p:txBody>
      </p:sp>
      <p:sp>
        <p:nvSpPr>
          <p:cNvPr id="6" name="Footer Placeholder 5">
            <a:extLst>
              <a:ext uri="{FF2B5EF4-FFF2-40B4-BE49-F238E27FC236}">
                <a16:creationId xmlns:a16="http://schemas.microsoft.com/office/drawing/2014/main" id="{66073BF6-C30A-2C4D-9549-907109619E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44C872-3E89-7E4E-BDFF-00B1159243ED}"/>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2006137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48F28-AD0F-5D41-962E-2C823BD2F8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C151E4-4821-4E40-88FB-657A19573E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DFD9D31-9105-5B47-AD35-DF25A8E9D9D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B06535-F64B-EA4B-B1B0-4A5CE46993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CA0200C-FAB4-D747-8277-92C834A26AB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BCF246-262D-DE4D-AD59-00085C9AD58C}"/>
              </a:ext>
            </a:extLst>
          </p:cNvPr>
          <p:cNvSpPr>
            <a:spLocks noGrp="1"/>
          </p:cNvSpPr>
          <p:nvPr>
            <p:ph type="dt" sz="half" idx="10"/>
          </p:nvPr>
        </p:nvSpPr>
        <p:spPr/>
        <p:txBody>
          <a:bodyPr/>
          <a:lstStyle/>
          <a:p>
            <a:fld id="{0F2F0F5A-6752-E241-B405-243254C949FE}" type="datetime1">
              <a:rPr lang="en-US" smtClean="0"/>
              <a:t>10/21/18</a:t>
            </a:fld>
            <a:endParaRPr lang="en-US"/>
          </a:p>
        </p:txBody>
      </p:sp>
      <p:sp>
        <p:nvSpPr>
          <p:cNvPr id="8" name="Footer Placeholder 7">
            <a:extLst>
              <a:ext uri="{FF2B5EF4-FFF2-40B4-BE49-F238E27FC236}">
                <a16:creationId xmlns:a16="http://schemas.microsoft.com/office/drawing/2014/main" id="{006E9400-7A1A-8F49-88A7-13BE7D7A03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AD3F30-DA49-714B-9AB3-7FEDCB9C27F6}"/>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170964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956DD-0EE2-8344-BAEF-628F8170ED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97D4BA-D854-C948-A90E-D96B63491309}"/>
              </a:ext>
            </a:extLst>
          </p:cNvPr>
          <p:cNvSpPr>
            <a:spLocks noGrp="1"/>
          </p:cNvSpPr>
          <p:nvPr>
            <p:ph type="dt" sz="half" idx="10"/>
          </p:nvPr>
        </p:nvSpPr>
        <p:spPr/>
        <p:txBody>
          <a:bodyPr/>
          <a:lstStyle/>
          <a:p>
            <a:fld id="{B83D80F1-84FB-C64D-897C-E07C36349253}" type="datetime1">
              <a:rPr lang="en-US" smtClean="0"/>
              <a:t>10/21/18</a:t>
            </a:fld>
            <a:endParaRPr lang="en-US"/>
          </a:p>
        </p:txBody>
      </p:sp>
      <p:sp>
        <p:nvSpPr>
          <p:cNvPr id="4" name="Footer Placeholder 3">
            <a:extLst>
              <a:ext uri="{FF2B5EF4-FFF2-40B4-BE49-F238E27FC236}">
                <a16:creationId xmlns:a16="http://schemas.microsoft.com/office/drawing/2014/main" id="{C0CB1C63-C945-284D-8F34-DCF6666459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84A972-43C8-D544-82EC-3C6BA141F39D}"/>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1191481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AB2274-C72B-FE44-8E85-1745C4785B40}"/>
              </a:ext>
            </a:extLst>
          </p:cNvPr>
          <p:cNvSpPr>
            <a:spLocks noGrp="1"/>
          </p:cNvSpPr>
          <p:nvPr>
            <p:ph type="dt" sz="half" idx="10"/>
          </p:nvPr>
        </p:nvSpPr>
        <p:spPr/>
        <p:txBody>
          <a:bodyPr/>
          <a:lstStyle/>
          <a:p>
            <a:fld id="{31D310E7-727F-F848-8E1F-A84AE0965461}" type="datetime1">
              <a:rPr lang="en-US" smtClean="0"/>
              <a:t>10/21/18</a:t>
            </a:fld>
            <a:endParaRPr lang="en-US"/>
          </a:p>
        </p:txBody>
      </p:sp>
      <p:sp>
        <p:nvSpPr>
          <p:cNvPr id="3" name="Footer Placeholder 2">
            <a:extLst>
              <a:ext uri="{FF2B5EF4-FFF2-40B4-BE49-F238E27FC236}">
                <a16:creationId xmlns:a16="http://schemas.microsoft.com/office/drawing/2014/main" id="{9F17E2C3-9674-AE47-8E48-59169621BD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98028A-3EC7-FA48-BBE2-F91ED649A3AB}"/>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2741227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88AB8-8CD2-874D-9E71-357421683C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BBA4DE-B355-4844-866B-0D894BFED9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45593F-DDAA-934B-AD14-8025DAD249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BA69E92-2603-1046-8382-55858A38E89F}"/>
              </a:ext>
            </a:extLst>
          </p:cNvPr>
          <p:cNvSpPr>
            <a:spLocks noGrp="1"/>
          </p:cNvSpPr>
          <p:nvPr>
            <p:ph type="dt" sz="half" idx="10"/>
          </p:nvPr>
        </p:nvSpPr>
        <p:spPr/>
        <p:txBody>
          <a:bodyPr/>
          <a:lstStyle/>
          <a:p>
            <a:fld id="{3DEAACE5-D900-B941-9691-B5A70076832D}" type="datetime1">
              <a:rPr lang="en-US" smtClean="0"/>
              <a:t>10/21/18</a:t>
            </a:fld>
            <a:endParaRPr lang="en-US"/>
          </a:p>
        </p:txBody>
      </p:sp>
      <p:sp>
        <p:nvSpPr>
          <p:cNvPr id="6" name="Footer Placeholder 5">
            <a:extLst>
              <a:ext uri="{FF2B5EF4-FFF2-40B4-BE49-F238E27FC236}">
                <a16:creationId xmlns:a16="http://schemas.microsoft.com/office/drawing/2014/main" id="{4A51D0C7-084D-7F45-B731-3EB40A9036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239541-5F1D-7440-9D00-A95851C12908}"/>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295486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C70B6-7CB9-0B49-894E-EC81B9B526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A9E0E1-EF06-2C41-866C-E40E9485DC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96D943-50AB-ED44-A1B8-473F93DB66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6C94D7-BB4C-1144-AE81-B2023E04E476}"/>
              </a:ext>
            </a:extLst>
          </p:cNvPr>
          <p:cNvSpPr>
            <a:spLocks noGrp="1"/>
          </p:cNvSpPr>
          <p:nvPr>
            <p:ph type="dt" sz="half" idx="10"/>
          </p:nvPr>
        </p:nvSpPr>
        <p:spPr/>
        <p:txBody>
          <a:bodyPr/>
          <a:lstStyle/>
          <a:p>
            <a:fld id="{3B5943A7-FE33-B04F-95DA-1C0FFE2A1D14}" type="datetime1">
              <a:rPr lang="en-US" smtClean="0"/>
              <a:t>10/21/18</a:t>
            </a:fld>
            <a:endParaRPr lang="en-US"/>
          </a:p>
        </p:txBody>
      </p:sp>
      <p:sp>
        <p:nvSpPr>
          <p:cNvPr id="6" name="Footer Placeholder 5">
            <a:extLst>
              <a:ext uri="{FF2B5EF4-FFF2-40B4-BE49-F238E27FC236}">
                <a16:creationId xmlns:a16="http://schemas.microsoft.com/office/drawing/2014/main" id="{BBE291A6-8172-5A4C-A8CA-13ADEE5A92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C93031-7D98-E547-A364-A10C55A95209}"/>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1759470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1A7588-CC05-D049-BB4A-A53674445B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255432-2120-2342-A80F-5CDF9DA1F7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45C8B2-C9FA-CB4C-8EFF-98416A8C82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EB6CB8-30E9-7642-9D44-7B1E342777B2}" type="datetime1">
              <a:rPr lang="en-US" smtClean="0"/>
              <a:t>10/21/18</a:t>
            </a:fld>
            <a:endParaRPr lang="en-US"/>
          </a:p>
        </p:txBody>
      </p:sp>
      <p:sp>
        <p:nvSpPr>
          <p:cNvPr id="5" name="Footer Placeholder 4">
            <a:extLst>
              <a:ext uri="{FF2B5EF4-FFF2-40B4-BE49-F238E27FC236}">
                <a16:creationId xmlns:a16="http://schemas.microsoft.com/office/drawing/2014/main" id="{9E8216CD-690B-0A4B-AEDE-1CDF1EDA3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D5E408-5863-0C44-8ABE-1012EB762F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5DBD62-E6E0-484E-AB64-E286A6B85B65}" type="slidenum">
              <a:rPr lang="en-US" smtClean="0"/>
              <a:t>‹#›</a:t>
            </a:fld>
            <a:endParaRPr lang="en-US"/>
          </a:p>
        </p:txBody>
      </p:sp>
    </p:spTree>
    <p:extLst>
      <p:ext uri="{BB962C8B-B14F-4D97-AF65-F5344CB8AC3E}">
        <p14:creationId xmlns:p14="http://schemas.microsoft.com/office/powerpoint/2010/main" val="514080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E84A2-D170-924F-8E37-4E6BA972C852}"/>
              </a:ext>
            </a:extLst>
          </p:cNvPr>
          <p:cNvSpPr>
            <a:spLocks noGrp="1"/>
          </p:cNvSpPr>
          <p:nvPr>
            <p:ph type="ctrTitle"/>
          </p:nvPr>
        </p:nvSpPr>
        <p:spPr/>
        <p:txBody>
          <a:bodyPr>
            <a:normAutofit fontScale="90000"/>
          </a:bodyPr>
          <a:lstStyle/>
          <a:p>
            <a:r>
              <a:rPr lang="en-US" sz="4000" b="1" dirty="0"/>
              <a:t>Understanding Ionization Efficiency from Sub-</a:t>
            </a:r>
            <a:r>
              <a:rPr lang="en-US" sz="4000" b="1" dirty="0" err="1"/>
              <a:t>keV</a:t>
            </a:r>
            <a:r>
              <a:rPr lang="en-US" sz="4000" b="1" dirty="0"/>
              <a:t> Nuclear Recoil Events in Direct Detection Dark Matter Experiments</a:t>
            </a:r>
            <a:br>
              <a:rPr lang="en-US" b="1" dirty="0"/>
            </a:br>
            <a:endParaRPr lang="en-US" dirty="0"/>
          </a:p>
        </p:txBody>
      </p:sp>
      <p:sp>
        <p:nvSpPr>
          <p:cNvPr id="3" name="Subtitle 2">
            <a:extLst>
              <a:ext uri="{FF2B5EF4-FFF2-40B4-BE49-F238E27FC236}">
                <a16:creationId xmlns:a16="http://schemas.microsoft.com/office/drawing/2014/main" id="{96D6EFC3-FE26-7146-9EFA-E1555F18B848}"/>
              </a:ext>
            </a:extLst>
          </p:cNvPr>
          <p:cNvSpPr>
            <a:spLocks noGrp="1"/>
          </p:cNvSpPr>
          <p:nvPr>
            <p:ph type="subTitle" idx="1"/>
          </p:nvPr>
        </p:nvSpPr>
        <p:spPr/>
        <p:txBody>
          <a:bodyPr/>
          <a:lstStyle/>
          <a:p>
            <a:r>
              <a:rPr lang="en-US" dirty="0"/>
              <a:t>Mitchell Matheny </a:t>
            </a:r>
          </a:p>
          <a:p>
            <a:r>
              <a:rPr lang="en-US" dirty="0"/>
              <a:t>University of Colorado Denver </a:t>
            </a:r>
          </a:p>
        </p:txBody>
      </p:sp>
      <p:sp>
        <p:nvSpPr>
          <p:cNvPr id="4" name="Slide Number Placeholder 3">
            <a:extLst>
              <a:ext uri="{FF2B5EF4-FFF2-40B4-BE49-F238E27FC236}">
                <a16:creationId xmlns:a16="http://schemas.microsoft.com/office/drawing/2014/main" id="{7B8061D5-C37E-A94C-8523-1CB19F94A34D}"/>
              </a:ext>
            </a:extLst>
          </p:cNvPr>
          <p:cNvSpPr>
            <a:spLocks noGrp="1"/>
          </p:cNvSpPr>
          <p:nvPr>
            <p:ph type="sldNum" sz="quarter" idx="12"/>
          </p:nvPr>
        </p:nvSpPr>
        <p:spPr/>
        <p:txBody>
          <a:bodyPr/>
          <a:lstStyle/>
          <a:p>
            <a:fld id="{035DBD62-E6E0-484E-AB64-E286A6B85B65}" type="slidenum">
              <a:rPr lang="en-US" smtClean="0"/>
              <a:t>1</a:t>
            </a:fld>
            <a:endParaRPr lang="en-US"/>
          </a:p>
        </p:txBody>
      </p:sp>
    </p:spTree>
    <p:extLst>
      <p:ext uri="{BB962C8B-B14F-4D97-AF65-F5344CB8AC3E}">
        <p14:creationId xmlns:p14="http://schemas.microsoft.com/office/powerpoint/2010/main" val="2171702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230F94-B493-CE43-929A-2A41F3FEB4EF}"/>
              </a:ext>
            </a:extLst>
          </p:cNvPr>
          <p:cNvSpPr>
            <a:spLocks noGrp="1"/>
          </p:cNvSpPr>
          <p:nvPr>
            <p:ph type="title"/>
          </p:nvPr>
        </p:nvSpPr>
        <p:spPr/>
        <p:txBody>
          <a:bodyPr>
            <a:normAutofit fontScale="90000"/>
          </a:bodyPr>
          <a:lstStyle/>
          <a:p>
            <a:br>
              <a:rPr lang="en-US" dirty="0"/>
            </a:br>
            <a:r>
              <a:rPr lang="en-US" sz="4900" dirty="0"/>
              <a:t>Quantifying</a:t>
            </a:r>
            <a:r>
              <a:rPr lang="en-US" dirty="0"/>
              <a:t> Ionization Variance </a:t>
            </a:r>
            <a:br>
              <a:rPr lang="en-US" dirty="0"/>
            </a:br>
            <a:endParaRPr lang="en-US" dirty="0"/>
          </a:p>
        </p:txBody>
      </p:sp>
      <p:sp>
        <p:nvSpPr>
          <p:cNvPr id="4" name="Slide Number Placeholder 3">
            <a:extLst>
              <a:ext uri="{FF2B5EF4-FFF2-40B4-BE49-F238E27FC236}">
                <a16:creationId xmlns:a16="http://schemas.microsoft.com/office/drawing/2014/main" id="{3BB79DFF-2B30-6C4A-B3BC-8451CDEEBBAD}"/>
              </a:ext>
            </a:extLst>
          </p:cNvPr>
          <p:cNvSpPr>
            <a:spLocks noGrp="1"/>
          </p:cNvSpPr>
          <p:nvPr>
            <p:ph type="sldNum" sz="quarter" idx="12"/>
          </p:nvPr>
        </p:nvSpPr>
        <p:spPr/>
        <p:txBody>
          <a:bodyPr/>
          <a:lstStyle/>
          <a:p>
            <a:fld id="{035DBD62-E6E0-484E-AB64-E286A6B85B65}" type="slidenum">
              <a:rPr lang="en-US" smtClean="0"/>
              <a:t>10</a:t>
            </a:fld>
            <a:endParaRPr lang="en-US"/>
          </a:p>
        </p:txBody>
      </p:sp>
      <p:pic>
        <p:nvPicPr>
          <p:cNvPr id="13" name="Picture 12">
            <a:extLst>
              <a:ext uri="{FF2B5EF4-FFF2-40B4-BE49-F238E27FC236}">
                <a16:creationId xmlns:a16="http://schemas.microsoft.com/office/drawing/2014/main" id="{C6CC82BA-8986-654D-9749-C1F34B36D70B}"/>
              </a:ext>
            </a:extLst>
          </p:cNvPr>
          <p:cNvPicPr>
            <a:picLocks noChangeAspect="1"/>
          </p:cNvPicPr>
          <p:nvPr/>
        </p:nvPicPr>
        <p:blipFill>
          <a:blip r:embed="rId3"/>
          <a:stretch>
            <a:fillRect/>
          </a:stretch>
        </p:blipFill>
        <p:spPr>
          <a:xfrm>
            <a:off x="6456296" y="1806670"/>
            <a:ext cx="4897504" cy="4920390"/>
          </a:xfrm>
          <a:prstGeom prst="rect">
            <a:avLst/>
          </a:prstGeom>
        </p:spPr>
      </p:pic>
      <p:pic>
        <p:nvPicPr>
          <p:cNvPr id="5" name="Picture 4">
            <a:extLst>
              <a:ext uri="{FF2B5EF4-FFF2-40B4-BE49-F238E27FC236}">
                <a16:creationId xmlns:a16="http://schemas.microsoft.com/office/drawing/2014/main" id="{2E602350-D9B4-834C-B424-463D28837A54}"/>
              </a:ext>
            </a:extLst>
          </p:cNvPr>
          <p:cNvPicPr>
            <a:picLocks noChangeAspect="1"/>
          </p:cNvPicPr>
          <p:nvPr/>
        </p:nvPicPr>
        <p:blipFill>
          <a:blip r:embed="rId4"/>
          <a:stretch>
            <a:fillRect/>
          </a:stretch>
        </p:blipFill>
        <p:spPr>
          <a:xfrm>
            <a:off x="12357" y="1288307"/>
            <a:ext cx="6265905" cy="5569693"/>
          </a:xfrm>
          <a:prstGeom prst="rect">
            <a:avLst/>
          </a:prstGeom>
        </p:spPr>
      </p:pic>
    </p:spTree>
    <p:extLst>
      <p:ext uri="{BB962C8B-B14F-4D97-AF65-F5344CB8AC3E}">
        <p14:creationId xmlns:p14="http://schemas.microsoft.com/office/powerpoint/2010/main" val="1341497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D70F6-8CC5-D441-8515-215889708639}"/>
              </a:ext>
            </a:extLst>
          </p:cNvPr>
          <p:cNvSpPr>
            <a:spLocks noGrp="1"/>
          </p:cNvSpPr>
          <p:nvPr>
            <p:ph type="title"/>
          </p:nvPr>
        </p:nvSpPr>
        <p:spPr/>
        <p:txBody>
          <a:bodyPr/>
          <a:lstStyle/>
          <a:p>
            <a:r>
              <a:rPr lang="en-US" dirty="0"/>
              <a:t>END </a:t>
            </a:r>
          </a:p>
        </p:txBody>
      </p:sp>
      <p:sp>
        <p:nvSpPr>
          <p:cNvPr id="3" name="Content Placeholder 2">
            <a:extLst>
              <a:ext uri="{FF2B5EF4-FFF2-40B4-BE49-F238E27FC236}">
                <a16:creationId xmlns:a16="http://schemas.microsoft.com/office/drawing/2014/main" id="{693482F4-1371-4943-A40A-8DCA9BDB3707}"/>
              </a:ext>
            </a:extLst>
          </p:cNvPr>
          <p:cNvSpPr>
            <a:spLocks noGrp="1"/>
          </p:cNvSpPr>
          <p:nvPr>
            <p:ph idx="1"/>
          </p:nvPr>
        </p:nvSpPr>
        <p:spPr>
          <a:xfrm>
            <a:off x="838200" y="1825625"/>
            <a:ext cx="5257800" cy="4351338"/>
          </a:xfrm>
        </p:spPr>
        <p:txBody>
          <a:bodyPr>
            <a:normAutofit/>
          </a:bodyPr>
          <a:lstStyle/>
          <a:p>
            <a:endParaRPr lang="en-US" sz="1800" dirty="0"/>
          </a:p>
        </p:txBody>
      </p:sp>
      <p:sp>
        <p:nvSpPr>
          <p:cNvPr id="4" name="Slide Number Placeholder 3">
            <a:extLst>
              <a:ext uri="{FF2B5EF4-FFF2-40B4-BE49-F238E27FC236}">
                <a16:creationId xmlns:a16="http://schemas.microsoft.com/office/drawing/2014/main" id="{3BB79DFF-2B30-6C4A-B3BC-8451CDEEBBAD}"/>
              </a:ext>
            </a:extLst>
          </p:cNvPr>
          <p:cNvSpPr>
            <a:spLocks noGrp="1"/>
          </p:cNvSpPr>
          <p:nvPr>
            <p:ph type="sldNum" sz="quarter" idx="12"/>
          </p:nvPr>
        </p:nvSpPr>
        <p:spPr/>
        <p:txBody>
          <a:bodyPr/>
          <a:lstStyle/>
          <a:p>
            <a:fld id="{035DBD62-E6E0-484E-AB64-E286A6B85B65}" type="slidenum">
              <a:rPr lang="en-US" smtClean="0"/>
              <a:t>11</a:t>
            </a:fld>
            <a:endParaRPr lang="en-US"/>
          </a:p>
        </p:txBody>
      </p:sp>
    </p:spTree>
    <p:extLst>
      <p:ext uri="{BB962C8B-B14F-4D97-AF65-F5344CB8AC3E}">
        <p14:creationId xmlns:p14="http://schemas.microsoft.com/office/powerpoint/2010/main" val="1769617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02E58-A0DA-C849-8270-0C01E431B72E}"/>
              </a:ext>
            </a:extLst>
          </p:cNvPr>
          <p:cNvSpPr>
            <a:spLocks noGrp="1"/>
          </p:cNvSpPr>
          <p:nvPr>
            <p:ph type="title"/>
          </p:nvPr>
        </p:nvSpPr>
        <p:spPr/>
        <p:txBody>
          <a:bodyPr/>
          <a:lstStyle/>
          <a:p>
            <a:r>
              <a:rPr lang="en-US" dirty="0"/>
              <a:t>Recoil Energy Reconstruction </a:t>
            </a:r>
            <a:r>
              <a:rPr lang="en-US" dirty="0" err="1"/>
              <a:t>CDMSlite</a:t>
            </a:r>
            <a:r>
              <a:rPr lang="en-US" dirty="0"/>
              <a:t> </a:t>
            </a:r>
          </a:p>
        </p:txBody>
      </p:sp>
      <p:sp>
        <p:nvSpPr>
          <p:cNvPr id="3" name="Content Placeholder 2">
            <a:extLst>
              <a:ext uri="{FF2B5EF4-FFF2-40B4-BE49-F238E27FC236}">
                <a16:creationId xmlns:a16="http://schemas.microsoft.com/office/drawing/2014/main" id="{F3478639-309B-994D-BED1-7FF7DF3037C7}"/>
              </a:ext>
            </a:extLst>
          </p:cNvPr>
          <p:cNvSpPr>
            <a:spLocks noGrp="1"/>
          </p:cNvSpPr>
          <p:nvPr>
            <p:ph idx="1"/>
          </p:nvPr>
        </p:nvSpPr>
        <p:spPr>
          <a:xfrm>
            <a:off x="838200" y="1825625"/>
            <a:ext cx="5257800" cy="4351338"/>
          </a:xfrm>
        </p:spPr>
        <p:txBody>
          <a:bodyPr>
            <a:normAutofit/>
          </a:bodyPr>
          <a:lstStyle/>
          <a:p>
            <a:r>
              <a:rPr lang="en-US" sz="1800" dirty="0" err="1"/>
              <a:t>CDMSlite</a:t>
            </a:r>
            <a:r>
              <a:rPr lang="en-US" sz="1800" dirty="0"/>
              <a:t> measures phonon energy (E</a:t>
            </a:r>
            <a:r>
              <a:rPr lang="en-US" sz="1800" baseline="-25000" dirty="0"/>
              <a:t>p</a:t>
            </a:r>
            <a:r>
              <a:rPr lang="en-US" sz="1800" dirty="0"/>
              <a:t>) only.</a:t>
            </a:r>
          </a:p>
          <a:p>
            <a:endParaRPr lang="en-US" sz="1800" dirty="0"/>
          </a:p>
          <a:p>
            <a:r>
              <a:rPr lang="en-US" sz="1800" dirty="0"/>
              <a:t>Recoil energy is reconstructed using total phonon energy E</a:t>
            </a:r>
            <a:r>
              <a:rPr lang="en-US" sz="1800" baseline="-25000" dirty="0"/>
              <a:t>p</a:t>
            </a:r>
            <a:r>
              <a:rPr lang="en-US" sz="1800" dirty="0"/>
              <a:t> and the contribution from Phonon amplification via </a:t>
            </a:r>
            <a:r>
              <a:rPr lang="en-US" sz="1800" dirty="0" err="1"/>
              <a:t>Neganov</a:t>
            </a:r>
            <a:r>
              <a:rPr lang="en-US" sz="1800" dirty="0"/>
              <a:t>-</a:t>
            </a:r>
            <a:r>
              <a:rPr lang="en-US" sz="1800" dirty="0" err="1"/>
              <a:t>Trofimov</a:t>
            </a:r>
            <a:r>
              <a:rPr lang="en-US" sz="1800" dirty="0"/>
              <a:t>-Luke effect </a:t>
            </a:r>
            <a:r>
              <a:rPr lang="en-US" sz="1800" dirty="0" err="1"/>
              <a:t>E</a:t>
            </a:r>
            <a:r>
              <a:rPr lang="en-US" sz="1800" baseline="-25000" dirty="0" err="1"/>
              <a:t>Luke</a:t>
            </a:r>
            <a:endParaRPr lang="en-US" sz="1800" dirty="0"/>
          </a:p>
          <a:p>
            <a:endParaRPr lang="en-US" sz="1800" dirty="0"/>
          </a:p>
          <a:p>
            <a:endParaRPr lang="en-US" sz="1800" dirty="0"/>
          </a:p>
          <a:p>
            <a:pPr marL="0" indent="0">
              <a:buNone/>
            </a:pPr>
            <a:endParaRPr lang="en-US" sz="1800" dirty="0"/>
          </a:p>
        </p:txBody>
      </p:sp>
      <p:grpSp>
        <p:nvGrpSpPr>
          <p:cNvPr id="25" name="Group 24">
            <a:extLst>
              <a:ext uri="{FF2B5EF4-FFF2-40B4-BE49-F238E27FC236}">
                <a16:creationId xmlns:a16="http://schemas.microsoft.com/office/drawing/2014/main" id="{5F86791F-B032-B047-951E-8C5A2840F585}"/>
              </a:ext>
            </a:extLst>
          </p:cNvPr>
          <p:cNvGrpSpPr/>
          <p:nvPr/>
        </p:nvGrpSpPr>
        <p:grpSpPr>
          <a:xfrm>
            <a:off x="7299811" y="1825625"/>
            <a:ext cx="2912432" cy="2657822"/>
            <a:chOff x="7324525" y="1846174"/>
            <a:chExt cx="2912432" cy="2657822"/>
          </a:xfrm>
        </p:grpSpPr>
        <p:grpSp>
          <p:nvGrpSpPr>
            <p:cNvPr id="19" name="Group 18">
              <a:extLst>
                <a:ext uri="{FF2B5EF4-FFF2-40B4-BE49-F238E27FC236}">
                  <a16:creationId xmlns:a16="http://schemas.microsoft.com/office/drawing/2014/main" id="{C3E2EC55-99C3-EE44-8A56-582E15622636}"/>
                </a:ext>
              </a:extLst>
            </p:cNvPr>
            <p:cNvGrpSpPr/>
            <p:nvPr/>
          </p:nvGrpSpPr>
          <p:grpSpPr>
            <a:xfrm>
              <a:off x="7403069" y="1846174"/>
              <a:ext cx="2833888" cy="878217"/>
              <a:chOff x="6456003" y="3027405"/>
              <a:chExt cx="2833888" cy="878217"/>
            </a:xfrm>
          </p:grpSpPr>
          <p:pic>
            <p:nvPicPr>
              <p:cNvPr id="14" name="Picture 13">
                <a:extLst>
                  <a:ext uri="{FF2B5EF4-FFF2-40B4-BE49-F238E27FC236}">
                    <a16:creationId xmlns:a16="http://schemas.microsoft.com/office/drawing/2014/main" id="{57146091-F405-8A4E-9CDB-39C35D886FCA}"/>
                  </a:ext>
                </a:extLst>
              </p:cNvPr>
              <p:cNvPicPr>
                <a:picLocks noChangeAspect="1"/>
              </p:cNvPicPr>
              <p:nvPr/>
            </p:nvPicPr>
            <p:blipFill>
              <a:blip r:embed="rId2"/>
              <a:stretch>
                <a:fillRect/>
              </a:stretch>
            </p:blipFill>
            <p:spPr>
              <a:xfrm>
                <a:off x="6456003" y="3379571"/>
                <a:ext cx="2833888" cy="526051"/>
              </a:xfrm>
              <a:prstGeom prst="rect">
                <a:avLst/>
              </a:prstGeom>
            </p:spPr>
          </p:pic>
          <p:pic>
            <p:nvPicPr>
              <p:cNvPr id="18" name="Picture 17">
                <a:extLst>
                  <a:ext uri="{FF2B5EF4-FFF2-40B4-BE49-F238E27FC236}">
                    <a16:creationId xmlns:a16="http://schemas.microsoft.com/office/drawing/2014/main" id="{7ECAB888-0719-784B-A358-28697D425472}"/>
                  </a:ext>
                </a:extLst>
              </p:cNvPr>
              <p:cNvPicPr>
                <a:picLocks noChangeAspect="1"/>
              </p:cNvPicPr>
              <p:nvPr/>
            </p:nvPicPr>
            <p:blipFill>
              <a:blip r:embed="rId3"/>
              <a:stretch>
                <a:fillRect/>
              </a:stretch>
            </p:blipFill>
            <p:spPr>
              <a:xfrm>
                <a:off x="6474442" y="3027405"/>
                <a:ext cx="2565781" cy="352166"/>
              </a:xfrm>
              <a:prstGeom prst="rect">
                <a:avLst/>
              </a:prstGeom>
            </p:spPr>
          </p:pic>
        </p:grpSp>
        <p:pic>
          <p:nvPicPr>
            <p:cNvPr id="22" name="Picture 21">
              <a:extLst>
                <a:ext uri="{FF2B5EF4-FFF2-40B4-BE49-F238E27FC236}">
                  <a16:creationId xmlns:a16="http://schemas.microsoft.com/office/drawing/2014/main" id="{2830FAD0-B510-AF47-9321-03723D82B180}"/>
                </a:ext>
              </a:extLst>
            </p:cNvPr>
            <p:cNvPicPr>
              <a:picLocks noChangeAspect="1"/>
            </p:cNvPicPr>
            <p:nvPr/>
          </p:nvPicPr>
          <p:blipFill>
            <a:blip r:embed="rId4"/>
            <a:stretch>
              <a:fillRect/>
            </a:stretch>
          </p:blipFill>
          <p:spPr>
            <a:xfrm>
              <a:off x="7421508" y="2779643"/>
              <a:ext cx="1735873" cy="825804"/>
            </a:xfrm>
            <a:prstGeom prst="rect">
              <a:avLst/>
            </a:prstGeom>
          </p:spPr>
        </p:pic>
        <p:pic>
          <p:nvPicPr>
            <p:cNvPr id="24" name="Picture 23">
              <a:extLst>
                <a:ext uri="{FF2B5EF4-FFF2-40B4-BE49-F238E27FC236}">
                  <a16:creationId xmlns:a16="http://schemas.microsoft.com/office/drawing/2014/main" id="{603BB044-6D76-234B-B7B6-78A39D53BA40}"/>
                </a:ext>
              </a:extLst>
            </p:cNvPr>
            <p:cNvPicPr>
              <a:picLocks noChangeAspect="1"/>
            </p:cNvPicPr>
            <p:nvPr/>
          </p:nvPicPr>
          <p:blipFill>
            <a:blip r:embed="rId5"/>
            <a:stretch>
              <a:fillRect/>
            </a:stretch>
          </p:blipFill>
          <p:spPr>
            <a:xfrm>
              <a:off x="7324525" y="3605446"/>
              <a:ext cx="2833888" cy="898550"/>
            </a:xfrm>
            <a:prstGeom prst="rect">
              <a:avLst/>
            </a:prstGeom>
          </p:spPr>
        </p:pic>
      </p:grpSp>
      <p:sp>
        <p:nvSpPr>
          <p:cNvPr id="26" name="Slide Number Placeholder 25">
            <a:extLst>
              <a:ext uri="{FF2B5EF4-FFF2-40B4-BE49-F238E27FC236}">
                <a16:creationId xmlns:a16="http://schemas.microsoft.com/office/drawing/2014/main" id="{8C5DDDB1-C222-2540-A6F4-06D3DE38E140}"/>
              </a:ext>
            </a:extLst>
          </p:cNvPr>
          <p:cNvSpPr>
            <a:spLocks noGrp="1"/>
          </p:cNvSpPr>
          <p:nvPr>
            <p:ph type="sldNum" sz="quarter" idx="12"/>
          </p:nvPr>
        </p:nvSpPr>
        <p:spPr/>
        <p:txBody>
          <a:bodyPr/>
          <a:lstStyle/>
          <a:p>
            <a:fld id="{035DBD62-E6E0-484E-AB64-E286A6B85B65}" type="slidenum">
              <a:rPr lang="en-US" smtClean="0"/>
              <a:t>12</a:t>
            </a:fld>
            <a:endParaRPr lang="en-US"/>
          </a:p>
        </p:txBody>
      </p:sp>
      <p:pic>
        <p:nvPicPr>
          <p:cNvPr id="28" name="Picture 27">
            <a:extLst>
              <a:ext uri="{FF2B5EF4-FFF2-40B4-BE49-F238E27FC236}">
                <a16:creationId xmlns:a16="http://schemas.microsoft.com/office/drawing/2014/main" id="{96014CD1-9055-E249-8231-4C6A5CFF6C8C}"/>
              </a:ext>
            </a:extLst>
          </p:cNvPr>
          <p:cNvPicPr>
            <a:picLocks noChangeAspect="1"/>
          </p:cNvPicPr>
          <p:nvPr/>
        </p:nvPicPr>
        <p:blipFill>
          <a:blip r:embed="rId6"/>
          <a:stretch>
            <a:fillRect/>
          </a:stretch>
        </p:blipFill>
        <p:spPr>
          <a:xfrm>
            <a:off x="7396794" y="4423382"/>
            <a:ext cx="2278140" cy="1055724"/>
          </a:xfrm>
          <a:prstGeom prst="rect">
            <a:avLst/>
          </a:prstGeom>
        </p:spPr>
      </p:pic>
    </p:spTree>
    <p:extLst>
      <p:ext uri="{BB962C8B-B14F-4D97-AF65-F5344CB8AC3E}">
        <p14:creationId xmlns:p14="http://schemas.microsoft.com/office/powerpoint/2010/main" val="770711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91264-71E4-1A41-8589-82E02D1795E8}"/>
              </a:ext>
            </a:extLst>
          </p:cNvPr>
          <p:cNvSpPr>
            <a:spLocks noGrp="1"/>
          </p:cNvSpPr>
          <p:nvPr>
            <p:ph type="title"/>
          </p:nvPr>
        </p:nvSpPr>
        <p:spPr/>
        <p:txBody>
          <a:bodyPr/>
          <a:lstStyle/>
          <a:p>
            <a:r>
              <a:rPr lang="en-US" dirty="0"/>
              <a:t>Yield Variance </a:t>
            </a:r>
          </a:p>
        </p:txBody>
      </p:sp>
      <p:sp>
        <p:nvSpPr>
          <p:cNvPr id="3" name="Content Placeholder 2">
            <a:extLst>
              <a:ext uri="{FF2B5EF4-FFF2-40B4-BE49-F238E27FC236}">
                <a16:creationId xmlns:a16="http://schemas.microsoft.com/office/drawing/2014/main" id="{6BA18B5C-6B9B-6440-AF77-75F081D80E2B}"/>
              </a:ext>
            </a:extLst>
          </p:cNvPr>
          <p:cNvSpPr>
            <a:spLocks noGrp="1"/>
          </p:cNvSpPr>
          <p:nvPr>
            <p:ph idx="1"/>
          </p:nvPr>
        </p:nvSpPr>
        <p:spPr>
          <a:xfrm>
            <a:off x="838200" y="1825625"/>
            <a:ext cx="5257800" cy="4351338"/>
          </a:xfrm>
        </p:spPr>
        <p:txBody>
          <a:bodyPr>
            <a:normAutofit/>
          </a:bodyPr>
          <a:lstStyle/>
          <a:p>
            <a:r>
              <a:rPr lang="en-US" sz="1800" dirty="0"/>
              <a:t>The yield variance exists due to fact that for a given energy, nuclear recoils don’t produce the same amount of e-h pairs </a:t>
            </a:r>
          </a:p>
          <a:p>
            <a:r>
              <a:rPr lang="en-US" sz="1800" dirty="0"/>
              <a:t>This is not accounted for in current experiments. </a:t>
            </a:r>
          </a:p>
          <a:p>
            <a:r>
              <a:rPr lang="en-US" sz="1800" dirty="0"/>
              <a:t>This variation may be significant with new experiments with resolutions as low as 1 electron hole pair. </a:t>
            </a:r>
          </a:p>
        </p:txBody>
      </p:sp>
      <p:pic>
        <p:nvPicPr>
          <p:cNvPr id="7" name="Picture 6">
            <a:extLst>
              <a:ext uri="{FF2B5EF4-FFF2-40B4-BE49-F238E27FC236}">
                <a16:creationId xmlns:a16="http://schemas.microsoft.com/office/drawing/2014/main" id="{E8E47E60-1C83-594A-9C13-0FE2C67B3DFF}"/>
              </a:ext>
            </a:extLst>
          </p:cNvPr>
          <p:cNvPicPr>
            <a:picLocks noChangeAspect="1"/>
          </p:cNvPicPr>
          <p:nvPr/>
        </p:nvPicPr>
        <p:blipFill>
          <a:blip r:embed="rId2"/>
          <a:stretch>
            <a:fillRect/>
          </a:stretch>
        </p:blipFill>
        <p:spPr>
          <a:xfrm>
            <a:off x="6096000" y="2734834"/>
            <a:ext cx="5593492" cy="694166"/>
          </a:xfrm>
          <a:prstGeom prst="rect">
            <a:avLst/>
          </a:prstGeom>
        </p:spPr>
      </p:pic>
      <p:pic>
        <p:nvPicPr>
          <p:cNvPr id="11" name="Picture 10">
            <a:extLst>
              <a:ext uri="{FF2B5EF4-FFF2-40B4-BE49-F238E27FC236}">
                <a16:creationId xmlns:a16="http://schemas.microsoft.com/office/drawing/2014/main" id="{40075487-27DF-A140-AD73-0AD4FE1B21ED}"/>
              </a:ext>
            </a:extLst>
          </p:cNvPr>
          <p:cNvPicPr>
            <a:picLocks noChangeAspect="1"/>
          </p:cNvPicPr>
          <p:nvPr/>
        </p:nvPicPr>
        <p:blipFill>
          <a:blip r:embed="rId3"/>
          <a:stretch>
            <a:fillRect/>
          </a:stretch>
        </p:blipFill>
        <p:spPr>
          <a:xfrm>
            <a:off x="7343346" y="1882561"/>
            <a:ext cx="3098800" cy="660400"/>
          </a:xfrm>
          <a:prstGeom prst="rect">
            <a:avLst/>
          </a:prstGeom>
        </p:spPr>
      </p:pic>
      <p:sp>
        <p:nvSpPr>
          <p:cNvPr id="4" name="Slide Number Placeholder 3">
            <a:extLst>
              <a:ext uri="{FF2B5EF4-FFF2-40B4-BE49-F238E27FC236}">
                <a16:creationId xmlns:a16="http://schemas.microsoft.com/office/drawing/2014/main" id="{BC70045F-D308-8343-A3EB-46696F98874B}"/>
              </a:ext>
            </a:extLst>
          </p:cNvPr>
          <p:cNvSpPr>
            <a:spLocks noGrp="1"/>
          </p:cNvSpPr>
          <p:nvPr>
            <p:ph type="sldNum" sz="quarter" idx="12"/>
          </p:nvPr>
        </p:nvSpPr>
        <p:spPr/>
        <p:txBody>
          <a:bodyPr/>
          <a:lstStyle/>
          <a:p>
            <a:fld id="{035DBD62-E6E0-484E-AB64-E286A6B85B65}" type="slidenum">
              <a:rPr lang="en-US" smtClean="0"/>
              <a:t>13</a:t>
            </a:fld>
            <a:endParaRPr lang="en-US"/>
          </a:p>
        </p:txBody>
      </p:sp>
    </p:spTree>
    <p:extLst>
      <p:ext uri="{BB962C8B-B14F-4D97-AF65-F5344CB8AC3E}">
        <p14:creationId xmlns:p14="http://schemas.microsoft.com/office/powerpoint/2010/main" val="2196642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91617-D777-D044-8414-7012C9CF0423}"/>
              </a:ext>
            </a:extLst>
          </p:cNvPr>
          <p:cNvSpPr>
            <a:spLocks noGrp="1"/>
          </p:cNvSpPr>
          <p:nvPr>
            <p:ph type="title"/>
          </p:nvPr>
        </p:nvSpPr>
        <p:spPr/>
        <p:txBody>
          <a:bodyPr/>
          <a:lstStyle/>
          <a:p>
            <a:r>
              <a:rPr lang="en-US" dirty="0"/>
              <a:t>Dark Matter </a:t>
            </a:r>
          </a:p>
        </p:txBody>
      </p:sp>
      <p:sp>
        <p:nvSpPr>
          <p:cNvPr id="3" name="Content Placeholder 2">
            <a:extLst>
              <a:ext uri="{FF2B5EF4-FFF2-40B4-BE49-F238E27FC236}">
                <a16:creationId xmlns:a16="http://schemas.microsoft.com/office/drawing/2014/main" id="{47FEE99E-61EB-4D42-9E41-AF7C633D7F3E}"/>
              </a:ext>
            </a:extLst>
          </p:cNvPr>
          <p:cNvSpPr>
            <a:spLocks noGrp="1"/>
          </p:cNvSpPr>
          <p:nvPr>
            <p:ph idx="1"/>
          </p:nvPr>
        </p:nvSpPr>
        <p:spPr>
          <a:xfrm>
            <a:off x="838200" y="1825625"/>
            <a:ext cx="5809735" cy="4351338"/>
          </a:xfrm>
        </p:spPr>
        <p:txBody>
          <a:bodyPr>
            <a:normAutofit/>
          </a:bodyPr>
          <a:lstStyle/>
          <a:p>
            <a:r>
              <a:rPr lang="en-US" sz="1800" dirty="0"/>
              <a:t>Dark matter has been theorized to be Weakly Interact Massive Particles(WIMPs) with masses on the order of a GeV/c</a:t>
            </a:r>
            <a:r>
              <a:rPr lang="en-US" sz="1800" baseline="30000" dirty="0"/>
              <a:t>2 </a:t>
            </a:r>
            <a:r>
              <a:rPr lang="en-US" sz="1800" dirty="0"/>
              <a:t> to a few </a:t>
            </a:r>
            <a:r>
              <a:rPr lang="en-US" sz="1800" dirty="0" err="1"/>
              <a:t>TeV</a:t>
            </a:r>
            <a:r>
              <a:rPr lang="en-US" sz="1800" dirty="0"/>
              <a:t>/c</a:t>
            </a:r>
            <a:r>
              <a:rPr lang="en-US" sz="1800" baseline="30000" dirty="0"/>
              <a:t>2.</a:t>
            </a:r>
            <a:endParaRPr lang="en-US" sz="1800" dirty="0"/>
          </a:p>
          <a:p>
            <a:endParaRPr lang="en-US" sz="1800" dirty="0"/>
          </a:p>
          <a:p>
            <a:r>
              <a:rPr lang="en-US" sz="1800" dirty="0"/>
              <a:t>In the post Minimal Supersymmetric Standard Model era, we are completely in the dark on the dark matter mass. </a:t>
            </a:r>
          </a:p>
          <a:p>
            <a:endParaRPr lang="en-US" sz="1800" dirty="0"/>
          </a:p>
          <a:p>
            <a:r>
              <a:rPr lang="en-US" sz="1800" dirty="0"/>
              <a:t>Dark matter can still be ”WIMP” like in the way it interacts with nuclei, but can have a very low mass. </a:t>
            </a:r>
          </a:p>
          <a:p>
            <a:pPr marL="0" indent="0">
              <a:buNone/>
            </a:pPr>
            <a:endParaRPr lang="en-US" sz="1800" dirty="0"/>
          </a:p>
          <a:p>
            <a:r>
              <a:rPr lang="en-US" sz="1800" dirty="0"/>
              <a:t>Detectors that can measure electron-hole pairs have been moving the DM mass limit plot down. </a:t>
            </a:r>
          </a:p>
        </p:txBody>
      </p:sp>
      <p:sp>
        <p:nvSpPr>
          <p:cNvPr id="4" name="Slide Number Placeholder 3">
            <a:extLst>
              <a:ext uri="{FF2B5EF4-FFF2-40B4-BE49-F238E27FC236}">
                <a16:creationId xmlns:a16="http://schemas.microsoft.com/office/drawing/2014/main" id="{683A9D09-8254-3A49-B08E-A5004FB7BF7D}"/>
              </a:ext>
            </a:extLst>
          </p:cNvPr>
          <p:cNvSpPr>
            <a:spLocks noGrp="1"/>
          </p:cNvSpPr>
          <p:nvPr>
            <p:ph type="sldNum" sz="quarter" idx="12"/>
          </p:nvPr>
        </p:nvSpPr>
        <p:spPr/>
        <p:txBody>
          <a:bodyPr/>
          <a:lstStyle/>
          <a:p>
            <a:fld id="{035DBD62-E6E0-484E-AB64-E286A6B85B65}" type="slidenum">
              <a:rPr lang="en-US" smtClean="0"/>
              <a:t>2</a:t>
            </a:fld>
            <a:endParaRPr lang="en-US"/>
          </a:p>
        </p:txBody>
      </p:sp>
      <p:pic>
        <p:nvPicPr>
          <p:cNvPr id="6" name="Picture 5">
            <a:extLst>
              <a:ext uri="{FF2B5EF4-FFF2-40B4-BE49-F238E27FC236}">
                <a16:creationId xmlns:a16="http://schemas.microsoft.com/office/drawing/2014/main" id="{01C108F2-7BA1-EC4C-A94F-6BEAABBBE8F6}"/>
              </a:ext>
            </a:extLst>
          </p:cNvPr>
          <p:cNvPicPr>
            <a:picLocks noChangeAspect="1"/>
          </p:cNvPicPr>
          <p:nvPr/>
        </p:nvPicPr>
        <p:blipFill>
          <a:blip r:embed="rId3"/>
          <a:stretch>
            <a:fillRect/>
          </a:stretch>
        </p:blipFill>
        <p:spPr>
          <a:xfrm>
            <a:off x="6647935" y="1690688"/>
            <a:ext cx="5066269" cy="3799702"/>
          </a:xfrm>
          <a:prstGeom prst="rect">
            <a:avLst/>
          </a:prstGeom>
        </p:spPr>
      </p:pic>
    </p:spTree>
    <p:extLst>
      <p:ext uri="{BB962C8B-B14F-4D97-AF65-F5344CB8AC3E}">
        <p14:creationId xmlns:p14="http://schemas.microsoft.com/office/powerpoint/2010/main" val="2650572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7DF4A-1926-FD4C-94CA-990D4B267C66}"/>
              </a:ext>
            </a:extLst>
          </p:cNvPr>
          <p:cNvSpPr>
            <a:spLocks noGrp="1"/>
          </p:cNvSpPr>
          <p:nvPr>
            <p:ph type="title"/>
          </p:nvPr>
        </p:nvSpPr>
        <p:spPr/>
        <p:txBody>
          <a:bodyPr/>
          <a:lstStyle/>
          <a:p>
            <a:r>
              <a:rPr lang="en-US" dirty="0"/>
              <a:t>Charge Creation in Solids </a:t>
            </a:r>
          </a:p>
        </p:txBody>
      </p:sp>
      <p:pic>
        <p:nvPicPr>
          <p:cNvPr id="5" name="Content Placeholder 4">
            <a:extLst>
              <a:ext uri="{FF2B5EF4-FFF2-40B4-BE49-F238E27FC236}">
                <a16:creationId xmlns:a16="http://schemas.microsoft.com/office/drawing/2014/main" id="{F18A38AD-7C3D-B848-A538-698A9F7D610A}"/>
              </a:ext>
            </a:extLst>
          </p:cNvPr>
          <p:cNvPicPr>
            <a:picLocks noGrp="1" noChangeAspect="1"/>
          </p:cNvPicPr>
          <p:nvPr>
            <p:ph idx="1"/>
          </p:nvPr>
        </p:nvPicPr>
        <p:blipFill>
          <a:blip r:embed="rId3"/>
          <a:stretch>
            <a:fillRect/>
          </a:stretch>
        </p:blipFill>
        <p:spPr>
          <a:xfrm>
            <a:off x="6634777" y="1174891"/>
            <a:ext cx="5529191" cy="3382382"/>
          </a:xfrm>
        </p:spPr>
      </p:pic>
      <p:sp>
        <p:nvSpPr>
          <p:cNvPr id="3" name="Slide Number Placeholder 2">
            <a:extLst>
              <a:ext uri="{FF2B5EF4-FFF2-40B4-BE49-F238E27FC236}">
                <a16:creationId xmlns:a16="http://schemas.microsoft.com/office/drawing/2014/main" id="{3EE1539B-7753-2A46-99F3-9F1D56504805}"/>
              </a:ext>
            </a:extLst>
          </p:cNvPr>
          <p:cNvSpPr>
            <a:spLocks noGrp="1"/>
          </p:cNvSpPr>
          <p:nvPr>
            <p:ph type="sldNum" sz="quarter" idx="12"/>
          </p:nvPr>
        </p:nvSpPr>
        <p:spPr/>
        <p:txBody>
          <a:bodyPr/>
          <a:lstStyle/>
          <a:p>
            <a:fld id="{035DBD62-E6E0-484E-AB64-E286A6B85B65}" type="slidenum">
              <a:rPr lang="en-US" smtClean="0"/>
              <a:t>3</a:t>
            </a:fld>
            <a:endParaRPr lang="en-US"/>
          </a:p>
        </p:txBody>
      </p:sp>
      <p:sp>
        <p:nvSpPr>
          <p:cNvPr id="4" name="TextBox 3">
            <a:extLst>
              <a:ext uri="{FF2B5EF4-FFF2-40B4-BE49-F238E27FC236}">
                <a16:creationId xmlns:a16="http://schemas.microsoft.com/office/drawing/2014/main" id="{F7891556-283B-394C-AF9F-1957E51B2D4B}"/>
              </a:ext>
            </a:extLst>
          </p:cNvPr>
          <p:cNvSpPr txBox="1"/>
          <p:nvPr/>
        </p:nvSpPr>
        <p:spPr>
          <a:xfrm>
            <a:off x="2792627" y="2681416"/>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48197547-3408-3D43-843B-FBD677241214}"/>
              </a:ext>
            </a:extLst>
          </p:cNvPr>
          <p:cNvSpPr txBox="1"/>
          <p:nvPr/>
        </p:nvSpPr>
        <p:spPr>
          <a:xfrm>
            <a:off x="825843" y="1649978"/>
            <a:ext cx="4930346" cy="6740307"/>
          </a:xfrm>
          <a:prstGeom prst="rect">
            <a:avLst/>
          </a:prstGeom>
          <a:noFill/>
        </p:spPr>
        <p:txBody>
          <a:bodyPr wrap="square" rtlCol="0">
            <a:spAutoFit/>
          </a:bodyPr>
          <a:lstStyle/>
          <a:p>
            <a:pPr marL="285750" indent="-285750">
              <a:buFont typeface="Arial" panose="020B0604020202020204" pitchFamily="34" charset="0"/>
              <a:buChar char="•"/>
            </a:pPr>
            <a:r>
              <a:rPr lang="en-US" dirty="0"/>
              <a:t>When a WIMP hits nuclei initial phonons are produced and charge is liberated.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Current generation of low threshold detectors only count number of charge carriers produced.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is no good nuclear recoil calibration standard.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Need to know ratio of energy that goes into the electronic system and its variation.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Or the best we could hope for is a distribution of the number of electron hole pairs for a given </a:t>
            </a:r>
            <a:r>
              <a:rPr lang="en-US" dirty="0" err="1"/>
              <a:t>E</a:t>
            </a:r>
            <a:r>
              <a:rPr lang="en-US" baseline="-25000" dirty="0" err="1"/>
              <a:t>r</a:t>
            </a: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7F50AC3F-6268-5A40-AB27-4322058C2874}"/>
              </a:ext>
            </a:extLst>
          </p:cNvPr>
          <p:cNvPicPr>
            <a:picLocks noChangeAspect="1"/>
          </p:cNvPicPr>
          <p:nvPr/>
        </p:nvPicPr>
        <p:blipFill>
          <a:blip r:embed="rId4"/>
          <a:stretch>
            <a:fillRect/>
          </a:stretch>
        </p:blipFill>
        <p:spPr>
          <a:xfrm>
            <a:off x="6634777" y="5250230"/>
            <a:ext cx="2833888" cy="526051"/>
          </a:xfrm>
          <a:prstGeom prst="rect">
            <a:avLst/>
          </a:prstGeom>
        </p:spPr>
      </p:pic>
      <p:pic>
        <p:nvPicPr>
          <p:cNvPr id="9" name="Picture 8">
            <a:extLst>
              <a:ext uri="{FF2B5EF4-FFF2-40B4-BE49-F238E27FC236}">
                <a16:creationId xmlns:a16="http://schemas.microsoft.com/office/drawing/2014/main" id="{75070251-F571-524F-A5E6-DDBB08E1F35D}"/>
              </a:ext>
            </a:extLst>
          </p:cNvPr>
          <p:cNvPicPr>
            <a:picLocks noChangeAspect="1"/>
          </p:cNvPicPr>
          <p:nvPr/>
        </p:nvPicPr>
        <p:blipFill>
          <a:blip r:embed="rId5"/>
          <a:stretch>
            <a:fillRect/>
          </a:stretch>
        </p:blipFill>
        <p:spPr>
          <a:xfrm>
            <a:off x="6634777" y="4844048"/>
            <a:ext cx="2565781" cy="352166"/>
          </a:xfrm>
          <a:prstGeom prst="rect">
            <a:avLst/>
          </a:prstGeom>
        </p:spPr>
      </p:pic>
    </p:spTree>
    <p:extLst>
      <p:ext uri="{BB962C8B-B14F-4D97-AF65-F5344CB8AC3E}">
        <p14:creationId xmlns:p14="http://schemas.microsoft.com/office/powerpoint/2010/main" val="1339083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CC9B3-EA40-584D-92A7-B27B260E40EE}"/>
              </a:ext>
            </a:extLst>
          </p:cNvPr>
          <p:cNvSpPr>
            <a:spLocks noGrp="1"/>
          </p:cNvSpPr>
          <p:nvPr>
            <p:ph type="title"/>
          </p:nvPr>
        </p:nvSpPr>
        <p:spPr/>
        <p:txBody>
          <a:bodyPr/>
          <a:lstStyle/>
          <a:p>
            <a:r>
              <a:rPr lang="en-US" dirty="0" err="1"/>
              <a:t>HVeV</a:t>
            </a:r>
            <a:r>
              <a:rPr lang="en-US" dirty="0"/>
              <a:t> Detector.  </a:t>
            </a:r>
          </a:p>
        </p:txBody>
      </p:sp>
      <p:sp>
        <p:nvSpPr>
          <p:cNvPr id="3" name="Content Placeholder 2">
            <a:extLst>
              <a:ext uri="{FF2B5EF4-FFF2-40B4-BE49-F238E27FC236}">
                <a16:creationId xmlns:a16="http://schemas.microsoft.com/office/drawing/2014/main" id="{A77EA2EC-99CB-9B40-8A81-6546C1A4CAF8}"/>
              </a:ext>
            </a:extLst>
          </p:cNvPr>
          <p:cNvSpPr>
            <a:spLocks noGrp="1"/>
          </p:cNvSpPr>
          <p:nvPr>
            <p:ph idx="1"/>
          </p:nvPr>
        </p:nvSpPr>
        <p:spPr>
          <a:xfrm>
            <a:off x="838200" y="1825625"/>
            <a:ext cx="5257800" cy="4351338"/>
          </a:xfrm>
        </p:spPr>
        <p:txBody>
          <a:bodyPr/>
          <a:lstStyle/>
          <a:p>
            <a:endParaRPr lang="en-US" sz="1800" dirty="0"/>
          </a:p>
          <a:p>
            <a:r>
              <a:rPr lang="en-US" sz="1800" dirty="0"/>
              <a:t>Spectrum </a:t>
            </a:r>
          </a:p>
          <a:p>
            <a:endParaRPr lang="en-US" sz="1800" dirty="0"/>
          </a:p>
          <a:p>
            <a:r>
              <a:rPr lang="en-US" sz="1800" dirty="0"/>
              <a:t>(Non-overlapping) ?  </a:t>
            </a:r>
          </a:p>
          <a:p>
            <a:endParaRPr lang="en-US" sz="1800" dirty="0"/>
          </a:p>
          <a:p>
            <a:pPr marL="0" indent="0">
              <a:buNone/>
            </a:pPr>
            <a:endParaRPr lang="en-US" sz="1800" dirty="0"/>
          </a:p>
          <a:p>
            <a:pPr marL="0" indent="0">
              <a:buNone/>
            </a:pPr>
            <a:r>
              <a:rPr lang="en-US" dirty="0"/>
              <a:t> </a:t>
            </a:r>
          </a:p>
        </p:txBody>
      </p:sp>
      <p:sp>
        <p:nvSpPr>
          <p:cNvPr id="11" name="Slide Number Placeholder 10">
            <a:extLst>
              <a:ext uri="{FF2B5EF4-FFF2-40B4-BE49-F238E27FC236}">
                <a16:creationId xmlns:a16="http://schemas.microsoft.com/office/drawing/2014/main" id="{3FBA8E98-A6A6-3D4F-B067-37DDB143ACCC}"/>
              </a:ext>
            </a:extLst>
          </p:cNvPr>
          <p:cNvSpPr>
            <a:spLocks noGrp="1"/>
          </p:cNvSpPr>
          <p:nvPr>
            <p:ph type="sldNum" sz="quarter" idx="12"/>
          </p:nvPr>
        </p:nvSpPr>
        <p:spPr/>
        <p:txBody>
          <a:bodyPr/>
          <a:lstStyle/>
          <a:p>
            <a:fld id="{035DBD62-E6E0-484E-AB64-E286A6B85B65}" type="slidenum">
              <a:rPr lang="en-US" smtClean="0"/>
              <a:t>4</a:t>
            </a:fld>
            <a:endParaRPr lang="en-US"/>
          </a:p>
        </p:txBody>
      </p:sp>
    </p:spTree>
    <p:extLst>
      <p:ext uri="{BB962C8B-B14F-4D97-AF65-F5344CB8AC3E}">
        <p14:creationId xmlns:p14="http://schemas.microsoft.com/office/powerpoint/2010/main" val="2422676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7DF4A-1926-FD4C-94CA-990D4B267C66}"/>
              </a:ext>
            </a:extLst>
          </p:cNvPr>
          <p:cNvSpPr>
            <a:spLocks noGrp="1"/>
          </p:cNvSpPr>
          <p:nvPr>
            <p:ph type="title"/>
          </p:nvPr>
        </p:nvSpPr>
        <p:spPr/>
        <p:txBody>
          <a:bodyPr/>
          <a:lstStyle/>
          <a:p>
            <a:r>
              <a:rPr lang="en-US" dirty="0"/>
              <a:t>Ionization Yield </a:t>
            </a:r>
          </a:p>
        </p:txBody>
      </p:sp>
      <p:sp>
        <p:nvSpPr>
          <p:cNvPr id="3" name="Slide Number Placeholder 2">
            <a:extLst>
              <a:ext uri="{FF2B5EF4-FFF2-40B4-BE49-F238E27FC236}">
                <a16:creationId xmlns:a16="http://schemas.microsoft.com/office/drawing/2014/main" id="{3EE1539B-7753-2A46-99F3-9F1D56504805}"/>
              </a:ext>
            </a:extLst>
          </p:cNvPr>
          <p:cNvSpPr>
            <a:spLocks noGrp="1"/>
          </p:cNvSpPr>
          <p:nvPr>
            <p:ph type="sldNum" sz="quarter" idx="12"/>
          </p:nvPr>
        </p:nvSpPr>
        <p:spPr/>
        <p:txBody>
          <a:bodyPr/>
          <a:lstStyle/>
          <a:p>
            <a:fld id="{035DBD62-E6E0-484E-AB64-E286A6B85B65}" type="slidenum">
              <a:rPr lang="en-US" smtClean="0"/>
              <a:t>5</a:t>
            </a:fld>
            <a:endParaRPr lang="en-US" dirty="0"/>
          </a:p>
        </p:txBody>
      </p:sp>
      <p:sp>
        <p:nvSpPr>
          <p:cNvPr id="4" name="TextBox 3">
            <a:extLst>
              <a:ext uri="{FF2B5EF4-FFF2-40B4-BE49-F238E27FC236}">
                <a16:creationId xmlns:a16="http://schemas.microsoft.com/office/drawing/2014/main" id="{F7891556-283B-394C-AF9F-1957E51B2D4B}"/>
              </a:ext>
            </a:extLst>
          </p:cNvPr>
          <p:cNvSpPr txBox="1"/>
          <p:nvPr/>
        </p:nvSpPr>
        <p:spPr>
          <a:xfrm>
            <a:off x="2792627" y="2681416"/>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48197547-3408-3D43-843B-FBD677241214}"/>
              </a:ext>
            </a:extLst>
          </p:cNvPr>
          <p:cNvSpPr txBox="1"/>
          <p:nvPr/>
        </p:nvSpPr>
        <p:spPr>
          <a:xfrm>
            <a:off x="825843" y="1649978"/>
            <a:ext cx="4930346" cy="7017306"/>
          </a:xfrm>
          <a:prstGeom prst="rect">
            <a:avLst/>
          </a:prstGeom>
          <a:noFill/>
        </p:spPr>
        <p:txBody>
          <a:bodyPr wrap="square" rtlCol="0">
            <a:spAutoFit/>
          </a:bodyPr>
          <a:lstStyle/>
          <a:p>
            <a:pPr marL="285750" indent="-285750">
              <a:buFont typeface="Arial" panose="020B0604020202020204" pitchFamily="34" charset="0"/>
              <a:buChar char="•"/>
            </a:pPr>
            <a:r>
              <a:rPr lang="en-US" dirty="0"/>
              <a:t>When a WIMP hits nuclei initial phonons are produced and charge is liberated.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Current generation of low threshold detectors only count number of charge carriers produced.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is no good nuclear recoil calibration standard.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ighlight>
                  <a:srgbClr val="FFFF00"/>
                </a:highlight>
              </a:rPr>
              <a:t>Knowing the number of e-h pairs produced, we can use the ionization efficiency to back out the recoil energy.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Or the best we could hope for is a distribution of the number of electron hole pairs for a given </a:t>
            </a:r>
            <a:r>
              <a:rPr lang="en-US" dirty="0" err="1"/>
              <a:t>E</a:t>
            </a:r>
            <a:r>
              <a:rPr lang="en-US" baseline="-25000" dirty="0" err="1"/>
              <a:t>r</a:t>
            </a:r>
            <a:endParaRPr lang="en-US" dirty="0"/>
          </a:p>
          <a:p>
            <a:pPr marL="285750" indent="-285750">
              <a:buFont typeface="Arial" panose="020B0604020202020204" pitchFamily="34" charset="0"/>
              <a:buChar char="•"/>
            </a:pPr>
            <a:endParaRPr lang="en-US" dirty="0"/>
          </a:p>
          <a:p>
            <a:endParaRPr lang="en-US" dirty="0"/>
          </a:p>
          <a:p>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12" name="Picture 11">
            <a:extLst>
              <a:ext uri="{FF2B5EF4-FFF2-40B4-BE49-F238E27FC236}">
                <a16:creationId xmlns:a16="http://schemas.microsoft.com/office/drawing/2014/main" id="{779EE5C9-A9BC-A147-8E03-1E7C53D9CB2F}"/>
              </a:ext>
            </a:extLst>
          </p:cNvPr>
          <p:cNvPicPr>
            <a:picLocks noChangeAspect="1"/>
          </p:cNvPicPr>
          <p:nvPr/>
        </p:nvPicPr>
        <p:blipFill>
          <a:blip r:embed="rId3"/>
          <a:stretch>
            <a:fillRect/>
          </a:stretch>
        </p:blipFill>
        <p:spPr>
          <a:xfrm>
            <a:off x="7076482" y="1649978"/>
            <a:ext cx="2957025" cy="1325563"/>
          </a:xfrm>
          <a:prstGeom prst="rect">
            <a:avLst/>
          </a:prstGeom>
        </p:spPr>
      </p:pic>
      <p:pic>
        <p:nvPicPr>
          <p:cNvPr id="14" name="Picture 13">
            <a:extLst>
              <a:ext uri="{FF2B5EF4-FFF2-40B4-BE49-F238E27FC236}">
                <a16:creationId xmlns:a16="http://schemas.microsoft.com/office/drawing/2014/main" id="{DA36B9B5-C651-054C-907F-D0D076CE3416}"/>
              </a:ext>
            </a:extLst>
          </p:cNvPr>
          <p:cNvPicPr>
            <a:picLocks noChangeAspect="1"/>
          </p:cNvPicPr>
          <p:nvPr/>
        </p:nvPicPr>
        <p:blipFill>
          <a:blip r:embed="rId4"/>
          <a:stretch>
            <a:fillRect/>
          </a:stretch>
        </p:blipFill>
        <p:spPr>
          <a:xfrm>
            <a:off x="7076482" y="3429000"/>
            <a:ext cx="4145852" cy="1447758"/>
          </a:xfrm>
          <a:prstGeom prst="rect">
            <a:avLst/>
          </a:prstGeom>
        </p:spPr>
      </p:pic>
      <p:sp>
        <p:nvSpPr>
          <p:cNvPr id="15" name="TextBox 14">
            <a:extLst>
              <a:ext uri="{FF2B5EF4-FFF2-40B4-BE49-F238E27FC236}">
                <a16:creationId xmlns:a16="http://schemas.microsoft.com/office/drawing/2014/main" id="{99D16253-3686-624B-8260-EABEC28458A3}"/>
              </a:ext>
            </a:extLst>
          </p:cNvPr>
          <p:cNvSpPr txBox="1"/>
          <p:nvPr/>
        </p:nvSpPr>
        <p:spPr>
          <a:xfrm>
            <a:off x="7760043" y="1297459"/>
            <a:ext cx="1715470" cy="369332"/>
          </a:xfrm>
          <a:prstGeom prst="rect">
            <a:avLst/>
          </a:prstGeom>
          <a:noFill/>
        </p:spPr>
        <p:txBody>
          <a:bodyPr wrap="none" rtlCol="0">
            <a:spAutoFit/>
          </a:bodyPr>
          <a:lstStyle/>
          <a:p>
            <a:r>
              <a:rPr lang="en-US" u="sng" dirty="0"/>
              <a:t>Electron Recoils </a:t>
            </a:r>
          </a:p>
        </p:txBody>
      </p:sp>
      <p:sp>
        <p:nvSpPr>
          <p:cNvPr id="16" name="TextBox 15">
            <a:extLst>
              <a:ext uri="{FF2B5EF4-FFF2-40B4-BE49-F238E27FC236}">
                <a16:creationId xmlns:a16="http://schemas.microsoft.com/office/drawing/2014/main" id="{B7FA9A01-1822-8E42-AB0B-B9C582331989}"/>
              </a:ext>
            </a:extLst>
          </p:cNvPr>
          <p:cNvSpPr txBox="1"/>
          <p:nvPr/>
        </p:nvSpPr>
        <p:spPr>
          <a:xfrm>
            <a:off x="7726242" y="3059668"/>
            <a:ext cx="1667892" cy="369332"/>
          </a:xfrm>
          <a:prstGeom prst="rect">
            <a:avLst/>
          </a:prstGeom>
          <a:noFill/>
        </p:spPr>
        <p:txBody>
          <a:bodyPr wrap="none" rtlCol="0">
            <a:spAutoFit/>
          </a:bodyPr>
          <a:lstStyle/>
          <a:p>
            <a:r>
              <a:rPr lang="en-US" u="sng" dirty="0"/>
              <a:t>Nuclear Recoils </a:t>
            </a:r>
          </a:p>
        </p:txBody>
      </p:sp>
      <p:sp>
        <p:nvSpPr>
          <p:cNvPr id="17" name="TextBox 16">
            <a:extLst>
              <a:ext uri="{FF2B5EF4-FFF2-40B4-BE49-F238E27FC236}">
                <a16:creationId xmlns:a16="http://schemas.microsoft.com/office/drawing/2014/main" id="{4AF3D352-2684-D049-94CF-88052F779D55}"/>
              </a:ext>
            </a:extLst>
          </p:cNvPr>
          <p:cNvSpPr txBox="1"/>
          <p:nvPr/>
        </p:nvSpPr>
        <p:spPr>
          <a:xfrm>
            <a:off x="7076482" y="5449329"/>
            <a:ext cx="3918317" cy="646331"/>
          </a:xfrm>
          <a:prstGeom prst="rect">
            <a:avLst/>
          </a:prstGeom>
          <a:noFill/>
        </p:spPr>
        <p:txBody>
          <a:bodyPr wrap="none" rtlCol="0">
            <a:spAutoFit/>
          </a:bodyPr>
          <a:lstStyle/>
          <a:p>
            <a:r>
              <a:rPr lang="en-US" dirty="0"/>
              <a:t>This makes the energy scale for nuclear </a:t>
            </a:r>
          </a:p>
          <a:p>
            <a:r>
              <a:rPr lang="en-US" dirty="0"/>
              <a:t>recoils nonlinear. </a:t>
            </a:r>
          </a:p>
        </p:txBody>
      </p:sp>
    </p:spTree>
    <p:extLst>
      <p:ext uri="{BB962C8B-B14F-4D97-AF65-F5344CB8AC3E}">
        <p14:creationId xmlns:p14="http://schemas.microsoft.com/office/powerpoint/2010/main" val="2576961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47540-A80A-E148-9B2F-9EFA205801D4}"/>
              </a:ext>
            </a:extLst>
          </p:cNvPr>
          <p:cNvSpPr>
            <a:spLocks noGrp="1"/>
          </p:cNvSpPr>
          <p:nvPr>
            <p:ph type="title"/>
          </p:nvPr>
        </p:nvSpPr>
        <p:spPr/>
        <p:txBody>
          <a:bodyPr/>
          <a:lstStyle/>
          <a:p>
            <a:r>
              <a:rPr lang="en-US" dirty="0"/>
              <a:t>Variation in Electron Hole Pair Creation </a:t>
            </a:r>
          </a:p>
        </p:txBody>
      </p:sp>
      <p:sp>
        <p:nvSpPr>
          <p:cNvPr id="8" name="Content Placeholder 7">
            <a:extLst>
              <a:ext uri="{FF2B5EF4-FFF2-40B4-BE49-F238E27FC236}">
                <a16:creationId xmlns:a16="http://schemas.microsoft.com/office/drawing/2014/main" id="{1869FB3F-01F0-034B-AA10-572B102AD158}"/>
              </a:ext>
            </a:extLst>
          </p:cNvPr>
          <p:cNvSpPr>
            <a:spLocks noGrp="1"/>
          </p:cNvSpPr>
          <p:nvPr>
            <p:ph idx="1"/>
          </p:nvPr>
        </p:nvSpPr>
        <p:spPr>
          <a:xfrm>
            <a:off x="838200" y="1825625"/>
            <a:ext cx="5257800" cy="4351338"/>
          </a:xfrm>
        </p:spPr>
        <p:txBody>
          <a:bodyPr>
            <a:normAutofit/>
          </a:bodyPr>
          <a:lstStyle/>
          <a:p>
            <a:r>
              <a:rPr lang="en-US" sz="1800" dirty="0"/>
              <a:t>Ratio of energy used to create electron-hole pairs to the energy used to create phonons.</a:t>
            </a:r>
          </a:p>
          <a:p>
            <a:endParaRPr lang="en-US" sz="1800" dirty="0"/>
          </a:p>
          <a:p>
            <a:r>
              <a:rPr lang="en-US" sz="1800" dirty="0"/>
              <a:t>The number of electron hole pairs produced varies for a single nuclear recoil energy. </a:t>
            </a:r>
          </a:p>
          <a:p>
            <a:endParaRPr lang="en-US" sz="1800" dirty="0"/>
          </a:p>
          <a:p>
            <a:r>
              <a:rPr lang="en-US" sz="1800" dirty="0"/>
              <a:t>This may play an important role with detectors that have single electron hole pair sensitivity .  </a:t>
            </a:r>
            <a:br>
              <a:rPr lang="en-US" sz="1800" dirty="0"/>
            </a:br>
            <a:endParaRPr lang="en-US" sz="1800" dirty="0"/>
          </a:p>
          <a:p>
            <a:pPr marL="0" indent="0">
              <a:buNone/>
            </a:pPr>
            <a:endParaRPr lang="en-US" sz="1800" dirty="0"/>
          </a:p>
          <a:p>
            <a:pPr marL="0" indent="0">
              <a:buNone/>
            </a:pPr>
            <a:endParaRPr lang="en-US" sz="2400" dirty="0"/>
          </a:p>
        </p:txBody>
      </p:sp>
      <p:sp>
        <p:nvSpPr>
          <p:cNvPr id="3" name="Slide Number Placeholder 2">
            <a:extLst>
              <a:ext uri="{FF2B5EF4-FFF2-40B4-BE49-F238E27FC236}">
                <a16:creationId xmlns:a16="http://schemas.microsoft.com/office/drawing/2014/main" id="{ECEDB8B7-32B8-2F44-837C-F22A723A9B3A}"/>
              </a:ext>
            </a:extLst>
          </p:cNvPr>
          <p:cNvSpPr>
            <a:spLocks noGrp="1"/>
          </p:cNvSpPr>
          <p:nvPr>
            <p:ph type="sldNum" sz="quarter" idx="12"/>
          </p:nvPr>
        </p:nvSpPr>
        <p:spPr/>
        <p:txBody>
          <a:bodyPr/>
          <a:lstStyle/>
          <a:p>
            <a:fld id="{035DBD62-E6E0-484E-AB64-E286A6B85B65}" type="slidenum">
              <a:rPr lang="en-US" smtClean="0"/>
              <a:t>6</a:t>
            </a:fld>
            <a:endParaRPr lang="en-US"/>
          </a:p>
        </p:txBody>
      </p:sp>
      <p:pic>
        <p:nvPicPr>
          <p:cNvPr id="7" name="Picture 6">
            <a:extLst>
              <a:ext uri="{FF2B5EF4-FFF2-40B4-BE49-F238E27FC236}">
                <a16:creationId xmlns:a16="http://schemas.microsoft.com/office/drawing/2014/main" id="{6275CEAC-2301-4342-B25A-E9C979649F55}"/>
              </a:ext>
            </a:extLst>
          </p:cNvPr>
          <p:cNvPicPr>
            <a:picLocks noChangeAspect="1"/>
          </p:cNvPicPr>
          <p:nvPr/>
        </p:nvPicPr>
        <p:blipFill>
          <a:blip r:embed="rId3"/>
          <a:stretch>
            <a:fillRect/>
          </a:stretch>
        </p:blipFill>
        <p:spPr>
          <a:xfrm>
            <a:off x="6096000" y="1385269"/>
            <a:ext cx="5390656" cy="4791694"/>
          </a:xfrm>
          <a:prstGeom prst="rect">
            <a:avLst/>
          </a:prstGeom>
        </p:spPr>
      </p:pic>
    </p:spTree>
    <p:extLst>
      <p:ext uri="{BB962C8B-B14F-4D97-AF65-F5344CB8AC3E}">
        <p14:creationId xmlns:p14="http://schemas.microsoft.com/office/powerpoint/2010/main" val="2304572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CC9B3-EA40-584D-92A7-B27B260E40EE}"/>
              </a:ext>
            </a:extLst>
          </p:cNvPr>
          <p:cNvSpPr>
            <a:spLocks noGrp="1"/>
          </p:cNvSpPr>
          <p:nvPr>
            <p:ph type="title"/>
          </p:nvPr>
        </p:nvSpPr>
        <p:spPr/>
        <p:txBody>
          <a:bodyPr/>
          <a:lstStyle/>
          <a:p>
            <a:r>
              <a:rPr lang="en-US" dirty="0" err="1"/>
              <a:t>HVeV</a:t>
            </a:r>
            <a:r>
              <a:rPr lang="en-US" dirty="0"/>
              <a:t> Detector.  </a:t>
            </a:r>
          </a:p>
        </p:txBody>
      </p:sp>
      <p:sp>
        <p:nvSpPr>
          <p:cNvPr id="3" name="Content Placeholder 2">
            <a:extLst>
              <a:ext uri="{FF2B5EF4-FFF2-40B4-BE49-F238E27FC236}">
                <a16:creationId xmlns:a16="http://schemas.microsoft.com/office/drawing/2014/main" id="{A77EA2EC-99CB-9B40-8A81-6546C1A4CAF8}"/>
              </a:ext>
            </a:extLst>
          </p:cNvPr>
          <p:cNvSpPr>
            <a:spLocks noGrp="1"/>
          </p:cNvSpPr>
          <p:nvPr>
            <p:ph idx="1"/>
          </p:nvPr>
        </p:nvSpPr>
        <p:spPr>
          <a:xfrm>
            <a:off x="838200" y="1825625"/>
            <a:ext cx="5257800" cy="4351338"/>
          </a:xfrm>
        </p:spPr>
        <p:txBody>
          <a:bodyPr/>
          <a:lstStyle/>
          <a:p>
            <a:endParaRPr lang="en-US" sz="1800" dirty="0"/>
          </a:p>
          <a:p>
            <a:r>
              <a:rPr lang="en-US" sz="1800" dirty="0"/>
              <a:t>Biased with ~100 V/cm</a:t>
            </a:r>
          </a:p>
          <a:p>
            <a:r>
              <a:rPr lang="en-US" sz="1800" dirty="0"/>
              <a:t>Phonon signal read out with QETs</a:t>
            </a:r>
          </a:p>
          <a:p>
            <a:r>
              <a:rPr lang="en-US" sz="1800" dirty="0"/>
              <a:t>resolution of ∼0.09 e−h+ Biased </a:t>
            </a:r>
          </a:p>
          <a:p>
            <a:pPr marL="0" indent="0">
              <a:buNone/>
            </a:pPr>
            <a:r>
              <a:rPr lang="en-US" dirty="0"/>
              <a:t> </a:t>
            </a:r>
          </a:p>
        </p:txBody>
      </p:sp>
      <p:pic>
        <p:nvPicPr>
          <p:cNvPr id="10" name="Picture 9">
            <a:extLst>
              <a:ext uri="{FF2B5EF4-FFF2-40B4-BE49-F238E27FC236}">
                <a16:creationId xmlns:a16="http://schemas.microsoft.com/office/drawing/2014/main" id="{E9CA3B1E-B12E-294E-82D2-6A660AF9553D}"/>
              </a:ext>
            </a:extLst>
          </p:cNvPr>
          <p:cNvPicPr>
            <a:picLocks noChangeAspect="1"/>
          </p:cNvPicPr>
          <p:nvPr/>
        </p:nvPicPr>
        <p:blipFill>
          <a:blip r:embed="rId2"/>
          <a:stretch>
            <a:fillRect/>
          </a:stretch>
        </p:blipFill>
        <p:spPr>
          <a:xfrm>
            <a:off x="6649539" y="1690688"/>
            <a:ext cx="4704261" cy="3331610"/>
          </a:xfrm>
          <a:prstGeom prst="rect">
            <a:avLst/>
          </a:prstGeom>
        </p:spPr>
      </p:pic>
      <p:sp>
        <p:nvSpPr>
          <p:cNvPr id="11" name="Slide Number Placeholder 10">
            <a:extLst>
              <a:ext uri="{FF2B5EF4-FFF2-40B4-BE49-F238E27FC236}">
                <a16:creationId xmlns:a16="http://schemas.microsoft.com/office/drawing/2014/main" id="{3FBA8E98-A6A6-3D4F-B067-37DDB143ACCC}"/>
              </a:ext>
            </a:extLst>
          </p:cNvPr>
          <p:cNvSpPr>
            <a:spLocks noGrp="1"/>
          </p:cNvSpPr>
          <p:nvPr>
            <p:ph type="sldNum" sz="quarter" idx="12"/>
          </p:nvPr>
        </p:nvSpPr>
        <p:spPr/>
        <p:txBody>
          <a:bodyPr/>
          <a:lstStyle/>
          <a:p>
            <a:fld id="{035DBD62-E6E0-484E-AB64-E286A6B85B65}" type="slidenum">
              <a:rPr lang="en-US" smtClean="0"/>
              <a:t>7</a:t>
            </a:fld>
            <a:endParaRPr lang="en-US"/>
          </a:p>
        </p:txBody>
      </p:sp>
    </p:spTree>
    <p:extLst>
      <p:ext uri="{BB962C8B-B14F-4D97-AF65-F5344CB8AC3E}">
        <p14:creationId xmlns:p14="http://schemas.microsoft.com/office/powerpoint/2010/main" val="519356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230F94-B493-CE43-929A-2A41F3FEB4EF}"/>
              </a:ext>
            </a:extLst>
          </p:cNvPr>
          <p:cNvSpPr>
            <a:spLocks noGrp="1"/>
          </p:cNvSpPr>
          <p:nvPr>
            <p:ph type="title"/>
          </p:nvPr>
        </p:nvSpPr>
        <p:spPr/>
        <p:txBody>
          <a:bodyPr>
            <a:normAutofit fontScale="90000"/>
          </a:bodyPr>
          <a:lstStyle/>
          <a:p>
            <a:br>
              <a:rPr lang="en-US" dirty="0"/>
            </a:br>
            <a:r>
              <a:rPr lang="en-US" sz="4900" dirty="0"/>
              <a:t>Quantifying</a:t>
            </a:r>
            <a:r>
              <a:rPr lang="en-US" dirty="0"/>
              <a:t> Ionization Variance </a:t>
            </a:r>
            <a:br>
              <a:rPr lang="en-US" dirty="0"/>
            </a:br>
            <a:endParaRPr lang="en-US" dirty="0"/>
          </a:p>
        </p:txBody>
      </p:sp>
      <p:sp>
        <p:nvSpPr>
          <p:cNvPr id="9" name="Content Placeholder 8">
            <a:extLst>
              <a:ext uri="{FF2B5EF4-FFF2-40B4-BE49-F238E27FC236}">
                <a16:creationId xmlns:a16="http://schemas.microsoft.com/office/drawing/2014/main" id="{64E94FD4-7193-134C-8BE7-18D70D086E45}"/>
              </a:ext>
            </a:extLst>
          </p:cNvPr>
          <p:cNvSpPr>
            <a:spLocks noGrp="1"/>
          </p:cNvSpPr>
          <p:nvPr>
            <p:ph idx="1"/>
          </p:nvPr>
        </p:nvSpPr>
        <p:spPr>
          <a:xfrm>
            <a:off x="838200" y="1825625"/>
            <a:ext cx="5618096" cy="4351338"/>
          </a:xfrm>
        </p:spPr>
        <p:txBody>
          <a:bodyPr>
            <a:normAutofit/>
          </a:bodyPr>
          <a:lstStyle/>
          <a:p>
            <a:r>
              <a:rPr lang="en-US" sz="1800" dirty="0"/>
              <a:t>Ability to directly to measure charge and phonons separately. Allowing for a direct measurement of the ionization efficiency. </a:t>
            </a:r>
          </a:p>
          <a:p>
            <a:endParaRPr lang="en-US" sz="1800" dirty="0"/>
          </a:p>
          <a:p>
            <a:r>
              <a:rPr lang="en-US" sz="1800" dirty="0"/>
              <a:t>Should be able to extract the width of the nuclear recoil band.</a:t>
            </a:r>
          </a:p>
          <a:p>
            <a:endParaRPr lang="en-US" sz="1800" dirty="0"/>
          </a:p>
          <a:p>
            <a:r>
              <a:rPr lang="en-US" sz="1800" dirty="0"/>
              <a:t>Allows quantify the variation in electron hole pair production. </a:t>
            </a:r>
          </a:p>
        </p:txBody>
      </p:sp>
      <p:sp>
        <p:nvSpPr>
          <p:cNvPr id="4" name="Slide Number Placeholder 3">
            <a:extLst>
              <a:ext uri="{FF2B5EF4-FFF2-40B4-BE49-F238E27FC236}">
                <a16:creationId xmlns:a16="http://schemas.microsoft.com/office/drawing/2014/main" id="{3BB79DFF-2B30-6C4A-B3BC-8451CDEEBBAD}"/>
              </a:ext>
            </a:extLst>
          </p:cNvPr>
          <p:cNvSpPr>
            <a:spLocks noGrp="1"/>
          </p:cNvSpPr>
          <p:nvPr>
            <p:ph type="sldNum" sz="quarter" idx="12"/>
          </p:nvPr>
        </p:nvSpPr>
        <p:spPr/>
        <p:txBody>
          <a:bodyPr/>
          <a:lstStyle/>
          <a:p>
            <a:fld id="{035DBD62-E6E0-484E-AB64-E286A6B85B65}" type="slidenum">
              <a:rPr lang="en-US" smtClean="0"/>
              <a:t>8</a:t>
            </a:fld>
            <a:endParaRPr lang="en-US"/>
          </a:p>
        </p:txBody>
      </p:sp>
      <p:pic>
        <p:nvPicPr>
          <p:cNvPr id="13" name="Picture 12">
            <a:extLst>
              <a:ext uri="{FF2B5EF4-FFF2-40B4-BE49-F238E27FC236}">
                <a16:creationId xmlns:a16="http://schemas.microsoft.com/office/drawing/2014/main" id="{C6CC82BA-8986-654D-9749-C1F34B36D70B}"/>
              </a:ext>
            </a:extLst>
          </p:cNvPr>
          <p:cNvPicPr>
            <a:picLocks noChangeAspect="1"/>
          </p:cNvPicPr>
          <p:nvPr/>
        </p:nvPicPr>
        <p:blipFill>
          <a:blip r:embed="rId3"/>
          <a:stretch>
            <a:fillRect/>
          </a:stretch>
        </p:blipFill>
        <p:spPr>
          <a:xfrm>
            <a:off x="6456296" y="1806670"/>
            <a:ext cx="4897504" cy="4920390"/>
          </a:xfrm>
          <a:prstGeom prst="rect">
            <a:avLst/>
          </a:prstGeom>
        </p:spPr>
      </p:pic>
    </p:spTree>
    <p:extLst>
      <p:ext uri="{BB962C8B-B14F-4D97-AF65-F5344CB8AC3E}">
        <p14:creationId xmlns:p14="http://schemas.microsoft.com/office/powerpoint/2010/main" val="4115652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230F94-B493-CE43-929A-2A41F3FEB4EF}"/>
              </a:ext>
            </a:extLst>
          </p:cNvPr>
          <p:cNvSpPr>
            <a:spLocks noGrp="1"/>
          </p:cNvSpPr>
          <p:nvPr>
            <p:ph type="title"/>
          </p:nvPr>
        </p:nvSpPr>
        <p:spPr/>
        <p:txBody>
          <a:bodyPr>
            <a:normAutofit fontScale="90000"/>
          </a:bodyPr>
          <a:lstStyle/>
          <a:p>
            <a:br>
              <a:rPr lang="en-US" dirty="0"/>
            </a:br>
            <a:r>
              <a:rPr lang="en-US" sz="4900" dirty="0"/>
              <a:t>Quantifying</a:t>
            </a:r>
            <a:r>
              <a:rPr lang="en-US" dirty="0"/>
              <a:t> Ionization Variance </a:t>
            </a:r>
            <a:br>
              <a:rPr lang="en-US" dirty="0"/>
            </a:br>
            <a:endParaRPr lang="en-US" dirty="0"/>
          </a:p>
        </p:txBody>
      </p:sp>
      <p:sp>
        <p:nvSpPr>
          <p:cNvPr id="4" name="Slide Number Placeholder 3">
            <a:extLst>
              <a:ext uri="{FF2B5EF4-FFF2-40B4-BE49-F238E27FC236}">
                <a16:creationId xmlns:a16="http://schemas.microsoft.com/office/drawing/2014/main" id="{3BB79DFF-2B30-6C4A-B3BC-8451CDEEBBAD}"/>
              </a:ext>
            </a:extLst>
          </p:cNvPr>
          <p:cNvSpPr>
            <a:spLocks noGrp="1"/>
          </p:cNvSpPr>
          <p:nvPr>
            <p:ph type="sldNum" sz="quarter" idx="12"/>
          </p:nvPr>
        </p:nvSpPr>
        <p:spPr/>
        <p:txBody>
          <a:bodyPr/>
          <a:lstStyle/>
          <a:p>
            <a:fld id="{035DBD62-E6E0-484E-AB64-E286A6B85B65}" type="slidenum">
              <a:rPr lang="en-US" smtClean="0"/>
              <a:t>9</a:t>
            </a:fld>
            <a:endParaRPr lang="en-US"/>
          </a:p>
        </p:txBody>
      </p:sp>
      <p:pic>
        <p:nvPicPr>
          <p:cNvPr id="13" name="Picture 12">
            <a:extLst>
              <a:ext uri="{FF2B5EF4-FFF2-40B4-BE49-F238E27FC236}">
                <a16:creationId xmlns:a16="http://schemas.microsoft.com/office/drawing/2014/main" id="{C6CC82BA-8986-654D-9749-C1F34B36D70B}"/>
              </a:ext>
            </a:extLst>
          </p:cNvPr>
          <p:cNvPicPr>
            <a:picLocks noChangeAspect="1"/>
          </p:cNvPicPr>
          <p:nvPr/>
        </p:nvPicPr>
        <p:blipFill>
          <a:blip r:embed="rId3"/>
          <a:stretch>
            <a:fillRect/>
          </a:stretch>
        </p:blipFill>
        <p:spPr>
          <a:xfrm>
            <a:off x="6456296" y="1806670"/>
            <a:ext cx="4897504" cy="4920390"/>
          </a:xfrm>
          <a:prstGeom prst="rect">
            <a:avLst/>
          </a:prstGeom>
        </p:spPr>
      </p:pic>
      <p:pic>
        <p:nvPicPr>
          <p:cNvPr id="5" name="Picture 4">
            <a:extLst>
              <a:ext uri="{FF2B5EF4-FFF2-40B4-BE49-F238E27FC236}">
                <a16:creationId xmlns:a16="http://schemas.microsoft.com/office/drawing/2014/main" id="{2E602350-D9B4-834C-B424-463D28837A54}"/>
              </a:ext>
            </a:extLst>
          </p:cNvPr>
          <p:cNvPicPr>
            <a:picLocks noChangeAspect="1"/>
          </p:cNvPicPr>
          <p:nvPr/>
        </p:nvPicPr>
        <p:blipFill>
          <a:blip r:embed="rId4"/>
          <a:stretch>
            <a:fillRect/>
          </a:stretch>
        </p:blipFill>
        <p:spPr>
          <a:xfrm>
            <a:off x="9079" y="1288307"/>
            <a:ext cx="6265905" cy="5569693"/>
          </a:xfrm>
          <a:prstGeom prst="rect">
            <a:avLst/>
          </a:prstGeom>
        </p:spPr>
      </p:pic>
      <p:pic>
        <p:nvPicPr>
          <p:cNvPr id="7" name="Picture 6">
            <a:extLst>
              <a:ext uri="{FF2B5EF4-FFF2-40B4-BE49-F238E27FC236}">
                <a16:creationId xmlns:a16="http://schemas.microsoft.com/office/drawing/2014/main" id="{0A8E753D-A38B-DF42-AFF9-88E7105B09BB}"/>
              </a:ext>
            </a:extLst>
          </p:cNvPr>
          <p:cNvPicPr>
            <a:picLocks noChangeAspect="1"/>
          </p:cNvPicPr>
          <p:nvPr/>
        </p:nvPicPr>
        <p:blipFill>
          <a:blip r:embed="rId5"/>
          <a:stretch>
            <a:fillRect/>
          </a:stretch>
        </p:blipFill>
        <p:spPr>
          <a:xfrm>
            <a:off x="17393" y="1288306"/>
            <a:ext cx="6265905" cy="5569693"/>
          </a:xfrm>
          <a:prstGeom prst="rect">
            <a:avLst/>
          </a:prstGeom>
        </p:spPr>
      </p:pic>
    </p:spTree>
    <p:extLst>
      <p:ext uri="{BB962C8B-B14F-4D97-AF65-F5344CB8AC3E}">
        <p14:creationId xmlns:p14="http://schemas.microsoft.com/office/powerpoint/2010/main" val="31403511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1757</TotalTime>
  <Words>859</Words>
  <Application>Microsoft Macintosh PowerPoint</Application>
  <PresentationFormat>Widescreen</PresentationFormat>
  <Paragraphs>124</Paragraphs>
  <Slides>13</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Understanding Ionization Efficiency from Sub-keV Nuclear Recoil Events in Direct Detection Dark Matter Experiments </vt:lpstr>
      <vt:lpstr>Dark Matter </vt:lpstr>
      <vt:lpstr>Charge Creation in Solids </vt:lpstr>
      <vt:lpstr>HVeV Detector.  </vt:lpstr>
      <vt:lpstr>Ionization Yield </vt:lpstr>
      <vt:lpstr>Variation in Electron Hole Pair Creation </vt:lpstr>
      <vt:lpstr>HVeV Detector.  </vt:lpstr>
      <vt:lpstr> Quantifying Ionization Variance  </vt:lpstr>
      <vt:lpstr> Quantifying Ionization Variance  </vt:lpstr>
      <vt:lpstr> Quantifying Ionization Variance  </vt:lpstr>
      <vt:lpstr>END </vt:lpstr>
      <vt:lpstr>Recoil Energy Reconstruction CDMSlite </vt:lpstr>
      <vt:lpstr>Yield Variance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Ionization Efficiency from Sub-keV Nuclear Recoil Events in Direct Detection Dark Matter Experiments </dc:title>
  <dc:creator>Mitchell Matheny</dc:creator>
  <cp:lastModifiedBy>Mitchell Matheny</cp:lastModifiedBy>
  <cp:revision>46</cp:revision>
  <dcterms:created xsi:type="dcterms:W3CDTF">2018-10-17T22:05:17Z</dcterms:created>
  <dcterms:modified xsi:type="dcterms:W3CDTF">2018-10-22T19:22:15Z</dcterms:modified>
</cp:coreProperties>
</file>