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3" r:id="rId3"/>
    <p:sldId id="267" r:id="rId4"/>
    <p:sldId id="264" r:id="rId5"/>
    <p:sldId id="270" r:id="rId6"/>
    <p:sldId id="257" r:id="rId7"/>
    <p:sldId id="271" r:id="rId8"/>
    <p:sldId id="272" r:id="rId9"/>
    <p:sldId id="273" r:id="rId10"/>
    <p:sldId id="260" r:id="rId11"/>
    <p:sldId id="269" r:id="rId12"/>
    <p:sldId id="259" r:id="rId13"/>
    <p:sldId id="265" r:id="rId14"/>
    <p:sldId id="258"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622"/>
  </p:normalViewPr>
  <p:slideViewPr>
    <p:cSldViewPr snapToGrid="0" snapToObjects="1">
      <p:cViewPr varScale="1">
        <p:scale>
          <a:sx n="104" d="100"/>
          <a:sy n="104"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229039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4050759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Simulating the bands Just using the charge and phono resolution gives us an under estimate. </a:t>
            </a:r>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71868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50119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286871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An important class </a:t>
            </a:r>
          </a:p>
        </p:txBody>
      </p:sp>
      <p:sp>
        <p:nvSpPr>
          <p:cNvPr id="4" name="Slide Number Placeholder 3"/>
          <p:cNvSpPr>
            <a:spLocks noGrp="1"/>
          </p:cNvSpPr>
          <p:nvPr>
            <p:ph type="sldNum" sz="quarter" idx="5"/>
          </p:nvPr>
        </p:nvSpPr>
        <p:spPr/>
        <p:txBody>
          <a:bodyPr/>
          <a:lstStyle/>
          <a:p>
            <a:fld id="{C6AEA146-89B5-4A42-BEB6-D6A5BB50F046}" type="slidenum">
              <a:rPr lang="en-US" smtClean="0"/>
              <a:t>12</a:t>
            </a:fld>
            <a:endParaRPr lang="en-US"/>
          </a:p>
        </p:txBody>
      </p:sp>
    </p:spTree>
    <p:extLst>
      <p:ext uri="{BB962C8B-B14F-4D97-AF65-F5344CB8AC3E}">
        <p14:creationId xmlns:p14="http://schemas.microsoft.com/office/powerpoint/2010/main" val="357242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10/20/18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10/20/18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10/20/18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10/20/18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10/20/18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10/20/18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10/20/18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10/20/18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10/20/18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10/20/18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10/20/18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10/20/18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3" name="Picture 2">
            <a:extLst>
              <a:ext uri="{FF2B5EF4-FFF2-40B4-BE49-F238E27FC236}">
                <a16:creationId xmlns:a16="http://schemas.microsoft.com/office/drawing/2014/main" id="{D992F9DE-262E-4D4E-B134-9081EC967D62}"/>
              </a:ext>
            </a:extLst>
          </p:cNvPr>
          <p:cNvPicPr>
            <a:picLocks noChangeAspect="1"/>
          </p:cNvPicPr>
          <p:nvPr/>
        </p:nvPicPr>
        <p:blipFill>
          <a:blip r:embed="rId3"/>
          <a:stretch>
            <a:fillRect/>
          </a:stretch>
        </p:blipFill>
        <p:spPr>
          <a:xfrm>
            <a:off x="439618" y="1026746"/>
            <a:ext cx="5751118" cy="4936761"/>
          </a:xfrm>
          <a:prstGeom prst="rect">
            <a:avLst/>
          </a:prstGeom>
        </p:spPr>
      </p:pic>
      <p:pic>
        <p:nvPicPr>
          <p:cNvPr id="10" name="Picture 9">
            <a:extLst>
              <a:ext uri="{FF2B5EF4-FFF2-40B4-BE49-F238E27FC236}">
                <a16:creationId xmlns:a16="http://schemas.microsoft.com/office/drawing/2014/main" id="{F45815B0-B8A5-754E-9B9B-6FDE8E333571}"/>
              </a:ext>
            </a:extLst>
          </p:cNvPr>
          <p:cNvPicPr>
            <a:picLocks noChangeAspect="1"/>
          </p:cNvPicPr>
          <p:nvPr/>
        </p:nvPicPr>
        <p:blipFill>
          <a:blip r:embed="rId4"/>
          <a:stretch>
            <a:fillRect/>
          </a:stretch>
        </p:blipFill>
        <p:spPr>
          <a:xfrm>
            <a:off x="6585316" y="1058943"/>
            <a:ext cx="4881754" cy="4904566"/>
          </a:xfrm>
          <a:prstGeom prst="rect">
            <a:avLst/>
          </a:prstGeom>
        </p:spPr>
      </p:pic>
    </p:spTree>
    <p:extLst>
      <p:ext uri="{BB962C8B-B14F-4D97-AF65-F5344CB8AC3E}">
        <p14:creationId xmlns:p14="http://schemas.microsoft.com/office/powerpoint/2010/main" val="228274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176961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err="1"/>
              <a:t>CDMSlite</a:t>
            </a:r>
            <a:r>
              <a:rPr lang="en-US" dirty="0"/>
              <a:t> Detector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62809" y="1793766"/>
            <a:ext cx="5529191" cy="3382382"/>
          </a:xfrm>
        </p:spPr>
      </p:pic>
      <p:sp>
        <p:nvSpPr>
          <p:cNvPr id="7" name="TextBox 6">
            <a:extLst>
              <a:ext uri="{FF2B5EF4-FFF2-40B4-BE49-F238E27FC236}">
                <a16:creationId xmlns:a16="http://schemas.microsoft.com/office/drawing/2014/main" id="{F18FCBF2-57F0-F643-8469-7DAD13900BC9}"/>
              </a:ext>
            </a:extLst>
          </p:cNvPr>
          <p:cNvSpPr txBox="1"/>
          <p:nvPr/>
        </p:nvSpPr>
        <p:spPr>
          <a:xfrm>
            <a:off x="1062681" y="1915297"/>
            <a:ext cx="50333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Low threshold ionization experiment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Applied Voltage ~50-80 V/cm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Ionization energy resolution of 170 </a:t>
            </a:r>
            <a:r>
              <a:rPr lang="en-US" dirty="0" err="1"/>
              <a:t>eVee</a:t>
            </a:r>
            <a:r>
              <a:rPr lang="en-US" dirty="0"/>
              <a:t> </a:t>
            </a:r>
          </a:p>
          <a:p>
            <a:endParaRPr lang="en-US" dirty="0"/>
          </a:p>
          <a:p>
            <a:pPr marL="285750" indent="-285750">
              <a:buFont typeface="Arial" panose="020B0604020202020204" pitchFamily="34" charset="0"/>
              <a:buChar char="•"/>
            </a:pPr>
            <a:r>
              <a:rPr lang="en-US" dirty="0"/>
              <a:t>Detects phonons only. </a:t>
            </a:r>
          </a:p>
          <a:p>
            <a:endParaRPr lang="en-US" dirty="0"/>
          </a:p>
          <a:p>
            <a:pPr marL="285750" indent="-285750">
              <a:buFont typeface="Arial" panose="020B0604020202020204" pitchFamily="34" charset="0"/>
              <a:buChar char="•"/>
            </a:pPr>
            <a:r>
              <a:rPr lang="en-US" dirty="0"/>
              <a:t>Phonon amplification via </a:t>
            </a:r>
            <a:r>
              <a:rPr lang="en-US" dirty="0" err="1"/>
              <a:t>Neganov</a:t>
            </a:r>
            <a:r>
              <a:rPr lang="en-US" dirty="0"/>
              <a:t>-</a:t>
            </a:r>
            <a:r>
              <a:rPr lang="en-US" dirty="0" err="1"/>
              <a:t>Trofimov</a:t>
            </a:r>
            <a:r>
              <a:rPr lang="en-US" dirty="0"/>
              <a:t>-Luke (NTL) effect </a:t>
            </a:r>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12</a:t>
            </a:fld>
            <a:endParaRPr lang="en-US"/>
          </a:p>
        </p:txBody>
      </p:sp>
    </p:spTree>
    <p:extLst>
      <p:ext uri="{BB962C8B-B14F-4D97-AF65-F5344CB8AC3E}">
        <p14:creationId xmlns:p14="http://schemas.microsoft.com/office/powerpoint/2010/main" val="317434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13</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14</a:t>
            </a:fld>
            <a:endParaRPr lang="en-US"/>
          </a:p>
        </p:txBody>
      </p:sp>
    </p:spTree>
    <p:extLst>
      <p:ext uri="{BB962C8B-B14F-4D97-AF65-F5344CB8AC3E}">
        <p14:creationId xmlns:p14="http://schemas.microsoft.com/office/powerpoint/2010/main" val="219664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494C-AB1C-AC42-8866-CFF471E1A838}"/>
              </a:ext>
            </a:extLst>
          </p:cNvPr>
          <p:cNvSpPr>
            <a:spLocks noGrp="1"/>
          </p:cNvSpPr>
          <p:nvPr>
            <p:ph type="title"/>
          </p:nvPr>
        </p:nvSpPr>
        <p:spPr/>
        <p:txBody>
          <a:bodyPr/>
          <a:lstStyle/>
          <a:p>
            <a:r>
              <a:rPr lang="en-US" dirty="0"/>
              <a:t>Motivation: Single Electron –Hole Resolution </a:t>
            </a:r>
          </a:p>
        </p:txBody>
      </p:sp>
      <p:sp>
        <p:nvSpPr>
          <p:cNvPr id="3" name="Content Placeholder 2">
            <a:extLst>
              <a:ext uri="{FF2B5EF4-FFF2-40B4-BE49-F238E27FC236}">
                <a16:creationId xmlns:a16="http://schemas.microsoft.com/office/drawing/2014/main" id="{C63F420E-8EB2-ED4F-852C-A1AD316079FE}"/>
              </a:ext>
            </a:extLst>
          </p:cNvPr>
          <p:cNvSpPr>
            <a:spLocks noGrp="1"/>
          </p:cNvSpPr>
          <p:nvPr>
            <p:ph idx="1"/>
          </p:nvPr>
        </p:nvSpPr>
        <p:spPr/>
        <p:txBody>
          <a:bodyPr/>
          <a:lstStyle/>
          <a:p>
            <a:r>
              <a:rPr lang="en-US" dirty="0"/>
              <a:t>PLOT SHOWING PHONON SPECTRUM AND </a:t>
            </a:r>
            <a:r>
              <a:rPr lang="en-US" dirty="0" err="1"/>
              <a:t>Neh</a:t>
            </a:r>
            <a:endParaRPr lang="en-US" dirty="0"/>
          </a:p>
        </p:txBody>
      </p:sp>
      <p:sp>
        <p:nvSpPr>
          <p:cNvPr id="4" name="Slide Number Placeholder 3">
            <a:extLst>
              <a:ext uri="{FF2B5EF4-FFF2-40B4-BE49-F238E27FC236}">
                <a16:creationId xmlns:a16="http://schemas.microsoft.com/office/drawing/2014/main" id="{5FB536DB-DE5A-7E48-A1B9-A06862847DED}"/>
              </a:ext>
            </a:extLst>
          </p:cNvPr>
          <p:cNvSpPr>
            <a:spLocks noGrp="1"/>
          </p:cNvSpPr>
          <p:nvPr>
            <p:ph type="sldNum" sz="quarter" idx="12"/>
          </p:nvPr>
        </p:nvSpPr>
        <p:spPr/>
        <p:txBody>
          <a:bodyPr/>
          <a:lstStyle/>
          <a:p>
            <a:fld id="{035DBD62-E6E0-484E-AB64-E286A6B85B65}" type="slidenum">
              <a:rPr lang="en-US" smtClean="0"/>
              <a:t>15</a:t>
            </a:fld>
            <a:endParaRPr lang="en-US"/>
          </a:p>
        </p:txBody>
      </p:sp>
    </p:spTree>
    <p:extLst>
      <p:ext uri="{BB962C8B-B14F-4D97-AF65-F5344CB8AC3E}">
        <p14:creationId xmlns:p14="http://schemas.microsoft.com/office/powerpoint/2010/main" val="320793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6AD5-C431-6040-BFB0-BE9BAA9FBFB8}"/>
              </a:ext>
            </a:extLst>
          </p:cNvPr>
          <p:cNvSpPr>
            <a:spLocks noGrp="1"/>
          </p:cNvSpPr>
          <p:nvPr>
            <p:ph type="title"/>
          </p:nvPr>
        </p:nvSpPr>
        <p:spPr/>
        <p:txBody>
          <a:bodyPr/>
          <a:lstStyle/>
          <a:p>
            <a:r>
              <a:rPr lang="en-US" dirty="0"/>
              <a:t>Current Work </a:t>
            </a:r>
          </a:p>
        </p:txBody>
      </p:sp>
      <p:sp>
        <p:nvSpPr>
          <p:cNvPr id="3" name="Content Placeholder 2">
            <a:extLst>
              <a:ext uri="{FF2B5EF4-FFF2-40B4-BE49-F238E27FC236}">
                <a16:creationId xmlns:a16="http://schemas.microsoft.com/office/drawing/2014/main" id="{25B2A58C-BDE1-F142-8AB1-B8A860A866AC}"/>
              </a:ext>
            </a:extLst>
          </p:cNvPr>
          <p:cNvSpPr>
            <a:spLocks noGrp="1"/>
          </p:cNvSpPr>
          <p:nvPr>
            <p:ph idx="1"/>
          </p:nvPr>
        </p:nvSpPr>
        <p:spPr/>
        <p:txBody>
          <a:bodyPr/>
          <a:lstStyle/>
          <a:p>
            <a:r>
              <a:rPr lang="en-US" dirty="0"/>
              <a:t>Four plots showing difference between simulated bands with and without added variance. .. And data.</a:t>
            </a:r>
          </a:p>
        </p:txBody>
      </p:sp>
      <p:sp>
        <p:nvSpPr>
          <p:cNvPr id="4" name="Slide Number Placeholder 3">
            <a:extLst>
              <a:ext uri="{FF2B5EF4-FFF2-40B4-BE49-F238E27FC236}">
                <a16:creationId xmlns:a16="http://schemas.microsoft.com/office/drawing/2014/main" id="{4B416502-E80B-3A41-8F85-4BDE5B343F0E}"/>
              </a:ext>
            </a:extLst>
          </p:cNvPr>
          <p:cNvSpPr>
            <a:spLocks noGrp="1"/>
          </p:cNvSpPr>
          <p:nvPr>
            <p:ph type="sldNum" sz="quarter" idx="12"/>
          </p:nvPr>
        </p:nvSpPr>
        <p:spPr/>
        <p:txBody>
          <a:bodyPr/>
          <a:lstStyle/>
          <a:p>
            <a:fld id="{035DBD62-E6E0-484E-AB64-E286A6B85B65}" type="slidenum">
              <a:rPr lang="en-US" smtClean="0"/>
              <a:t>16</a:t>
            </a:fld>
            <a:endParaRPr lang="en-US"/>
          </a:p>
        </p:txBody>
      </p:sp>
    </p:spTree>
    <p:extLst>
      <p:ext uri="{BB962C8B-B14F-4D97-AF65-F5344CB8AC3E}">
        <p14:creationId xmlns:p14="http://schemas.microsoft.com/office/powerpoint/2010/main" val="388950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1174891"/>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7030957" y="4557273"/>
            <a:ext cx="2833888" cy="526051"/>
          </a:xfrm>
          <a:prstGeom prst="rect">
            <a:avLst/>
          </a:prstGeom>
        </p:spPr>
      </p:pic>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Spectrum </a:t>
            </a:r>
          </a:p>
          <a:p>
            <a:endParaRPr lang="en-US" sz="1800" dirty="0"/>
          </a:p>
          <a:p>
            <a:r>
              <a:rPr lang="en-US" sz="1800" dirty="0"/>
              <a:t>(Non-overlapping) ?  </a:t>
            </a:r>
          </a:p>
          <a:p>
            <a:endParaRPr lang="en-US" sz="1800" dirty="0"/>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4</a:t>
            </a:fld>
            <a:endParaRPr lang="en-US"/>
          </a:p>
        </p:txBody>
      </p:sp>
    </p:spTree>
    <p:extLst>
      <p:ext uri="{BB962C8B-B14F-4D97-AF65-F5344CB8AC3E}">
        <p14:creationId xmlns:p14="http://schemas.microsoft.com/office/powerpoint/2010/main" val="24226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Ionization Yield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ighlight>
                  <a:srgbClr val="FFFF00"/>
                </a:highlight>
              </a:rPr>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25769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a:t>
            </a:r>
          </a:p>
          <a:p>
            <a:endParaRPr lang="en-US" sz="1800" dirty="0"/>
          </a:p>
          <a:p>
            <a:r>
              <a:rPr lang="en-US" sz="1800" dirty="0"/>
              <a:t>The number of electron hole pairs produced varies for a single nuclear recoil energy. </a:t>
            </a:r>
          </a:p>
          <a:p>
            <a:endParaRPr lang="en-US" sz="1800" dirty="0"/>
          </a:p>
          <a:p>
            <a:r>
              <a:rPr lang="en-US" sz="1800" dirty="0"/>
              <a:t>This may play an important role with detectors that have single electron hole pair sensitivity .  </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385269"/>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Biased with ~100 V/cm</a:t>
            </a:r>
          </a:p>
          <a:p>
            <a:r>
              <a:rPr lang="en-US" sz="1800" dirty="0"/>
              <a:t>Phonon signal read out with QETs</a:t>
            </a:r>
          </a:p>
          <a:p>
            <a:r>
              <a:rPr lang="en-US" sz="1800" dirty="0"/>
              <a:t>resolution of ∼0.09 e−h+ Biased </a:t>
            </a:r>
          </a:p>
          <a:p>
            <a:pPr marL="0" indent="0">
              <a:buNone/>
            </a:pPr>
            <a:r>
              <a:rPr lang="en-US" dirty="0"/>
              <a:t> </a:t>
            </a:r>
          </a:p>
        </p:txBody>
      </p:sp>
      <p:pic>
        <p:nvPicPr>
          <p:cNvPr id="10" name="Picture 9">
            <a:extLst>
              <a:ext uri="{FF2B5EF4-FFF2-40B4-BE49-F238E27FC236}">
                <a16:creationId xmlns:a16="http://schemas.microsoft.com/office/drawing/2014/main" id="{E9CA3B1E-B12E-294E-82D2-6A660AF9553D}"/>
              </a:ext>
            </a:extLst>
          </p:cNvPr>
          <p:cNvPicPr>
            <a:picLocks noChangeAspect="1"/>
          </p:cNvPicPr>
          <p:nvPr/>
        </p:nvPicPr>
        <p:blipFill>
          <a:blip r:embed="rId2"/>
          <a:stretch>
            <a:fillRect/>
          </a:stretch>
        </p:blipFill>
        <p:spPr>
          <a:xfrm>
            <a:off x="6649539" y="1690688"/>
            <a:ext cx="4704261" cy="3331610"/>
          </a:xfrm>
          <a:prstGeom prst="rect">
            <a:avLst/>
          </a:prstGeom>
        </p:spPr>
      </p:pic>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7</a:t>
            </a:fld>
            <a:endParaRPr lang="en-US"/>
          </a:p>
        </p:txBody>
      </p:sp>
    </p:spTree>
    <p:extLst>
      <p:ext uri="{BB962C8B-B14F-4D97-AF65-F5344CB8AC3E}">
        <p14:creationId xmlns:p14="http://schemas.microsoft.com/office/powerpoint/2010/main" val="5193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303171" y="1146778"/>
            <a:ext cx="4768484" cy="4790767"/>
          </a:xfrm>
          <a:prstGeom prst="rect">
            <a:avLst/>
          </a:prstGeom>
        </p:spPr>
      </p:pic>
    </p:spTree>
    <p:extLst>
      <p:ext uri="{BB962C8B-B14F-4D97-AF65-F5344CB8AC3E}">
        <p14:creationId xmlns:p14="http://schemas.microsoft.com/office/powerpoint/2010/main" val="270737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303171" y="1146778"/>
            <a:ext cx="4768484" cy="4790767"/>
          </a:xfrm>
          <a:prstGeom prst="rect">
            <a:avLst/>
          </a:prstGeom>
        </p:spPr>
      </p:pic>
      <p:pic>
        <p:nvPicPr>
          <p:cNvPr id="6" name="Picture 5">
            <a:extLst>
              <a:ext uri="{FF2B5EF4-FFF2-40B4-BE49-F238E27FC236}">
                <a16:creationId xmlns:a16="http://schemas.microsoft.com/office/drawing/2014/main" id="{F823E7A8-4F3E-4242-ABAE-6767D9FFA6F9}"/>
              </a:ext>
            </a:extLst>
          </p:cNvPr>
          <p:cNvPicPr>
            <a:picLocks noChangeAspect="1"/>
          </p:cNvPicPr>
          <p:nvPr/>
        </p:nvPicPr>
        <p:blipFill>
          <a:blip r:embed="rId4"/>
          <a:stretch>
            <a:fillRect/>
          </a:stretch>
        </p:blipFill>
        <p:spPr>
          <a:xfrm>
            <a:off x="454722" y="964127"/>
            <a:ext cx="5764010" cy="4929745"/>
          </a:xfrm>
          <a:prstGeom prst="rect">
            <a:avLst/>
          </a:prstGeom>
        </p:spPr>
      </p:pic>
    </p:spTree>
    <p:extLst>
      <p:ext uri="{BB962C8B-B14F-4D97-AF65-F5344CB8AC3E}">
        <p14:creationId xmlns:p14="http://schemas.microsoft.com/office/powerpoint/2010/main" val="1603061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943</Words>
  <Application>Microsoft Macintosh PowerPoint</Application>
  <PresentationFormat>Widescreen</PresentationFormat>
  <Paragraphs>137</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Understanding Ionization Efficiency from Sub-keV Nuclear Recoil Events in Direct Detection Dark Matter Experiments </vt:lpstr>
      <vt:lpstr>Dark Matter </vt:lpstr>
      <vt:lpstr>Charge Creation in Solids </vt:lpstr>
      <vt:lpstr>HVeV Detector.  </vt:lpstr>
      <vt:lpstr>Ionization Yield </vt:lpstr>
      <vt:lpstr>Variation in Electron Hole Pair Creation </vt:lpstr>
      <vt:lpstr>HVeV Detector.  </vt:lpstr>
      <vt:lpstr>PowerPoint Presentation</vt:lpstr>
      <vt:lpstr>PowerPoint Presentation</vt:lpstr>
      <vt:lpstr>PowerPoint Presentation</vt:lpstr>
      <vt:lpstr>END </vt:lpstr>
      <vt:lpstr>CDMSlite Detector </vt:lpstr>
      <vt:lpstr>Recoil Energy Reconstruction CDMSlite </vt:lpstr>
      <vt:lpstr>Yield Variance </vt:lpstr>
      <vt:lpstr>Motivation: Single Electron –Hole Resolution </vt:lpstr>
      <vt:lpstr>Current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42</cp:revision>
  <dcterms:created xsi:type="dcterms:W3CDTF">2018-10-17T22:05:17Z</dcterms:created>
  <dcterms:modified xsi:type="dcterms:W3CDTF">2018-10-20T19:46:13Z</dcterms:modified>
</cp:coreProperties>
</file>