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7" r:id="rId4"/>
    <p:sldId id="264" r:id="rId5"/>
    <p:sldId id="277" r:id="rId6"/>
    <p:sldId id="257" r:id="rId7"/>
    <p:sldId id="271" r:id="rId8"/>
    <p:sldId id="274" r:id="rId9"/>
    <p:sldId id="276" r:id="rId10"/>
    <p:sldId id="275" r:id="rId11"/>
    <p:sldId id="269" r:id="rId12"/>
    <p:sldId id="265"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3628"/>
  </p:normalViewPr>
  <p:slideViewPr>
    <p:cSldViewPr snapToGrid="0" snapToObjects="1">
      <p:cViewPr varScale="1">
        <p:scale>
          <a:sx n="104" d="100"/>
          <a:sy n="104"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CDMSlite</a:t>
            </a:r>
            <a:r>
              <a:rPr lang="en-US" sz="1200" dirty="0"/>
              <a:t> phonon energy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only know how to calibrate to Electron equivalent recoils, in order to determine the true nuclear recoil energy we need information about the ionization eff (yield) </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a:p>
            <a:endParaRPr lang="en-US" dirty="0"/>
          </a:p>
          <a:p>
            <a:r>
              <a:rPr lang="en-US" dirty="0"/>
              <a:t>Solid State detector with a voltage across it. For the purpose of this talk.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Citation for </a:t>
            </a:r>
            <a:r>
              <a:rPr lang="en-US" dirty="0" err="1"/>
              <a:t>HVeV</a:t>
            </a:r>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4</a:t>
            </a:fld>
            <a:endParaRPr lang="en-US"/>
          </a:p>
        </p:txBody>
      </p:sp>
    </p:spTree>
    <p:extLst>
      <p:ext uri="{BB962C8B-B14F-4D97-AF65-F5344CB8AC3E}">
        <p14:creationId xmlns:p14="http://schemas.microsoft.com/office/powerpoint/2010/main" val="350170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147436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253040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286871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10</a:t>
            </a:fld>
            <a:endParaRPr lang="en-US"/>
          </a:p>
        </p:txBody>
      </p:sp>
    </p:spTree>
    <p:extLst>
      <p:ext uri="{BB962C8B-B14F-4D97-AF65-F5344CB8AC3E}">
        <p14:creationId xmlns:p14="http://schemas.microsoft.com/office/powerpoint/2010/main" val="360715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11</a:t>
            </a:fld>
            <a:endParaRPr lang="en-US"/>
          </a:p>
        </p:txBody>
      </p:sp>
    </p:spTree>
    <p:extLst>
      <p:ext uri="{BB962C8B-B14F-4D97-AF65-F5344CB8AC3E}">
        <p14:creationId xmlns:p14="http://schemas.microsoft.com/office/powerpoint/2010/main" val="286871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10/21/18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10/21/18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10/21/18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10/21/18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10/21/18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10/21/18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10/21/18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10/21/18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10/21/18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10/21/18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10/21/18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10/21/18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Efficiency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12357" y="1288307"/>
            <a:ext cx="6265905" cy="5569693"/>
          </a:xfrm>
          <a:prstGeom prst="rect">
            <a:avLst/>
          </a:prstGeom>
        </p:spPr>
      </p:pic>
    </p:spTree>
    <p:extLst>
      <p:ext uri="{BB962C8B-B14F-4D97-AF65-F5344CB8AC3E}">
        <p14:creationId xmlns:p14="http://schemas.microsoft.com/office/powerpoint/2010/main" val="134149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11</a:t>
            </a:fld>
            <a:endParaRPr lang="en-US"/>
          </a:p>
        </p:txBody>
      </p:sp>
    </p:spTree>
    <p:extLst>
      <p:ext uri="{BB962C8B-B14F-4D97-AF65-F5344CB8AC3E}">
        <p14:creationId xmlns:p14="http://schemas.microsoft.com/office/powerpoint/2010/main" val="176961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E58-A0DA-C849-8270-0C01E431B72E}"/>
              </a:ext>
            </a:extLst>
          </p:cNvPr>
          <p:cNvSpPr>
            <a:spLocks noGrp="1"/>
          </p:cNvSpPr>
          <p:nvPr>
            <p:ph type="title"/>
          </p:nvPr>
        </p:nvSpPr>
        <p:spPr/>
        <p:txBody>
          <a:bodyPr/>
          <a:lstStyle/>
          <a:p>
            <a:r>
              <a:rPr lang="en-US" dirty="0"/>
              <a:t>Recoil Energy Reconstruction </a:t>
            </a:r>
            <a:r>
              <a:rPr lang="en-US" dirty="0" err="1"/>
              <a:t>CDMSlite</a:t>
            </a:r>
            <a:r>
              <a:rPr lang="en-US" dirty="0"/>
              <a:t> </a:t>
            </a:r>
          </a:p>
        </p:txBody>
      </p:sp>
      <p:sp>
        <p:nvSpPr>
          <p:cNvPr id="3" name="Content Placeholder 2">
            <a:extLst>
              <a:ext uri="{FF2B5EF4-FFF2-40B4-BE49-F238E27FC236}">
                <a16:creationId xmlns:a16="http://schemas.microsoft.com/office/drawing/2014/main" id="{F3478639-309B-994D-BED1-7FF7DF3037C7}"/>
              </a:ext>
            </a:extLst>
          </p:cNvPr>
          <p:cNvSpPr>
            <a:spLocks noGrp="1"/>
          </p:cNvSpPr>
          <p:nvPr>
            <p:ph idx="1"/>
          </p:nvPr>
        </p:nvSpPr>
        <p:spPr>
          <a:xfrm>
            <a:off x="838200" y="1825625"/>
            <a:ext cx="5257800" cy="4351338"/>
          </a:xfrm>
        </p:spPr>
        <p:txBody>
          <a:bodyPr>
            <a:normAutofit/>
          </a:bodyPr>
          <a:lstStyle/>
          <a:p>
            <a:r>
              <a:rPr lang="en-US" sz="1800" dirty="0" err="1"/>
              <a:t>CDMSlite</a:t>
            </a:r>
            <a:r>
              <a:rPr lang="en-US" sz="1800" dirty="0"/>
              <a:t> measures phonon energy (E</a:t>
            </a:r>
            <a:r>
              <a:rPr lang="en-US" sz="1800" baseline="-25000" dirty="0"/>
              <a:t>p</a:t>
            </a:r>
            <a:r>
              <a:rPr lang="en-US" sz="1800" dirty="0"/>
              <a:t>) only.</a:t>
            </a:r>
          </a:p>
          <a:p>
            <a:endParaRPr lang="en-US" sz="1800" dirty="0"/>
          </a:p>
          <a:p>
            <a:r>
              <a:rPr lang="en-US" sz="1800" dirty="0"/>
              <a:t>Recoil energy is reconstructed using total phonon energy E</a:t>
            </a:r>
            <a:r>
              <a:rPr lang="en-US" sz="1800" baseline="-25000" dirty="0"/>
              <a:t>p</a:t>
            </a:r>
            <a:r>
              <a:rPr lang="en-US" sz="1800" dirty="0"/>
              <a:t> and the contribution from Phonon amplification via </a:t>
            </a:r>
            <a:r>
              <a:rPr lang="en-US" sz="1800" dirty="0" err="1"/>
              <a:t>Neganov</a:t>
            </a:r>
            <a:r>
              <a:rPr lang="en-US" sz="1800" dirty="0"/>
              <a:t>-</a:t>
            </a:r>
            <a:r>
              <a:rPr lang="en-US" sz="1800" dirty="0" err="1"/>
              <a:t>Trofimov</a:t>
            </a:r>
            <a:r>
              <a:rPr lang="en-US" sz="1800" dirty="0"/>
              <a:t>-Luke effect </a:t>
            </a:r>
            <a:r>
              <a:rPr lang="en-US" sz="1800" dirty="0" err="1"/>
              <a:t>E</a:t>
            </a:r>
            <a:r>
              <a:rPr lang="en-US" sz="1800" baseline="-25000" dirty="0" err="1"/>
              <a:t>Luke</a:t>
            </a:r>
            <a:endParaRPr lang="en-US" sz="1800" dirty="0"/>
          </a:p>
          <a:p>
            <a:endParaRPr lang="en-US" sz="1800" dirty="0"/>
          </a:p>
          <a:p>
            <a:endParaRPr lang="en-US" sz="1800" dirty="0"/>
          </a:p>
          <a:p>
            <a:pPr marL="0" indent="0">
              <a:buNone/>
            </a:pPr>
            <a:endParaRPr lang="en-US" sz="1800" dirty="0"/>
          </a:p>
        </p:txBody>
      </p:sp>
      <p:grpSp>
        <p:nvGrpSpPr>
          <p:cNvPr id="25" name="Group 24">
            <a:extLst>
              <a:ext uri="{FF2B5EF4-FFF2-40B4-BE49-F238E27FC236}">
                <a16:creationId xmlns:a16="http://schemas.microsoft.com/office/drawing/2014/main" id="{5F86791F-B032-B047-951E-8C5A2840F585}"/>
              </a:ext>
            </a:extLst>
          </p:cNvPr>
          <p:cNvGrpSpPr/>
          <p:nvPr/>
        </p:nvGrpSpPr>
        <p:grpSpPr>
          <a:xfrm>
            <a:off x="7299811" y="1825625"/>
            <a:ext cx="2912432" cy="2657822"/>
            <a:chOff x="7324525" y="1846174"/>
            <a:chExt cx="2912432" cy="2657822"/>
          </a:xfrm>
        </p:grpSpPr>
        <p:grpSp>
          <p:nvGrpSpPr>
            <p:cNvPr id="19" name="Group 18">
              <a:extLst>
                <a:ext uri="{FF2B5EF4-FFF2-40B4-BE49-F238E27FC236}">
                  <a16:creationId xmlns:a16="http://schemas.microsoft.com/office/drawing/2014/main" id="{C3E2EC55-99C3-EE44-8A56-582E15622636}"/>
                </a:ext>
              </a:extLst>
            </p:cNvPr>
            <p:cNvGrpSpPr/>
            <p:nvPr/>
          </p:nvGrpSpPr>
          <p:grpSpPr>
            <a:xfrm>
              <a:off x="7403069" y="1846174"/>
              <a:ext cx="2833888" cy="878217"/>
              <a:chOff x="6456003" y="3027405"/>
              <a:chExt cx="2833888" cy="878217"/>
            </a:xfrm>
          </p:grpSpPr>
          <p:pic>
            <p:nvPicPr>
              <p:cNvPr id="14" name="Picture 13">
                <a:extLst>
                  <a:ext uri="{FF2B5EF4-FFF2-40B4-BE49-F238E27FC236}">
                    <a16:creationId xmlns:a16="http://schemas.microsoft.com/office/drawing/2014/main" id="{57146091-F405-8A4E-9CDB-39C35D886FCA}"/>
                  </a:ext>
                </a:extLst>
              </p:cNvPr>
              <p:cNvPicPr>
                <a:picLocks noChangeAspect="1"/>
              </p:cNvPicPr>
              <p:nvPr/>
            </p:nvPicPr>
            <p:blipFill>
              <a:blip r:embed="rId2"/>
              <a:stretch>
                <a:fillRect/>
              </a:stretch>
            </p:blipFill>
            <p:spPr>
              <a:xfrm>
                <a:off x="6456003" y="3379571"/>
                <a:ext cx="2833888" cy="526051"/>
              </a:xfrm>
              <a:prstGeom prst="rect">
                <a:avLst/>
              </a:prstGeom>
            </p:spPr>
          </p:pic>
          <p:pic>
            <p:nvPicPr>
              <p:cNvPr id="18" name="Picture 17">
                <a:extLst>
                  <a:ext uri="{FF2B5EF4-FFF2-40B4-BE49-F238E27FC236}">
                    <a16:creationId xmlns:a16="http://schemas.microsoft.com/office/drawing/2014/main" id="{7ECAB888-0719-784B-A358-28697D425472}"/>
                  </a:ext>
                </a:extLst>
              </p:cNvPr>
              <p:cNvPicPr>
                <a:picLocks noChangeAspect="1"/>
              </p:cNvPicPr>
              <p:nvPr/>
            </p:nvPicPr>
            <p:blipFill>
              <a:blip r:embed="rId3"/>
              <a:stretch>
                <a:fillRect/>
              </a:stretch>
            </p:blipFill>
            <p:spPr>
              <a:xfrm>
                <a:off x="6474442" y="3027405"/>
                <a:ext cx="2565781" cy="352166"/>
              </a:xfrm>
              <a:prstGeom prst="rect">
                <a:avLst/>
              </a:prstGeom>
            </p:spPr>
          </p:pic>
        </p:grpSp>
        <p:pic>
          <p:nvPicPr>
            <p:cNvPr id="22" name="Picture 21">
              <a:extLst>
                <a:ext uri="{FF2B5EF4-FFF2-40B4-BE49-F238E27FC236}">
                  <a16:creationId xmlns:a16="http://schemas.microsoft.com/office/drawing/2014/main" id="{2830FAD0-B510-AF47-9321-03723D82B180}"/>
                </a:ext>
              </a:extLst>
            </p:cNvPr>
            <p:cNvPicPr>
              <a:picLocks noChangeAspect="1"/>
            </p:cNvPicPr>
            <p:nvPr/>
          </p:nvPicPr>
          <p:blipFill>
            <a:blip r:embed="rId4"/>
            <a:stretch>
              <a:fillRect/>
            </a:stretch>
          </p:blipFill>
          <p:spPr>
            <a:xfrm>
              <a:off x="7421508" y="2779643"/>
              <a:ext cx="1735873" cy="825804"/>
            </a:xfrm>
            <a:prstGeom prst="rect">
              <a:avLst/>
            </a:prstGeom>
          </p:spPr>
        </p:pic>
        <p:pic>
          <p:nvPicPr>
            <p:cNvPr id="24" name="Picture 23">
              <a:extLst>
                <a:ext uri="{FF2B5EF4-FFF2-40B4-BE49-F238E27FC236}">
                  <a16:creationId xmlns:a16="http://schemas.microsoft.com/office/drawing/2014/main" id="{603BB044-6D76-234B-B7B6-78A39D53BA40}"/>
                </a:ext>
              </a:extLst>
            </p:cNvPr>
            <p:cNvPicPr>
              <a:picLocks noChangeAspect="1"/>
            </p:cNvPicPr>
            <p:nvPr/>
          </p:nvPicPr>
          <p:blipFill>
            <a:blip r:embed="rId5"/>
            <a:stretch>
              <a:fillRect/>
            </a:stretch>
          </p:blipFill>
          <p:spPr>
            <a:xfrm>
              <a:off x="7324525" y="3605446"/>
              <a:ext cx="2833888" cy="898550"/>
            </a:xfrm>
            <a:prstGeom prst="rect">
              <a:avLst/>
            </a:prstGeom>
          </p:spPr>
        </p:pic>
      </p:grpSp>
      <p:sp>
        <p:nvSpPr>
          <p:cNvPr id="26" name="Slide Number Placeholder 25">
            <a:extLst>
              <a:ext uri="{FF2B5EF4-FFF2-40B4-BE49-F238E27FC236}">
                <a16:creationId xmlns:a16="http://schemas.microsoft.com/office/drawing/2014/main" id="{8C5DDDB1-C222-2540-A6F4-06D3DE38E140}"/>
              </a:ext>
            </a:extLst>
          </p:cNvPr>
          <p:cNvSpPr>
            <a:spLocks noGrp="1"/>
          </p:cNvSpPr>
          <p:nvPr>
            <p:ph type="sldNum" sz="quarter" idx="12"/>
          </p:nvPr>
        </p:nvSpPr>
        <p:spPr/>
        <p:txBody>
          <a:bodyPr/>
          <a:lstStyle/>
          <a:p>
            <a:fld id="{035DBD62-E6E0-484E-AB64-E286A6B85B65}" type="slidenum">
              <a:rPr lang="en-US" smtClean="0"/>
              <a:t>12</a:t>
            </a:fld>
            <a:endParaRPr lang="en-US"/>
          </a:p>
        </p:txBody>
      </p:sp>
      <p:pic>
        <p:nvPicPr>
          <p:cNvPr id="28" name="Picture 27">
            <a:extLst>
              <a:ext uri="{FF2B5EF4-FFF2-40B4-BE49-F238E27FC236}">
                <a16:creationId xmlns:a16="http://schemas.microsoft.com/office/drawing/2014/main" id="{96014CD1-9055-E249-8231-4C6A5CFF6C8C}"/>
              </a:ext>
            </a:extLst>
          </p:cNvPr>
          <p:cNvPicPr>
            <a:picLocks noChangeAspect="1"/>
          </p:cNvPicPr>
          <p:nvPr/>
        </p:nvPicPr>
        <p:blipFill>
          <a:blip r:embed="rId6"/>
          <a:stretch>
            <a:fillRect/>
          </a:stretch>
        </p:blipFill>
        <p:spPr>
          <a:xfrm>
            <a:off x="7396794" y="4423382"/>
            <a:ext cx="2278140" cy="1055724"/>
          </a:xfrm>
          <a:prstGeom prst="rect">
            <a:avLst/>
          </a:prstGeom>
        </p:spPr>
      </p:pic>
    </p:spTree>
    <p:extLst>
      <p:ext uri="{BB962C8B-B14F-4D97-AF65-F5344CB8AC3E}">
        <p14:creationId xmlns:p14="http://schemas.microsoft.com/office/powerpoint/2010/main" val="77071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1264-71E4-1A41-8589-82E02D1795E8}"/>
              </a:ext>
            </a:extLst>
          </p:cNvPr>
          <p:cNvSpPr>
            <a:spLocks noGrp="1"/>
          </p:cNvSpPr>
          <p:nvPr>
            <p:ph type="title"/>
          </p:nvPr>
        </p:nvSpPr>
        <p:spPr/>
        <p:txBody>
          <a:bodyPr/>
          <a:lstStyle/>
          <a:p>
            <a:r>
              <a:rPr lang="en-US" dirty="0"/>
              <a:t>Yield Variance </a:t>
            </a:r>
          </a:p>
        </p:txBody>
      </p:sp>
      <p:sp>
        <p:nvSpPr>
          <p:cNvPr id="3" name="Content Placeholder 2">
            <a:extLst>
              <a:ext uri="{FF2B5EF4-FFF2-40B4-BE49-F238E27FC236}">
                <a16:creationId xmlns:a16="http://schemas.microsoft.com/office/drawing/2014/main" id="{6BA18B5C-6B9B-6440-AF77-75F081D80E2B}"/>
              </a:ext>
            </a:extLst>
          </p:cNvPr>
          <p:cNvSpPr>
            <a:spLocks noGrp="1"/>
          </p:cNvSpPr>
          <p:nvPr>
            <p:ph idx="1"/>
          </p:nvPr>
        </p:nvSpPr>
        <p:spPr>
          <a:xfrm>
            <a:off x="838200" y="1825625"/>
            <a:ext cx="5257800" cy="4351338"/>
          </a:xfrm>
        </p:spPr>
        <p:txBody>
          <a:bodyPr>
            <a:normAutofit/>
          </a:bodyPr>
          <a:lstStyle/>
          <a:p>
            <a:r>
              <a:rPr lang="en-US" sz="1800" dirty="0"/>
              <a:t>The yield variance exists due to fact that for a given energy, nuclear recoils don’t produce the same amount of e-h pairs </a:t>
            </a:r>
          </a:p>
          <a:p>
            <a:r>
              <a:rPr lang="en-US" sz="1800" dirty="0"/>
              <a:t>This is not accounted for in current experiments. </a:t>
            </a:r>
          </a:p>
          <a:p>
            <a:r>
              <a:rPr lang="en-US" sz="1800" dirty="0"/>
              <a:t>This variation may be significant with new experiments with resolutions as low as 1 electron hole pair. </a:t>
            </a:r>
          </a:p>
        </p:txBody>
      </p:sp>
      <p:pic>
        <p:nvPicPr>
          <p:cNvPr id="7" name="Picture 6">
            <a:extLst>
              <a:ext uri="{FF2B5EF4-FFF2-40B4-BE49-F238E27FC236}">
                <a16:creationId xmlns:a16="http://schemas.microsoft.com/office/drawing/2014/main" id="{E8E47E60-1C83-594A-9C13-0FE2C67B3DFF}"/>
              </a:ext>
            </a:extLst>
          </p:cNvPr>
          <p:cNvPicPr>
            <a:picLocks noChangeAspect="1"/>
          </p:cNvPicPr>
          <p:nvPr/>
        </p:nvPicPr>
        <p:blipFill>
          <a:blip r:embed="rId2"/>
          <a:stretch>
            <a:fillRect/>
          </a:stretch>
        </p:blipFill>
        <p:spPr>
          <a:xfrm>
            <a:off x="6096000" y="2734834"/>
            <a:ext cx="5593492" cy="694166"/>
          </a:xfrm>
          <a:prstGeom prst="rect">
            <a:avLst/>
          </a:prstGeom>
        </p:spPr>
      </p:pic>
      <p:pic>
        <p:nvPicPr>
          <p:cNvPr id="11" name="Picture 10">
            <a:extLst>
              <a:ext uri="{FF2B5EF4-FFF2-40B4-BE49-F238E27FC236}">
                <a16:creationId xmlns:a16="http://schemas.microsoft.com/office/drawing/2014/main" id="{40075487-27DF-A140-AD73-0AD4FE1B21ED}"/>
              </a:ext>
            </a:extLst>
          </p:cNvPr>
          <p:cNvPicPr>
            <a:picLocks noChangeAspect="1"/>
          </p:cNvPicPr>
          <p:nvPr/>
        </p:nvPicPr>
        <p:blipFill>
          <a:blip r:embed="rId3"/>
          <a:stretch>
            <a:fillRect/>
          </a:stretch>
        </p:blipFill>
        <p:spPr>
          <a:xfrm>
            <a:off x="7343346" y="1882561"/>
            <a:ext cx="3098800" cy="660400"/>
          </a:xfrm>
          <a:prstGeom prst="rect">
            <a:avLst/>
          </a:prstGeom>
        </p:spPr>
      </p:pic>
      <p:sp>
        <p:nvSpPr>
          <p:cNvPr id="4" name="Slide Number Placeholder 3">
            <a:extLst>
              <a:ext uri="{FF2B5EF4-FFF2-40B4-BE49-F238E27FC236}">
                <a16:creationId xmlns:a16="http://schemas.microsoft.com/office/drawing/2014/main" id="{BC70045F-D308-8343-A3EB-46696F98874B}"/>
              </a:ext>
            </a:extLst>
          </p:cNvPr>
          <p:cNvSpPr>
            <a:spLocks noGrp="1"/>
          </p:cNvSpPr>
          <p:nvPr>
            <p:ph type="sldNum" sz="quarter" idx="12"/>
          </p:nvPr>
        </p:nvSpPr>
        <p:spPr/>
        <p:txBody>
          <a:bodyPr/>
          <a:lstStyle/>
          <a:p>
            <a:fld id="{035DBD62-E6E0-484E-AB64-E286A6B85B65}" type="slidenum">
              <a:rPr lang="en-US" smtClean="0"/>
              <a:t>13</a:t>
            </a:fld>
            <a:endParaRPr lang="en-US"/>
          </a:p>
        </p:txBody>
      </p:sp>
    </p:spTree>
    <p:extLst>
      <p:ext uri="{BB962C8B-B14F-4D97-AF65-F5344CB8AC3E}">
        <p14:creationId xmlns:p14="http://schemas.microsoft.com/office/powerpoint/2010/main" val="219664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can still be ”WIMP” like in the way it interacts with nuclei, but can have a very low mass. </a:t>
            </a:r>
          </a:p>
          <a:p>
            <a:pPr marL="0" indent="0">
              <a:buNone/>
            </a:pPr>
            <a:endParaRPr lang="en-US" sz="1800" dirty="0"/>
          </a:p>
          <a:p>
            <a:r>
              <a:rPr lang="en-US" sz="1800" dirty="0"/>
              <a:t>Detectors that can measure electron-hole pairs have been moving the DM mass limit plot down. </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2</a:t>
            </a:fld>
            <a:endParaRPr lang="en-US"/>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Tree>
    <p:extLst>
      <p:ext uri="{BB962C8B-B14F-4D97-AF65-F5344CB8AC3E}">
        <p14:creationId xmlns:p14="http://schemas.microsoft.com/office/powerpoint/2010/main" val="26505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34777" y="1174891"/>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3</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7F50AC3F-6268-5A40-AB27-4322058C2874}"/>
              </a:ext>
            </a:extLst>
          </p:cNvPr>
          <p:cNvPicPr>
            <a:picLocks noChangeAspect="1"/>
          </p:cNvPicPr>
          <p:nvPr/>
        </p:nvPicPr>
        <p:blipFill>
          <a:blip r:embed="rId4"/>
          <a:stretch>
            <a:fillRect/>
          </a:stretch>
        </p:blipFill>
        <p:spPr>
          <a:xfrm>
            <a:off x="6634777" y="5250230"/>
            <a:ext cx="2833888" cy="526051"/>
          </a:xfrm>
          <a:prstGeom prst="rect">
            <a:avLst/>
          </a:prstGeom>
        </p:spPr>
      </p:pic>
      <p:pic>
        <p:nvPicPr>
          <p:cNvPr id="9" name="Picture 8">
            <a:extLst>
              <a:ext uri="{FF2B5EF4-FFF2-40B4-BE49-F238E27FC236}">
                <a16:creationId xmlns:a16="http://schemas.microsoft.com/office/drawing/2014/main" id="{75070251-F571-524F-A5E6-DDBB08E1F35D}"/>
              </a:ext>
            </a:extLst>
          </p:cNvPr>
          <p:cNvPicPr>
            <a:picLocks noChangeAspect="1"/>
          </p:cNvPicPr>
          <p:nvPr/>
        </p:nvPicPr>
        <p:blipFill>
          <a:blip r:embed="rId5"/>
          <a:stretch>
            <a:fillRect/>
          </a:stretch>
        </p:blipFill>
        <p:spPr>
          <a:xfrm>
            <a:off x="6634777" y="4844048"/>
            <a:ext cx="2565781" cy="352166"/>
          </a:xfrm>
          <a:prstGeom prst="rect">
            <a:avLst/>
          </a:prstGeom>
        </p:spPr>
      </p:pic>
    </p:spTree>
    <p:extLst>
      <p:ext uri="{BB962C8B-B14F-4D97-AF65-F5344CB8AC3E}">
        <p14:creationId xmlns:p14="http://schemas.microsoft.com/office/powerpoint/2010/main" val="133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Spectrum </a:t>
            </a:r>
          </a:p>
          <a:p>
            <a:endParaRPr lang="en-US" sz="1800" dirty="0"/>
          </a:p>
          <a:p>
            <a:r>
              <a:rPr lang="en-US" sz="1800" dirty="0"/>
              <a:t>(Non-overlapping) ?  </a:t>
            </a:r>
          </a:p>
          <a:p>
            <a:endParaRPr lang="en-US" sz="1800" dirty="0"/>
          </a:p>
          <a:p>
            <a:pPr marL="0" indent="0">
              <a:buNone/>
            </a:pPr>
            <a:endParaRPr lang="en-US" sz="1800" dirty="0"/>
          </a:p>
          <a:p>
            <a:pPr marL="0" indent="0">
              <a:buNone/>
            </a:pPr>
            <a:r>
              <a:rPr lang="en-US" dirty="0"/>
              <a:t>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4</a:t>
            </a:fld>
            <a:endParaRPr lang="en-US"/>
          </a:p>
        </p:txBody>
      </p:sp>
    </p:spTree>
    <p:extLst>
      <p:ext uri="{BB962C8B-B14F-4D97-AF65-F5344CB8AC3E}">
        <p14:creationId xmlns:p14="http://schemas.microsoft.com/office/powerpoint/2010/main" val="242267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Ionization Yield </a:t>
            </a:r>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5</a:t>
            </a:fld>
            <a:endParaRPr lang="en-US" dirty="0"/>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For a single </a:t>
            </a:r>
            <a:r>
              <a:rPr lang="en-US" dirty="0" err="1"/>
              <a:t>Er</a:t>
            </a:r>
            <a:r>
              <a:rPr lang="en-US" dirty="0"/>
              <a:t>, there is some variation in the number of e-h pairs created.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is average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variation in this average that needs to be accounted for.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79EE5C9-A9BC-A147-8E03-1E7C53D9CB2F}"/>
              </a:ext>
            </a:extLst>
          </p:cNvPr>
          <p:cNvPicPr>
            <a:picLocks noChangeAspect="1"/>
          </p:cNvPicPr>
          <p:nvPr/>
        </p:nvPicPr>
        <p:blipFill>
          <a:blip r:embed="rId3"/>
          <a:stretch>
            <a:fillRect/>
          </a:stretch>
        </p:blipFill>
        <p:spPr>
          <a:xfrm>
            <a:off x="7076482" y="1649978"/>
            <a:ext cx="2957025" cy="1325563"/>
          </a:xfrm>
          <a:prstGeom prst="rect">
            <a:avLst/>
          </a:prstGeom>
        </p:spPr>
      </p:pic>
      <p:pic>
        <p:nvPicPr>
          <p:cNvPr id="14" name="Picture 13">
            <a:extLst>
              <a:ext uri="{FF2B5EF4-FFF2-40B4-BE49-F238E27FC236}">
                <a16:creationId xmlns:a16="http://schemas.microsoft.com/office/drawing/2014/main" id="{DA36B9B5-C651-054C-907F-D0D076CE3416}"/>
              </a:ext>
            </a:extLst>
          </p:cNvPr>
          <p:cNvPicPr>
            <a:picLocks noChangeAspect="1"/>
          </p:cNvPicPr>
          <p:nvPr/>
        </p:nvPicPr>
        <p:blipFill>
          <a:blip r:embed="rId4"/>
          <a:stretch>
            <a:fillRect/>
          </a:stretch>
        </p:blipFill>
        <p:spPr>
          <a:xfrm>
            <a:off x="7076482" y="3429000"/>
            <a:ext cx="4145852" cy="1447758"/>
          </a:xfrm>
          <a:prstGeom prst="rect">
            <a:avLst/>
          </a:prstGeom>
        </p:spPr>
      </p:pic>
      <p:sp>
        <p:nvSpPr>
          <p:cNvPr id="15" name="TextBox 14">
            <a:extLst>
              <a:ext uri="{FF2B5EF4-FFF2-40B4-BE49-F238E27FC236}">
                <a16:creationId xmlns:a16="http://schemas.microsoft.com/office/drawing/2014/main" id="{99D16253-3686-624B-8260-EABEC28458A3}"/>
              </a:ext>
            </a:extLst>
          </p:cNvPr>
          <p:cNvSpPr txBox="1"/>
          <p:nvPr/>
        </p:nvSpPr>
        <p:spPr>
          <a:xfrm>
            <a:off x="7760043" y="1297459"/>
            <a:ext cx="1715470" cy="369332"/>
          </a:xfrm>
          <a:prstGeom prst="rect">
            <a:avLst/>
          </a:prstGeom>
          <a:noFill/>
        </p:spPr>
        <p:txBody>
          <a:bodyPr wrap="none" rtlCol="0">
            <a:spAutoFit/>
          </a:bodyPr>
          <a:lstStyle/>
          <a:p>
            <a:r>
              <a:rPr lang="en-US" u="sng" dirty="0"/>
              <a:t>Electron Recoils </a:t>
            </a:r>
          </a:p>
        </p:txBody>
      </p:sp>
      <p:sp>
        <p:nvSpPr>
          <p:cNvPr id="16" name="TextBox 15">
            <a:extLst>
              <a:ext uri="{FF2B5EF4-FFF2-40B4-BE49-F238E27FC236}">
                <a16:creationId xmlns:a16="http://schemas.microsoft.com/office/drawing/2014/main" id="{B7FA9A01-1822-8E42-AB0B-B9C582331989}"/>
              </a:ext>
            </a:extLst>
          </p:cNvPr>
          <p:cNvSpPr txBox="1"/>
          <p:nvPr/>
        </p:nvSpPr>
        <p:spPr>
          <a:xfrm>
            <a:off x="7726242" y="3059668"/>
            <a:ext cx="1667892" cy="369332"/>
          </a:xfrm>
          <a:prstGeom prst="rect">
            <a:avLst/>
          </a:prstGeom>
          <a:noFill/>
        </p:spPr>
        <p:txBody>
          <a:bodyPr wrap="none" rtlCol="0">
            <a:spAutoFit/>
          </a:bodyPr>
          <a:lstStyle/>
          <a:p>
            <a:r>
              <a:rPr lang="en-US" u="sng" dirty="0"/>
              <a:t>Nuclear Recoils </a:t>
            </a:r>
          </a:p>
        </p:txBody>
      </p:sp>
      <p:sp>
        <p:nvSpPr>
          <p:cNvPr id="17" name="TextBox 16">
            <a:extLst>
              <a:ext uri="{FF2B5EF4-FFF2-40B4-BE49-F238E27FC236}">
                <a16:creationId xmlns:a16="http://schemas.microsoft.com/office/drawing/2014/main" id="{4AF3D352-2684-D049-94CF-88052F779D55}"/>
              </a:ext>
            </a:extLst>
          </p:cNvPr>
          <p:cNvSpPr txBox="1"/>
          <p:nvPr/>
        </p:nvSpPr>
        <p:spPr>
          <a:xfrm>
            <a:off x="7076482" y="5449329"/>
            <a:ext cx="3918317" cy="646331"/>
          </a:xfrm>
          <a:prstGeom prst="rect">
            <a:avLst/>
          </a:prstGeom>
          <a:noFill/>
        </p:spPr>
        <p:txBody>
          <a:bodyPr wrap="none" rtlCol="0">
            <a:spAutoFit/>
          </a:bodyPr>
          <a:lstStyle/>
          <a:p>
            <a:r>
              <a:rPr lang="en-US" dirty="0"/>
              <a:t>This makes the energy scale for nuclear </a:t>
            </a:r>
          </a:p>
          <a:p>
            <a:r>
              <a:rPr lang="en-US" dirty="0"/>
              <a:t>recoils nonlinear. </a:t>
            </a:r>
          </a:p>
        </p:txBody>
      </p:sp>
    </p:spTree>
    <p:extLst>
      <p:ext uri="{BB962C8B-B14F-4D97-AF65-F5344CB8AC3E}">
        <p14:creationId xmlns:p14="http://schemas.microsoft.com/office/powerpoint/2010/main" val="423435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Variation in Electron Hole Pair Creation </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a:t>
            </a:r>
          </a:p>
          <a:p>
            <a:endParaRPr lang="en-US" sz="1800" dirty="0"/>
          </a:p>
          <a:p>
            <a:r>
              <a:rPr lang="en-US" sz="1800" dirty="0"/>
              <a:t>The number of electron hole pairs produced varies for a single nuclear recoil energy. </a:t>
            </a:r>
          </a:p>
          <a:p>
            <a:endParaRPr lang="en-US" sz="1800" dirty="0"/>
          </a:p>
          <a:p>
            <a:r>
              <a:rPr lang="en-US" sz="1800" dirty="0"/>
              <a:t>This may play an important role with detectors that have single electron hole pair sensitivity .  </a:t>
            </a:r>
            <a:br>
              <a:rPr lang="en-US" sz="1800" dirty="0"/>
            </a:br>
            <a:endParaRPr lang="en-US" sz="1800" dirty="0"/>
          </a:p>
          <a:p>
            <a:pPr marL="0" indent="0">
              <a:buNone/>
            </a:pPr>
            <a:endParaRPr lang="en-US" sz="1800" dirty="0"/>
          </a:p>
          <a:p>
            <a:pPr marL="0" indent="0">
              <a:buNone/>
            </a:pPr>
            <a:endParaRPr lang="en-US" sz="2400" dirty="0"/>
          </a:p>
        </p:txBody>
      </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7" name="Picture 6">
            <a:extLst>
              <a:ext uri="{FF2B5EF4-FFF2-40B4-BE49-F238E27FC236}">
                <a16:creationId xmlns:a16="http://schemas.microsoft.com/office/drawing/2014/main" id="{6275CEAC-2301-4342-B25A-E9C979649F55}"/>
              </a:ext>
            </a:extLst>
          </p:cNvPr>
          <p:cNvPicPr>
            <a:picLocks noChangeAspect="1"/>
          </p:cNvPicPr>
          <p:nvPr/>
        </p:nvPicPr>
        <p:blipFill>
          <a:blip r:embed="rId3"/>
          <a:stretch>
            <a:fillRect/>
          </a:stretch>
        </p:blipFill>
        <p:spPr>
          <a:xfrm>
            <a:off x="6096000" y="1385269"/>
            <a:ext cx="5390656" cy="4791694"/>
          </a:xfrm>
          <a:prstGeom prst="rect">
            <a:avLst/>
          </a:prstGeom>
        </p:spPr>
      </p:pic>
    </p:spTree>
    <p:extLst>
      <p:ext uri="{BB962C8B-B14F-4D97-AF65-F5344CB8AC3E}">
        <p14:creationId xmlns:p14="http://schemas.microsoft.com/office/powerpoint/2010/main" val="230457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7</a:t>
            </a:fld>
            <a:endParaRPr lang="en-US"/>
          </a:p>
        </p:txBody>
      </p:sp>
      <p:pic>
        <p:nvPicPr>
          <p:cNvPr id="5" name="Picture 4">
            <a:extLst>
              <a:ext uri="{FF2B5EF4-FFF2-40B4-BE49-F238E27FC236}">
                <a16:creationId xmlns:a16="http://schemas.microsoft.com/office/drawing/2014/main" id="{14D90338-0603-6246-BC36-08012C296C62}"/>
              </a:ext>
            </a:extLst>
          </p:cNvPr>
          <p:cNvPicPr>
            <a:picLocks noChangeAspect="1"/>
          </p:cNvPicPr>
          <p:nvPr/>
        </p:nvPicPr>
        <p:blipFill>
          <a:blip r:embed="rId2"/>
          <a:stretch>
            <a:fillRect/>
          </a:stretch>
        </p:blipFill>
        <p:spPr>
          <a:xfrm>
            <a:off x="3059777" y="1324655"/>
            <a:ext cx="6072445" cy="5397729"/>
          </a:xfrm>
          <a:prstGeom prst="rect">
            <a:avLst/>
          </a:prstGeom>
        </p:spPr>
      </p:pic>
    </p:spTree>
    <p:extLst>
      <p:ext uri="{BB962C8B-B14F-4D97-AF65-F5344CB8AC3E}">
        <p14:creationId xmlns:p14="http://schemas.microsoft.com/office/powerpoint/2010/main" val="5193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9" name="Content Placeholder 8">
            <a:extLst>
              <a:ext uri="{FF2B5EF4-FFF2-40B4-BE49-F238E27FC236}">
                <a16:creationId xmlns:a16="http://schemas.microsoft.com/office/drawing/2014/main" id="{64E94FD4-7193-134C-8BE7-18D70D086E45}"/>
              </a:ext>
            </a:extLst>
          </p:cNvPr>
          <p:cNvSpPr>
            <a:spLocks noGrp="1"/>
          </p:cNvSpPr>
          <p:nvPr>
            <p:ph idx="1"/>
          </p:nvPr>
        </p:nvSpPr>
        <p:spPr>
          <a:xfrm>
            <a:off x="838200" y="1825625"/>
            <a:ext cx="5618096" cy="4351338"/>
          </a:xfrm>
        </p:spPr>
        <p:txBody>
          <a:bodyPr>
            <a:normAutofit/>
          </a:bodyPr>
          <a:lstStyle/>
          <a:p>
            <a:r>
              <a:rPr lang="en-US" sz="1800" dirty="0"/>
              <a:t>Ability to directly to measure charge and phonons separately. Allowing for a direct measurement of the ionization efficiency. </a:t>
            </a:r>
          </a:p>
          <a:p>
            <a:endParaRPr lang="en-US" sz="1800" dirty="0"/>
          </a:p>
          <a:p>
            <a:r>
              <a:rPr lang="en-US" sz="1800" dirty="0"/>
              <a:t>Should be able to extract the width of the nuclear recoil band.</a:t>
            </a:r>
          </a:p>
          <a:p>
            <a:endParaRPr lang="en-US" sz="1800" dirty="0"/>
          </a:p>
          <a:p>
            <a:r>
              <a:rPr lang="en-US" sz="1800" dirty="0"/>
              <a:t>Allows quantify the variation in electron hole pair production. </a:t>
            </a:r>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8</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spTree>
    <p:extLst>
      <p:ext uri="{BB962C8B-B14F-4D97-AF65-F5344CB8AC3E}">
        <p14:creationId xmlns:p14="http://schemas.microsoft.com/office/powerpoint/2010/main" val="411565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9079" y="1288307"/>
            <a:ext cx="6265905" cy="5569693"/>
          </a:xfrm>
          <a:prstGeom prst="rect">
            <a:avLst/>
          </a:prstGeom>
        </p:spPr>
      </p:pic>
      <p:pic>
        <p:nvPicPr>
          <p:cNvPr id="7" name="Picture 6">
            <a:extLst>
              <a:ext uri="{FF2B5EF4-FFF2-40B4-BE49-F238E27FC236}">
                <a16:creationId xmlns:a16="http://schemas.microsoft.com/office/drawing/2014/main" id="{0A8E753D-A38B-DF42-AFF9-88E7105B09BB}"/>
              </a:ext>
            </a:extLst>
          </p:cNvPr>
          <p:cNvPicPr>
            <a:picLocks noChangeAspect="1"/>
          </p:cNvPicPr>
          <p:nvPr/>
        </p:nvPicPr>
        <p:blipFill>
          <a:blip r:embed="rId5"/>
          <a:stretch>
            <a:fillRect/>
          </a:stretch>
        </p:blipFill>
        <p:spPr>
          <a:xfrm>
            <a:off x="17393" y="1288306"/>
            <a:ext cx="6265905" cy="5569693"/>
          </a:xfrm>
          <a:prstGeom prst="rect">
            <a:avLst/>
          </a:prstGeom>
        </p:spPr>
      </p:pic>
    </p:spTree>
    <p:extLst>
      <p:ext uri="{BB962C8B-B14F-4D97-AF65-F5344CB8AC3E}">
        <p14:creationId xmlns:p14="http://schemas.microsoft.com/office/powerpoint/2010/main" val="3140351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2417</TotalTime>
  <Words>794</Words>
  <Application>Microsoft Macintosh PowerPoint</Application>
  <PresentationFormat>Widescreen</PresentationFormat>
  <Paragraphs>115</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Understanding Ionization Efficiency from Sub-keV Nuclear Recoil Events in Direct Detection Dark Matter Experiments </vt:lpstr>
      <vt:lpstr>Dark Matter </vt:lpstr>
      <vt:lpstr>Charge Creation in Solids </vt:lpstr>
      <vt:lpstr>HVeV Detector.  </vt:lpstr>
      <vt:lpstr>Ionization Yield </vt:lpstr>
      <vt:lpstr>Variation in Electron Hole Pair Creation </vt:lpstr>
      <vt:lpstr>HVeV Detector.  </vt:lpstr>
      <vt:lpstr> Quantifying Ionization Variance  </vt:lpstr>
      <vt:lpstr> Quantifying Ionization Variance  </vt:lpstr>
      <vt:lpstr> Quantifying Ionization Variance  </vt:lpstr>
      <vt:lpstr>END </vt:lpstr>
      <vt:lpstr>Recoil Energy Reconstruction CDMSlite </vt:lpstr>
      <vt:lpstr>Yield Variance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52</cp:revision>
  <dcterms:created xsi:type="dcterms:W3CDTF">2018-10-17T22:05:17Z</dcterms:created>
  <dcterms:modified xsi:type="dcterms:W3CDTF">2018-10-23T06:21:46Z</dcterms:modified>
</cp:coreProperties>
</file>