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7" r:id="rId4"/>
    <p:sldId id="264" r:id="rId5"/>
    <p:sldId id="277" r:id="rId6"/>
    <p:sldId id="257" r:id="rId7"/>
    <p:sldId id="271" r:id="rId8"/>
    <p:sldId id="278" r:id="rId9"/>
    <p:sldId id="274" r:id="rId10"/>
    <p:sldId id="276" r:id="rId11"/>
    <p:sldId id="27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p:restoredTop sz="83622"/>
  </p:normalViewPr>
  <p:slideViewPr>
    <p:cSldViewPr snapToGrid="0" snapToObjects="1">
      <p:cViewPr varScale="1">
        <p:scale>
          <a:sx n="108" d="100"/>
          <a:sy n="108"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Going to Focus on WIMPS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Dark Matter experiments such as CDMS and CREST are trying to push down to lower thresholds. </a:t>
            </a:r>
          </a:p>
          <a:p>
            <a:endParaRPr lang="en-US" dirty="0"/>
          </a:p>
          <a:p>
            <a:r>
              <a:rPr lang="en-US" dirty="0"/>
              <a:t>The detects that are trying to do this are solid state detectors with some sort of voltage applied to them. They are essentially electron-hole pair counters. </a:t>
            </a:r>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3607152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12</a:t>
            </a:fld>
            <a:endParaRPr lang="en-US"/>
          </a:p>
        </p:txBody>
      </p:sp>
    </p:spTree>
    <p:extLst>
      <p:ext uri="{BB962C8B-B14F-4D97-AF65-F5344CB8AC3E}">
        <p14:creationId xmlns:p14="http://schemas.microsoft.com/office/powerpoint/2010/main" val="286871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for </a:t>
            </a:r>
            <a:r>
              <a:rPr lang="en-US" dirty="0" err="1"/>
              <a:t>HVeV</a:t>
            </a:r>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35017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14743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talk more about it. Less bullet points. </a:t>
            </a:r>
          </a:p>
        </p:txBody>
      </p:sp>
      <p:sp>
        <p:nvSpPr>
          <p:cNvPr id="4" name="Slide Number Placeholder 3"/>
          <p:cNvSpPr>
            <a:spLocks noGrp="1"/>
          </p:cNvSpPr>
          <p:nvPr>
            <p:ph type="sldNum" sz="quarter" idx="5"/>
          </p:nvPr>
        </p:nvSpPr>
        <p:spPr/>
        <p:txBody>
          <a:bodyPr/>
          <a:lstStyle/>
          <a:p>
            <a:fld id="{C6AEA146-89B5-4A42-BEB6-D6A5BB50F046}" type="slidenum">
              <a:rPr lang="en-US" smtClean="0"/>
              <a:t>7</a:t>
            </a:fld>
            <a:endParaRPr lang="en-US"/>
          </a:p>
        </p:txBody>
      </p:sp>
    </p:spTree>
    <p:extLst>
      <p:ext uri="{BB962C8B-B14F-4D97-AF65-F5344CB8AC3E}">
        <p14:creationId xmlns:p14="http://schemas.microsoft.com/office/powerpoint/2010/main" val="129399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talk more about it. Less bullet points. </a:t>
            </a:r>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3702715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253040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28687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10/25/18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10/25/18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10/25/18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10/25/18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10/25/18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10/25/18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10/25/18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10/25/18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10/25/18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10/25/18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10/25/18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10/25/18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Variance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9" name="Picture 8">
            <a:extLst>
              <a:ext uri="{FF2B5EF4-FFF2-40B4-BE49-F238E27FC236}">
                <a16:creationId xmlns:a16="http://schemas.microsoft.com/office/drawing/2014/main" id="{123F1548-E147-4140-B9EC-E49ACBFA8E7F}"/>
              </a:ext>
            </a:extLst>
          </p:cNvPr>
          <p:cNvPicPr>
            <a:picLocks noChangeAspect="1"/>
          </p:cNvPicPr>
          <p:nvPr/>
        </p:nvPicPr>
        <p:blipFill>
          <a:blip r:embed="rId4"/>
          <a:stretch>
            <a:fillRect/>
          </a:stretch>
        </p:blipFill>
        <p:spPr>
          <a:xfrm>
            <a:off x="0" y="1288305"/>
            <a:ext cx="6265907" cy="5569695"/>
          </a:xfrm>
          <a:prstGeom prst="rect">
            <a:avLst/>
          </a:prstGeom>
        </p:spPr>
      </p:pic>
      <p:sp>
        <p:nvSpPr>
          <p:cNvPr id="10" name="TextBox 9">
            <a:extLst>
              <a:ext uri="{FF2B5EF4-FFF2-40B4-BE49-F238E27FC236}">
                <a16:creationId xmlns:a16="http://schemas.microsoft.com/office/drawing/2014/main" id="{E41053B8-5368-5247-A012-0A750790282C}"/>
              </a:ext>
            </a:extLst>
          </p:cNvPr>
          <p:cNvSpPr txBox="1"/>
          <p:nvPr/>
        </p:nvSpPr>
        <p:spPr>
          <a:xfrm>
            <a:off x="3143250" y="2200275"/>
            <a:ext cx="1395703" cy="400110"/>
          </a:xfrm>
          <a:prstGeom prst="rect">
            <a:avLst/>
          </a:prstGeom>
          <a:noFill/>
        </p:spPr>
        <p:txBody>
          <a:bodyPr wrap="none" rtlCol="0">
            <a:spAutoFit/>
          </a:bodyPr>
          <a:lstStyle/>
          <a:p>
            <a:r>
              <a:rPr lang="en-US" sz="2000" dirty="0">
                <a:solidFill>
                  <a:srgbClr val="FF0000"/>
                </a:solidFill>
              </a:rPr>
              <a:t>SIMULATED</a:t>
            </a:r>
          </a:p>
        </p:txBody>
      </p:sp>
    </p:spTree>
    <p:extLst>
      <p:ext uri="{BB962C8B-B14F-4D97-AF65-F5344CB8AC3E}">
        <p14:creationId xmlns:p14="http://schemas.microsoft.com/office/powerpoint/2010/main" val="314035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6" name="Picture 5">
            <a:extLst>
              <a:ext uri="{FF2B5EF4-FFF2-40B4-BE49-F238E27FC236}">
                <a16:creationId xmlns:a16="http://schemas.microsoft.com/office/drawing/2014/main" id="{30F594F2-BF70-5941-8ECC-F90E0FC385EC}"/>
              </a:ext>
            </a:extLst>
          </p:cNvPr>
          <p:cNvPicPr>
            <a:picLocks noChangeAspect="1"/>
          </p:cNvPicPr>
          <p:nvPr/>
        </p:nvPicPr>
        <p:blipFill>
          <a:blip r:embed="rId4"/>
          <a:stretch>
            <a:fillRect/>
          </a:stretch>
        </p:blipFill>
        <p:spPr>
          <a:xfrm>
            <a:off x="0" y="1288306"/>
            <a:ext cx="6265906" cy="5569694"/>
          </a:xfrm>
          <a:prstGeom prst="rect">
            <a:avLst/>
          </a:prstGeom>
        </p:spPr>
      </p:pic>
      <p:sp>
        <p:nvSpPr>
          <p:cNvPr id="7" name="Rectangle 6">
            <a:extLst>
              <a:ext uri="{FF2B5EF4-FFF2-40B4-BE49-F238E27FC236}">
                <a16:creationId xmlns:a16="http://schemas.microsoft.com/office/drawing/2014/main" id="{75F14CEE-E020-5645-8AB5-379EBEABAB2F}"/>
              </a:ext>
            </a:extLst>
          </p:cNvPr>
          <p:cNvSpPr/>
          <p:nvPr/>
        </p:nvSpPr>
        <p:spPr>
          <a:xfrm>
            <a:off x="3132953" y="2213759"/>
            <a:ext cx="1395703" cy="400110"/>
          </a:xfrm>
          <a:prstGeom prst="rect">
            <a:avLst/>
          </a:prstGeom>
        </p:spPr>
        <p:txBody>
          <a:bodyPr wrap="none">
            <a:spAutoFit/>
          </a:bodyPr>
          <a:lstStyle/>
          <a:p>
            <a:r>
              <a:rPr lang="en-US" sz="2000" dirty="0">
                <a:solidFill>
                  <a:srgbClr val="FF0000"/>
                </a:solidFill>
              </a:rPr>
              <a:t>SIMULATED</a:t>
            </a:r>
            <a:endParaRPr lang="en-US" sz="2000" dirty="0"/>
          </a:p>
        </p:txBody>
      </p:sp>
    </p:spTree>
    <p:extLst>
      <p:ext uri="{BB962C8B-B14F-4D97-AF65-F5344CB8AC3E}">
        <p14:creationId xmlns:p14="http://schemas.microsoft.com/office/powerpoint/2010/main" val="134149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7348538" cy="4351338"/>
          </a:xfrm>
        </p:spPr>
        <p:txBody>
          <a:bodyPr>
            <a:normAutofit/>
          </a:bodyPr>
          <a:lstStyle/>
          <a:p>
            <a:r>
              <a:rPr lang="en-US" sz="1800" dirty="0"/>
              <a:t>Our work is searching literature for constraints for the variance in electron hole pair creation at different energies. </a:t>
            </a:r>
          </a:p>
          <a:p>
            <a:endParaRPr lang="en-US" sz="1800" dirty="0"/>
          </a:p>
          <a:p>
            <a:r>
              <a:rPr lang="en-US" sz="1800" dirty="0"/>
              <a:t>Edelweiss and CDMS give us good information for high recoils energies. </a:t>
            </a:r>
          </a:p>
          <a:p>
            <a:endParaRPr lang="en-US" sz="1800" dirty="0"/>
          </a:p>
          <a:p>
            <a:r>
              <a:rPr lang="en-US" sz="1800" dirty="0"/>
              <a:t>We are going to need to make our own measurements for energies relevant for low mass WIMP searches (@ and below 1 </a:t>
            </a:r>
            <a:r>
              <a:rPr lang="en-US" sz="1800" dirty="0" err="1"/>
              <a:t>Gev</a:t>
            </a:r>
            <a:r>
              <a:rPr lang="en-US" sz="1800" dirty="0"/>
              <a:t>) </a:t>
            </a:r>
          </a:p>
          <a:p>
            <a:endParaRPr lang="en-US" sz="1800" dirty="0"/>
          </a:p>
          <a:p>
            <a:r>
              <a:rPr lang="en-US" sz="1800" dirty="0"/>
              <a:t>Understanding the distribution of the number of electron hole pairs created is crucial to understand these measurements.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12</a:t>
            </a:fld>
            <a:endParaRPr lang="en-US"/>
          </a:p>
        </p:txBody>
      </p:sp>
    </p:spTree>
    <p:extLst>
      <p:ext uri="{BB962C8B-B14F-4D97-AF65-F5344CB8AC3E}">
        <p14:creationId xmlns:p14="http://schemas.microsoft.com/office/powerpoint/2010/main" val="176961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could still be "WIMP" like in that it could interact with nuclei - but &lt; 70 GeV masses are increasingly of interest.</a:t>
            </a:r>
          </a:p>
          <a:p>
            <a:pPr marL="0" indent="0">
              <a:buNone/>
            </a:pPr>
            <a:endParaRPr lang="en-US" sz="1800" dirty="0"/>
          </a:p>
          <a:p>
            <a:r>
              <a:rPr lang="en-US" sz="1800" dirty="0"/>
              <a:t>Currently, detectors that count electron-hole pairs have good sensitivity to low-mass WIMPs</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dirty="0"/>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
        <p:nvSpPr>
          <p:cNvPr id="5" name="TextBox 4">
            <a:extLst>
              <a:ext uri="{FF2B5EF4-FFF2-40B4-BE49-F238E27FC236}">
                <a16:creationId xmlns:a16="http://schemas.microsoft.com/office/drawing/2014/main" id="{42E4C1C9-D897-6144-8ADF-63341E5324EB}"/>
              </a:ext>
            </a:extLst>
          </p:cNvPr>
          <p:cNvSpPr txBox="1"/>
          <p:nvPr/>
        </p:nvSpPr>
        <p:spPr>
          <a:xfrm>
            <a:off x="9429007" y="1939002"/>
            <a:ext cx="1102289" cy="369332"/>
          </a:xfrm>
          <a:prstGeom prst="rect">
            <a:avLst/>
          </a:prstGeom>
          <a:noFill/>
        </p:spPr>
        <p:txBody>
          <a:bodyPr wrap="none" rtlCol="0">
            <a:spAutoFit/>
          </a:bodyPr>
          <a:lstStyle/>
          <a:p>
            <a:r>
              <a:rPr lang="en-US" dirty="0" err="1"/>
              <a:t>CDMSlite</a:t>
            </a:r>
            <a:r>
              <a:rPr lang="en-US" dirty="0"/>
              <a:t> </a:t>
            </a:r>
          </a:p>
        </p:txBody>
      </p:sp>
      <p:cxnSp>
        <p:nvCxnSpPr>
          <p:cNvPr id="8" name="Straight Arrow Connector 7">
            <a:extLst>
              <a:ext uri="{FF2B5EF4-FFF2-40B4-BE49-F238E27FC236}">
                <a16:creationId xmlns:a16="http://schemas.microsoft.com/office/drawing/2014/main" id="{BC09A26C-7FDB-794F-BB1E-910BFAD1083D}"/>
              </a:ext>
            </a:extLst>
          </p:cNvPr>
          <p:cNvCxnSpPr>
            <a:stCxn id="5" idx="1"/>
          </p:cNvCxnSpPr>
          <p:nvPr/>
        </p:nvCxnSpPr>
        <p:spPr>
          <a:xfrm flipH="1">
            <a:off x="8182098" y="2123668"/>
            <a:ext cx="1246909" cy="5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5F053-8419-0A41-BAF2-6097B776BDB3}"/>
              </a:ext>
            </a:extLst>
          </p:cNvPr>
          <p:cNvSpPr txBox="1"/>
          <p:nvPr/>
        </p:nvSpPr>
        <p:spPr>
          <a:xfrm>
            <a:off x="8610600" y="4286992"/>
            <a:ext cx="865301" cy="369332"/>
          </a:xfrm>
          <a:prstGeom prst="rect">
            <a:avLst/>
          </a:prstGeom>
          <a:noFill/>
        </p:spPr>
        <p:txBody>
          <a:bodyPr wrap="none" rtlCol="0">
            <a:spAutoFit/>
          </a:bodyPr>
          <a:lstStyle/>
          <a:p>
            <a:r>
              <a:rPr lang="en-US" dirty="0"/>
              <a:t>CRESST</a:t>
            </a:r>
          </a:p>
        </p:txBody>
      </p:sp>
      <p:cxnSp>
        <p:nvCxnSpPr>
          <p:cNvPr id="11" name="Straight Arrow Connector 10">
            <a:extLst>
              <a:ext uri="{FF2B5EF4-FFF2-40B4-BE49-F238E27FC236}">
                <a16:creationId xmlns:a16="http://schemas.microsoft.com/office/drawing/2014/main" id="{F0212805-0856-9643-B036-283EE69E3F30}"/>
              </a:ext>
            </a:extLst>
          </p:cNvPr>
          <p:cNvCxnSpPr>
            <a:cxnSpLocks/>
          </p:cNvCxnSpPr>
          <p:nvPr/>
        </p:nvCxnSpPr>
        <p:spPr>
          <a:xfrm flipV="1">
            <a:off x="9429007" y="3633897"/>
            <a:ext cx="154380" cy="64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14C080-7AA8-5A4D-8216-BA1244D7719C}"/>
              </a:ext>
            </a:extLst>
          </p:cNvPr>
          <p:cNvSpPr txBox="1"/>
          <p:nvPr/>
        </p:nvSpPr>
        <p:spPr>
          <a:xfrm>
            <a:off x="9506197" y="2308334"/>
            <a:ext cx="1298753" cy="369332"/>
          </a:xfrm>
          <a:prstGeom prst="rect">
            <a:avLst/>
          </a:prstGeom>
          <a:noFill/>
        </p:spPr>
        <p:txBody>
          <a:bodyPr wrap="none" rtlCol="0">
            <a:spAutoFit/>
          </a:bodyPr>
          <a:lstStyle/>
          <a:p>
            <a:r>
              <a:rPr lang="en-US" dirty="0" err="1"/>
              <a:t>SuperCDMS</a:t>
            </a:r>
            <a:endParaRPr lang="en-US" dirty="0"/>
          </a:p>
        </p:txBody>
      </p:sp>
      <p:cxnSp>
        <p:nvCxnSpPr>
          <p:cNvPr id="15" name="Straight Arrow Connector 14">
            <a:extLst>
              <a:ext uri="{FF2B5EF4-FFF2-40B4-BE49-F238E27FC236}">
                <a16:creationId xmlns:a16="http://schemas.microsoft.com/office/drawing/2014/main" id="{AB87FB95-D986-154E-8EC4-0329477DB758}"/>
              </a:ext>
            </a:extLst>
          </p:cNvPr>
          <p:cNvCxnSpPr>
            <a:cxnSpLocks/>
            <a:stCxn id="13" idx="1"/>
          </p:cNvCxnSpPr>
          <p:nvPr/>
        </p:nvCxnSpPr>
        <p:spPr>
          <a:xfrm flipH="1">
            <a:off x="9310255" y="2493000"/>
            <a:ext cx="195942" cy="2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0392BB-9FD4-8349-B4F8-C05A417A61ED}"/>
              </a:ext>
            </a:extLst>
          </p:cNvPr>
          <p:cNvSpPr txBox="1"/>
          <p:nvPr/>
        </p:nvSpPr>
        <p:spPr>
          <a:xfrm>
            <a:off x="9574773" y="4471658"/>
            <a:ext cx="545214" cy="369332"/>
          </a:xfrm>
          <a:prstGeom prst="rect">
            <a:avLst/>
          </a:prstGeom>
          <a:noFill/>
        </p:spPr>
        <p:txBody>
          <a:bodyPr wrap="none" rtlCol="0">
            <a:spAutoFit/>
          </a:bodyPr>
          <a:lstStyle/>
          <a:p>
            <a:r>
              <a:rPr lang="en-US" dirty="0"/>
              <a:t>LUX</a:t>
            </a:r>
          </a:p>
        </p:txBody>
      </p:sp>
      <p:cxnSp>
        <p:nvCxnSpPr>
          <p:cNvPr id="19" name="Straight Arrow Connector 18">
            <a:extLst>
              <a:ext uri="{FF2B5EF4-FFF2-40B4-BE49-F238E27FC236}">
                <a16:creationId xmlns:a16="http://schemas.microsoft.com/office/drawing/2014/main" id="{8A5FB1F2-AB6F-6D42-BB04-60355E830876}"/>
              </a:ext>
            </a:extLst>
          </p:cNvPr>
          <p:cNvCxnSpPr>
            <a:cxnSpLocks/>
          </p:cNvCxnSpPr>
          <p:nvPr/>
        </p:nvCxnSpPr>
        <p:spPr>
          <a:xfrm flipV="1">
            <a:off x="9847380" y="4001295"/>
            <a:ext cx="290473" cy="65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3E0A56-A830-F847-9EC6-A267EE061E39}"/>
              </a:ext>
            </a:extLst>
          </p:cNvPr>
          <p:cNvSpPr txBox="1"/>
          <p:nvPr/>
        </p:nvSpPr>
        <p:spPr>
          <a:xfrm>
            <a:off x="8743950" y="5551945"/>
            <a:ext cx="3103589" cy="523220"/>
          </a:xfrm>
          <a:prstGeom prst="rect">
            <a:avLst/>
          </a:prstGeom>
          <a:noFill/>
        </p:spPr>
        <p:txBody>
          <a:bodyPr wrap="square" rtlCol="0">
            <a:spAutoFit/>
          </a:bodyPr>
          <a:lstStyle/>
          <a:p>
            <a:r>
              <a:rPr lang="en-US" sz="1400" dirty="0"/>
              <a:t>DOI: 10.1103/PhysRevLett.116.071301 </a:t>
            </a:r>
          </a:p>
          <a:p>
            <a:endParaRPr lang="en-US" sz="1400" dirty="0"/>
          </a:p>
        </p:txBody>
      </p:sp>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2332328"/>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38200" y="2480974"/>
            <a:ext cx="493034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When dark matter hits a </a:t>
            </a:r>
            <a:r>
              <a:rPr lang="en-US" dirty="0" err="1"/>
              <a:t>nucleous</a:t>
            </a:r>
            <a:r>
              <a:rPr lang="en-US" dirty="0"/>
              <a:t>,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count number of charge carriers produced. </a:t>
            </a:r>
          </a:p>
          <a:p>
            <a:pPr marL="285750" indent="-285750">
              <a:buFont typeface="Arial" panose="020B0604020202020204" pitchFamily="34" charset="0"/>
              <a:buChar char="•"/>
            </a:pPr>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7" name="Group 6">
            <a:extLst>
              <a:ext uri="{FF2B5EF4-FFF2-40B4-BE49-F238E27FC236}">
                <a16:creationId xmlns:a16="http://schemas.microsoft.com/office/drawing/2014/main" id="{6030DAE2-2C31-1B47-A26B-C26E2AF7F560}"/>
              </a:ext>
            </a:extLst>
          </p:cNvPr>
          <p:cNvGrpSpPr/>
          <p:nvPr/>
        </p:nvGrpSpPr>
        <p:grpSpPr>
          <a:xfrm>
            <a:off x="1886429" y="4743131"/>
            <a:ext cx="2833888" cy="932233"/>
            <a:chOff x="6634777" y="4844048"/>
            <a:chExt cx="2833888" cy="932233"/>
          </a:xfrm>
        </p:grpSpPr>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34777"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grpSp>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Single </a:t>
            </a:r>
            <a:r>
              <a:rPr lang="en-US" dirty="0" err="1"/>
              <a:t>E</a:t>
            </a:r>
            <a:r>
              <a:rPr lang="en-US" baseline="-25000" dirty="0" err="1"/>
              <a:t>r</a:t>
            </a:r>
            <a:r>
              <a:rPr lang="en-US" dirty="0"/>
              <a:t>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normAutofit fontScale="92500" lnSpcReduction="10000"/>
          </a:bodyPr>
          <a:lstStyle/>
          <a:p>
            <a:endParaRPr lang="en-US" sz="1800" dirty="0"/>
          </a:p>
          <a:p>
            <a:r>
              <a:rPr lang="en-US" sz="1800" dirty="0"/>
              <a:t>A detector developed at Stanford has developed   a detector that can support 160V bias and a 14eV resolution. </a:t>
            </a:r>
          </a:p>
          <a:p>
            <a:pPr lvl="1"/>
            <a:r>
              <a:rPr lang="en-US" sz="1400" dirty="0"/>
              <a:t>DOI 10.1063/1.5010699</a:t>
            </a:r>
          </a:p>
          <a:p>
            <a:pPr marL="0" indent="0">
              <a:buNone/>
            </a:pPr>
            <a:endParaRPr lang="en-US" sz="1800" dirty="0"/>
          </a:p>
          <a:p>
            <a:r>
              <a:rPr lang="en-US" sz="1900" dirty="0"/>
              <a:t>Given this high sensitivity, the spectrum for a single </a:t>
            </a:r>
            <a:r>
              <a:rPr lang="en-US" sz="1900" dirty="0" err="1"/>
              <a:t>E</a:t>
            </a:r>
            <a:r>
              <a:rPr lang="en-US" sz="1900" baseline="-25000" dirty="0" err="1"/>
              <a:t>r</a:t>
            </a:r>
            <a:r>
              <a:rPr lang="en-US" sz="1900" dirty="0"/>
              <a:t> looks different than you might expect - this is due to randomness in electron-hole pair production</a:t>
            </a:r>
          </a:p>
          <a:p>
            <a:endParaRPr lang="en-US" sz="2100" dirty="0"/>
          </a:p>
          <a:p>
            <a:r>
              <a:rPr lang="en-US" sz="1800" dirty="0"/>
              <a:t>Each peak represents a different number of electron hole pairs produced. </a:t>
            </a:r>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pic>
        <p:nvPicPr>
          <p:cNvPr id="5" name="Picture 4">
            <a:extLst>
              <a:ext uri="{FF2B5EF4-FFF2-40B4-BE49-F238E27FC236}">
                <a16:creationId xmlns:a16="http://schemas.microsoft.com/office/drawing/2014/main" id="{690ABEEB-C9C6-A64A-A849-B0529B592C4F}"/>
              </a:ext>
            </a:extLst>
          </p:cNvPr>
          <p:cNvPicPr>
            <a:picLocks noChangeAspect="1"/>
          </p:cNvPicPr>
          <p:nvPr/>
        </p:nvPicPr>
        <p:blipFill>
          <a:blip r:embed="rId3"/>
          <a:stretch>
            <a:fillRect/>
          </a:stretch>
        </p:blipFill>
        <p:spPr>
          <a:xfrm>
            <a:off x="6300788" y="1336513"/>
            <a:ext cx="5416054" cy="5015879"/>
          </a:xfrm>
          <a:prstGeom prst="rect">
            <a:avLst/>
          </a:prstGeom>
        </p:spPr>
      </p:pic>
      <p:pic>
        <p:nvPicPr>
          <p:cNvPr id="7" name="Picture 6">
            <a:extLst>
              <a:ext uri="{FF2B5EF4-FFF2-40B4-BE49-F238E27FC236}">
                <a16:creationId xmlns:a16="http://schemas.microsoft.com/office/drawing/2014/main" id="{109F7AE0-4D8B-624C-9494-2DCD824196A7}"/>
              </a:ext>
            </a:extLst>
          </p:cNvPr>
          <p:cNvPicPr>
            <a:picLocks noChangeAspect="1"/>
          </p:cNvPicPr>
          <p:nvPr/>
        </p:nvPicPr>
        <p:blipFill>
          <a:blip r:embed="rId4"/>
          <a:stretch>
            <a:fillRect/>
          </a:stretch>
        </p:blipFill>
        <p:spPr>
          <a:xfrm>
            <a:off x="1932463" y="5475601"/>
            <a:ext cx="2833888" cy="526051"/>
          </a:xfrm>
          <a:prstGeom prst="rect">
            <a:avLst/>
          </a:prstGeom>
        </p:spPr>
      </p:pic>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ionization yield Y converts from recoil energy </a:t>
            </a:r>
            <a:r>
              <a:rPr lang="en-US" dirty="0" err="1"/>
              <a:t>Er</a:t>
            </a:r>
            <a:r>
              <a:rPr lang="en-US" dirty="0"/>
              <a:t> to the average number of electron-hole pairs produced &lt;</a:t>
            </a:r>
            <a:r>
              <a:rPr lang="en-US" dirty="0" err="1"/>
              <a:t>Neh</a:t>
            </a:r>
            <a:r>
              <a:rPr lang="en-US" dirty="0"/>
              <a:t>&gt;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mean number of electron hole pairs produced varies greatly for electron recoils and nuclear recoils.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Measurements of charge and phonon would mean great discrimination between electron and nuclear recoils (far better than PSD and liquid scintillators)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42343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A measurement has been made in silicon for this phenomena. </a:t>
            </a:r>
          </a:p>
          <a:p>
            <a:pPr lvl="1"/>
            <a:r>
              <a:rPr lang="en-US" sz="1400" dirty="0"/>
              <a:t>DOI.  10.1103/PhysRevA.45.2104</a:t>
            </a:r>
          </a:p>
          <a:p>
            <a:pPr marL="0" indent="0">
              <a:buNone/>
            </a:pPr>
            <a:endParaRPr lang="en-US" sz="1800" dirty="0"/>
          </a:p>
          <a:p>
            <a:r>
              <a:rPr lang="en-US" sz="1800" dirty="0"/>
              <a:t>The number of electron hole pairs produced varies for a single nuclear recoil energy. </a:t>
            </a:r>
          </a:p>
          <a:p>
            <a:pPr lvl="1"/>
            <a:r>
              <a:rPr lang="en-US" sz="1400" dirty="0"/>
              <a:t>It also varies for electron recoils, but much less. </a:t>
            </a:r>
          </a:p>
          <a:p>
            <a:endParaRPr lang="en-US" sz="1800" dirty="0"/>
          </a:p>
          <a:p>
            <a:r>
              <a:rPr lang="en-US" sz="1800" dirty="0"/>
              <a:t>The variance in eh pairs produced by a nuclear recoil significantly impacts any nuclear-recoil signal spectrum</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442421"/>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Dark Matter Spectrum   </a:t>
            </a:r>
          </a:p>
        </p:txBody>
      </p:sp>
      <p:sp>
        <p:nvSpPr>
          <p:cNvPr id="4" name="Content Placeholder 3">
            <a:extLst>
              <a:ext uri="{FF2B5EF4-FFF2-40B4-BE49-F238E27FC236}">
                <a16:creationId xmlns:a16="http://schemas.microsoft.com/office/drawing/2014/main" id="{6F374B33-AC70-2C4A-9EE4-BA7883936DDA}"/>
              </a:ext>
            </a:extLst>
          </p:cNvPr>
          <p:cNvSpPr>
            <a:spLocks noGrp="1"/>
          </p:cNvSpPr>
          <p:nvPr>
            <p:ph idx="1"/>
          </p:nvPr>
        </p:nvSpPr>
        <p:spPr>
          <a:xfrm>
            <a:off x="838200" y="2728149"/>
            <a:ext cx="4968834" cy="4351338"/>
          </a:xfrm>
        </p:spPr>
        <p:txBody>
          <a:bodyPr>
            <a:normAutofit/>
          </a:bodyPr>
          <a:lstStyle/>
          <a:p>
            <a:r>
              <a:rPr lang="en-US" sz="1800" dirty="0"/>
              <a:t>For detectors that count eh pairs, the variance in </a:t>
            </a:r>
            <a:r>
              <a:rPr lang="en-US" sz="1800" dirty="0" err="1"/>
              <a:t>Neh</a:t>
            </a:r>
            <a:r>
              <a:rPr lang="en-US" sz="1800" dirty="0"/>
              <a:t> can dramatically affect low-mass dark matter searches</a:t>
            </a:r>
          </a:p>
          <a:p>
            <a:pPr marL="0" indent="0">
              <a:buNone/>
            </a:pPr>
            <a:endParaRPr lang="en-US" sz="1800" dirty="0"/>
          </a:p>
          <a:p>
            <a:r>
              <a:rPr lang="en-US" sz="1800" dirty="0"/>
              <a:t>Different variation in </a:t>
            </a:r>
            <a:r>
              <a:rPr lang="en-US" sz="1800" dirty="0" err="1"/>
              <a:t>Neh</a:t>
            </a:r>
            <a:r>
              <a:rPr lang="en-US" sz="1800" dirty="0"/>
              <a:t> changes the interpretation of observed experimental spectra.</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3"/>
          <a:stretch>
            <a:fillRect/>
          </a:stretch>
        </p:blipFill>
        <p:spPr>
          <a:xfrm>
            <a:off x="6060571" y="1380898"/>
            <a:ext cx="5459869" cy="4853217"/>
          </a:xfrm>
          <a:prstGeom prst="rect">
            <a:avLst/>
          </a:prstGeom>
        </p:spPr>
      </p:pic>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and a Dark Matter Spectrum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3"/>
          <a:stretch>
            <a:fillRect/>
          </a:stretch>
        </p:blipFill>
        <p:spPr>
          <a:xfrm>
            <a:off x="2771775" y="1260061"/>
            <a:ext cx="6200775" cy="5511800"/>
          </a:xfrm>
          <a:prstGeom prst="rect">
            <a:avLst/>
          </a:prstGeom>
        </p:spPr>
      </p:pic>
      <p:sp>
        <p:nvSpPr>
          <p:cNvPr id="12" name="TextBox 11">
            <a:extLst>
              <a:ext uri="{FF2B5EF4-FFF2-40B4-BE49-F238E27FC236}">
                <a16:creationId xmlns:a16="http://schemas.microsoft.com/office/drawing/2014/main" id="{90116CE2-0F6F-874B-9E99-2D425836948D}"/>
              </a:ext>
            </a:extLst>
          </p:cNvPr>
          <p:cNvSpPr txBox="1"/>
          <p:nvPr/>
        </p:nvSpPr>
        <p:spPr>
          <a:xfrm>
            <a:off x="9181218" y="4357688"/>
            <a:ext cx="2172582" cy="923330"/>
          </a:xfrm>
          <a:prstGeom prst="rect">
            <a:avLst/>
          </a:prstGeom>
          <a:noFill/>
        </p:spPr>
        <p:txBody>
          <a:bodyPr wrap="none" rtlCol="0">
            <a:spAutoFit/>
          </a:bodyPr>
          <a:lstStyle/>
          <a:p>
            <a:r>
              <a:rPr lang="en-US" dirty="0"/>
              <a:t>Event at 3.5 e/h pairs</a:t>
            </a:r>
          </a:p>
          <a:p>
            <a:r>
              <a:rPr lang="en-US" dirty="0"/>
              <a:t>F = 1</a:t>
            </a:r>
          </a:p>
          <a:p>
            <a:r>
              <a:rPr lang="en-US" dirty="0"/>
              <a:t>F = 0.1</a:t>
            </a:r>
          </a:p>
        </p:txBody>
      </p:sp>
      <p:cxnSp>
        <p:nvCxnSpPr>
          <p:cNvPr id="14" name="Straight Arrow Connector 13">
            <a:extLst>
              <a:ext uri="{FF2B5EF4-FFF2-40B4-BE49-F238E27FC236}">
                <a16:creationId xmlns:a16="http://schemas.microsoft.com/office/drawing/2014/main" id="{C6CA5CEF-A5F8-D945-9A21-65F884D5DF31}"/>
              </a:ext>
            </a:extLst>
          </p:cNvPr>
          <p:cNvCxnSpPr>
            <a:cxnSpLocks/>
          </p:cNvCxnSpPr>
          <p:nvPr/>
        </p:nvCxnSpPr>
        <p:spPr>
          <a:xfrm flipH="1">
            <a:off x="7256286" y="5162046"/>
            <a:ext cx="1944423" cy="92442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2D9B59-557C-1F47-9564-7AB6CAFE8FA3}"/>
              </a:ext>
            </a:extLst>
          </p:cNvPr>
          <p:cNvCxnSpPr>
            <a:cxnSpLocks/>
            <a:stCxn id="12" idx="1"/>
          </p:cNvCxnSpPr>
          <p:nvPr/>
        </p:nvCxnSpPr>
        <p:spPr>
          <a:xfrm flipH="1" flipV="1">
            <a:off x="7256286" y="3957440"/>
            <a:ext cx="1924932" cy="86191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
        <p:nvSpPr>
          <p:cNvPr id="2" name="TextBox 1">
            <a:extLst>
              <a:ext uri="{FF2B5EF4-FFF2-40B4-BE49-F238E27FC236}">
                <a16:creationId xmlns:a16="http://schemas.microsoft.com/office/drawing/2014/main" id="{3A2733A5-9A6F-C04B-B0B4-30BF2F429201}"/>
              </a:ext>
            </a:extLst>
          </p:cNvPr>
          <p:cNvSpPr txBox="1"/>
          <p:nvPr/>
        </p:nvSpPr>
        <p:spPr>
          <a:xfrm>
            <a:off x="9510818" y="6535265"/>
            <a:ext cx="2571538" cy="307777"/>
          </a:xfrm>
          <a:prstGeom prst="rect">
            <a:avLst/>
          </a:prstGeom>
          <a:noFill/>
        </p:spPr>
        <p:txBody>
          <a:bodyPr wrap="none" rtlCol="0">
            <a:spAutoFit/>
          </a:bodyPr>
          <a:lstStyle/>
          <a:p>
            <a:r>
              <a:rPr lang="en-US" sz="1400" dirty="0"/>
              <a:t>DOI 10.1016/j.nima.2004.04.218</a:t>
            </a:r>
          </a:p>
        </p:txBody>
      </p:sp>
    </p:spTree>
    <p:extLst>
      <p:ext uri="{BB962C8B-B14F-4D97-AF65-F5344CB8AC3E}">
        <p14:creationId xmlns:p14="http://schemas.microsoft.com/office/powerpoint/2010/main" val="411565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943</Words>
  <Application>Microsoft Macintosh PowerPoint</Application>
  <PresentationFormat>Widescreen</PresentationFormat>
  <Paragraphs>134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Understanding Ionization Variance from Sub-keV Nuclear Recoil Events in Direct Detection Dark Matter Experiments </vt:lpstr>
      <vt:lpstr>Dark Matter </vt:lpstr>
      <vt:lpstr>Charge Creation in Solids </vt:lpstr>
      <vt:lpstr>HVeV Detector and a Single Er  </vt:lpstr>
      <vt:lpstr>Ionization Yield </vt:lpstr>
      <vt:lpstr>Variation in Electron Hole Pair Creation </vt:lpstr>
      <vt:lpstr>HVeV Detector and a Dark Matter Spectrum   </vt:lpstr>
      <vt:lpstr>HVeV Detector and a Dark Matter Spectrum   </vt:lpstr>
      <vt:lpstr> Quantifying Ionization Variance  </vt:lpstr>
      <vt:lpstr> Quantifying Ionization Variance  </vt:lpstr>
      <vt:lpstr> Quantifying Ionization Variance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72</cp:revision>
  <dcterms:created xsi:type="dcterms:W3CDTF">2018-10-17T22:05:17Z</dcterms:created>
  <dcterms:modified xsi:type="dcterms:W3CDTF">2018-10-26T06:18:54Z</dcterms:modified>
</cp:coreProperties>
</file>