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7" r:id="rId4"/>
    <p:sldId id="257" r:id="rId5"/>
    <p:sldId id="264" r:id="rId6"/>
    <p:sldId id="260" r:id="rId7"/>
    <p:sldId id="269" r:id="rId8"/>
    <p:sldId id="259" r:id="rId9"/>
    <p:sldId id="265" r:id="rId10"/>
    <p:sldId id="268" r:id="rId11"/>
    <p:sldId id="258"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622"/>
  </p:normalViewPr>
  <p:slideViewPr>
    <p:cSldViewPr snapToGrid="0" snapToObjects="1">
      <p:cViewPr varScale="1">
        <p:scale>
          <a:sx n="104" d="100"/>
          <a:sy n="104"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50119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7</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An important class </a:t>
            </a:r>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357242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10/19/18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10/19/18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10/19/18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10/19/18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10/19/18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10/19/18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10/19/18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10/19/18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10/19/18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10/19/18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10/19/18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10/19/18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Ionization Efficiency  (Yield)</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 </a:t>
            </a:r>
            <a:br>
              <a:rPr lang="en-US" sz="1800" dirty="0"/>
            </a:br>
            <a:endParaRPr lang="en-US" sz="1800" dirty="0"/>
          </a:p>
          <a:p>
            <a:r>
              <a:rPr lang="en-US" sz="1800" dirty="0"/>
              <a:t>For </a:t>
            </a:r>
            <a:r>
              <a:rPr lang="en-US" sz="1800" dirty="0" err="1"/>
              <a:t>CDMSlite</a:t>
            </a:r>
            <a:r>
              <a:rPr lang="en-US" sz="1800" dirty="0"/>
              <a:t>, this is not something that can be directly measured and must be modeled using </a:t>
            </a:r>
            <a:r>
              <a:rPr lang="en-US" sz="1800" dirty="0" err="1"/>
              <a:t>Lindhard</a:t>
            </a:r>
            <a:r>
              <a:rPr lang="en-US" sz="1800" dirty="0"/>
              <a:t>. </a:t>
            </a:r>
          </a:p>
          <a:p>
            <a:pPr marL="0" indent="0">
              <a:buNone/>
            </a:pPr>
            <a:endParaRPr lang="en-US" sz="2400" dirty="0"/>
          </a:p>
        </p:txBody>
      </p:sp>
      <p:grpSp>
        <p:nvGrpSpPr>
          <p:cNvPr id="15" name="Group 14">
            <a:extLst>
              <a:ext uri="{FF2B5EF4-FFF2-40B4-BE49-F238E27FC236}">
                <a16:creationId xmlns:a16="http://schemas.microsoft.com/office/drawing/2014/main" id="{3DC40207-8FF5-9743-80FB-E852A1D9C9DD}"/>
              </a:ext>
            </a:extLst>
          </p:cNvPr>
          <p:cNvGrpSpPr/>
          <p:nvPr/>
        </p:nvGrpSpPr>
        <p:grpSpPr>
          <a:xfrm>
            <a:off x="7311423" y="1825625"/>
            <a:ext cx="3327400" cy="2352674"/>
            <a:chOff x="4246948" y="3124994"/>
            <a:chExt cx="3327400" cy="2352674"/>
          </a:xfrm>
        </p:grpSpPr>
        <p:pic>
          <p:nvPicPr>
            <p:cNvPr id="10" name="Picture 9">
              <a:extLst>
                <a:ext uri="{FF2B5EF4-FFF2-40B4-BE49-F238E27FC236}">
                  <a16:creationId xmlns:a16="http://schemas.microsoft.com/office/drawing/2014/main" id="{8835645D-B830-E14F-A2C0-4782709D384F}"/>
                </a:ext>
              </a:extLst>
            </p:cNvPr>
            <p:cNvPicPr>
              <a:picLocks noChangeAspect="1"/>
            </p:cNvPicPr>
            <p:nvPr/>
          </p:nvPicPr>
          <p:blipFill>
            <a:blip r:embed="rId2"/>
            <a:stretch>
              <a:fillRect/>
            </a:stretch>
          </p:blipFill>
          <p:spPr>
            <a:xfrm>
              <a:off x="4304098" y="3124994"/>
              <a:ext cx="3213100" cy="876300"/>
            </a:xfrm>
            <a:prstGeom prst="rect">
              <a:avLst/>
            </a:prstGeom>
          </p:spPr>
        </p:pic>
        <p:pic>
          <p:nvPicPr>
            <p:cNvPr id="12" name="Picture 11">
              <a:extLst>
                <a:ext uri="{FF2B5EF4-FFF2-40B4-BE49-F238E27FC236}">
                  <a16:creationId xmlns:a16="http://schemas.microsoft.com/office/drawing/2014/main" id="{E5F940E9-46D5-0847-BBDA-9D8D925D9D03}"/>
                </a:ext>
              </a:extLst>
            </p:cNvPr>
            <p:cNvPicPr>
              <a:picLocks noChangeAspect="1"/>
            </p:cNvPicPr>
            <p:nvPr/>
          </p:nvPicPr>
          <p:blipFill>
            <a:blip r:embed="rId3"/>
            <a:stretch>
              <a:fillRect/>
            </a:stretch>
          </p:blipFill>
          <p:spPr>
            <a:xfrm>
              <a:off x="4246948" y="4136231"/>
              <a:ext cx="3327400" cy="546100"/>
            </a:xfrm>
            <a:prstGeom prst="rect">
              <a:avLst/>
            </a:prstGeom>
          </p:spPr>
        </p:pic>
        <p:pic>
          <p:nvPicPr>
            <p:cNvPr id="14" name="Picture 13">
              <a:extLst>
                <a:ext uri="{FF2B5EF4-FFF2-40B4-BE49-F238E27FC236}">
                  <a16:creationId xmlns:a16="http://schemas.microsoft.com/office/drawing/2014/main" id="{6AEB9DFC-0847-B041-857F-0D6B428E9378}"/>
                </a:ext>
              </a:extLst>
            </p:cNvPr>
            <p:cNvPicPr>
              <a:picLocks noChangeAspect="1"/>
            </p:cNvPicPr>
            <p:nvPr/>
          </p:nvPicPr>
          <p:blipFill>
            <a:blip r:embed="rId4"/>
            <a:stretch>
              <a:fillRect/>
            </a:stretch>
          </p:blipFill>
          <p:spPr>
            <a:xfrm>
              <a:off x="5116898" y="4817268"/>
              <a:ext cx="1587500" cy="660400"/>
            </a:xfrm>
            <a:prstGeom prst="rect">
              <a:avLst/>
            </a:prstGeom>
          </p:spPr>
        </p:pic>
      </p:gr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10</a:t>
            </a:fld>
            <a:endParaRPr lang="en-US"/>
          </a:p>
        </p:txBody>
      </p:sp>
    </p:spTree>
    <p:extLst>
      <p:ext uri="{BB962C8B-B14F-4D97-AF65-F5344CB8AC3E}">
        <p14:creationId xmlns:p14="http://schemas.microsoft.com/office/powerpoint/2010/main" val="217955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219664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494C-AB1C-AC42-8866-CFF471E1A838}"/>
              </a:ext>
            </a:extLst>
          </p:cNvPr>
          <p:cNvSpPr>
            <a:spLocks noGrp="1"/>
          </p:cNvSpPr>
          <p:nvPr>
            <p:ph type="title"/>
          </p:nvPr>
        </p:nvSpPr>
        <p:spPr/>
        <p:txBody>
          <a:bodyPr/>
          <a:lstStyle/>
          <a:p>
            <a:r>
              <a:rPr lang="en-US" dirty="0"/>
              <a:t>Motivation: Single Electron –Hole Resolution </a:t>
            </a:r>
          </a:p>
        </p:txBody>
      </p:sp>
      <p:sp>
        <p:nvSpPr>
          <p:cNvPr id="3" name="Content Placeholder 2">
            <a:extLst>
              <a:ext uri="{FF2B5EF4-FFF2-40B4-BE49-F238E27FC236}">
                <a16:creationId xmlns:a16="http://schemas.microsoft.com/office/drawing/2014/main" id="{C63F420E-8EB2-ED4F-852C-A1AD316079FE}"/>
              </a:ext>
            </a:extLst>
          </p:cNvPr>
          <p:cNvSpPr>
            <a:spLocks noGrp="1"/>
          </p:cNvSpPr>
          <p:nvPr>
            <p:ph idx="1"/>
          </p:nvPr>
        </p:nvSpPr>
        <p:spPr/>
        <p:txBody>
          <a:bodyPr/>
          <a:lstStyle/>
          <a:p>
            <a:r>
              <a:rPr lang="en-US" dirty="0"/>
              <a:t>PLOT SHOWING PHONON SPECTRUM AND </a:t>
            </a:r>
            <a:r>
              <a:rPr lang="en-US" dirty="0" err="1"/>
              <a:t>Neh</a:t>
            </a:r>
            <a:endParaRPr lang="en-US" dirty="0"/>
          </a:p>
        </p:txBody>
      </p:sp>
      <p:sp>
        <p:nvSpPr>
          <p:cNvPr id="4" name="Slide Number Placeholder 3">
            <a:extLst>
              <a:ext uri="{FF2B5EF4-FFF2-40B4-BE49-F238E27FC236}">
                <a16:creationId xmlns:a16="http://schemas.microsoft.com/office/drawing/2014/main" id="{5FB536DB-DE5A-7E48-A1B9-A06862847DED}"/>
              </a:ext>
            </a:extLst>
          </p:cNvPr>
          <p:cNvSpPr>
            <a:spLocks noGrp="1"/>
          </p:cNvSpPr>
          <p:nvPr>
            <p:ph type="sldNum" sz="quarter" idx="12"/>
          </p:nvPr>
        </p:nvSpPr>
        <p:spPr/>
        <p:txBody>
          <a:bodyPr/>
          <a:lstStyle/>
          <a:p>
            <a:fld id="{035DBD62-E6E0-484E-AB64-E286A6B85B65}" type="slidenum">
              <a:rPr lang="en-US" smtClean="0"/>
              <a:t>12</a:t>
            </a:fld>
            <a:endParaRPr lang="en-US"/>
          </a:p>
        </p:txBody>
      </p:sp>
    </p:spTree>
    <p:extLst>
      <p:ext uri="{BB962C8B-B14F-4D97-AF65-F5344CB8AC3E}">
        <p14:creationId xmlns:p14="http://schemas.microsoft.com/office/powerpoint/2010/main" val="320793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AD5-C431-6040-BFB0-BE9BAA9FBFB8}"/>
              </a:ext>
            </a:extLst>
          </p:cNvPr>
          <p:cNvSpPr>
            <a:spLocks noGrp="1"/>
          </p:cNvSpPr>
          <p:nvPr>
            <p:ph type="title"/>
          </p:nvPr>
        </p:nvSpPr>
        <p:spPr/>
        <p:txBody>
          <a:bodyPr/>
          <a:lstStyle/>
          <a:p>
            <a:r>
              <a:rPr lang="en-US" dirty="0"/>
              <a:t>Current Work </a:t>
            </a:r>
          </a:p>
        </p:txBody>
      </p:sp>
      <p:sp>
        <p:nvSpPr>
          <p:cNvPr id="3" name="Content Placeholder 2">
            <a:extLst>
              <a:ext uri="{FF2B5EF4-FFF2-40B4-BE49-F238E27FC236}">
                <a16:creationId xmlns:a16="http://schemas.microsoft.com/office/drawing/2014/main" id="{25B2A58C-BDE1-F142-8AB1-B8A860A866AC}"/>
              </a:ext>
            </a:extLst>
          </p:cNvPr>
          <p:cNvSpPr>
            <a:spLocks noGrp="1"/>
          </p:cNvSpPr>
          <p:nvPr>
            <p:ph idx="1"/>
          </p:nvPr>
        </p:nvSpPr>
        <p:spPr/>
        <p:txBody>
          <a:bodyPr/>
          <a:lstStyle/>
          <a:p>
            <a:r>
              <a:rPr lang="en-US" dirty="0"/>
              <a:t>Four plots showing difference between simulated bands with and without added variance. .. And data.</a:t>
            </a:r>
          </a:p>
        </p:txBody>
      </p:sp>
      <p:sp>
        <p:nvSpPr>
          <p:cNvPr id="4" name="Slide Number Placeholder 3">
            <a:extLst>
              <a:ext uri="{FF2B5EF4-FFF2-40B4-BE49-F238E27FC236}">
                <a16:creationId xmlns:a16="http://schemas.microsoft.com/office/drawing/2014/main" id="{4B416502-E80B-3A41-8F85-4BDE5B343F0E}"/>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388950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62809" y="1793766"/>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Ionization Efficiency  (Yield)</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 </a:t>
            </a:r>
            <a:br>
              <a:rPr lang="en-US" sz="1800" dirty="0"/>
            </a:br>
            <a:endParaRPr lang="en-US" sz="1800" dirty="0"/>
          </a:p>
          <a:p>
            <a:r>
              <a:rPr lang="en-US" sz="1800" dirty="0"/>
              <a:t>For </a:t>
            </a:r>
            <a:r>
              <a:rPr lang="en-US" sz="1800" dirty="0" err="1"/>
              <a:t>CDMSlite</a:t>
            </a:r>
            <a:r>
              <a:rPr lang="en-US" sz="1800" dirty="0"/>
              <a:t>, this is not something that can be directly measured and must be modeled using </a:t>
            </a:r>
            <a:r>
              <a:rPr lang="en-US" sz="1800" dirty="0" err="1"/>
              <a:t>Lindhard</a:t>
            </a:r>
            <a:r>
              <a:rPr lang="en-US" sz="1800" dirty="0"/>
              <a:t>. </a:t>
            </a:r>
          </a:p>
          <a:p>
            <a:pPr marL="0" indent="0">
              <a:buNone/>
            </a:pPr>
            <a:endParaRPr lang="en-US" sz="2400" dirty="0"/>
          </a:p>
        </p:txBody>
      </p:sp>
      <p:grpSp>
        <p:nvGrpSpPr>
          <p:cNvPr id="15" name="Group 14">
            <a:extLst>
              <a:ext uri="{FF2B5EF4-FFF2-40B4-BE49-F238E27FC236}">
                <a16:creationId xmlns:a16="http://schemas.microsoft.com/office/drawing/2014/main" id="{3DC40207-8FF5-9743-80FB-E852A1D9C9DD}"/>
              </a:ext>
            </a:extLst>
          </p:cNvPr>
          <p:cNvGrpSpPr/>
          <p:nvPr/>
        </p:nvGrpSpPr>
        <p:grpSpPr>
          <a:xfrm>
            <a:off x="7311423" y="1825625"/>
            <a:ext cx="3327400" cy="2352674"/>
            <a:chOff x="4246948" y="3124994"/>
            <a:chExt cx="3327400" cy="2352674"/>
          </a:xfrm>
        </p:grpSpPr>
        <p:pic>
          <p:nvPicPr>
            <p:cNvPr id="10" name="Picture 9">
              <a:extLst>
                <a:ext uri="{FF2B5EF4-FFF2-40B4-BE49-F238E27FC236}">
                  <a16:creationId xmlns:a16="http://schemas.microsoft.com/office/drawing/2014/main" id="{8835645D-B830-E14F-A2C0-4782709D384F}"/>
                </a:ext>
              </a:extLst>
            </p:cNvPr>
            <p:cNvPicPr>
              <a:picLocks noChangeAspect="1"/>
            </p:cNvPicPr>
            <p:nvPr/>
          </p:nvPicPr>
          <p:blipFill>
            <a:blip r:embed="rId3"/>
            <a:stretch>
              <a:fillRect/>
            </a:stretch>
          </p:blipFill>
          <p:spPr>
            <a:xfrm>
              <a:off x="4304098" y="3124994"/>
              <a:ext cx="3213100" cy="876300"/>
            </a:xfrm>
            <a:prstGeom prst="rect">
              <a:avLst/>
            </a:prstGeom>
          </p:spPr>
        </p:pic>
        <p:pic>
          <p:nvPicPr>
            <p:cNvPr id="12" name="Picture 11">
              <a:extLst>
                <a:ext uri="{FF2B5EF4-FFF2-40B4-BE49-F238E27FC236}">
                  <a16:creationId xmlns:a16="http://schemas.microsoft.com/office/drawing/2014/main" id="{E5F940E9-46D5-0847-BBDA-9D8D925D9D03}"/>
                </a:ext>
              </a:extLst>
            </p:cNvPr>
            <p:cNvPicPr>
              <a:picLocks noChangeAspect="1"/>
            </p:cNvPicPr>
            <p:nvPr/>
          </p:nvPicPr>
          <p:blipFill>
            <a:blip r:embed="rId4"/>
            <a:stretch>
              <a:fillRect/>
            </a:stretch>
          </p:blipFill>
          <p:spPr>
            <a:xfrm>
              <a:off x="4246948" y="4136231"/>
              <a:ext cx="3327400" cy="546100"/>
            </a:xfrm>
            <a:prstGeom prst="rect">
              <a:avLst/>
            </a:prstGeom>
          </p:spPr>
        </p:pic>
        <p:pic>
          <p:nvPicPr>
            <p:cNvPr id="14" name="Picture 13">
              <a:extLst>
                <a:ext uri="{FF2B5EF4-FFF2-40B4-BE49-F238E27FC236}">
                  <a16:creationId xmlns:a16="http://schemas.microsoft.com/office/drawing/2014/main" id="{6AEB9DFC-0847-B041-857F-0D6B428E9378}"/>
                </a:ext>
              </a:extLst>
            </p:cNvPr>
            <p:cNvPicPr>
              <a:picLocks noChangeAspect="1"/>
            </p:cNvPicPr>
            <p:nvPr/>
          </p:nvPicPr>
          <p:blipFill>
            <a:blip r:embed="rId5"/>
            <a:stretch>
              <a:fillRect/>
            </a:stretch>
          </p:blipFill>
          <p:spPr>
            <a:xfrm>
              <a:off x="5116898" y="4817268"/>
              <a:ext cx="1587500" cy="660400"/>
            </a:xfrm>
            <a:prstGeom prst="rect">
              <a:avLst/>
            </a:prstGeom>
          </p:spPr>
        </p:pic>
      </p:gr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4</a:t>
            </a:fld>
            <a:endParaRPr lang="en-US"/>
          </a:p>
        </p:txBody>
      </p:sp>
    </p:spTree>
    <p:extLst>
      <p:ext uri="{BB962C8B-B14F-4D97-AF65-F5344CB8AC3E}">
        <p14:creationId xmlns:p14="http://schemas.microsoft.com/office/powerpoint/2010/main" val="23045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Biased with ~100 V/cm</a:t>
            </a:r>
          </a:p>
          <a:p>
            <a:r>
              <a:rPr lang="en-US" sz="1800" dirty="0"/>
              <a:t>Phonon signal read out with QETs</a:t>
            </a:r>
          </a:p>
          <a:p>
            <a:r>
              <a:rPr lang="en-US" sz="1800" dirty="0"/>
              <a:t>resolution of ∼0.09 e−h+ Biased </a:t>
            </a:r>
          </a:p>
          <a:p>
            <a:pPr marL="0" indent="0">
              <a:buNone/>
            </a:pPr>
            <a:r>
              <a:rPr lang="en-US" dirty="0"/>
              <a:t> </a:t>
            </a:r>
          </a:p>
        </p:txBody>
      </p:sp>
      <p:pic>
        <p:nvPicPr>
          <p:cNvPr id="10" name="Picture 9">
            <a:extLst>
              <a:ext uri="{FF2B5EF4-FFF2-40B4-BE49-F238E27FC236}">
                <a16:creationId xmlns:a16="http://schemas.microsoft.com/office/drawing/2014/main" id="{E9CA3B1E-B12E-294E-82D2-6A660AF9553D}"/>
              </a:ext>
            </a:extLst>
          </p:cNvPr>
          <p:cNvPicPr>
            <a:picLocks noChangeAspect="1"/>
          </p:cNvPicPr>
          <p:nvPr/>
        </p:nvPicPr>
        <p:blipFill>
          <a:blip r:embed="rId2"/>
          <a:stretch>
            <a:fillRect/>
          </a:stretch>
        </p:blipFill>
        <p:spPr>
          <a:xfrm>
            <a:off x="6649539" y="1690688"/>
            <a:ext cx="4704261" cy="3331610"/>
          </a:xfrm>
          <a:prstGeom prst="rect">
            <a:avLst/>
          </a:prstGeom>
        </p:spPr>
      </p:pic>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5</a:t>
            </a:fld>
            <a:endParaRPr lang="en-US"/>
          </a:p>
        </p:txBody>
      </p:sp>
    </p:spTree>
    <p:extLst>
      <p:ext uri="{BB962C8B-B14F-4D97-AF65-F5344CB8AC3E}">
        <p14:creationId xmlns:p14="http://schemas.microsoft.com/office/powerpoint/2010/main" val="24226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7280557" y="136525"/>
            <a:ext cx="3828416" cy="3846306"/>
          </a:xfrm>
          <a:prstGeom prst="rect">
            <a:avLst/>
          </a:prstGeom>
        </p:spPr>
      </p:pic>
      <p:pic>
        <p:nvPicPr>
          <p:cNvPr id="15" name="Picture 14">
            <a:extLst>
              <a:ext uri="{FF2B5EF4-FFF2-40B4-BE49-F238E27FC236}">
                <a16:creationId xmlns:a16="http://schemas.microsoft.com/office/drawing/2014/main" id="{00FB1C81-0166-234B-8E2D-2252A3F75492}"/>
              </a:ext>
            </a:extLst>
          </p:cNvPr>
          <p:cNvPicPr>
            <a:picLocks noChangeAspect="1"/>
          </p:cNvPicPr>
          <p:nvPr/>
        </p:nvPicPr>
        <p:blipFill>
          <a:blip r:embed="rId4"/>
          <a:stretch>
            <a:fillRect/>
          </a:stretch>
        </p:blipFill>
        <p:spPr>
          <a:xfrm>
            <a:off x="812628" y="0"/>
            <a:ext cx="4098817" cy="3456834"/>
          </a:xfrm>
          <a:prstGeom prst="rect">
            <a:avLst/>
          </a:prstGeom>
        </p:spPr>
      </p:pic>
      <p:pic>
        <p:nvPicPr>
          <p:cNvPr id="17" name="Picture 16">
            <a:extLst>
              <a:ext uri="{FF2B5EF4-FFF2-40B4-BE49-F238E27FC236}">
                <a16:creationId xmlns:a16="http://schemas.microsoft.com/office/drawing/2014/main" id="{EFF12F7D-7D56-0C40-BC76-B39AB869BBBF}"/>
              </a:ext>
            </a:extLst>
          </p:cNvPr>
          <p:cNvPicPr>
            <a:picLocks noChangeAspect="1"/>
          </p:cNvPicPr>
          <p:nvPr/>
        </p:nvPicPr>
        <p:blipFill>
          <a:blip r:embed="rId5"/>
          <a:stretch>
            <a:fillRect/>
          </a:stretch>
        </p:blipFill>
        <p:spPr>
          <a:xfrm>
            <a:off x="812628" y="3351140"/>
            <a:ext cx="4043577" cy="3456834"/>
          </a:xfrm>
          <a:prstGeom prst="rect">
            <a:avLst/>
          </a:prstGeom>
        </p:spPr>
      </p:pic>
    </p:spTree>
    <p:extLst>
      <p:ext uri="{BB962C8B-B14F-4D97-AF65-F5344CB8AC3E}">
        <p14:creationId xmlns:p14="http://schemas.microsoft.com/office/powerpoint/2010/main" val="228274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7</a:t>
            </a:fld>
            <a:endParaRPr lang="en-US"/>
          </a:p>
        </p:txBody>
      </p:sp>
    </p:spTree>
    <p:extLst>
      <p:ext uri="{BB962C8B-B14F-4D97-AF65-F5344CB8AC3E}">
        <p14:creationId xmlns:p14="http://schemas.microsoft.com/office/powerpoint/2010/main" val="176961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err="1"/>
              <a:t>CDMSlite</a:t>
            </a:r>
            <a:r>
              <a:rPr lang="en-US" dirty="0"/>
              <a:t> Detector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62809" y="1793766"/>
            <a:ext cx="5529191" cy="3382382"/>
          </a:xfrm>
        </p:spPr>
      </p:pic>
      <p:sp>
        <p:nvSpPr>
          <p:cNvPr id="7" name="TextBox 6">
            <a:extLst>
              <a:ext uri="{FF2B5EF4-FFF2-40B4-BE49-F238E27FC236}">
                <a16:creationId xmlns:a16="http://schemas.microsoft.com/office/drawing/2014/main" id="{F18FCBF2-57F0-F643-8469-7DAD13900BC9}"/>
              </a:ext>
            </a:extLst>
          </p:cNvPr>
          <p:cNvSpPr txBox="1"/>
          <p:nvPr/>
        </p:nvSpPr>
        <p:spPr>
          <a:xfrm>
            <a:off x="1062681" y="1915297"/>
            <a:ext cx="50333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Low threshold ionization experiment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Applied Voltage ~50-80 V/cm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Ionization energy resolution of 170 </a:t>
            </a:r>
            <a:r>
              <a:rPr lang="en-US" dirty="0" err="1"/>
              <a:t>eVee</a:t>
            </a:r>
            <a:r>
              <a:rPr lang="en-US" dirty="0"/>
              <a:t> </a:t>
            </a:r>
          </a:p>
          <a:p>
            <a:endParaRPr lang="en-US" dirty="0"/>
          </a:p>
          <a:p>
            <a:pPr marL="285750" indent="-285750">
              <a:buFont typeface="Arial" panose="020B0604020202020204" pitchFamily="34" charset="0"/>
              <a:buChar char="•"/>
            </a:pPr>
            <a:r>
              <a:rPr lang="en-US" dirty="0"/>
              <a:t>Detects phonons only. </a:t>
            </a:r>
          </a:p>
          <a:p>
            <a:endParaRPr lang="en-US" dirty="0"/>
          </a:p>
          <a:p>
            <a:pPr marL="285750" indent="-285750">
              <a:buFont typeface="Arial" panose="020B0604020202020204" pitchFamily="34" charset="0"/>
              <a:buChar char="•"/>
            </a:pPr>
            <a:r>
              <a:rPr lang="en-US" dirty="0"/>
              <a:t>Phonon amplification via </a:t>
            </a:r>
            <a:r>
              <a:rPr lang="en-US" dirty="0" err="1"/>
              <a:t>Neganov</a:t>
            </a:r>
            <a:r>
              <a:rPr lang="en-US" dirty="0"/>
              <a:t>-</a:t>
            </a:r>
            <a:r>
              <a:rPr lang="en-US" dirty="0" err="1"/>
              <a:t>Trofimov</a:t>
            </a:r>
            <a:r>
              <a:rPr lang="en-US" dirty="0"/>
              <a:t>-Luke (NTL) effect </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8</a:t>
            </a:fld>
            <a:endParaRPr lang="en-US"/>
          </a:p>
        </p:txBody>
      </p:sp>
    </p:spTree>
    <p:extLst>
      <p:ext uri="{BB962C8B-B14F-4D97-AF65-F5344CB8AC3E}">
        <p14:creationId xmlns:p14="http://schemas.microsoft.com/office/powerpoint/2010/main" val="317434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677</Words>
  <Application>Microsoft Macintosh PowerPoint</Application>
  <PresentationFormat>Widescreen</PresentationFormat>
  <Paragraphs>95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Ionization Efficiency  (Yield)</vt:lpstr>
      <vt:lpstr>HVeV Detector.  </vt:lpstr>
      <vt:lpstr>PowerPoint Presentation</vt:lpstr>
      <vt:lpstr>END </vt:lpstr>
      <vt:lpstr>CDMSlite Detector </vt:lpstr>
      <vt:lpstr>Recoil Energy Reconstruction CDMSlite </vt:lpstr>
      <vt:lpstr>Ionization Efficiency  (Yield)</vt:lpstr>
      <vt:lpstr>Yield Variance </vt:lpstr>
      <vt:lpstr>Motivation: Single Electron –Hole Resolution </vt:lpstr>
      <vt:lpstr>Current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33</cp:revision>
  <dcterms:created xsi:type="dcterms:W3CDTF">2018-10-17T22:05:17Z</dcterms:created>
  <dcterms:modified xsi:type="dcterms:W3CDTF">2018-10-20T02:12:41Z</dcterms:modified>
</cp:coreProperties>
</file>