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44"/>
  </p:normalViewPr>
  <p:slideViewPr>
    <p:cSldViewPr snapToGrid="0" snapToObjects="1">
      <p:cViewPr varScale="1">
        <p:scale>
          <a:sx n="116" d="100"/>
          <a:sy n="116" d="100"/>
        </p:scale>
        <p:origin x="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5EED-C9DF-1240-9BEC-BB0870181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F99799-81EF-B14D-A6B8-17E97671B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98BB3-92FC-BF40-8141-2FD048FA9193}"/>
              </a:ext>
            </a:extLst>
          </p:cNvPr>
          <p:cNvSpPr>
            <a:spLocks noGrp="1"/>
          </p:cNvSpPr>
          <p:nvPr>
            <p:ph type="dt" sz="half" idx="10"/>
          </p:nvPr>
        </p:nvSpPr>
        <p:spPr/>
        <p:txBody>
          <a:bodyPr/>
          <a:lstStyle/>
          <a:p>
            <a:fld id="{704C5AB4-A160-9E4B-9874-864F6D50E237}" type="datetimeFigureOut">
              <a:rPr lang="en-US" smtClean="0"/>
              <a:t>4/17/19</a:t>
            </a:fld>
            <a:endParaRPr lang="en-US"/>
          </a:p>
        </p:txBody>
      </p:sp>
      <p:sp>
        <p:nvSpPr>
          <p:cNvPr id="5" name="Footer Placeholder 4">
            <a:extLst>
              <a:ext uri="{FF2B5EF4-FFF2-40B4-BE49-F238E27FC236}">
                <a16:creationId xmlns:a16="http://schemas.microsoft.com/office/drawing/2014/main" id="{FEA1A59A-A832-C846-9970-B15D9E644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9A808-4FE6-AB41-B27B-6CB331F9FF89}"/>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39602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BD36-A58F-E84E-96FD-E58D86E469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E07030-9D5A-2C4C-8A73-0C5A9E7440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6E3AC-9B5F-354A-9CA0-5E786E3F1035}"/>
              </a:ext>
            </a:extLst>
          </p:cNvPr>
          <p:cNvSpPr>
            <a:spLocks noGrp="1"/>
          </p:cNvSpPr>
          <p:nvPr>
            <p:ph type="dt" sz="half" idx="10"/>
          </p:nvPr>
        </p:nvSpPr>
        <p:spPr/>
        <p:txBody>
          <a:bodyPr/>
          <a:lstStyle/>
          <a:p>
            <a:fld id="{704C5AB4-A160-9E4B-9874-864F6D50E237}" type="datetimeFigureOut">
              <a:rPr lang="en-US" smtClean="0"/>
              <a:t>4/17/19</a:t>
            </a:fld>
            <a:endParaRPr lang="en-US"/>
          </a:p>
        </p:txBody>
      </p:sp>
      <p:sp>
        <p:nvSpPr>
          <p:cNvPr id="5" name="Footer Placeholder 4">
            <a:extLst>
              <a:ext uri="{FF2B5EF4-FFF2-40B4-BE49-F238E27FC236}">
                <a16:creationId xmlns:a16="http://schemas.microsoft.com/office/drawing/2014/main" id="{57D5D7F7-63F1-A947-8D15-167294106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6D7B2-245E-204E-B013-E246D8BB1A9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65574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DB2F-F353-9D4F-B8C8-35334E910C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B42690-491F-C24F-895D-1649275174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785C6-F26B-0E4D-B7F8-25EA680E584B}"/>
              </a:ext>
            </a:extLst>
          </p:cNvPr>
          <p:cNvSpPr>
            <a:spLocks noGrp="1"/>
          </p:cNvSpPr>
          <p:nvPr>
            <p:ph type="dt" sz="half" idx="10"/>
          </p:nvPr>
        </p:nvSpPr>
        <p:spPr/>
        <p:txBody>
          <a:bodyPr/>
          <a:lstStyle/>
          <a:p>
            <a:fld id="{704C5AB4-A160-9E4B-9874-864F6D50E237}" type="datetimeFigureOut">
              <a:rPr lang="en-US" smtClean="0"/>
              <a:t>4/17/19</a:t>
            </a:fld>
            <a:endParaRPr lang="en-US"/>
          </a:p>
        </p:txBody>
      </p:sp>
      <p:sp>
        <p:nvSpPr>
          <p:cNvPr id="5" name="Footer Placeholder 4">
            <a:extLst>
              <a:ext uri="{FF2B5EF4-FFF2-40B4-BE49-F238E27FC236}">
                <a16:creationId xmlns:a16="http://schemas.microsoft.com/office/drawing/2014/main" id="{DEB66B29-108A-9645-A8C9-EFBB15413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74C0C-327C-0541-B68E-891E2DAE22E9}"/>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99069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5F5B-D768-2A40-B492-2BC273458F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D4B22-3DD6-7F4B-8418-778854F891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AA201-31CC-7544-9603-EFC9F7AA7216}"/>
              </a:ext>
            </a:extLst>
          </p:cNvPr>
          <p:cNvSpPr>
            <a:spLocks noGrp="1"/>
          </p:cNvSpPr>
          <p:nvPr>
            <p:ph type="dt" sz="half" idx="10"/>
          </p:nvPr>
        </p:nvSpPr>
        <p:spPr/>
        <p:txBody>
          <a:bodyPr/>
          <a:lstStyle/>
          <a:p>
            <a:fld id="{704C5AB4-A160-9E4B-9874-864F6D50E237}" type="datetimeFigureOut">
              <a:rPr lang="en-US" smtClean="0"/>
              <a:t>4/17/19</a:t>
            </a:fld>
            <a:endParaRPr lang="en-US"/>
          </a:p>
        </p:txBody>
      </p:sp>
      <p:sp>
        <p:nvSpPr>
          <p:cNvPr id="5" name="Footer Placeholder 4">
            <a:extLst>
              <a:ext uri="{FF2B5EF4-FFF2-40B4-BE49-F238E27FC236}">
                <a16:creationId xmlns:a16="http://schemas.microsoft.com/office/drawing/2014/main" id="{122D9219-D7B5-8048-834D-FADFD1B45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9772A-EED2-9946-9270-C8A4F7B11354}"/>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65419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236E-1C06-2F4D-A60B-E3DA3A933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DD9B1-BC84-904C-99F3-C856EC3B3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A3D73D-D894-8440-BAC9-622C5BDACDC4}"/>
              </a:ext>
            </a:extLst>
          </p:cNvPr>
          <p:cNvSpPr>
            <a:spLocks noGrp="1"/>
          </p:cNvSpPr>
          <p:nvPr>
            <p:ph type="dt" sz="half" idx="10"/>
          </p:nvPr>
        </p:nvSpPr>
        <p:spPr/>
        <p:txBody>
          <a:bodyPr/>
          <a:lstStyle/>
          <a:p>
            <a:fld id="{704C5AB4-A160-9E4B-9874-864F6D50E237}" type="datetimeFigureOut">
              <a:rPr lang="en-US" smtClean="0"/>
              <a:t>4/17/19</a:t>
            </a:fld>
            <a:endParaRPr lang="en-US"/>
          </a:p>
        </p:txBody>
      </p:sp>
      <p:sp>
        <p:nvSpPr>
          <p:cNvPr id="5" name="Footer Placeholder 4">
            <a:extLst>
              <a:ext uri="{FF2B5EF4-FFF2-40B4-BE49-F238E27FC236}">
                <a16:creationId xmlns:a16="http://schemas.microsoft.com/office/drawing/2014/main" id="{226ED08B-2555-5843-ACC6-5C3745D94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CDB8E-8F90-CB41-B40E-B80553ACB8F5}"/>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62452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AB22-FA36-6E45-8D96-8224573CC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2FDFB-BBB6-8344-900A-8801FEB8DA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B2178F-9B0C-7F48-A479-203A6C54AB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06A63E-43F0-284A-8182-724255812E28}"/>
              </a:ext>
            </a:extLst>
          </p:cNvPr>
          <p:cNvSpPr>
            <a:spLocks noGrp="1"/>
          </p:cNvSpPr>
          <p:nvPr>
            <p:ph type="dt" sz="half" idx="10"/>
          </p:nvPr>
        </p:nvSpPr>
        <p:spPr/>
        <p:txBody>
          <a:bodyPr/>
          <a:lstStyle/>
          <a:p>
            <a:fld id="{704C5AB4-A160-9E4B-9874-864F6D50E237}" type="datetimeFigureOut">
              <a:rPr lang="en-US" smtClean="0"/>
              <a:t>4/17/19</a:t>
            </a:fld>
            <a:endParaRPr lang="en-US"/>
          </a:p>
        </p:txBody>
      </p:sp>
      <p:sp>
        <p:nvSpPr>
          <p:cNvPr id="6" name="Footer Placeholder 5">
            <a:extLst>
              <a:ext uri="{FF2B5EF4-FFF2-40B4-BE49-F238E27FC236}">
                <a16:creationId xmlns:a16="http://schemas.microsoft.com/office/drawing/2014/main" id="{1D29D137-BC68-4A40-8AFD-910DFBDA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984D0-35D9-3B46-AD05-10148A2F1FA0}"/>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55414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C7FF-99A8-0D4A-98F3-475EB54DA2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9F7BB5-7674-F54C-9DA0-7C008C7C9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85EBDF-E56C-6644-B5EA-92AF8CCD7E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9B7449-9EE1-9448-AA3F-F6A6BC4B11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FEDF8D-AE69-F34F-8A8C-CCAF664908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3C1E68-418D-8E42-805B-FF4028217931}"/>
              </a:ext>
            </a:extLst>
          </p:cNvPr>
          <p:cNvSpPr>
            <a:spLocks noGrp="1"/>
          </p:cNvSpPr>
          <p:nvPr>
            <p:ph type="dt" sz="half" idx="10"/>
          </p:nvPr>
        </p:nvSpPr>
        <p:spPr/>
        <p:txBody>
          <a:bodyPr/>
          <a:lstStyle/>
          <a:p>
            <a:fld id="{704C5AB4-A160-9E4B-9874-864F6D50E237}" type="datetimeFigureOut">
              <a:rPr lang="en-US" smtClean="0"/>
              <a:t>4/17/19</a:t>
            </a:fld>
            <a:endParaRPr lang="en-US"/>
          </a:p>
        </p:txBody>
      </p:sp>
      <p:sp>
        <p:nvSpPr>
          <p:cNvPr id="8" name="Footer Placeholder 7">
            <a:extLst>
              <a:ext uri="{FF2B5EF4-FFF2-40B4-BE49-F238E27FC236}">
                <a16:creationId xmlns:a16="http://schemas.microsoft.com/office/drawing/2014/main" id="{B6B93184-9A71-6E46-9ED6-58BEB74505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4FC31E-2704-B54F-ACDE-EA3E40011B5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10612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E898-B836-2A46-8C74-0EE3F63AF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730C68-059C-4646-BD43-09DDAA4F0833}"/>
              </a:ext>
            </a:extLst>
          </p:cNvPr>
          <p:cNvSpPr>
            <a:spLocks noGrp="1"/>
          </p:cNvSpPr>
          <p:nvPr>
            <p:ph type="dt" sz="half" idx="10"/>
          </p:nvPr>
        </p:nvSpPr>
        <p:spPr/>
        <p:txBody>
          <a:bodyPr/>
          <a:lstStyle/>
          <a:p>
            <a:fld id="{704C5AB4-A160-9E4B-9874-864F6D50E237}" type="datetimeFigureOut">
              <a:rPr lang="en-US" smtClean="0"/>
              <a:t>4/17/19</a:t>
            </a:fld>
            <a:endParaRPr lang="en-US"/>
          </a:p>
        </p:txBody>
      </p:sp>
      <p:sp>
        <p:nvSpPr>
          <p:cNvPr id="4" name="Footer Placeholder 3">
            <a:extLst>
              <a:ext uri="{FF2B5EF4-FFF2-40B4-BE49-F238E27FC236}">
                <a16:creationId xmlns:a16="http://schemas.microsoft.com/office/drawing/2014/main" id="{8FEFE5D4-25CC-E247-ADF3-6F0414C199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064894-2C00-DF42-8293-26C25DFB77C4}"/>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16243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BD2BC-CDFC-5645-BA12-9549B7019592}"/>
              </a:ext>
            </a:extLst>
          </p:cNvPr>
          <p:cNvSpPr>
            <a:spLocks noGrp="1"/>
          </p:cNvSpPr>
          <p:nvPr>
            <p:ph type="dt" sz="half" idx="10"/>
          </p:nvPr>
        </p:nvSpPr>
        <p:spPr/>
        <p:txBody>
          <a:bodyPr/>
          <a:lstStyle/>
          <a:p>
            <a:fld id="{704C5AB4-A160-9E4B-9874-864F6D50E237}" type="datetimeFigureOut">
              <a:rPr lang="en-US" smtClean="0"/>
              <a:t>4/17/19</a:t>
            </a:fld>
            <a:endParaRPr lang="en-US"/>
          </a:p>
        </p:txBody>
      </p:sp>
      <p:sp>
        <p:nvSpPr>
          <p:cNvPr id="3" name="Footer Placeholder 2">
            <a:extLst>
              <a:ext uri="{FF2B5EF4-FFF2-40B4-BE49-F238E27FC236}">
                <a16:creationId xmlns:a16="http://schemas.microsoft.com/office/drawing/2014/main" id="{57740A53-85C3-194C-8F99-424A7524C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DED6F0-4643-7549-8543-69C817FF6AB7}"/>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9664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8BA4-995C-FC4C-9A5D-17AD53164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BABC48-64E0-714E-A948-7F0C56D1C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0AE40-631D-6942-83D7-33C966370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7F4F5D-465D-8D4B-B349-918FDFF8C584}"/>
              </a:ext>
            </a:extLst>
          </p:cNvPr>
          <p:cNvSpPr>
            <a:spLocks noGrp="1"/>
          </p:cNvSpPr>
          <p:nvPr>
            <p:ph type="dt" sz="half" idx="10"/>
          </p:nvPr>
        </p:nvSpPr>
        <p:spPr/>
        <p:txBody>
          <a:bodyPr/>
          <a:lstStyle/>
          <a:p>
            <a:fld id="{704C5AB4-A160-9E4B-9874-864F6D50E237}" type="datetimeFigureOut">
              <a:rPr lang="en-US" smtClean="0"/>
              <a:t>4/17/19</a:t>
            </a:fld>
            <a:endParaRPr lang="en-US"/>
          </a:p>
        </p:txBody>
      </p:sp>
      <p:sp>
        <p:nvSpPr>
          <p:cNvPr id="6" name="Footer Placeholder 5">
            <a:extLst>
              <a:ext uri="{FF2B5EF4-FFF2-40B4-BE49-F238E27FC236}">
                <a16:creationId xmlns:a16="http://schemas.microsoft.com/office/drawing/2014/main" id="{3B756048-7FCC-7141-A36A-6DEDD63AA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38C38-9175-864D-9CDA-78D76BF6A8B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53204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6DA-D7F5-6247-94B4-867F656A6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AA2B3-C0FD-C843-AC2F-11745DDBC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E4BD85-91CE-4242-B2E2-6C810478B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6CDEF8-AB8D-9D42-83D2-53588BFABA1B}"/>
              </a:ext>
            </a:extLst>
          </p:cNvPr>
          <p:cNvSpPr>
            <a:spLocks noGrp="1"/>
          </p:cNvSpPr>
          <p:nvPr>
            <p:ph type="dt" sz="half" idx="10"/>
          </p:nvPr>
        </p:nvSpPr>
        <p:spPr/>
        <p:txBody>
          <a:bodyPr/>
          <a:lstStyle/>
          <a:p>
            <a:fld id="{704C5AB4-A160-9E4B-9874-864F6D50E237}" type="datetimeFigureOut">
              <a:rPr lang="en-US" smtClean="0"/>
              <a:t>4/17/19</a:t>
            </a:fld>
            <a:endParaRPr lang="en-US"/>
          </a:p>
        </p:txBody>
      </p:sp>
      <p:sp>
        <p:nvSpPr>
          <p:cNvPr id="6" name="Footer Placeholder 5">
            <a:extLst>
              <a:ext uri="{FF2B5EF4-FFF2-40B4-BE49-F238E27FC236}">
                <a16:creationId xmlns:a16="http://schemas.microsoft.com/office/drawing/2014/main" id="{8A8245C3-3B49-4C4B-9614-52C33A2DD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CAAEF-ACAF-0645-ACF3-D28B6E6C1ABF}"/>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11534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13342-3342-034C-8CC8-ACF0B792B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2D4D8-4EBC-A445-99B2-C4A059E26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E4C2D-E355-BF4C-81EB-C76C87A00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C5AB4-A160-9E4B-9874-864F6D50E237}" type="datetimeFigureOut">
              <a:rPr lang="en-US" smtClean="0"/>
              <a:t>4/17/19</a:t>
            </a:fld>
            <a:endParaRPr lang="en-US"/>
          </a:p>
        </p:txBody>
      </p:sp>
      <p:sp>
        <p:nvSpPr>
          <p:cNvPr id="5" name="Footer Placeholder 4">
            <a:extLst>
              <a:ext uri="{FF2B5EF4-FFF2-40B4-BE49-F238E27FC236}">
                <a16:creationId xmlns:a16="http://schemas.microsoft.com/office/drawing/2014/main" id="{06F96AFC-CFF3-5641-9CDA-0984ABB82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2F7AC8-5064-1645-9468-85B90583C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18F6F-CF66-F644-830A-C93776F00BCC}" type="slidenum">
              <a:rPr lang="en-US" smtClean="0"/>
              <a:t>‹#›</a:t>
            </a:fld>
            <a:endParaRPr lang="en-US"/>
          </a:p>
        </p:txBody>
      </p:sp>
    </p:spTree>
    <p:extLst>
      <p:ext uri="{BB962C8B-B14F-4D97-AF65-F5344CB8AC3E}">
        <p14:creationId xmlns:p14="http://schemas.microsoft.com/office/powerpoint/2010/main" val="31994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3D03-45C4-5747-A167-BB9000EDFB8D}"/>
              </a:ext>
            </a:extLst>
          </p:cNvPr>
          <p:cNvSpPr>
            <a:spLocks noGrp="1"/>
          </p:cNvSpPr>
          <p:nvPr>
            <p:ph type="ctrTitle"/>
          </p:nvPr>
        </p:nvSpPr>
        <p:spPr/>
        <p:txBody>
          <a:bodyPr/>
          <a:lstStyle/>
          <a:p>
            <a:r>
              <a:rPr lang="en-US" dirty="0"/>
              <a:t>DATA SCIENCE CAREER TRACK</a:t>
            </a:r>
          </a:p>
        </p:txBody>
      </p:sp>
      <p:sp>
        <p:nvSpPr>
          <p:cNvPr id="3" name="Subtitle 2">
            <a:extLst>
              <a:ext uri="{FF2B5EF4-FFF2-40B4-BE49-F238E27FC236}">
                <a16:creationId xmlns:a16="http://schemas.microsoft.com/office/drawing/2014/main" id="{D4C46C24-B93E-8749-8576-CFBE98A1DC8C}"/>
              </a:ext>
            </a:extLst>
          </p:cNvPr>
          <p:cNvSpPr>
            <a:spLocks noGrp="1"/>
          </p:cNvSpPr>
          <p:nvPr>
            <p:ph type="subTitle" idx="1"/>
          </p:nvPr>
        </p:nvSpPr>
        <p:spPr/>
        <p:txBody>
          <a:bodyPr/>
          <a:lstStyle/>
          <a:p>
            <a:r>
              <a:rPr lang="en-US" dirty="0"/>
              <a:t>CAPSTONE 1</a:t>
            </a:r>
          </a:p>
          <a:p>
            <a:r>
              <a:rPr lang="en-US" dirty="0"/>
              <a:t>MILESTONE REPORT</a:t>
            </a:r>
          </a:p>
          <a:p>
            <a:r>
              <a:rPr lang="en-US" dirty="0"/>
              <a:t>by Edward Franke</a:t>
            </a:r>
          </a:p>
        </p:txBody>
      </p:sp>
    </p:spTree>
    <p:extLst>
      <p:ext uri="{BB962C8B-B14F-4D97-AF65-F5344CB8AC3E}">
        <p14:creationId xmlns:p14="http://schemas.microsoft.com/office/powerpoint/2010/main" val="1707441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3466-6332-BB44-8E09-AEDD1A6D10B8}"/>
              </a:ext>
            </a:extLst>
          </p:cNvPr>
          <p:cNvSpPr>
            <a:spLocks noGrp="1"/>
          </p:cNvSpPr>
          <p:nvPr>
            <p:ph type="title"/>
          </p:nvPr>
        </p:nvSpPr>
        <p:spPr/>
        <p:txBody>
          <a:bodyPr/>
          <a:lstStyle/>
          <a:p>
            <a:r>
              <a:rPr lang="en-US" dirty="0"/>
              <a:t>AGENGA</a:t>
            </a:r>
          </a:p>
        </p:txBody>
      </p:sp>
      <p:sp>
        <p:nvSpPr>
          <p:cNvPr id="3" name="Content Placeholder 2">
            <a:extLst>
              <a:ext uri="{FF2B5EF4-FFF2-40B4-BE49-F238E27FC236}">
                <a16:creationId xmlns:a16="http://schemas.microsoft.com/office/drawing/2014/main" id="{ADBA30E6-7873-F64D-B736-77CB27332268}"/>
              </a:ext>
            </a:extLst>
          </p:cNvPr>
          <p:cNvSpPr>
            <a:spLocks noGrp="1"/>
          </p:cNvSpPr>
          <p:nvPr>
            <p:ph idx="1"/>
          </p:nvPr>
        </p:nvSpPr>
        <p:spPr/>
        <p:txBody>
          <a:bodyPr/>
          <a:lstStyle/>
          <a:p>
            <a:r>
              <a:rPr lang="en-US" dirty="0"/>
              <a:t>Executive Summary</a:t>
            </a:r>
          </a:p>
          <a:p>
            <a:r>
              <a:rPr lang="en-US" dirty="0"/>
              <a:t>Idea Discussion</a:t>
            </a:r>
          </a:p>
          <a:p>
            <a:r>
              <a:rPr lang="en-US" dirty="0"/>
              <a:t>Findings</a:t>
            </a:r>
          </a:p>
          <a:p>
            <a:r>
              <a:rPr lang="en-US" dirty="0"/>
              <a:t>Conclusion</a:t>
            </a:r>
          </a:p>
          <a:p>
            <a:r>
              <a:rPr lang="en-US" dirty="0"/>
              <a:t>What’s Next</a:t>
            </a:r>
          </a:p>
        </p:txBody>
      </p:sp>
    </p:spTree>
    <p:extLst>
      <p:ext uri="{BB962C8B-B14F-4D97-AF65-F5344CB8AC3E}">
        <p14:creationId xmlns:p14="http://schemas.microsoft.com/office/powerpoint/2010/main" val="356036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70F8-03D8-3C4D-833D-206DA4B4E39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5A64E7EA-D90D-264E-AFE9-9D0776601816}"/>
              </a:ext>
            </a:extLst>
          </p:cNvPr>
          <p:cNvSpPr>
            <a:spLocks noGrp="1"/>
          </p:cNvSpPr>
          <p:nvPr>
            <p:ph idx="1"/>
          </p:nvPr>
        </p:nvSpPr>
        <p:spPr/>
        <p:txBody>
          <a:bodyPr/>
          <a:lstStyle/>
          <a:p>
            <a:r>
              <a:rPr lang="en-US" dirty="0"/>
              <a:t>The purpose for this project is to find a correlation connected to fraudulent credit card transactions that can separate them in real time compared to legitimate transactions.  The dataset is a cleaned dataset from </a:t>
            </a:r>
            <a:r>
              <a:rPr lang="en-US" dirty="0" err="1"/>
              <a:t>Kaggle.com</a:t>
            </a:r>
            <a:r>
              <a:rPr lang="en-US" dirty="0"/>
              <a:t>.  It has been discovered there is a correlation connected to fraudulent transactions, but the code required to separate it from the legitimate transactions has not yet occurred.  The most promising results comes from pandas profiling function which gives the following data:</a:t>
            </a:r>
          </a:p>
          <a:p>
            <a:pPr marL="0" indent="0">
              <a:buNone/>
            </a:pPr>
            <a:endParaRPr lang="en-US" dirty="0"/>
          </a:p>
        </p:txBody>
      </p:sp>
    </p:spTree>
    <p:extLst>
      <p:ext uri="{BB962C8B-B14F-4D97-AF65-F5344CB8AC3E}">
        <p14:creationId xmlns:p14="http://schemas.microsoft.com/office/powerpoint/2010/main" val="246129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68209-B41D-374D-B8E0-F82B9E33B1F9}"/>
              </a:ext>
            </a:extLst>
          </p:cNvPr>
          <p:cNvPicPr/>
          <p:nvPr/>
        </p:nvPicPr>
        <p:blipFill>
          <a:blip r:embed="rId2">
            <a:extLst>
              <a:ext uri="{28A0092B-C50C-407E-A947-70E740481C1C}">
                <a14:useLocalDpi xmlns:a14="http://schemas.microsoft.com/office/drawing/2010/main" val="0"/>
              </a:ext>
            </a:extLst>
          </a:blip>
          <a:stretch>
            <a:fillRect/>
          </a:stretch>
        </p:blipFill>
        <p:spPr>
          <a:xfrm>
            <a:off x="609599" y="534596"/>
            <a:ext cx="5927125" cy="3123004"/>
          </a:xfrm>
          <a:prstGeom prst="rect">
            <a:avLst/>
          </a:prstGeom>
        </p:spPr>
      </p:pic>
      <p:pic>
        <p:nvPicPr>
          <p:cNvPr id="5" name="Picture 4">
            <a:extLst>
              <a:ext uri="{FF2B5EF4-FFF2-40B4-BE49-F238E27FC236}">
                <a16:creationId xmlns:a16="http://schemas.microsoft.com/office/drawing/2014/main" id="{4B6649C7-6242-834F-B362-69B33DFB12DA}"/>
              </a:ext>
            </a:extLst>
          </p:cNvPr>
          <p:cNvPicPr/>
          <p:nvPr/>
        </p:nvPicPr>
        <p:blipFill>
          <a:blip r:embed="rId3">
            <a:extLst>
              <a:ext uri="{28A0092B-C50C-407E-A947-70E740481C1C}">
                <a14:useLocalDpi xmlns:a14="http://schemas.microsoft.com/office/drawing/2010/main" val="0"/>
              </a:ext>
            </a:extLst>
          </a:blip>
          <a:stretch>
            <a:fillRect/>
          </a:stretch>
        </p:blipFill>
        <p:spPr>
          <a:xfrm>
            <a:off x="609599" y="3525398"/>
            <a:ext cx="5570864" cy="2368626"/>
          </a:xfrm>
          <a:prstGeom prst="rect">
            <a:avLst/>
          </a:prstGeom>
        </p:spPr>
      </p:pic>
      <p:sp>
        <p:nvSpPr>
          <p:cNvPr id="6" name="TextBox 5">
            <a:extLst>
              <a:ext uri="{FF2B5EF4-FFF2-40B4-BE49-F238E27FC236}">
                <a16:creationId xmlns:a16="http://schemas.microsoft.com/office/drawing/2014/main" id="{74B01813-FAC0-0E43-8720-5FB961375C71}"/>
              </a:ext>
            </a:extLst>
          </p:cNvPr>
          <p:cNvSpPr txBox="1"/>
          <p:nvPr/>
        </p:nvSpPr>
        <p:spPr>
          <a:xfrm>
            <a:off x="7414352" y="2096098"/>
            <a:ext cx="3910988" cy="369332"/>
          </a:xfrm>
          <a:prstGeom prst="rect">
            <a:avLst/>
          </a:prstGeom>
          <a:noFill/>
        </p:spPr>
        <p:txBody>
          <a:bodyPr wrap="square" rtlCol="0">
            <a:spAutoFit/>
          </a:bodyPr>
          <a:lstStyle/>
          <a:p>
            <a:r>
              <a:rPr lang="en-US" dirty="0"/>
              <a:t>Fraudulent Transactions</a:t>
            </a:r>
          </a:p>
        </p:txBody>
      </p:sp>
      <p:sp>
        <p:nvSpPr>
          <p:cNvPr id="8" name="TextBox 7">
            <a:extLst>
              <a:ext uri="{FF2B5EF4-FFF2-40B4-BE49-F238E27FC236}">
                <a16:creationId xmlns:a16="http://schemas.microsoft.com/office/drawing/2014/main" id="{5FF9D31D-65AF-7740-BDB9-F37FC8CCC107}"/>
              </a:ext>
            </a:extLst>
          </p:cNvPr>
          <p:cNvSpPr txBox="1"/>
          <p:nvPr/>
        </p:nvSpPr>
        <p:spPr>
          <a:xfrm>
            <a:off x="7414352" y="4570629"/>
            <a:ext cx="2866767" cy="369332"/>
          </a:xfrm>
          <a:prstGeom prst="rect">
            <a:avLst/>
          </a:prstGeom>
          <a:noFill/>
        </p:spPr>
        <p:txBody>
          <a:bodyPr wrap="square" rtlCol="0">
            <a:spAutoFit/>
          </a:bodyPr>
          <a:lstStyle/>
          <a:p>
            <a:r>
              <a:rPr lang="en-US" dirty="0"/>
              <a:t>Legitimate Transactions</a:t>
            </a:r>
          </a:p>
        </p:txBody>
      </p:sp>
    </p:spTree>
    <p:extLst>
      <p:ext uri="{BB962C8B-B14F-4D97-AF65-F5344CB8AC3E}">
        <p14:creationId xmlns:p14="http://schemas.microsoft.com/office/powerpoint/2010/main" val="63872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9868-4A00-A04B-AAC8-19CFEA1B929D}"/>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9A83352D-1E72-054C-9AA3-776D53300C61}"/>
              </a:ext>
            </a:extLst>
          </p:cNvPr>
          <p:cNvSpPr>
            <a:spLocks noGrp="1"/>
          </p:cNvSpPr>
          <p:nvPr>
            <p:ph idx="1"/>
          </p:nvPr>
        </p:nvSpPr>
        <p:spPr/>
        <p:txBody>
          <a:bodyPr>
            <a:normAutofit fontScale="85000" lnSpcReduction="20000"/>
          </a:bodyPr>
          <a:lstStyle/>
          <a:p>
            <a:r>
              <a:rPr lang="en-US" dirty="0"/>
              <a:t>IDEA:  A model to detect fraud in credit card transactions. (problem to solve)</a:t>
            </a:r>
          </a:p>
          <a:p>
            <a:r>
              <a:rPr lang="en-US" dirty="0"/>
              <a:t>CLIENT:  Credit Card Companies</a:t>
            </a:r>
          </a:p>
          <a:p>
            <a:r>
              <a:rPr lang="en-US" dirty="0"/>
              <a:t>REASON:  If they don’t detect and stop the fraud as it happens, their customer don’t pay the cost, they do.  This project is intended to reduce their expenses and increase their profits.</a:t>
            </a:r>
          </a:p>
          <a:p>
            <a:r>
              <a:rPr lang="en-US" dirty="0"/>
              <a:t>DATA:  From Kaggle, a cleaned dataset with 284,807 transactions from 2013 with 492 frauds in total.</a:t>
            </a:r>
          </a:p>
          <a:p>
            <a:r>
              <a:rPr lang="en-US" dirty="0"/>
              <a:t>SOLUTION:  Create a model or analysis to discover what makes fraudulent transaction similar to detect this relationship as it happens.</a:t>
            </a:r>
          </a:p>
          <a:p>
            <a:r>
              <a:rPr lang="en-US" dirty="0"/>
              <a:t>DETAILS:  See Detail Section Below.</a:t>
            </a:r>
          </a:p>
          <a:p>
            <a:r>
              <a:rPr lang="en-US" dirty="0"/>
              <a:t>DELIVERABLES:  Working code that detect fraud as it receives data and a presentation outlining the discoveries and explain the methods used to reach the discoveries.</a:t>
            </a:r>
          </a:p>
          <a:p>
            <a:endParaRPr lang="en-US" dirty="0"/>
          </a:p>
        </p:txBody>
      </p:sp>
    </p:spTree>
    <p:extLst>
      <p:ext uri="{BB962C8B-B14F-4D97-AF65-F5344CB8AC3E}">
        <p14:creationId xmlns:p14="http://schemas.microsoft.com/office/powerpoint/2010/main" val="236809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7581-B345-2B47-95C5-187035419EC8}"/>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432F60DC-F896-C140-916C-8CA170C85222}"/>
              </a:ext>
            </a:extLst>
          </p:cNvPr>
          <p:cNvSpPr>
            <a:spLocks noGrp="1"/>
          </p:cNvSpPr>
          <p:nvPr>
            <p:ph idx="1"/>
          </p:nvPr>
        </p:nvSpPr>
        <p:spPr/>
        <p:txBody>
          <a:bodyPr/>
          <a:lstStyle/>
          <a:p>
            <a:r>
              <a:rPr lang="en-US" dirty="0"/>
              <a:t>This is the code that was used to separate the initial </a:t>
            </a:r>
            <a:r>
              <a:rPr lang="en-US" dirty="0" err="1"/>
              <a:t>dataframe</a:t>
            </a:r>
            <a:r>
              <a:rPr lang="en-US" dirty="0"/>
              <a:t> into separate </a:t>
            </a:r>
            <a:r>
              <a:rPr lang="en-US" dirty="0" err="1"/>
              <a:t>dataframes</a:t>
            </a:r>
            <a:r>
              <a:rPr lang="en-US" dirty="0"/>
              <a:t> only containing fraud or legit transactions.</a:t>
            </a:r>
          </a:p>
          <a:p>
            <a:r>
              <a:rPr lang="en-US" dirty="0"/>
              <a:t>While comparing the transactions, I noticed fraudulent transactions have a greater histogram area that legitimate transactions.  I was under the impression that I could create code to determine any transaction with a total V set as below -17 as fraudulent.  However, as this </a:t>
            </a:r>
            <a:r>
              <a:rPr lang="en-US" dirty="0" err="1"/>
              <a:t>overlayed</a:t>
            </a:r>
            <a:r>
              <a:rPr lang="en-US" dirty="0"/>
              <a:t> histogram comparison shows, that would fail the purpose of the project.  A solution is still being sought.</a:t>
            </a:r>
          </a:p>
          <a:p>
            <a:pPr marL="0" indent="0">
              <a:buNone/>
            </a:pPr>
            <a:endParaRPr lang="en-US" dirty="0"/>
          </a:p>
        </p:txBody>
      </p:sp>
      <p:pic>
        <p:nvPicPr>
          <p:cNvPr id="4" name="Picture 3">
            <a:extLst>
              <a:ext uri="{FF2B5EF4-FFF2-40B4-BE49-F238E27FC236}">
                <a16:creationId xmlns:a16="http://schemas.microsoft.com/office/drawing/2014/main" id="{94DEF733-1262-FA4A-8FF2-C12F2BB77E0B}"/>
              </a:ext>
            </a:extLst>
          </p:cNvPr>
          <p:cNvPicPr/>
          <p:nvPr/>
        </p:nvPicPr>
        <p:blipFill>
          <a:blip r:embed="rId2">
            <a:extLst>
              <a:ext uri="{28A0092B-C50C-407E-A947-70E740481C1C}">
                <a14:useLocalDpi xmlns:a14="http://schemas.microsoft.com/office/drawing/2010/main" val="0"/>
              </a:ext>
            </a:extLst>
          </a:blip>
          <a:stretch>
            <a:fillRect/>
          </a:stretch>
        </p:blipFill>
        <p:spPr>
          <a:xfrm>
            <a:off x="1017030" y="5279253"/>
            <a:ext cx="7929262" cy="1213622"/>
          </a:xfrm>
          <a:prstGeom prst="rect">
            <a:avLst/>
          </a:prstGeom>
        </p:spPr>
      </p:pic>
    </p:spTree>
    <p:extLst>
      <p:ext uri="{BB962C8B-B14F-4D97-AF65-F5344CB8AC3E}">
        <p14:creationId xmlns:p14="http://schemas.microsoft.com/office/powerpoint/2010/main" val="346728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C1F9-D55D-7D42-BED0-0987BEA47242}"/>
              </a:ext>
            </a:extLst>
          </p:cNvPr>
          <p:cNvSpPr>
            <a:spLocks noGrp="1"/>
          </p:cNvSpPr>
          <p:nvPr>
            <p:ph type="title"/>
          </p:nvPr>
        </p:nvSpPr>
        <p:spPr>
          <a:xfrm>
            <a:off x="566351" y="402195"/>
            <a:ext cx="10515600" cy="1325563"/>
          </a:xfrm>
        </p:spPr>
        <p:txBody>
          <a:bodyPr/>
          <a:lstStyle/>
          <a:p>
            <a:r>
              <a:rPr lang="en-US" dirty="0"/>
              <a:t>Conclusion</a:t>
            </a:r>
          </a:p>
        </p:txBody>
      </p:sp>
      <p:pic>
        <p:nvPicPr>
          <p:cNvPr id="4" name="Picture 3">
            <a:extLst>
              <a:ext uri="{FF2B5EF4-FFF2-40B4-BE49-F238E27FC236}">
                <a16:creationId xmlns:a16="http://schemas.microsoft.com/office/drawing/2014/main" id="{2BCF61B8-75BA-6D43-91E0-A4BB893AFBC0}"/>
              </a:ext>
            </a:extLst>
          </p:cNvPr>
          <p:cNvPicPr/>
          <p:nvPr/>
        </p:nvPicPr>
        <p:blipFill>
          <a:blip r:embed="rId2">
            <a:extLst>
              <a:ext uri="{28A0092B-C50C-407E-A947-70E740481C1C}">
                <a14:useLocalDpi xmlns:a14="http://schemas.microsoft.com/office/drawing/2010/main" val="0"/>
              </a:ext>
            </a:extLst>
          </a:blip>
          <a:stretch>
            <a:fillRect/>
          </a:stretch>
        </p:blipFill>
        <p:spPr>
          <a:xfrm>
            <a:off x="3200400" y="186767"/>
            <a:ext cx="8336219" cy="6152249"/>
          </a:xfrm>
          <a:prstGeom prst="rect">
            <a:avLst/>
          </a:prstGeom>
        </p:spPr>
      </p:pic>
    </p:spTree>
    <p:extLst>
      <p:ext uri="{BB962C8B-B14F-4D97-AF65-F5344CB8AC3E}">
        <p14:creationId xmlns:p14="http://schemas.microsoft.com/office/powerpoint/2010/main" val="295530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E19C-BB4F-9E43-B901-11B47A6D7698}"/>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19331241-30E4-8C42-9491-5C3C1989E18B}"/>
              </a:ext>
            </a:extLst>
          </p:cNvPr>
          <p:cNvSpPr>
            <a:spLocks noGrp="1"/>
          </p:cNvSpPr>
          <p:nvPr>
            <p:ph idx="1"/>
          </p:nvPr>
        </p:nvSpPr>
        <p:spPr/>
        <p:txBody>
          <a:bodyPr/>
          <a:lstStyle/>
          <a:p>
            <a:r>
              <a:rPr lang="en-US" dirty="0"/>
              <a:t>Deep Dive</a:t>
            </a:r>
          </a:p>
          <a:p>
            <a:pPr lvl="1"/>
            <a:r>
              <a:rPr lang="en-US" dirty="0"/>
              <a:t>Discover what connects fraud transactions (V1 and V3, V16 and V17 and V18)</a:t>
            </a:r>
          </a:p>
          <a:p>
            <a:pPr lvl="1"/>
            <a:r>
              <a:rPr lang="en-US" dirty="0"/>
              <a:t>Write code that detects this correlation as the transactions come in</a:t>
            </a:r>
          </a:p>
          <a:p>
            <a:pPr lvl="1"/>
            <a:r>
              <a:rPr lang="en-US" dirty="0"/>
              <a:t>Run Statistical Analysis to determine error levels</a:t>
            </a:r>
          </a:p>
          <a:p>
            <a:r>
              <a:rPr lang="en-US" dirty="0"/>
              <a:t>Final Report and Presentation</a:t>
            </a:r>
          </a:p>
          <a:p>
            <a:endParaRPr lang="en-US" dirty="0"/>
          </a:p>
        </p:txBody>
      </p:sp>
    </p:spTree>
    <p:extLst>
      <p:ext uri="{BB962C8B-B14F-4D97-AF65-F5344CB8AC3E}">
        <p14:creationId xmlns:p14="http://schemas.microsoft.com/office/powerpoint/2010/main" val="355174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379</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SCIENCE CAREER TRACK</vt:lpstr>
      <vt:lpstr>AGENGA</vt:lpstr>
      <vt:lpstr>Executive Summary</vt:lpstr>
      <vt:lpstr>PowerPoint Presentation</vt:lpstr>
      <vt:lpstr>Idea</vt:lpstr>
      <vt:lpstr>Findings</vt:lpstr>
      <vt:lpstr>Conclusion</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CAREER TRACK</dc:title>
  <dc:creator>Ed Franke</dc:creator>
  <cp:lastModifiedBy>Ed Franke</cp:lastModifiedBy>
  <cp:revision>3</cp:revision>
  <dcterms:created xsi:type="dcterms:W3CDTF">2019-04-18T03:37:41Z</dcterms:created>
  <dcterms:modified xsi:type="dcterms:W3CDTF">2019-04-18T03:44:01Z</dcterms:modified>
</cp:coreProperties>
</file>