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5" r:id="rId9"/>
    <p:sldId id="266" r:id="rId10"/>
    <p:sldId id="267" r:id="rId11"/>
    <p:sldId id="268" r:id="rId12"/>
    <p:sldId id="269" r:id="rId13"/>
    <p:sldId id="270" r:id="rId14"/>
    <p:sldId id="271" r:id="rId15"/>
    <p:sldId id="272" r:id="rId16"/>
    <p:sldId id="263" r:id="rId17"/>
    <p:sldId id="273"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651"/>
    <p:restoredTop sz="94742"/>
  </p:normalViewPr>
  <p:slideViewPr>
    <p:cSldViewPr snapToGrid="0" snapToObjects="1">
      <p:cViewPr varScale="1">
        <p:scale>
          <a:sx n="128" d="100"/>
          <a:sy n="128" d="100"/>
        </p:scale>
        <p:origin x="192" y="8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4C5EED-C9DF-1240-9BEC-BB0870181BA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BF99799-81EF-B14D-A6B8-17E97671BBB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8498BB3-92FC-BF40-8141-2FD048FA9193}"/>
              </a:ext>
            </a:extLst>
          </p:cNvPr>
          <p:cNvSpPr>
            <a:spLocks noGrp="1"/>
          </p:cNvSpPr>
          <p:nvPr>
            <p:ph type="dt" sz="half" idx="10"/>
          </p:nvPr>
        </p:nvSpPr>
        <p:spPr/>
        <p:txBody>
          <a:bodyPr/>
          <a:lstStyle/>
          <a:p>
            <a:fld id="{704C5AB4-A160-9E4B-9874-864F6D50E237}" type="datetimeFigureOut">
              <a:rPr lang="en-US" smtClean="0"/>
              <a:t>4/30/19</a:t>
            </a:fld>
            <a:endParaRPr lang="en-US"/>
          </a:p>
        </p:txBody>
      </p:sp>
      <p:sp>
        <p:nvSpPr>
          <p:cNvPr id="5" name="Footer Placeholder 4">
            <a:extLst>
              <a:ext uri="{FF2B5EF4-FFF2-40B4-BE49-F238E27FC236}">
                <a16:creationId xmlns:a16="http://schemas.microsoft.com/office/drawing/2014/main" id="{FEA1A59A-A832-C846-9970-B15D9E644E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D9A808-4FE6-AB41-B27B-6CB331F9FF89}"/>
              </a:ext>
            </a:extLst>
          </p:cNvPr>
          <p:cNvSpPr>
            <a:spLocks noGrp="1"/>
          </p:cNvSpPr>
          <p:nvPr>
            <p:ph type="sldNum" sz="quarter" idx="12"/>
          </p:nvPr>
        </p:nvSpPr>
        <p:spPr/>
        <p:txBody>
          <a:bodyPr/>
          <a:lstStyle/>
          <a:p>
            <a:fld id="{9BA18F6F-CF66-F644-830A-C93776F00BCC}" type="slidenum">
              <a:rPr lang="en-US" smtClean="0"/>
              <a:t>‹#›</a:t>
            </a:fld>
            <a:endParaRPr lang="en-US"/>
          </a:p>
        </p:txBody>
      </p:sp>
    </p:spTree>
    <p:extLst>
      <p:ext uri="{BB962C8B-B14F-4D97-AF65-F5344CB8AC3E}">
        <p14:creationId xmlns:p14="http://schemas.microsoft.com/office/powerpoint/2010/main" val="13960269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48BD36-A58F-E84E-96FD-E58D86E469C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EE07030-9D5A-2C4C-8A73-0C5A9E74405B}"/>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806E3AC-9B5F-354A-9CA0-5E786E3F1035}"/>
              </a:ext>
            </a:extLst>
          </p:cNvPr>
          <p:cNvSpPr>
            <a:spLocks noGrp="1"/>
          </p:cNvSpPr>
          <p:nvPr>
            <p:ph type="dt" sz="half" idx="10"/>
          </p:nvPr>
        </p:nvSpPr>
        <p:spPr/>
        <p:txBody>
          <a:bodyPr/>
          <a:lstStyle/>
          <a:p>
            <a:fld id="{704C5AB4-A160-9E4B-9874-864F6D50E237}" type="datetimeFigureOut">
              <a:rPr lang="en-US" smtClean="0"/>
              <a:t>4/30/19</a:t>
            </a:fld>
            <a:endParaRPr lang="en-US"/>
          </a:p>
        </p:txBody>
      </p:sp>
      <p:sp>
        <p:nvSpPr>
          <p:cNvPr id="5" name="Footer Placeholder 4">
            <a:extLst>
              <a:ext uri="{FF2B5EF4-FFF2-40B4-BE49-F238E27FC236}">
                <a16:creationId xmlns:a16="http://schemas.microsoft.com/office/drawing/2014/main" id="{57D5D7F7-63F1-A947-8D15-1672941061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D6D7B2-245E-204E-B013-E246D8BB1A92}"/>
              </a:ext>
            </a:extLst>
          </p:cNvPr>
          <p:cNvSpPr>
            <a:spLocks noGrp="1"/>
          </p:cNvSpPr>
          <p:nvPr>
            <p:ph type="sldNum" sz="quarter" idx="12"/>
          </p:nvPr>
        </p:nvSpPr>
        <p:spPr/>
        <p:txBody>
          <a:bodyPr/>
          <a:lstStyle/>
          <a:p>
            <a:fld id="{9BA18F6F-CF66-F644-830A-C93776F00BCC}" type="slidenum">
              <a:rPr lang="en-US" smtClean="0"/>
              <a:t>‹#›</a:t>
            </a:fld>
            <a:endParaRPr lang="en-US"/>
          </a:p>
        </p:txBody>
      </p:sp>
    </p:spTree>
    <p:extLst>
      <p:ext uri="{BB962C8B-B14F-4D97-AF65-F5344CB8AC3E}">
        <p14:creationId xmlns:p14="http://schemas.microsoft.com/office/powerpoint/2010/main" val="16557469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ACFDB2F-F353-9D4F-B8C8-35334E910C5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0B42690-491F-C24F-895D-1649275174CF}"/>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57785C6-F26B-0E4D-B7F8-25EA680E584B}"/>
              </a:ext>
            </a:extLst>
          </p:cNvPr>
          <p:cNvSpPr>
            <a:spLocks noGrp="1"/>
          </p:cNvSpPr>
          <p:nvPr>
            <p:ph type="dt" sz="half" idx="10"/>
          </p:nvPr>
        </p:nvSpPr>
        <p:spPr/>
        <p:txBody>
          <a:bodyPr/>
          <a:lstStyle/>
          <a:p>
            <a:fld id="{704C5AB4-A160-9E4B-9874-864F6D50E237}" type="datetimeFigureOut">
              <a:rPr lang="en-US" smtClean="0"/>
              <a:t>4/30/19</a:t>
            </a:fld>
            <a:endParaRPr lang="en-US"/>
          </a:p>
        </p:txBody>
      </p:sp>
      <p:sp>
        <p:nvSpPr>
          <p:cNvPr id="5" name="Footer Placeholder 4">
            <a:extLst>
              <a:ext uri="{FF2B5EF4-FFF2-40B4-BE49-F238E27FC236}">
                <a16:creationId xmlns:a16="http://schemas.microsoft.com/office/drawing/2014/main" id="{DEB66B29-108A-9645-A8C9-EFBB15413E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8374C0C-327C-0541-B68E-891E2DAE22E9}"/>
              </a:ext>
            </a:extLst>
          </p:cNvPr>
          <p:cNvSpPr>
            <a:spLocks noGrp="1"/>
          </p:cNvSpPr>
          <p:nvPr>
            <p:ph type="sldNum" sz="quarter" idx="12"/>
          </p:nvPr>
        </p:nvSpPr>
        <p:spPr/>
        <p:txBody>
          <a:bodyPr/>
          <a:lstStyle/>
          <a:p>
            <a:fld id="{9BA18F6F-CF66-F644-830A-C93776F00BCC}" type="slidenum">
              <a:rPr lang="en-US" smtClean="0"/>
              <a:t>‹#›</a:t>
            </a:fld>
            <a:endParaRPr lang="en-US"/>
          </a:p>
        </p:txBody>
      </p:sp>
    </p:spTree>
    <p:extLst>
      <p:ext uri="{BB962C8B-B14F-4D97-AF65-F5344CB8AC3E}">
        <p14:creationId xmlns:p14="http://schemas.microsoft.com/office/powerpoint/2010/main" val="990697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4B5F5B-D768-2A40-B492-2BC273458F4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69D4B22-3DD6-7F4B-8418-778854F8917A}"/>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5AA201-31CC-7544-9603-EFC9F7AA7216}"/>
              </a:ext>
            </a:extLst>
          </p:cNvPr>
          <p:cNvSpPr>
            <a:spLocks noGrp="1"/>
          </p:cNvSpPr>
          <p:nvPr>
            <p:ph type="dt" sz="half" idx="10"/>
          </p:nvPr>
        </p:nvSpPr>
        <p:spPr/>
        <p:txBody>
          <a:bodyPr/>
          <a:lstStyle/>
          <a:p>
            <a:fld id="{704C5AB4-A160-9E4B-9874-864F6D50E237}" type="datetimeFigureOut">
              <a:rPr lang="en-US" smtClean="0"/>
              <a:t>4/30/19</a:t>
            </a:fld>
            <a:endParaRPr lang="en-US"/>
          </a:p>
        </p:txBody>
      </p:sp>
      <p:sp>
        <p:nvSpPr>
          <p:cNvPr id="5" name="Footer Placeholder 4">
            <a:extLst>
              <a:ext uri="{FF2B5EF4-FFF2-40B4-BE49-F238E27FC236}">
                <a16:creationId xmlns:a16="http://schemas.microsoft.com/office/drawing/2014/main" id="{122D9219-D7B5-8048-834D-FADFD1B45E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D59772A-EED2-9946-9270-C8A4F7B11354}"/>
              </a:ext>
            </a:extLst>
          </p:cNvPr>
          <p:cNvSpPr>
            <a:spLocks noGrp="1"/>
          </p:cNvSpPr>
          <p:nvPr>
            <p:ph type="sldNum" sz="quarter" idx="12"/>
          </p:nvPr>
        </p:nvSpPr>
        <p:spPr/>
        <p:txBody>
          <a:bodyPr/>
          <a:lstStyle/>
          <a:p>
            <a:fld id="{9BA18F6F-CF66-F644-830A-C93776F00BCC}" type="slidenum">
              <a:rPr lang="en-US" smtClean="0"/>
              <a:t>‹#›</a:t>
            </a:fld>
            <a:endParaRPr lang="en-US"/>
          </a:p>
        </p:txBody>
      </p:sp>
    </p:spTree>
    <p:extLst>
      <p:ext uri="{BB962C8B-B14F-4D97-AF65-F5344CB8AC3E}">
        <p14:creationId xmlns:p14="http://schemas.microsoft.com/office/powerpoint/2010/main" val="16541918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A0236E-1C06-2F4D-A60B-E3DA3A933A4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BADD9B1-BC84-904C-99F3-C856EC3B332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E9A3D73D-D894-8440-BAC9-622C5BDACDC4}"/>
              </a:ext>
            </a:extLst>
          </p:cNvPr>
          <p:cNvSpPr>
            <a:spLocks noGrp="1"/>
          </p:cNvSpPr>
          <p:nvPr>
            <p:ph type="dt" sz="half" idx="10"/>
          </p:nvPr>
        </p:nvSpPr>
        <p:spPr/>
        <p:txBody>
          <a:bodyPr/>
          <a:lstStyle/>
          <a:p>
            <a:fld id="{704C5AB4-A160-9E4B-9874-864F6D50E237}" type="datetimeFigureOut">
              <a:rPr lang="en-US" smtClean="0"/>
              <a:t>4/30/19</a:t>
            </a:fld>
            <a:endParaRPr lang="en-US"/>
          </a:p>
        </p:txBody>
      </p:sp>
      <p:sp>
        <p:nvSpPr>
          <p:cNvPr id="5" name="Footer Placeholder 4">
            <a:extLst>
              <a:ext uri="{FF2B5EF4-FFF2-40B4-BE49-F238E27FC236}">
                <a16:creationId xmlns:a16="http://schemas.microsoft.com/office/drawing/2014/main" id="{226ED08B-2555-5843-ACC6-5C3745D94D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04CDB8E-8F90-CB41-B40E-B80553ACB8F5}"/>
              </a:ext>
            </a:extLst>
          </p:cNvPr>
          <p:cNvSpPr>
            <a:spLocks noGrp="1"/>
          </p:cNvSpPr>
          <p:nvPr>
            <p:ph type="sldNum" sz="quarter" idx="12"/>
          </p:nvPr>
        </p:nvSpPr>
        <p:spPr/>
        <p:txBody>
          <a:bodyPr/>
          <a:lstStyle/>
          <a:p>
            <a:fld id="{9BA18F6F-CF66-F644-830A-C93776F00BCC}" type="slidenum">
              <a:rPr lang="en-US" smtClean="0"/>
              <a:t>‹#›</a:t>
            </a:fld>
            <a:endParaRPr lang="en-US"/>
          </a:p>
        </p:txBody>
      </p:sp>
    </p:spTree>
    <p:extLst>
      <p:ext uri="{BB962C8B-B14F-4D97-AF65-F5344CB8AC3E}">
        <p14:creationId xmlns:p14="http://schemas.microsoft.com/office/powerpoint/2010/main" val="6245294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23AB22-FA36-6E45-8D96-8224573CCF6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542FDFB-BBB6-8344-900A-8801FEB8DAFC}"/>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0B2178F-9B0C-7F48-A479-203A6C54ABD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606A63E-43F0-284A-8182-724255812E28}"/>
              </a:ext>
            </a:extLst>
          </p:cNvPr>
          <p:cNvSpPr>
            <a:spLocks noGrp="1"/>
          </p:cNvSpPr>
          <p:nvPr>
            <p:ph type="dt" sz="half" idx="10"/>
          </p:nvPr>
        </p:nvSpPr>
        <p:spPr/>
        <p:txBody>
          <a:bodyPr/>
          <a:lstStyle/>
          <a:p>
            <a:fld id="{704C5AB4-A160-9E4B-9874-864F6D50E237}" type="datetimeFigureOut">
              <a:rPr lang="en-US" smtClean="0"/>
              <a:t>4/30/19</a:t>
            </a:fld>
            <a:endParaRPr lang="en-US"/>
          </a:p>
        </p:txBody>
      </p:sp>
      <p:sp>
        <p:nvSpPr>
          <p:cNvPr id="6" name="Footer Placeholder 5">
            <a:extLst>
              <a:ext uri="{FF2B5EF4-FFF2-40B4-BE49-F238E27FC236}">
                <a16:creationId xmlns:a16="http://schemas.microsoft.com/office/drawing/2014/main" id="{1D29D137-BC68-4A40-8AFD-910DFBDAE3F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C2984D0-35D9-3B46-AD05-10148A2F1FA0}"/>
              </a:ext>
            </a:extLst>
          </p:cNvPr>
          <p:cNvSpPr>
            <a:spLocks noGrp="1"/>
          </p:cNvSpPr>
          <p:nvPr>
            <p:ph type="sldNum" sz="quarter" idx="12"/>
          </p:nvPr>
        </p:nvSpPr>
        <p:spPr/>
        <p:txBody>
          <a:bodyPr/>
          <a:lstStyle/>
          <a:p>
            <a:fld id="{9BA18F6F-CF66-F644-830A-C93776F00BCC}" type="slidenum">
              <a:rPr lang="en-US" smtClean="0"/>
              <a:t>‹#›</a:t>
            </a:fld>
            <a:endParaRPr lang="en-US"/>
          </a:p>
        </p:txBody>
      </p:sp>
    </p:spTree>
    <p:extLst>
      <p:ext uri="{BB962C8B-B14F-4D97-AF65-F5344CB8AC3E}">
        <p14:creationId xmlns:p14="http://schemas.microsoft.com/office/powerpoint/2010/main" val="5541431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7C7FF-99A8-0D4A-98F3-475EB54DA23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79F7BB5-7674-F54C-9DA0-7C008C7C9FB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B85EBDF-E56C-6644-B5EA-92AF8CCD7E3A}"/>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39B7449-9EE1-9448-AA3F-F6A6BC4B114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22FEDF8D-AE69-F34F-8A8C-CCAF6649082A}"/>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A3C1E68-418D-8E42-805B-FF4028217931}"/>
              </a:ext>
            </a:extLst>
          </p:cNvPr>
          <p:cNvSpPr>
            <a:spLocks noGrp="1"/>
          </p:cNvSpPr>
          <p:nvPr>
            <p:ph type="dt" sz="half" idx="10"/>
          </p:nvPr>
        </p:nvSpPr>
        <p:spPr/>
        <p:txBody>
          <a:bodyPr/>
          <a:lstStyle/>
          <a:p>
            <a:fld id="{704C5AB4-A160-9E4B-9874-864F6D50E237}" type="datetimeFigureOut">
              <a:rPr lang="en-US" smtClean="0"/>
              <a:t>4/30/19</a:t>
            </a:fld>
            <a:endParaRPr lang="en-US"/>
          </a:p>
        </p:txBody>
      </p:sp>
      <p:sp>
        <p:nvSpPr>
          <p:cNvPr id="8" name="Footer Placeholder 7">
            <a:extLst>
              <a:ext uri="{FF2B5EF4-FFF2-40B4-BE49-F238E27FC236}">
                <a16:creationId xmlns:a16="http://schemas.microsoft.com/office/drawing/2014/main" id="{B6B93184-9A71-6E46-9ED6-58BEB745057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04FC31E-2704-B54F-ACDE-EA3E40011B52}"/>
              </a:ext>
            </a:extLst>
          </p:cNvPr>
          <p:cNvSpPr>
            <a:spLocks noGrp="1"/>
          </p:cNvSpPr>
          <p:nvPr>
            <p:ph type="sldNum" sz="quarter" idx="12"/>
          </p:nvPr>
        </p:nvSpPr>
        <p:spPr/>
        <p:txBody>
          <a:bodyPr/>
          <a:lstStyle/>
          <a:p>
            <a:fld id="{9BA18F6F-CF66-F644-830A-C93776F00BCC}" type="slidenum">
              <a:rPr lang="en-US" smtClean="0"/>
              <a:t>‹#›</a:t>
            </a:fld>
            <a:endParaRPr lang="en-US"/>
          </a:p>
        </p:txBody>
      </p:sp>
    </p:spTree>
    <p:extLst>
      <p:ext uri="{BB962C8B-B14F-4D97-AF65-F5344CB8AC3E}">
        <p14:creationId xmlns:p14="http://schemas.microsoft.com/office/powerpoint/2010/main" val="11061228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2E898-B836-2A46-8C74-0EE3F63AF7A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1730C68-059C-4646-BD43-09DDAA4F0833}"/>
              </a:ext>
            </a:extLst>
          </p:cNvPr>
          <p:cNvSpPr>
            <a:spLocks noGrp="1"/>
          </p:cNvSpPr>
          <p:nvPr>
            <p:ph type="dt" sz="half" idx="10"/>
          </p:nvPr>
        </p:nvSpPr>
        <p:spPr/>
        <p:txBody>
          <a:bodyPr/>
          <a:lstStyle/>
          <a:p>
            <a:fld id="{704C5AB4-A160-9E4B-9874-864F6D50E237}" type="datetimeFigureOut">
              <a:rPr lang="en-US" smtClean="0"/>
              <a:t>4/30/19</a:t>
            </a:fld>
            <a:endParaRPr lang="en-US"/>
          </a:p>
        </p:txBody>
      </p:sp>
      <p:sp>
        <p:nvSpPr>
          <p:cNvPr id="4" name="Footer Placeholder 3">
            <a:extLst>
              <a:ext uri="{FF2B5EF4-FFF2-40B4-BE49-F238E27FC236}">
                <a16:creationId xmlns:a16="http://schemas.microsoft.com/office/drawing/2014/main" id="{8FEFE5D4-25CC-E247-ADF3-6F0414C1990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A064894-2C00-DF42-8293-26C25DFB77C4}"/>
              </a:ext>
            </a:extLst>
          </p:cNvPr>
          <p:cNvSpPr>
            <a:spLocks noGrp="1"/>
          </p:cNvSpPr>
          <p:nvPr>
            <p:ph type="sldNum" sz="quarter" idx="12"/>
          </p:nvPr>
        </p:nvSpPr>
        <p:spPr/>
        <p:txBody>
          <a:bodyPr/>
          <a:lstStyle/>
          <a:p>
            <a:fld id="{9BA18F6F-CF66-F644-830A-C93776F00BCC}" type="slidenum">
              <a:rPr lang="en-US" smtClean="0"/>
              <a:t>‹#›</a:t>
            </a:fld>
            <a:endParaRPr lang="en-US"/>
          </a:p>
        </p:txBody>
      </p:sp>
    </p:spTree>
    <p:extLst>
      <p:ext uri="{BB962C8B-B14F-4D97-AF65-F5344CB8AC3E}">
        <p14:creationId xmlns:p14="http://schemas.microsoft.com/office/powerpoint/2010/main" val="21624395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0ABD2BC-CDFC-5645-BA12-9549B7019592}"/>
              </a:ext>
            </a:extLst>
          </p:cNvPr>
          <p:cNvSpPr>
            <a:spLocks noGrp="1"/>
          </p:cNvSpPr>
          <p:nvPr>
            <p:ph type="dt" sz="half" idx="10"/>
          </p:nvPr>
        </p:nvSpPr>
        <p:spPr/>
        <p:txBody>
          <a:bodyPr/>
          <a:lstStyle/>
          <a:p>
            <a:fld id="{704C5AB4-A160-9E4B-9874-864F6D50E237}" type="datetimeFigureOut">
              <a:rPr lang="en-US" smtClean="0"/>
              <a:t>4/30/19</a:t>
            </a:fld>
            <a:endParaRPr lang="en-US"/>
          </a:p>
        </p:txBody>
      </p:sp>
      <p:sp>
        <p:nvSpPr>
          <p:cNvPr id="3" name="Footer Placeholder 2">
            <a:extLst>
              <a:ext uri="{FF2B5EF4-FFF2-40B4-BE49-F238E27FC236}">
                <a16:creationId xmlns:a16="http://schemas.microsoft.com/office/drawing/2014/main" id="{57740A53-85C3-194C-8F99-424A7524C13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ADED6F0-4643-7549-8543-69C817FF6AB7}"/>
              </a:ext>
            </a:extLst>
          </p:cNvPr>
          <p:cNvSpPr>
            <a:spLocks noGrp="1"/>
          </p:cNvSpPr>
          <p:nvPr>
            <p:ph type="sldNum" sz="quarter" idx="12"/>
          </p:nvPr>
        </p:nvSpPr>
        <p:spPr/>
        <p:txBody>
          <a:bodyPr/>
          <a:lstStyle/>
          <a:p>
            <a:fld id="{9BA18F6F-CF66-F644-830A-C93776F00BCC}" type="slidenum">
              <a:rPr lang="en-US" smtClean="0"/>
              <a:t>‹#›</a:t>
            </a:fld>
            <a:endParaRPr lang="en-US"/>
          </a:p>
        </p:txBody>
      </p:sp>
    </p:spTree>
    <p:extLst>
      <p:ext uri="{BB962C8B-B14F-4D97-AF65-F5344CB8AC3E}">
        <p14:creationId xmlns:p14="http://schemas.microsoft.com/office/powerpoint/2010/main" val="9664888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968BA4-995C-FC4C-9A5D-17AD5316435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FBABC48-64E0-714E-A948-7F0C56D1CD8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E10AE40-631D-6942-83D7-33C966370D9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57F4F5D-465D-8D4B-B349-918FDFF8C584}"/>
              </a:ext>
            </a:extLst>
          </p:cNvPr>
          <p:cNvSpPr>
            <a:spLocks noGrp="1"/>
          </p:cNvSpPr>
          <p:nvPr>
            <p:ph type="dt" sz="half" idx="10"/>
          </p:nvPr>
        </p:nvSpPr>
        <p:spPr/>
        <p:txBody>
          <a:bodyPr/>
          <a:lstStyle/>
          <a:p>
            <a:fld id="{704C5AB4-A160-9E4B-9874-864F6D50E237}" type="datetimeFigureOut">
              <a:rPr lang="en-US" smtClean="0"/>
              <a:t>4/30/19</a:t>
            </a:fld>
            <a:endParaRPr lang="en-US"/>
          </a:p>
        </p:txBody>
      </p:sp>
      <p:sp>
        <p:nvSpPr>
          <p:cNvPr id="6" name="Footer Placeholder 5">
            <a:extLst>
              <a:ext uri="{FF2B5EF4-FFF2-40B4-BE49-F238E27FC236}">
                <a16:creationId xmlns:a16="http://schemas.microsoft.com/office/drawing/2014/main" id="{3B756048-7FCC-7141-A36A-6DEDD63AAE8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7F38C38-9175-864D-9CDA-78D76BF6A8B2}"/>
              </a:ext>
            </a:extLst>
          </p:cNvPr>
          <p:cNvSpPr>
            <a:spLocks noGrp="1"/>
          </p:cNvSpPr>
          <p:nvPr>
            <p:ph type="sldNum" sz="quarter" idx="12"/>
          </p:nvPr>
        </p:nvSpPr>
        <p:spPr/>
        <p:txBody>
          <a:bodyPr/>
          <a:lstStyle/>
          <a:p>
            <a:fld id="{9BA18F6F-CF66-F644-830A-C93776F00BCC}" type="slidenum">
              <a:rPr lang="en-US" smtClean="0"/>
              <a:t>‹#›</a:t>
            </a:fld>
            <a:endParaRPr lang="en-US"/>
          </a:p>
        </p:txBody>
      </p:sp>
    </p:spTree>
    <p:extLst>
      <p:ext uri="{BB962C8B-B14F-4D97-AF65-F5344CB8AC3E}">
        <p14:creationId xmlns:p14="http://schemas.microsoft.com/office/powerpoint/2010/main" val="25320481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F496DA-D7F5-6247-94B4-867F656A6AB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EDAA2B3-C0FD-C843-AC2F-11745DDBC33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8E4BD85-91CE-4242-B2E2-6C810478B6A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16CDEF8-AB8D-9D42-83D2-53588BFABA1B}"/>
              </a:ext>
            </a:extLst>
          </p:cNvPr>
          <p:cNvSpPr>
            <a:spLocks noGrp="1"/>
          </p:cNvSpPr>
          <p:nvPr>
            <p:ph type="dt" sz="half" idx="10"/>
          </p:nvPr>
        </p:nvSpPr>
        <p:spPr/>
        <p:txBody>
          <a:bodyPr/>
          <a:lstStyle/>
          <a:p>
            <a:fld id="{704C5AB4-A160-9E4B-9874-864F6D50E237}" type="datetimeFigureOut">
              <a:rPr lang="en-US" smtClean="0"/>
              <a:t>4/30/19</a:t>
            </a:fld>
            <a:endParaRPr lang="en-US"/>
          </a:p>
        </p:txBody>
      </p:sp>
      <p:sp>
        <p:nvSpPr>
          <p:cNvPr id="6" name="Footer Placeholder 5">
            <a:extLst>
              <a:ext uri="{FF2B5EF4-FFF2-40B4-BE49-F238E27FC236}">
                <a16:creationId xmlns:a16="http://schemas.microsoft.com/office/drawing/2014/main" id="{8A8245C3-3B49-4C4B-9614-52C33A2DDCC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C5CAAEF-ACAF-0645-ACF3-D28B6E6C1ABF}"/>
              </a:ext>
            </a:extLst>
          </p:cNvPr>
          <p:cNvSpPr>
            <a:spLocks noGrp="1"/>
          </p:cNvSpPr>
          <p:nvPr>
            <p:ph type="sldNum" sz="quarter" idx="12"/>
          </p:nvPr>
        </p:nvSpPr>
        <p:spPr/>
        <p:txBody>
          <a:bodyPr/>
          <a:lstStyle/>
          <a:p>
            <a:fld id="{9BA18F6F-CF66-F644-830A-C93776F00BCC}" type="slidenum">
              <a:rPr lang="en-US" smtClean="0"/>
              <a:t>‹#›</a:t>
            </a:fld>
            <a:endParaRPr lang="en-US"/>
          </a:p>
        </p:txBody>
      </p:sp>
    </p:spTree>
    <p:extLst>
      <p:ext uri="{BB962C8B-B14F-4D97-AF65-F5344CB8AC3E}">
        <p14:creationId xmlns:p14="http://schemas.microsoft.com/office/powerpoint/2010/main" val="21153489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C613342-3342-034C-8CC8-ACF0B792B69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9C2D4D8-4EBC-A445-99B2-C4A059E261A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DE4C2D-E355-BF4C-81EB-C76C87A0015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4C5AB4-A160-9E4B-9874-864F6D50E237}" type="datetimeFigureOut">
              <a:rPr lang="en-US" smtClean="0"/>
              <a:t>4/30/19</a:t>
            </a:fld>
            <a:endParaRPr lang="en-US"/>
          </a:p>
        </p:txBody>
      </p:sp>
      <p:sp>
        <p:nvSpPr>
          <p:cNvPr id="5" name="Footer Placeholder 4">
            <a:extLst>
              <a:ext uri="{FF2B5EF4-FFF2-40B4-BE49-F238E27FC236}">
                <a16:creationId xmlns:a16="http://schemas.microsoft.com/office/drawing/2014/main" id="{06F96AFC-CFF3-5641-9CDA-0984ABB8202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92F7AC8-5064-1645-9468-85B90583CC9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A18F6F-CF66-F644-830A-C93776F00BCC}" type="slidenum">
              <a:rPr lang="en-US" smtClean="0"/>
              <a:t>‹#›</a:t>
            </a:fld>
            <a:endParaRPr lang="en-US"/>
          </a:p>
        </p:txBody>
      </p:sp>
    </p:spTree>
    <p:extLst>
      <p:ext uri="{BB962C8B-B14F-4D97-AF65-F5344CB8AC3E}">
        <p14:creationId xmlns:p14="http://schemas.microsoft.com/office/powerpoint/2010/main" val="3199429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643D03-45C4-5747-A167-BB9000EDFB8D}"/>
              </a:ext>
            </a:extLst>
          </p:cNvPr>
          <p:cNvSpPr>
            <a:spLocks noGrp="1"/>
          </p:cNvSpPr>
          <p:nvPr>
            <p:ph type="ctrTitle"/>
          </p:nvPr>
        </p:nvSpPr>
        <p:spPr/>
        <p:txBody>
          <a:bodyPr/>
          <a:lstStyle/>
          <a:p>
            <a:r>
              <a:rPr lang="en-US" dirty="0"/>
              <a:t>DATA SCIENCE CAREER TRACK</a:t>
            </a:r>
          </a:p>
        </p:txBody>
      </p:sp>
      <p:sp>
        <p:nvSpPr>
          <p:cNvPr id="3" name="Subtitle 2">
            <a:extLst>
              <a:ext uri="{FF2B5EF4-FFF2-40B4-BE49-F238E27FC236}">
                <a16:creationId xmlns:a16="http://schemas.microsoft.com/office/drawing/2014/main" id="{D4C46C24-B93E-8749-8576-CFBE98A1DC8C}"/>
              </a:ext>
            </a:extLst>
          </p:cNvPr>
          <p:cNvSpPr>
            <a:spLocks noGrp="1"/>
          </p:cNvSpPr>
          <p:nvPr>
            <p:ph type="subTitle" idx="1"/>
          </p:nvPr>
        </p:nvSpPr>
        <p:spPr/>
        <p:txBody>
          <a:bodyPr/>
          <a:lstStyle/>
          <a:p>
            <a:r>
              <a:rPr lang="en-US" dirty="0"/>
              <a:t>CAPSTONE 1</a:t>
            </a:r>
          </a:p>
          <a:p>
            <a:r>
              <a:rPr lang="en-US" dirty="0"/>
              <a:t>MILESTONE REPORT</a:t>
            </a:r>
          </a:p>
          <a:p>
            <a:r>
              <a:rPr lang="en-US" dirty="0"/>
              <a:t>by Edward Franke</a:t>
            </a:r>
          </a:p>
        </p:txBody>
      </p:sp>
    </p:spTree>
    <p:extLst>
      <p:ext uri="{BB962C8B-B14F-4D97-AF65-F5344CB8AC3E}">
        <p14:creationId xmlns:p14="http://schemas.microsoft.com/office/powerpoint/2010/main" val="17074419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952F52E-0459-B745-BF1D-E0B785BF9261}"/>
              </a:ext>
            </a:extLst>
          </p:cNvPr>
          <p:cNvPicPr/>
          <p:nvPr/>
        </p:nvPicPr>
        <p:blipFill>
          <a:blip r:embed="rId2">
            <a:extLst>
              <a:ext uri="{28A0092B-C50C-407E-A947-70E740481C1C}">
                <a14:useLocalDpi xmlns:a14="http://schemas.microsoft.com/office/drawing/2010/main" val="0"/>
              </a:ext>
            </a:extLst>
          </a:blip>
          <a:stretch>
            <a:fillRect/>
          </a:stretch>
        </p:blipFill>
        <p:spPr>
          <a:xfrm>
            <a:off x="2246243" y="417442"/>
            <a:ext cx="7325140" cy="5983357"/>
          </a:xfrm>
          <a:prstGeom prst="rect">
            <a:avLst/>
          </a:prstGeom>
        </p:spPr>
      </p:pic>
    </p:spTree>
    <p:extLst>
      <p:ext uri="{BB962C8B-B14F-4D97-AF65-F5344CB8AC3E}">
        <p14:creationId xmlns:p14="http://schemas.microsoft.com/office/powerpoint/2010/main" val="39518489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03EAC4-F20F-014B-8BA4-E3149E645980}"/>
              </a:ext>
            </a:extLst>
          </p:cNvPr>
          <p:cNvSpPr>
            <a:spLocks noGrp="1"/>
          </p:cNvSpPr>
          <p:nvPr>
            <p:ph type="title"/>
          </p:nvPr>
        </p:nvSpPr>
        <p:spPr/>
        <p:txBody>
          <a:bodyPr/>
          <a:lstStyle/>
          <a:p>
            <a:r>
              <a:rPr lang="en-US" dirty="0"/>
              <a:t>For Loops</a:t>
            </a:r>
          </a:p>
        </p:txBody>
      </p:sp>
      <p:pic>
        <p:nvPicPr>
          <p:cNvPr id="4" name="Picture 3">
            <a:extLst>
              <a:ext uri="{FF2B5EF4-FFF2-40B4-BE49-F238E27FC236}">
                <a16:creationId xmlns:a16="http://schemas.microsoft.com/office/drawing/2014/main" id="{AE8BB7E8-A3BF-2042-AD24-A95E6FA1888C}"/>
              </a:ext>
            </a:extLst>
          </p:cNvPr>
          <p:cNvPicPr/>
          <p:nvPr/>
        </p:nvPicPr>
        <p:blipFill>
          <a:blip r:embed="rId2">
            <a:extLst>
              <a:ext uri="{28A0092B-C50C-407E-A947-70E740481C1C}">
                <a14:useLocalDpi xmlns:a14="http://schemas.microsoft.com/office/drawing/2010/main" val="0"/>
              </a:ext>
            </a:extLst>
          </a:blip>
          <a:stretch>
            <a:fillRect/>
          </a:stretch>
        </p:blipFill>
        <p:spPr>
          <a:xfrm>
            <a:off x="641888" y="1374734"/>
            <a:ext cx="3751208" cy="4886918"/>
          </a:xfrm>
          <a:prstGeom prst="rect">
            <a:avLst/>
          </a:prstGeom>
        </p:spPr>
      </p:pic>
      <p:pic>
        <p:nvPicPr>
          <p:cNvPr id="5" name="Picture 4">
            <a:extLst>
              <a:ext uri="{FF2B5EF4-FFF2-40B4-BE49-F238E27FC236}">
                <a16:creationId xmlns:a16="http://schemas.microsoft.com/office/drawing/2014/main" id="{5D5BDFBE-46E5-F744-A22A-502B1E2A0385}"/>
              </a:ext>
            </a:extLst>
          </p:cNvPr>
          <p:cNvPicPr/>
          <p:nvPr/>
        </p:nvPicPr>
        <p:blipFill>
          <a:blip r:embed="rId3">
            <a:extLst>
              <a:ext uri="{28A0092B-C50C-407E-A947-70E740481C1C}">
                <a14:useLocalDpi xmlns:a14="http://schemas.microsoft.com/office/drawing/2010/main" val="0"/>
              </a:ext>
            </a:extLst>
          </a:blip>
          <a:stretch>
            <a:fillRect/>
          </a:stretch>
        </p:blipFill>
        <p:spPr>
          <a:xfrm>
            <a:off x="4589408" y="1423988"/>
            <a:ext cx="6960704" cy="1325562"/>
          </a:xfrm>
          <a:prstGeom prst="rect">
            <a:avLst/>
          </a:prstGeom>
        </p:spPr>
      </p:pic>
      <p:sp>
        <p:nvSpPr>
          <p:cNvPr id="6" name="TextBox 5">
            <a:extLst>
              <a:ext uri="{FF2B5EF4-FFF2-40B4-BE49-F238E27FC236}">
                <a16:creationId xmlns:a16="http://schemas.microsoft.com/office/drawing/2014/main" id="{FB076D22-6D6F-AA4C-9FD2-432A367B4B5E}"/>
              </a:ext>
            </a:extLst>
          </p:cNvPr>
          <p:cNvSpPr txBox="1"/>
          <p:nvPr/>
        </p:nvSpPr>
        <p:spPr>
          <a:xfrm>
            <a:off x="5178287" y="3402233"/>
            <a:ext cx="6052931" cy="1200329"/>
          </a:xfrm>
          <a:prstGeom prst="rect">
            <a:avLst/>
          </a:prstGeom>
          <a:noFill/>
        </p:spPr>
        <p:txBody>
          <a:bodyPr wrap="square" rtlCol="0">
            <a:spAutoFit/>
          </a:bodyPr>
          <a:lstStyle/>
          <a:p>
            <a:r>
              <a:rPr lang="en-US" dirty="0"/>
              <a:t>V17 appeared to have the best promise with no tweaking of the code.  However, this isn’t machine learning techniques so this method was scrapped.</a:t>
            </a:r>
          </a:p>
          <a:p>
            <a:endParaRPr lang="en-US" dirty="0"/>
          </a:p>
        </p:txBody>
      </p:sp>
    </p:spTree>
    <p:extLst>
      <p:ext uri="{BB962C8B-B14F-4D97-AF65-F5344CB8AC3E}">
        <p14:creationId xmlns:p14="http://schemas.microsoft.com/office/powerpoint/2010/main" val="26915968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144A14-7C8F-434E-8683-F35E04B711FD}"/>
              </a:ext>
            </a:extLst>
          </p:cNvPr>
          <p:cNvSpPr>
            <a:spLocks noGrp="1"/>
          </p:cNvSpPr>
          <p:nvPr>
            <p:ph type="title"/>
          </p:nvPr>
        </p:nvSpPr>
        <p:spPr/>
        <p:txBody>
          <a:bodyPr/>
          <a:lstStyle/>
          <a:p>
            <a:r>
              <a:rPr lang="en-US" dirty="0"/>
              <a:t>Logistic Regression</a:t>
            </a:r>
          </a:p>
        </p:txBody>
      </p:sp>
      <p:sp>
        <p:nvSpPr>
          <p:cNvPr id="3" name="Content Placeholder 2">
            <a:extLst>
              <a:ext uri="{FF2B5EF4-FFF2-40B4-BE49-F238E27FC236}">
                <a16:creationId xmlns:a16="http://schemas.microsoft.com/office/drawing/2014/main" id="{06A9E70B-5E3E-174B-83BC-81D888B01AD1}"/>
              </a:ext>
            </a:extLst>
          </p:cNvPr>
          <p:cNvSpPr>
            <a:spLocks noGrp="1"/>
          </p:cNvSpPr>
          <p:nvPr>
            <p:ph idx="1"/>
          </p:nvPr>
        </p:nvSpPr>
        <p:spPr>
          <a:xfrm>
            <a:off x="838200" y="1341783"/>
            <a:ext cx="4880113" cy="4835180"/>
          </a:xfrm>
        </p:spPr>
        <p:txBody>
          <a:bodyPr>
            <a:normAutofit/>
          </a:bodyPr>
          <a:lstStyle/>
          <a:p>
            <a:r>
              <a:rPr lang="en-US" dirty="0"/>
              <a:t>The scores look good.  However, when running the confusion matrix and comparing both legitimate transactions and fraudulent transactions, there is an issue.  Legitimate transactions have great results.  However, fraudulent transactions at best have a 50% score.  This number is totally unacceptable.</a:t>
            </a:r>
          </a:p>
          <a:p>
            <a:endParaRPr lang="en-US" dirty="0"/>
          </a:p>
        </p:txBody>
      </p:sp>
      <p:pic>
        <p:nvPicPr>
          <p:cNvPr id="4" name="Picture 3">
            <a:extLst>
              <a:ext uri="{FF2B5EF4-FFF2-40B4-BE49-F238E27FC236}">
                <a16:creationId xmlns:a16="http://schemas.microsoft.com/office/drawing/2014/main" id="{16F5C71C-2BEE-D348-A3B2-5F4861CF9FE7}"/>
              </a:ext>
            </a:extLst>
          </p:cNvPr>
          <p:cNvPicPr/>
          <p:nvPr/>
        </p:nvPicPr>
        <p:blipFill>
          <a:blip r:embed="rId2">
            <a:extLst>
              <a:ext uri="{28A0092B-C50C-407E-A947-70E740481C1C}">
                <a14:useLocalDpi xmlns:a14="http://schemas.microsoft.com/office/drawing/2010/main" val="0"/>
              </a:ext>
            </a:extLst>
          </a:blip>
          <a:stretch>
            <a:fillRect/>
          </a:stretch>
        </p:blipFill>
        <p:spPr>
          <a:xfrm>
            <a:off x="5718313" y="598777"/>
            <a:ext cx="5943600" cy="5262880"/>
          </a:xfrm>
          <a:prstGeom prst="rect">
            <a:avLst/>
          </a:prstGeom>
        </p:spPr>
      </p:pic>
    </p:spTree>
    <p:extLst>
      <p:ext uri="{BB962C8B-B14F-4D97-AF65-F5344CB8AC3E}">
        <p14:creationId xmlns:p14="http://schemas.microsoft.com/office/powerpoint/2010/main" val="41165781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019EBF-FC0E-BC41-A380-77F49A626D14}"/>
              </a:ext>
            </a:extLst>
          </p:cNvPr>
          <p:cNvSpPr>
            <a:spLocks noGrp="1"/>
          </p:cNvSpPr>
          <p:nvPr>
            <p:ph type="title"/>
          </p:nvPr>
        </p:nvSpPr>
        <p:spPr/>
        <p:txBody>
          <a:bodyPr/>
          <a:lstStyle/>
          <a:p>
            <a:r>
              <a:rPr lang="en-US" dirty="0"/>
              <a:t>Isolation Forest and Random Forest Models</a:t>
            </a:r>
          </a:p>
        </p:txBody>
      </p:sp>
      <p:pic>
        <p:nvPicPr>
          <p:cNvPr id="4" name="Picture 3">
            <a:extLst>
              <a:ext uri="{FF2B5EF4-FFF2-40B4-BE49-F238E27FC236}">
                <a16:creationId xmlns:a16="http://schemas.microsoft.com/office/drawing/2014/main" id="{DB1C95A1-EE7C-EA4C-B574-6F5B6FC9ED22}"/>
              </a:ext>
            </a:extLst>
          </p:cNvPr>
          <p:cNvPicPr/>
          <p:nvPr/>
        </p:nvPicPr>
        <p:blipFill>
          <a:blip r:embed="rId2">
            <a:extLst>
              <a:ext uri="{28A0092B-C50C-407E-A947-70E740481C1C}">
                <a14:useLocalDpi xmlns:a14="http://schemas.microsoft.com/office/drawing/2010/main" val="0"/>
              </a:ext>
            </a:extLst>
          </a:blip>
          <a:stretch>
            <a:fillRect/>
          </a:stretch>
        </p:blipFill>
        <p:spPr>
          <a:xfrm>
            <a:off x="838200" y="1525849"/>
            <a:ext cx="5512904" cy="4651113"/>
          </a:xfrm>
          <a:prstGeom prst="rect">
            <a:avLst/>
          </a:prstGeom>
        </p:spPr>
      </p:pic>
      <p:pic>
        <p:nvPicPr>
          <p:cNvPr id="5" name="Picture 4">
            <a:extLst>
              <a:ext uri="{FF2B5EF4-FFF2-40B4-BE49-F238E27FC236}">
                <a16:creationId xmlns:a16="http://schemas.microsoft.com/office/drawing/2014/main" id="{7B66F833-73B1-2D45-A8A2-6876776F5E82}"/>
              </a:ext>
            </a:extLst>
          </p:cNvPr>
          <p:cNvPicPr/>
          <p:nvPr/>
        </p:nvPicPr>
        <p:blipFill>
          <a:blip r:embed="rId3">
            <a:extLst>
              <a:ext uri="{28A0092B-C50C-407E-A947-70E740481C1C}">
                <a14:useLocalDpi xmlns:a14="http://schemas.microsoft.com/office/drawing/2010/main" val="0"/>
              </a:ext>
            </a:extLst>
          </a:blip>
          <a:stretch>
            <a:fillRect/>
          </a:stretch>
        </p:blipFill>
        <p:spPr>
          <a:xfrm>
            <a:off x="6351104" y="1690688"/>
            <a:ext cx="5002696" cy="4486274"/>
          </a:xfrm>
          <a:prstGeom prst="rect">
            <a:avLst/>
          </a:prstGeom>
        </p:spPr>
      </p:pic>
    </p:spTree>
    <p:extLst>
      <p:ext uri="{BB962C8B-B14F-4D97-AF65-F5344CB8AC3E}">
        <p14:creationId xmlns:p14="http://schemas.microsoft.com/office/powerpoint/2010/main" val="11923021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EC6930-853E-6745-AF49-D512192E5ED8}"/>
              </a:ext>
            </a:extLst>
          </p:cNvPr>
          <p:cNvSpPr>
            <a:spLocks noGrp="1"/>
          </p:cNvSpPr>
          <p:nvPr>
            <p:ph type="title"/>
          </p:nvPr>
        </p:nvSpPr>
        <p:spPr/>
        <p:txBody>
          <a:bodyPr/>
          <a:lstStyle/>
          <a:p>
            <a:r>
              <a:rPr lang="en-US" dirty="0"/>
              <a:t>THE PROBLEM</a:t>
            </a:r>
          </a:p>
        </p:txBody>
      </p:sp>
      <p:sp>
        <p:nvSpPr>
          <p:cNvPr id="3" name="Content Placeholder 2">
            <a:extLst>
              <a:ext uri="{FF2B5EF4-FFF2-40B4-BE49-F238E27FC236}">
                <a16:creationId xmlns:a16="http://schemas.microsoft.com/office/drawing/2014/main" id="{C189B898-6B12-8F4D-A4C4-94E9FB480FCB}"/>
              </a:ext>
            </a:extLst>
          </p:cNvPr>
          <p:cNvSpPr>
            <a:spLocks noGrp="1"/>
          </p:cNvSpPr>
          <p:nvPr>
            <p:ph idx="1"/>
          </p:nvPr>
        </p:nvSpPr>
        <p:spPr/>
        <p:txBody>
          <a:bodyPr/>
          <a:lstStyle/>
          <a:p>
            <a:r>
              <a:rPr lang="en-US" dirty="0"/>
              <a:t>This is because the dataset has over 99% legitimate transactions and these models are unable to analyze unbalanced datasets properly.  </a:t>
            </a:r>
          </a:p>
          <a:p>
            <a:endParaRPr lang="en-US" dirty="0"/>
          </a:p>
          <a:p>
            <a:r>
              <a:rPr lang="en-US" dirty="0"/>
              <a:t>The learning phase and the subsequent prediction of machine learning algorithms can be affected by the problem of unbalanced datasets. The balancing issue corresponds to the difference of the number of samples in the different classes.  The decision function of the linear SVM is highly impacted.  With a greater unbalanced ratio, the decision function favor the class with the larger number of samples, usually referred as the majority class.  </a:t>
            </a:r>
          </a:p>
          <a:p>
            <a:endParaRPr lang="en-US" dirty="0"/>
          </a:p>
          <a:p>
            <a:endParaRPr lang="en-US" dirty="0"/>
          </a:p>
        </p:txBody>
      </p:sp>
    </p:spTree>
    <p:extLst>
      <p:ext uri="{BB962C8B-B14F-4D97-AF65-F5344CB8AC3E}">
        <p14:creationId xmlns:p14="http://schemas.microsoft.com/office/powerpoint/2010/main" val="40675106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CFC19-9500-9042-8094-9E529B4D01DD}"/>
              </a:ext>
            </a:extLst>
          </p:cNvPr>
          <p:cNvSpPr>
            <a:spLocks noGrp="1"/>
          </p:cNvSpPr>
          <p:nvPr>
            <p:ph type="title"/>
          </p:nvPr>
        </p:nvSpPr>
        <p:spPr/>
        <p:txBody>
          <a:bodyPr/>
          <a:lstStyle/>
          <a:p>
            <a:r>
              <a:rPr lang="en-US" dirty="0"/>
              <a:t>THE SOLUTION</a:t>
            </a:r>
          </a:p>
        </p:txBody>
      </p:sp>
      <p:sp>
        <p:nvSpPr>
          <p:cNvPr id="3" name="Content Placeholder 2">
            <a:extLst>
              <a:ext uri="{FF2B5EF4-FFF2-40B4-BE49-F238E27FC236}">
                <a16:creationId xmlns:a16="http://schemas.microsoft.com/office/drawing/2014/main" id="{76635264-BAF5-EF47-887E-826C5EBA218C}"/>
              </a:ext>
            </a:extLst>
          </p:cNvPr>
          <p:cNvSpPr>
            <a:spLocks noGrp="1"/>
          </p:cNvSpPr>
          <p:nvPr>
            <p:ph idx="1"/>
          </p:nvPr>
        </p:nvSpPr>
        <p:spPr/>
        <p:txBody>
          <a:bodyPr>
            <a:normAutofit lnSpcReduction="10000"/>
          </a:bodyPr>
          <a:lstStyle/>
          <a:p>
            <a:r>
              <a:rPr lang="en-US" dirty="0"/>
              <a:t>One way to fight this issue is to generate new samples in the classes which are under-represented. The most naive strategy is to generate new samples by randomly sampling with replacement the current available samples. The </a:t>
            </a:r>
            <a:r>
              <a:rPr lang="en-US" dirty="0" err="1"/>
              <a:t>RandomOverSampler</a:t>
            </a:r>
            <a:r>
              <a:rPr lang="en-US" dirty="0"/>
              <a:t> offers such scheme</a:t>
            </a:r>
          </a:p>
          <a:p>
            <a:endParaRPr lang="en-US" dirty="0"/>
          </a:p>
          <a:p>
            <a:r>
              <a:rPr lang="en-US" dirty="0"/>
              <a:t>Apart from the random sampling with replacement, there are two popular methods to over-sample minority classes: (</a:t>
            </a:r>
            <a:r>
              <a:rPr lang="en-US" dirty="0" err="1"/>
              <a:t>i</a:t>
            </a:r>
            <a:r>
              <a:rPr lang="en-US" dirty="0"/>
              <a:t>) the Synthetic Minority Oversampling Technique (SMOTE) [CBHK2002] and (ii) the Adaptive Synthetic (ADASYN) [HBGL2008] sampling method.  The solution for this dataset was to use the SMOTE to resample the data and logistic regression to perform the analysis with these results:</a:t>
            </a:r>
          </a:p>
          <a:p>
            <a:endParaRPr lang="en-US" dirty="0"/>
          </a:p>
        </p:txBody>
      </p:sp>
    </p:spTree>
    <p:extLst>
      <p:ext uri="{BB962C8B-B14F-4D97-AF65-F5344CB8AC3E}">
        <p14:creationId xmlns:p14="http://schemas.microsoft.com/office/powerpoint/2010/main" val="26369835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69EC1C60-9987-FD4D-A09F-694FD96598E2}"/>
              </a:ext>
            </a:extLst>
          </p:cNvPr>
          <p:cNvPicPr/>
          <p:nvPr/>
        </p:nvPicPr>
        <p:blipFill>
          <a:blip r:embed="rId2">
            <a:extLst>
              <a:ext uri="{28A0092B-C50C-407E-A947-70E740481C1C}">
                <a14:useLocalDpi xmlns:a14="http://schemas.microsoft.com/office/drawing/2010/main" val="0"/>
              </a:ext>
            </a:extLst>
          </a:blip>
          <a:stretch>
            <a:fillRect/>
          </a:stretch>
        </p:blipFill>
        <p:spPr>
          <a:xfrm>
            <a:off x="431288" y="737041"/>
            <a:ext cx="5820425" cy="5376973"/>
          </a:xfrm>
          <a:prstGeom prst="rect">
            <a:avLst/>
          </a:prstGeom>
        </p:spPr>
      </p:pic>
      <p:pic>
        <p:nvPicPr>
          <p:cNvPr id="9" name="Picture 8">
            <a:extLst>
              <a:ext uri="{FF2B5EF4-FFF2-40B4-BE49-F238E27FC236}">
                <a16:creationId xmlns:a16="http://schemas.microsoft.com/office/drawing/2014/main" id="{DB1D5D71-488F-EE4E-9407-3ABA84D63554}"/>
              </a:ext>
            </a:extLst>
          </p:cNvPr>
          <p:cNvPicPr/>
          <p:nvPr/>
        </p:nvPicPr>
        <p:blipFill>
          <a:blip r:embed="rId3">
            <a:extLst>
              <a:ext uri="{28A0092B-C50C-407E-A947-70E740481C1C}">
                <a14:useLocalDpi xmlns:a14="http://schemas.microsoft.com/office/drawing/2010/main" val="0"/>
              </a:ext>
            </a:extLst>
          </a:blip>
          <a:stretch>
            <a:fillRect/>
          </a:stretch>
        </p:blipFill>
        <p:spPr>
          <a:xfrm>
            <a:off x="6096000" y="737041"/>
            <a:ext cx="5950226" cy="5376973"/>
          </a:xfrm>
          <a:prstGeom prst="rect">
            <a:avLst/>
          </a:prstGeom>
        </p:spPr>
      </p:pic>
    </p:spTree>
    <p:extLst>
      <p:ext uri="{BB962C8B-B14F-4D97-AF65-F5344CB8AC3E}">
        <p14:creationId xmlns:p14="http://schemas.microsoft.com/office/powerpoint/2010/main" val="3551745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A8B582E-5EFE-8140-9CD1-3091E7CE00A9}"/>
              </a:ext>
            </a:extLst>
          </p:cNvPr>
          <p:cNvPicPr/>
          <p:nvPr/>
        </p:nvPicPr>
        <p:blipFill>
          <a:blip r:embed="rId2">
            <a:extLst>
              <a:ext uri="{28A0092B-C50C-407E-A947-70E740481C1C}">
                <a14:useLocalDpi xmlns:a14="http://schemas.microsoft.com/office/drawing/2010/main" val="0"/>
              </a:ext>
            </a:extLst>
          </a:blip>
          <a:stretch>
            <a:fillRect/>
          </a:stretch>
        </p:blipFill>
        <p:spPr>
          <a:xfrm>
            <a:off x="437320" y="710648"/>
            <a:ext cx="10376453" cy="5436704"/>
          </a:xfrm>
          <a:prstGeom prst="rect">
            <a:avLst/>
          </a:prstGeom>
        </p:spPr>
      </p:pic>
    </p:spTree>
    <p:extLst>
      <p:ext uri="{BB962C8B-B14F-4D97-AF65-F5344CB8AC3E}">
        <p14:creationId xmlns:p14="http://schemas.microsoft.com/office/powerpoint/2010/main" val="2049934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1D3466-6332-BB44-8E09-AEDD1A6D10B8}"/>
              </a:ext>
            </a:extLst>
          </p:cNvPr>
          <p:cNvSpPr>
            <a:spLocks noGrp="1"/>
          </p:cNvSpPr>
          <p:nvPr>
            <p:ph type="title"/>
          </p:nvPr>
        </p:nvSpPr>
        <p:spPr/>
        <p:txBody>
          <a:bodyPr/>
          <a:lstStyle/>
          <a:p>
            <a:r>
              <a:rPr lang="en-US" dirty="0"/>
              <a:t>AGENGA</a:t>
            </a:r>
          </a:p>
        </p:txBody>
      </p:sp>
      <p:sp>
        <p:nvSpPr>
          <p:cNvPr id="3" name="Content Placeholder 2">
            <a:extLst>
              <a:ext uri="{FF2B5EF4-FFF2-40B4-BE49-F238E27FC236}">
                <a16:creationId xmlns:a16="http://schemas.microsoft.com/office/drawing/2014/main" id="{ADBA30E6-7873-F64D-B736-77CB27332268}"/>
              </a:ext>
            </a:extLst>
          </p:cNvPr>
          <p:cNvSpPr>
            <a:spLocks noGrp="1"/>
          </p:cNvSpPr>
          <p:nvPr>
            <p:ph idx="1"/>
          </p:nvPr>
        </p:nvSpPr>
        <p:spPr/>
        <p:txBody>
          <a:bodyPr/>
          <a:lstStyle/>
          <a:p>
            <a:r>
              <a:rPr lang="en-US" dirty="0"/>
              <a:t>Executive Summary</a:t>
            </a:r>
          </a:p>
          <a:p>
            <a:r>
              <a:rPr lang="en-US" dirty="0"/>
              <a:t>Concepts</a:t>
            </a:r>
          </a:p>
          <a:p>
            <a:r>
              <a:rPr lang="en-US" dirty="0"/>
              <a:t>Attempts</a:t>
            </a:r>
          </a:p>
          <a:p>
            <a:pPr lvl="1"/>
            <a:r>
              <a:rPr lang="en-US" dirty="0"/>
              <a:t>For Loops</a:t>
            </a:r>
          </a:p>
          <a:p>
            <a:pPr lvl="1"/>
            <a:r>
              <a:rPr lang="en-US" dirty="0"/>
              <a:t>Models</a:t>
            </a:r>
          </a:p>
          <a:p>
            <a:pPr lvl="1"/>
            <a:r>
              <a:rPr lang="en-US" dirty="0"/>
              <a:t>Results</a:t>
            </a:r>
          </a:p>
          <a:p>
            <a:r>
              <a:rPr lang="en-US" dirty="0"/>
              <a:t>The Problem</a:t>
            </a:r>
          </a:p>
          <a:p>
            <a:r>
              <a:rPr lang="en-US" dirty="0"/>
              <a:t>The Solution</a:t>
            </a:r>
          </a:p>
        </p:txBody>
      </p:sp>
    </p:spTree>
    <p:extLst>
      <p:ext uri="{BB962C8B-B14F-4D97-AF65-F5344CB8AC3E}">
        <p14:creationId xmlns:p14="http://schemas.microsoft.com/office/powerpoint/2010/main" val="35603648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7F70F8-03D8-3C4D-833D-206DA4B4E399}"/>
              </a:ext>
            </a:extLst>
          </p:cNvPr>
          <p:cNvSpPr>
            <a:spLocks noGrp="1"/>
          </p:cNvSpPr>
          <p:nvPr>
            <p:ph type="title"/>
          </p:nvPr>
        </p:nvSpPr>
        <p:spPr/>
        <p:txBody>
          <a:bodyPr/>
          <a:lstStyle/>
          <a:p>
            <a:r>
              <a:rPr lang="en-US" dirty="0"/>
              <a:t>EXECUTIVE SUMMARY</a:t>
            </a:r>
          </a:p>
        </p:txBody>
      </p:sp>
      <p:sp>
        <p:nvSpPr>
          <p:cNvPr id="3" name="Content Placeholder 2">
            <a:extLst>
              <a:ext uri="{FF2B5EF4-FFF2-40B4-BE49-F238E27FC236}">
                <a16:creationId xmlns:a16="http://schemas.microsoft.com/office/drawing/2014/main" id="{5A64E7EA-D90D-264E-AFE9-9D0776601816}"/>
              </a:ext>
            </a:extLst>
          </p:cNvPr>
          <p:cNvSpPr>
            <a:spLocks noGrp="1"/>
          </p:cNvSpPr>
          <p:nvPr>
            <p:ph idx="1"/>
          </p:nvPr>
        </p:nvSpPr>
        <p:spPr/>
        <p:txBody>
          <a:bodyPr/>
          <a:lstStyle/>
          <a:p>
            <a:r>
              <a:rPr lang="en-US" dirty="0"/>
              <a:t>The purpose for this project is to find a correlation connected to fraudulent credit card transactions that can separate them in real time compared to legitimate transactions.  The dataset is a cleaned dataset from </a:t>
            </a:r>
            <a:r>
              <a:rPr lang="en-US" dirty="0" err="1"/>
              <a:t>Kaggle.com</a:t>
            </a:r>
            <a:r>
              <a:rPr lang="en-US" dirty="0"/>
              <a:t>.  It has been discovered there is a correlation connected to fraudulent transactions.  Most models fail to accurate predict which transactions are fraudulent because the dataset is severely unbalanced with over 99% of the transactions being legitimate.  The solution was to run SMOTE first to rebalance the dataset then logistic regression with these results:</a:t>
            </a:r>
          </a:p>
          <a:p>
            <a:pPr marL="0" indent="0">
              <a:buNone/>
            </a:pPr>
            <a:endParaRPr lang="en-US" dirty="0"/>
          </a:p>
        </p:txBody>
      </p:sp>
    </p:spTree>
    <p:extLst>
      <p:ext uri="{BB962C8B-B14F-4D97-AF65-F5344CB8AC3E}">
        <p14:creationId xmlns:p14="http://schemas.microsoft.com/office/powerpoint/2010/main" val="24612967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F330BC9-91DA-1541-A9B4-766B57C39A2D}"/>
              </a:ext>
            </a:extLst>
          </p:cNvPr>
          <p:cNvPicPr/>
          <p:nvPr/>
        </p:nvPicPr>
        <p:blipFill>
          <a:blip r:embed="rId2">
            <a:extLst>
              <a:ext uri="{28A0092B-C50C-407E-A947-70E740481C1C}">
                <a14:useLocalDpi xmlns:a14="http://schemas.microsoft.com/office/drawing/2010/main" val="0"/>
              </a:ext>
            </a:extLst>
          </a:blip>
          <a:stretch>
            <a:fillRect/>
          </a:stretch>
        </p:blipFill>
        <p:spPr>
          <a:xfrm>
            <a:off x="2001892" y="546764"/>
            <a:ext cx="7271317" cy="5476350"/>
          </a:xfrm>
          <a:prstGeom prst="rect">
            <a:avLst/>
          </a:prstGeom>
        </p:spPr>
      </p:pic>
    </p:spTree>
    <p:extLst>
      <p:ext uri="{BB962C8B-B14F-4D97-AF65-F5344CB8AC3E}">
        <p14:creationId xmlns:p14="http://schemas.microsoft.com/office/powerpoint/2010/main" val="6387213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069868-4A00-A04B-AAC8-19CFEA1B929D}"/>
              </a:ext>
            </a:extLst>
          </p:cNvPr>
          <p:cNvSpPr>
            <a:spLocks noGrp="1"/>
          </p:cNvSpPr>
          <p:nvPr>
            <p:ph type="title"/>
          </p:nvPr>
        </p:nvSpPr>
        <p:spPr/>
        <p:txBody>
          <a:bodyPr/>
          <a:lstStyle/>
          <a:p>
            <a:r>
              <a:rPr lang="en-US" dirty="0"/>
              <a:t>CONCEPTS</a:t>
            </a:r>
          </a:p>
        </p:txBody>
      </p:sp>
      <p:sp>
        <p:nvSpPr>
          <p:cNvPr id="3" name="Content Placeholder 2">
            <a:extLst>
              <a:ext uri="{FF2B5EF4-FFF2-40B4-BE49-F238E27FC236}">
                <a16:creationId xmlns:a16="http://schemas.microsoft.com/office/drawing/2014/main" id="{9A83352D-1E72-054C-9AA3-776D53300C61}"/>
              </a:ext>
            </a:extLst>
          </p:cNvPr>
          <p:cNvSpPr>
            <a:spLocks noGrp="1"/>
          </p:cNvSpPr>
          <p:nvPr>
            <p:ph idx="1"/>
          </p:nvPr>
        </p:nvSpPr>
        <p:spPr/>
        <p:txBody>
          <a:bodyPr>
            <a:normAutofit fontScale="85000" lnSpcReduction="20000"/>
          </a:bodyPr>
          <a:lstStyle/>
          <a:p>
            <a:r>
              <a:rPr lang="en-US" dirty="0"/>
              <a:t>IDEA:  A model to detect fraud in credit card transactions. (problem to solve)</a:t>
            </a:r>
          </a:p>
          <a:p>
            <a:r>
              <a:rPr lang="en-US" dirty="0"/>
              <a:t>CLIENT:  Credit Card Companies</a:t>
            </a:r>
          </a:p>
          <a:p>
            <a:r>
              <a:rPr lang="en-US" dirty="0"/>
              <a:t>REASON:  If they don’t detect and stop the fraud as it happens, their customer don’t pay the cost, they do.  This project is intended to reduce their expenses and increase their profits.</a:t>
            </a:r>
          </a:p>
          <a:p>
            <a:r>
              <a:rPr lang="en-US" dirty="0"/>
              <a:t>DATA:  From Kaggle, a cleaned dataset with 284,807 transactions from 2013 with 492 frauds in total.</a:t>
            </a:r>
          </a:p>
          <a:p>
            <a:r>
              <a:rPr lang="en-US" dirty="0"/>
              <a:t>SOLUTION:  Create a model or analysis to discover what makes fraudulent transaction similar to detect this relationship as it happens.</a:t>
            </a:r>
          </a:p>
          <a:p>
            <a:r>
              <a:rPr lang="en-US" dirty="0"/>
              <a:t>DETAILS:  See Detail Section Below.</a:t>
            </a:r>
          </a:p>
          <a:p>
            <a:r>
              <a:rPr lang="en-US" dirty="0"/>
              <a:t>DELIVERABLES:  Working code that detect fraud as it receives data and a presentation outlining the discoveries and explain the methods used to reach the discoveries.</a:t>
            </a:r>
          </a:p>
          <a:p>
            <a:endParaRPr lang="en-US" dirty="0"/>
          </a:p>
        </p:txBody>
      </p:sp>
    </p:spTree>
    <p:extLst>
      <p:ext uri="{BB962C8B-B14F-4D97-AF65-F5344CB8AC3E}">
        <p14:creationId xmlns:p14="http://schemas.microsoft.com/office/powerpoint/2010/main" val="23680962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87581-B345-2B47-95C5-187035419EC8}"/>
              </a:ext>
            </a:extLst>
          </p:cNvPr>
          <p:cNvSpPr>
            <a:spLocks noGrp="1"/>
          </p:cNvSpPr>
          <p:nvPr>
            <p:ph type="title"/>
          </p:nvPr>
        </p:nvSpPr>
        <p:spPr/>
        <p:txBody>
          <a:bodyPr/>
          <a:lstStyle/>
          <a:p>
            <a:r>
              <a:rPr lang="en-US" dirty="0"/>
              <a:t>Findings</a:t>
            </a:r>
          </a:p>
        </p:txBody>
      </p:sp>
      <p:sp>
        <p:nvSpPr>
          <p:cNvPr id="3" name="Content Placeholder 2">
            <a:extLst>
              <a:ext uri="{FF2B5EF4-FFF2-40B4-BE49-F238E27FC236}">
                <a16:creationId xmlns:a16="http://schemas.microsoft.com/office/drawing/2014/main" id="{432F60DC-F896-C140-916C-8CA170C85222}"/>
              </a:ext>
            </a:extLst>
          </p:cNvPr>
          <p:cNvSpPr>
            <a:spLocks noGrp="1"/>
          </p:cNvSpPr>
          <p:nvPr>
            <p:ph idx="1"/>
          </p:nvPr>
        </p:nvSpPr>
        <p:spPr/>
        <p:txBody>
          <a:bodyPr/>
          <a:lstStyle/>
          <a:p>
            <a:r>
              <a:rPr lang="en-US" dirty="0"/>
              <a:t>This is the code that was used to separate the initial </a:t>
            </a:r>
            <a:r>
              <a:rPr lang="en-US" dirty="0" err="1"/>
              <a:t>dataframe</a:t>
            </a:r>
            <a:r>
              <a:rPr lang="en-US" dirty="0"/>
              <a:t> into separate </a:t>
            </a:r>
            <a:r>
              <a:rPr lang="en-US" dirty="0" err="1"/>
              <a:t>dataframes</a:t>
            </a:r>
            <a:r>
              <a:rPr lang="en-US" dirty="0"/>
              <a:t> only containing fraud or legit transactions.</a:t>
            </a:r>
          </a:p>
          <a:p>
            <a:r>
              <a:rPr lang="en-US" dirty="0"/>
              <a:t>While comparing the transactions, I noticed fraudulent transactions have a greater histogram area that legitimate transactions.  I was under the impression that I could create code to determine any transaction with a total V set as below -17 as fraudulent.  However, as this </a:t>
            </a:r>
            <a:r>
              <a:rPr lang="en-US" dirty="0" err="1"/>
              <a:t>overlayed</a:t>
            </a:r>
            <a:r>
              <a:rPr lang="en-US" dirty="0"/>
              <a:t> histogram comparison shows, that would fail the purpose of the project.  A solution is still being sought.</a:t>
            </a:r>
          </a:p>
          <a:p>
            <a:pPr marL="0" indent="0">
              <a:buNone/>
            </a:pPr>
            <a:endParaRPr lang="en-US" dirty="0"/>
          </a:p>
        </p:txBody>
      </p:sp>
      <p:pic>
        <p:nvPicPr>
          <p:cNvPr id="4" name="Picture 3">
            <a:extLst>
              <a:ext uri="{FF2B5EF4-FFF2-40B4-BE49-F238E27FC236}">
                <a16:creationId xmlns:a16="http://schemas.microsoft.com/office/drawing/2014/main" id="{94DEF733-1262-FA4A-8FF2-C12F2BB77E0B}"/>
              </a:ext>
            </a:extLst>
          </p:cNvPr>
          <p:cNvPicPr/>
          <p:nvPr/>
        </p:nvPicPr>
        <p:blipFill>
          <a:blip r:embed="rId2">
            <a:extLst>
              <a:ext uri="{28A0092B-C50C-407E-A947-70E740481C1C}">
                <a14:useLocalDpi xmlns:a14="http://schemas.microsoft.com/office/drawing/2010/main" val="0"/>
              </a:ext>
            </a:extLst>
          </a:blip>
          <a:stretch>
            <a:fillRect/>
          </a:stretch>
        </p:blipFill>
        <p:spPr>
          <a:xfrm>
            <a:off x="1017030" y="5279253"/>
            <a:ext cx="7929262" cy="1213622"/>
          </a:xfrm>
          <a:prstGeom prst="rect">
            <a:avLst/>
          </a:prstGeom>
        </p:spPr>
      </p:pic>
    </p:spTree>
    <p:extLst>
      <p:ext uri="{BB962C8B-B14F-4D97-AF65-F5344CB8AC3E}">
        <p14:creationId xmlns:p14="http://schemas.microsoft.com/office/powerpoint/2010/main" val="34672842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BCF61B8-75BA-6D43-91E0-A4BB893AFBC0}"/>
              </a:ext>
            </a:extLst>
          </p:cNvPr>
          <p:cNvPicPr/>
          <p:nvPr/>
        </p:nvPicPr>
        <p:blipFill>
          <a:blip r:embed="rId2">
            <a:extLst>
              <a:ext uri="{28A0092B-C50C-407E-A947-70E740481C1C}">
                <a14:useLocalDpi xmlns:a14="http://schemas.microsoft.com/office/drawing/2010/main" val="0"/>
              </a:ext>
            </a:extLst>
          </a:blip>
          <a:stretch>
            <a:fillRect/>
          </a:stretch>
        </p:blipFill>
        <p:spPr>
          <a:xfrm>
            <a:off x="457200" y="170725"/>
            <a:ext cx="11079419" cy="6152249"/>
          </a:xfrm>
          <a:prstGeom prst="rect">
            <a:avLst/>
          </a:prstGeom>
        </p:spPr>
      </p:pic>
    </p:spTree>
    <p:extLst>
      <p:ext uri="{BB962C8B-B14F-4D97-AF65-F5344CB8AC3E}">
        <p14:creationId xmlns:p14="http://schemas.microsoft.com/office/powerpoint/2010/main" val="29553068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6F68209-B41D-374D-B8E0-F82B9E33B1F9}"/>
              </a:ext>
            </a:extLst>
          </p:cNvPr>
          <p:cNvPicPr/>
          <p:nvPr/>
        </p:nvPicPr>
        <p:blipFill>
          <a:blip r:embed="rId2">
            <a:extLst>
              <a:ext uri="{28A0092B-C50C-407E-A947-70E740481C1C}">
                <a14:useLocalDpi xmlns:a14="http://schemas.microsoft.com/office/drawing/2010/main" val="0"/>
              </a:ext>
            </a:extLst>
          </a:blip>
          <a:stretch>
            <a:fillRect/>
          </a:stretch>
        </p:blipFill>
        <p:spPr>
          <a:xfrm>
            <a:off x="609599" y="534596"/>
            <a:ext cx="5927125" cy="3123004"/>
          </a:xfrm>
          <a:prstGeom prst="rect">
            <a:avLst/>
          </a:prstGeom>
        </p:spPr>
      </p:pic>
      <p:pic>
        <p:nvPicPr>
          <p:cNvPr id="5" name="Picture 4">
            <a:extLst>
              <a:ext uri="{FF2B5EF4-FFF2-40B4-BE49-F238E27FC236}">
                <a16:creationId xmlns:a16="http://schemas.microsoft.com/office/drawing/2014/main" id="{4B6649C7-6242-834F-B362-69B33DFB12DA}"/>
              </a:ext>
            </a:extLst>
          </p:cNvPr>
          <p:cNvPicPr/>
          <p:nvPr/>
        </p:nvPicPr>
        <p:blipFill>
          <a:blip r:embed="rId3">
            <a:extLst>
              <a:ext uri="{28A0092B-C50C-407E-A947-70E740481C1C}">
                <a14:useLocalDpi xmlns:a14="http://schemas.microsoft.com/office/drawing/2010/main" val="0"/>
              </a:ext>
            </a:extLst>
          </a:blip>
          <a:stretch>
            <a:fillRect/>
          </a:stretch>
        </p:blipFill>
        <p:spPr>
          <a:xfrm>
            <a:off x="609599" y="3525398"/>
            <a:ext cx="5570864" cy="2368626"/>
          </a:xfrm>
          <a:prstGeom prst="rect">
            <a:avLst/>
          </a:prstGeom>
        </p:spPr>
      </p:pic>
      <p:sp>
        <p:nvSpPr>
          <p:cNvPr id="6" name="TextBox 5">
            <a:extLst>
              <a:ext uri="{FF2B5EF4-FFF2-40B4-BE49-F238E27FC236}">
                <a16:creationId xmlns:a16="http://schemas.microsoft.com/office/drawing/2014/main" id="{74B01813-FAC0-0E43-8720-5FB961375C71}"/>
              </a:ext>
            </a:extLst>
          </p:cNvPr>
          <p:cNvSpPr txBox="1"/>
          <p:nvPr/>
        </p:nvSpPr>
        <p:spPr>
          <a:xfrm>
            <a:off x="7414352" y="2096098"/>
            <a:ext cx="3910988" cy="369332"/>
          </a:xfrm>
          <a:prstGeom prst="rect">
            <a:avLst/>
          </a:prstGeom>
          <a:noFill/>
        </p:spPr>
        <p:txBody>
          <a:bodyPr wrap="square" rtlCol="0">
            <a:spAutoFit/>
          </a:bodyPr>
          <a:lstStyle/>
          <a:p>
            <a:r>
              <a:rPr lang="en-US" dirty="0"/>
              <a:t>Fraudulent Transactions</a:t>
            </a:r>
          </a:p>
        </p:txBody>
      </p:sp>
      <p:sp>
        <p:nvSpPr>
          <p:cNvPr id="8" name="TextBox 7">
            <a:extLst>
              <a:ext uri="{FF2B5EF4-FFF2-40B4-BE49-F238E27FC236}">
                <a16:creationId xmlns:a16="http://schemas.microsoft.com/office/drawing/2014/main" id="{5FF9D31D-65AF-7740-BDB9-F37FC8CCC107}"/>
              </a:ext>
            </a:extLst>
          </p:cNvPr>
          <p:cNvSpPr txBox="1"/>
          <p:nvPr/>
        </p:nvSpPr>
        <p:spPr>
          <a:xfrm>
            <a:off x="7414352" y="4570629"/>
            <a:ext cx="2866767" cy="369332"/>
          </a:xfrm>
          <a:prstGeom prst="rect">
            <a:avLst/>
          </a:prstGeom>
          <a:noFill/>
        </p:spPr>
        <p:txBody>
          <a:bodyPr wrap="square" rtlCol="0">
            <a:spAutoFit/>
          </a:bodyPr>
          <a:lstStyle/>
          <a:p>
            <a:r>
              <a:rPr lang="en-US" dirty="0"/>
              <a:t>Legitimate Transactions</a:t>
            </a:r>
          </a:p>
        </p:txBody>
      </p:sp>
    </p:spTree>
    <p:extLst>
      <p:ext uri="{BB962C8B-B14F-4D97-AF65-F5344CB8AC3E}">
        <p14:creationId xmlns:p14="http://schemas.microsoft.com/office/powerpoint/2010/main" val="28682820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E622DA-73E7-6546-962D-1F82EFF6124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562F993-5CAF-BD48-905F-FAC8DAF1499E}"/>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7ACA86B6-AB5C-7F4A-AE8E-07F90CAEBFCA}"/>
              </a:ext>
            </a:extLst>
          </p:cNvPr>
          <p:cNvPicPr/>
          <p:nvPr/>
        </p:nvPicPr>
        <p:blipFill>
          <a:blip r:embed="rId2">
            <a:extLst>
              <a:ext uri="{28A0092B-C50C-407E-A947-70E740481C1C}">
                <a14:useLocalDpi xmlns:a14="http://schemas.microsoft.com/office/drawing/2010/main" val="0"/>
              </a:ext>
            </a:extLst>
          </a:blip>
          <a:stretch>
            <a:fillRect/>
          </a:stretch>
        </p:blipFill>
        <p:spPr>
          <a:xfrm>
            <a:off x="917713" y="470797"/>
            <a:ext cx="10515600" cy="5916405"/>
          </a:xfrm>
          <a:prstGeom prst="rect">
            <a:avLst/>
          </a:prstGeom>
        </p:spPr>
      </p:pic>
    </p:spTree>
    <p:extLst>
      <p:ext uri="{BB962C8B-B14F-4D97-AF65-F5344CB8AC3E}">
        <p14:creationId xmlns:p14="http://schemas.microsoft.com/office/powerpoint/2010/main" val="26728909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TotalTime>
  <Words>656</Words>
  <Application>Microsoft Macintosh PowerPoint</Application>
  <PresentationFormat>Widescreen</PresentationFormat>
  <Paragraphs>41</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Calibri Light</vt:lpstr>
      <vt:lpstr>Office Theme</vt:lpstr>
      <vt:lpstr>DATA SCIENCE CAREER TRACK</vt:lpstr>
      <vt:lpstr>AGENGA</vt:lpstr>
      <vt:lpstr>EXECUTIVE SUMMARY</vt:lpstr>
      <vt:lpstr>PowerPoint Presentation</vt:lpstr>
      <vt:lpstr>CONCEPTS</vt:lpstr>
      <vt:lpstr>Findings</vt:lpstr>
      <vt:lpstr>PowerPoint Presentation</vt:lpstr>
      <vt:lpstr>PowerPoint Presentation</vt:lpstr>
      <vt:lpstr>PowerPoint Presentation</vt:lpstr>
      <vt:lpstr>PowerPoint Presentation</vt:lpstr>
      <vt:lpstr>For Loops</vt:lpstr>
      <vt:lpstr>Logistic Regression</vt:lpstr>
      <vt:lpstr>Isolation Forest and Random Forest Models</vt:lpstr>
      <vt:lpstr>THE PROBLEM</vt:lpstr>
      <vt:lpstr>THE SOLUTION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SCIENCE CAREER TRACK</dc:title>
  <dc:creator>Ed Franke</dc:creator>
  <cp:lastModifiedBy>Ed Franke</cp:lastModifiedBy>
  <cp:revision>5</cp:revision>
  <dcterms:created xsi:type="dcterms:W3CDTF">2019-04-18T03:37:41Z</dcterms:created>
  <dcterms:modified xsi:type="dcterms:W3CDTF">2019-05-01T05:38:39Z</dcterms:modified>
</cp:coreProperties>
</file>