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5EED-C9DF-1240-9BEC-BB087018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F99799-81EF-B14D-A6B8-17E97671B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498BB3-92FC-BF40-8141-2FD048FA9193}"/>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5" name="Footer Placeholder 4">
            <a:extLst>
              <a:ext uri="{FF2B5EF4-FFF2-40B4-BE49-F238E27FC236}">
                <a16:creationId xmlns:a16="http://schemas.microsoft.com/office/drawing/2014/main" id="{FEA1A59A-A832-C846-9970-B15D9E644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9A808-4FE6-AB41-B27B-6CB331F9FF8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39602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BD36-A58F-E84E-96FD-E58D86E469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07030-9D5A-2C4C-8A73-0C5A9E7440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6E3AC-9B5F-354A-9CA0-5E786E3F1035}"/>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5" name="Footer Placeholder 4">
            <a:extLst>
              <a:ext uri="{FF2B5EF4-FFF2-40B4-BE49-F238E27FC236}">
                <a16:creationId xmlns:a16="http://schemas.microsoft.com/office/drawing/2014/main" id="{57D5D7F7-63F1-A947-8D15-167294106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6D7B2-245E-204E-B013-E246D8BB1A9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57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DB2F-F353-9D4F-B8C8-35334E910C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B42690-491F-C24F-895D-1649275174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785C6-F26B-0E4D-B7F8-25EA680E584B}"/>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5" name="Footer Placeholder 4">
            <a:extLst>
              <a:ext uri="{FF2B5EF4-FFF2-40B4-BE49-F238E27FC236}">
                <a16:creationId xmlns:a16="http://schemas.microsoft.com/office/drawing/2014/main" id="{DEB66B29-108A-9645-A8C9-EFBB15413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74C0C-327C-0541-B68E-891E2DAE22E9}"/>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9069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5F5B-D768-2A40-B492-2BC273458F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D4B22-3DD6-7F4B-8418-778854F891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AA201-31CC-7544-9603-EFC9F7AA7216}"/>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5" name="Footer Placeholder 4">
            <a:extLst>
              <a:ext uri="{FF2B5EF4-FFF2-40B4-BE49-F238E27FC236}">
                <a16:creationId xmlns:a16="http://schemas.microsoft.com/office/drawing/2014/main" id="{122D9219-D7B5-8048-834D-FADFD1B45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9772A-EED2-9946-9270-C8A4F7B1135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65419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236E-1C06-2F4D-A60B-E3DA3A933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DD9B1-BC84-904C-99F3-C856EC3B3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A3D73D-D894-8440-BAC9-622C5BDACDC4}"/>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5" name="Footer Placeholder 4">
            <a:extLst>
              <a:ext uri="{FF2B5EF4-FFF2-40B4-BE49-F238E27FC236}">
                <a16:creationId xmlns:a16="http://schemas.microsoft.com/office/drawing/2014/main" id="{226ED08B-2555-5843-ACC6-5C3745D94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DB8E-8F90-CB41-B40E-B80553ACB8F5}"/>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62452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B22-FA36-6E45-8D96-8224573CC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2FDFB-BBB6-8344-900A-8801FEB8DA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B2178F-9B0C-7F48-A479-203A6C54AB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06A63E-43F0-284A-8182-724255812E28}"/>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6" name="Footer Placeholder 5">
            <a:extLst>
              <a:ext uri="{FF2B5EF4-FFF2-40B4-BE49-F238E27FC236}">
                <a16:creationId xmlns:a16="http://schemas.microsoft.com/office/drawing/2014/main" id="{1D29D137-BC68-4A40-8AFD-910DFBDA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984D0-35D9-3B46-AD05-10148A2F1FA0}"/>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55414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C7FF-99A8-0D4A-98F3-475EB54DA2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9F7BB5-7674-F54C-9DA0-7C008C7C9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B85EBDF-E56C-6644-B5EA-92AF8CCD7E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9B7449-9EE1-9448-AA3F-F6A6BC4B11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FEDF8D-AE69-F34F-8A8C-CCAF664908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C1E68-418D-8E42-805B-FF4028217931}"/>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8" name="Footer Placeholder 7">
            <a:extLst>
              <a:ext uri="{FF2B5EF4-FFF2-40B4-BE49-F238E27FC236}">
                <a16:creationId xmlns:a16="http://schemas.microsoft.com/office/drawing/2014/main" id="{B6B93184-9A71-6E46-9ED6-58BEB74505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4FC31E-2704-B54F-ACDE-EA3E40011B5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110612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E898-B836-2A46-8C74-0EE3F63AF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730C68-059C-4646-BD43-09DDAA4F0833}"/>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4" name="Footer Placeholder 3">
            <a:extLst>
              <a:ext uri="{FF2B5EF4-FFF2-40B4-BE49-F238E27FC236}">
                <a16:creationId xmlns:a16="http://schemas.microsoft.com/office/drawing/2014/main" id="{8FEFE5D4-25CC-E247-ADF3-6F0414C199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064894-2C00-DF42-8293-26C25DFB77C4}"/>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6243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ABD2BC-CDFC-5645-BA12-9549B7019592}"/>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3" name="Footer Placeholder 2">
            <a:extLst>
              <a:ext uri="{FF2B5EF4-FFF2-40B4-BE49-F238E27FC236}">
                <a16:creationId xmlns:a16="http://schemas.microsoft.com/office/drawing/2014/main" id="{57740A53-85C3-194C-8F99-424A7524C1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ED6F0-4643-7549-8543-69C817FF6AB7}"/>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96648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8BA4-995C-FC4C-9A5D-17AD531643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BABC48-64E0-714E-A948-7F0C56D1C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0AE40-631D-6942-83D7-33C966370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7F4F5D-465D-8D4B-B349-918FDFF8C584}"/>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6" name="Footer Placeholder 5">
            <a:extLst>
              <a:ext uri="{FF2B5EF4-FFF2-40B4-BE49-F238E27FC236}">
                <a16:creationId xmlns:a16="http://schemas.microsoft.com/office/drawing/2014/main" id="{3B756048-7FCC-7141-A36A-6DEDD63AA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38C38-9175-864D-9CDA-78D76BF6A8B2}"/>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53204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96DA-D7F5-6247-94B4-867F656A6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AA2B3-C0FD-C843-AC2F-11745DDBC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4BD85-91CE-4242-B2E2-6C810478B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6CDEF8-AB8D-9D42-83D2-53588BFABA1B}"/>
              </a:ext>
            </a:extLst>
          </p:cNvPr>
          <p:cNvSpPr>
            <a:spLocks noGrp="1"/>
          </p:cNvSpPr>
          <p:nvPr>
            <p:ph type="dt" sz="half" idx="10"/>
          </p:nvPr>
        </p:nvSpPr>
        <p:spPr/>
        <p:txBody>
          <a:bodyPr/>
          <a:lstStyle/>
          <a:p>
            <a:fld id="{704C5AB4-A160-9E4B-9874-864F6D50E237}" type="datetimeFigureOut">
              <a:rPr lang="en-US" smtClean="0"/>
              <a:t>6/29/19</a:t>
            </a:fld>
            <a:endParaRPr lang="en-US"/>
          </a:p>
        </p:txBody>
      </p:sp>
      <p:sp>
        <p:nvSpPr>
          <p:cNvPr id="6" name="Footer Placeholder 5">
            <a:extLst>
              <a:ext uri="{FF2B5EF4-FFF2-40B4-BE49-F238E27FC236}">
                <a16:creationId xmlns:a16="http://schemas.microsoft.com/office/drawing/2014/main" id="{8A8245C3-3B49-4C4B-9614-52C33A2DD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CAAEF-ACAF-0645-ACF3-D28B6E6C1ABF}"/>
              </a:ext>
            </a:extLst>
          </p:cNvPr>
          <p:cNvSpPr>
            <a:spLocks noGrp="1"/>
          </p:cNvSpPr>
          <p:nvPr>
            <p:ph type="sldNum" sz="quarter" idx="12"/>
          </p:nvPr>
        </p:nvSpPr>
        <p:spPr/>
        <p:txBody>
          <a:bodyPr/>
          <a:lstStyle/>
          <a:p>
            <a:fld id="{9BA18F6F-CF66-F644-830A-C93776F00BCC}" type="slidenum">
              <a:rPr lang="en-US" smtClean="0"/>
              <a:t>‹#›</a:t>
            </a:fld>
            <a:endParaRPr lang="en-US"/>
          </a:p>
        </p:txBody>
      </p:sp>
    </p:spTree>
    <p:extLst>
      <p:ext uri="{BB962C8B-B14F-4D97-AF65-F5344CB8AC3E}">
        <p14:creationId xmlns:p14="http://schemas.microsoft.com/office/powerpoint/2010/main" val="21153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13342-3342-034C-8CC8-ACF0B792B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2D4D8-4EBC-A445-99B2-C4A059E26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E4C2D-E355-BF4C-81EB-C76C87A001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C5AB4-A160-9E4B-9874-864F6D50E237}" type="datetimeFigureOut">
              <a:rPr lang="en-US" smtClean="0"/>
              <a:t>6/29/19</a:t>
            </a:fld>
            <a:endParaRPr lang="en-US"/>
          </a:p>
        </p:txBody>
      </p:sp>
      <p:sp>
        <p:nvSpPr>
          <p:cNvPr id="5" name="Footer Placeholder 4">
            <a:extLst>
              <a:ext uri="{FF2B5EF4-FFF2-40B4-BE49-F238E27FC236}">
                <a16:creationId xmlns:a16="http://schemas.microsoft.com/office/drawing/2014/main" id="{06F96AFC-CFF3-5641-9CDA-0984ABB82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2F7AC8-5064-1645-9468-85B90583C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18F6F-CF66-F644-830A-C93776F00BCC}" type="slidenum">
              <a:rPr lang="en-US" smtClean="0"/>
              <a:t>‹#›</a:t>
            </a:fld>
            <a:endParaRPr lang="en-US"/>
          </a:p>
        </p:txBody>
      </p:sp>
    </p:spTree>
    <p:extLst>
      <p:ext uri="{BB962C8B-B14F-4D97-AF65-F5344CB8AC3E}">
        <p14:creationId xmlns:p14="http://schemas.microsoft.com/office/powerpoint/2010/main" val="31994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3D03-45C4-5747-A167-BB9000EDFB8D}"/>
              </a:ext>
            </a:extLst>
          </p:cNvPr>
          <p:cNvSpPr>
            <a:spLocks noGrp="1"/>
          </p:cNvSpPr>
          <p:nvPr>
            <p:ph type="ctrTitle"/>
          </p:nvPr>
        </p:nvSpPr>
        <p:spPr/>
        <p:txBody>
          <a:bodyPr/>
          <a:lstStyle/>
          <a:p>
            <a:r>
              <a:rPr lang="en-US" dirty="0"/>
              <a:t>DATA SCIENCE PROJECT</a:t>
            </a:r>
          </a:p>
        </p:txBody>
      </p:sp>
      <p:sp>
        <p:nvSpPr>
          <p:cNvPr id="3" name="Subtitle 2">
            <a:extLst>
              <a:ext uri="{FF2B5EF4-FFF2-40B4-BE49-F238E27FC236}">
                <a16:creationId xmlns:a16="http://schemas.microsoft.com/office/drawing/2014/main" id="{D4C46C24-B93E-8749-8576-CFBE98A1DC8C}"/>
              </a:ext>
            </a:extLst>
          </p:cNvPr>
          <p:cNvSpPr>
            <a:spLocks noGrp="1"/>
          </p:cNvSpPr>
          <p:nvPr>
            <p:ph type="subTitle" idx="1"/>
          </p:nvPr>
        </p:nvSpPr>
        <p:spPr/>
        <p:txBody>
          <a:bodyPr/>
          <a:lstStyle/>
          <a:p>
            <a:r>
              <a:rPr lang="en-US" sz="4000" dirty="0"/>
              <a:t>Detect Pneumonia in chest x-rays</a:t>
            </a:r>
          </a:p>
          <a:p>
            <a:r>
              <a:rPr lang="en-US" dirty="0"/>
              <a:t>by Edward Franke</a:t>
            </a:r>
          </a:p>
        </p:txBody>
      </p:sp>
    </p:spTree>
    <p:extLst>
      <p:ext uri="{BB962C8B-B14F-4D97-AF65-F5344CB8AC3E}">
        <p14:creationId xmlns:p14="http://schemas.microsoft.com/office/powerpoint/2010/main" val="170744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CFDBF7-160B-0D4E-936A-1D417AD8ABA8}"/>
              </a:ext>
            </a:extLst>
          </p:cNvPr>
          <p:cNvPicPr/>
          <p:nvPr/>
        </p:nvPicPr>
        <p:blipFill>
          <a:blip r:embed="rId2">
            <a:extLst>
              <a:ext uri="{28A0092B-C50C-407E-A947-70E740481C1C}">
                <a14:useLocalDpi xmlns:a14="http://schemas.microsoft.com/office/drawing/2010/main" val="0"/>
              </a:ext>
            </a:extLst>
          </a:blip>
          <a:stretch>
            <a:fillRect/>
          </a:stretch>
        </p:blipFill>
        <p:spPr>
          <a:xfrm>
            <a:off x="485551" y="426222"/>
            <a:ext cx="5408621" cy="5999291"/>
          </a:xfrm>
          <a:prstGeom prst="rect">
            <a:avLst/>
          </a:prstGeom>
        </p:spPr>
      </p:pic>
      <p:pic>
        <p:nvPicPr>
          <p:cNvPr id="3" name="Picture 2">
            <a:extLst>
              <a:ext uri="{FF2B5EF4-FFF2-40B4-BE49-F238E27FC236}">
                <a16:creationId xmlns:a16="http://schemas.microsoft.com/office/drawing/2014/main" id="{237AB2E7-5C68-9A45-992D-B9E4DA71A8CC}"/>
              </a:ext>
            </a:extLst>
          </p:cNvPr>
          <p:cNvPicPr/>
          <p:nvPr/>
        </p:nvPicPr>
        <p:blipFill>
          <a:blip r:embed="rId3">
            <a:extLst>
              <a:ext uri="{28A0092B-C50C-407E-A947-70E740481C1C}">
                <a14:useLocalDpi xmlns:a14="http://schemas.microsoft.com/office/drawing/2010/main" val="0"/>
              </a:ext>
            </a:extLst>
          </a:blip>
          <a:stretch>
            <a:fillRect/>
          </a:stretch>
        </p:blipFill>
        <p:spPr>
          <a:xfrm>
            <a:off x="6297830" y="602349"/>
            <a:ext cx="5552300" cy="5653302"/>
          </a:xfrm>
          <a:prstGeom prst="rect">
            <a:avLst/>
          </a:prstGeom>
        </p:spPr>
      </p:pic>
    </p:spTree>
    <p:extLst>
      <p:ext uri="{BB962C8B-B14F-4D97-AF65-F5344CB8AC3E}">
        <p14:creationId xmlns:p14="http://schemas.microsoft.com/office/powerpoint/2010/main" val="443557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C1F9-D55D-7D42-BED0-0987BEA47242}"/>
              </a:ext>
            </a:extLst>
          </p:cNvPr>
          <p:cNvSpPr>
            <a:spLocks noGrp="1"/>
          </p:cNvSpPr>
          <p:nvPr>
            <p:ph type="title"/>
          </p:nvPr>
        </p:nvSpPr>
        <p:spPr>
          <a:xfrm>
            <a:off x="566351" y="402195"/>
            <a:ext cx="10515600" cy="1325563"/>
          </a:xfrm>
        </p:spPr>
        <p:txBody>
          <a:bodyPr/>
          <a:lstStyle/>
          <a:p>
            <a:r>
              <a:rPr lang="en-US" dirty="0"/>
              <a:t>Conclusion</a:t>
            </a:r>
          </a:p>
        </p:txBody>
      </p:sp>
      <p:sp>
        <p:nvSpPr>
          <p:cNvPr id="3" name="Rectangle 2">
            <a:extLst>
              <a:ext uri="{FF2B5EF4-FFF2-40B4-BE49-F238E27FC236}">
                <a16:creationId xmlns:a16="http://schemas.microsoft.com/office/drawing/2014/main" id="{48E013F7-385C-FD40-A16A-9AE3A490DA5D}"/>
              </a:ext>
            </a:extLst>
          </p:cNvPr>
          <p:cNvSpPr/>
          <p:nvPr/>
        </p:nvSpPr>
        <p:spPr>
          <a:xfrm>
            <a:off x="786712" y="1630231"/>
            <a:ext cx="10515599" cy="2554545"/>
          </a:xfrm>
          <a:prstGeom prst="rect">
            <a:avLst/>
          </a:prstGeom>
        </p:spPr>
        <p:txBody>
          <a:bodyPr wrap="square">
            <a:spAutoFit/>
          </a:bodyPr>
          <a:lstStyle/>
          <a:p>
            <a:r>
              <a:rPr lang="en-US" sz="3200" dirty="0" err="1">
                <a:latin typeface="Calibri" panose="020F0502020204030204" pitchFamily="34" charset="0"/>
                <a:ea typeface="Calibri" panose="020F0502020204030204" pitchFamily="34" charset="0"/>
                <a:cs typeface="Times New Roman" panose="02020603050405020304" pitchFamily="18" charset="0"/>
              </a:rPr>
              <a:t>Keras</a:t>
            </a:r>
            <a:r>
              <a:rPr lang="en-US" sz="3200" dirty="0">
                <a:latin typeface="Calibri" panose="020F0502020204030204" pitchFamily="34" charset="0"/>
                <a:ea typeface="Calibri" panose="020F0502020204030204" pitchFamily="34" charset="0"/>
                <a:cs typeface="Times New Roman" panose="02020603050405020304" pitchFamily="18" charset="0"/>
              </a:rPr>
              <a:t> with </a:t>
            </a:r>
            <a:r>
              <a:rPr lang="en-US" sz="3200" dirty="0" err="1">
                <a:latin typeface="Calibri" panose="020F0502020204030204" pitchFamily="34" charset="0"/>
                <a:ea typeface="Calibri" panose="020F0502020204030204" pitchFamily="34" charset="0"/>
                <a:cs typeface="Times New Roman" panose="02020603050405020304" pitchFamily="18" charset="0"/>
              </a:rPr>
              <a:t>Tensorflow</a:t>
            </a:r>
            <a:r>
              <a:rPr lang="en-US" sz="3200" dirty="0">
                <a:latin typeface="Calibri" panose="020F0502020204030204" pitchFamily="34" charset="0"/>
                <a:ea typeface="Calibri" panose="020F0502020204030204" pitchFamily="34" charset="0"/>
                <a:cs typeface="Times New Roman" panose="02020603050405020304" pitchFamily="18" charset="0"/>
              </a:rPr>
              <a:t> as a backend has discovered some connections.  With the number of Epochs increased, the accuracy will also increased but this will also require decent computer processing power due to the number of images being processed.</a:t>
            </a:r>
          </a:p>
        </p:txBody>
      </p:sp>
    </p:spTree>
    <p:extLst>
      <p:ext uri="{BB962C8B-B14F-4D97-AF65-F5344CB8AC3E}">
        <p14:creationId xmlns:p14="http://schemas.microsoft.com/office/powerpoint/2010/main" val="295530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3466-6332-BB44-8E09-AEDD1A6D10B8}"/>
              </a:ext>
            </a:extLst>
          </p:cNvPr>
          <p:cNvSpPr>
            <a:spLocks noGrp="1"/>
          </p:cNvSpPr>
          <p:nvPr>
            <p:ph type="title"/>
          </p:nvPr>
        </p:nvSpPr>
        <p:spPr/>
        <p:txBody>
          <a:bodyPr/>
          <a:lstStyle/>
          <a:p>
            <a:r>
              <a:rPr lang="en-US" dirty="0"/>
              <a:t>AGENGA</a:t>
            </a:r>
          </a:p>
        </p:txBody>
      </p:sp>
      <p:sp>
        <p:nvSpPr>
          <p:cNvPr id="3" name="Content Placeholder 2">
            <a:extLst>
              <a:ext uri="{FF2B5EF4-FFF2-40B4-BE49-F238E27FC236}">
                <a16:creationId xmlns:a16="http://schemas.microsoft.com/office/drawing/2014/main" id="{ADBA30E6-7873-F64D-B736-77CB27332268}"/>
              </a:ext>
            </a:extLst>
          </p:cNvPr>
          <p:cNvSpPr>
            <a:spLocks noGrp="1"/>
          </p:cNvSpPr>
          <p:nvPr>
            <p:ph idx="1"/>
          </p:nvPr>
        </p:nvSpPr>
        <p:spPr/>
        <p:txBody>
          <a:bodyPr/>
          <a:lstStyle/>
          <a:p>
            <a:r>
              <a:rPr lang="en-US" dirty="0"/>
              <a:t>Executive Summary</a:t>
            </a:r>
          </a:p>
          <a:p>
            <a:r>
              <a:rPr lang="en-US" dirty="0"/>
              <a:t>Idea Discussion</a:t>
            </a:r>
          </a:p>
          <a:p>
            <a:r>
              <a:rPr lang="en-US" dirty="0"/>
              <a:t>Findings</a:t>
            </a:r>
          </a:p>
          <a:p>
            <a:r>
              <a:rPr lang="en-US" dirty="0"/>
              <a:t>Conclusion</a:t>
            </a:r>
          </a:p>
        </p:txBody>
      </p:sp>
    </p:spTree>
    <p:extLst>
      <p:ext uri="{BB962C8B-B14F-4D97-AF65-F5344CB8AC3E}">
        <p14:creationId xmlns:p14="http://schemas.microsoft.com/office/powerpoint/2010/main" val="356036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70F8-03D8-3C4D-833D-206DA4B4E39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5A64E7EA-D90D-264E-AFE9-9D0776601816}"/>
              </a:ext>
            </a:extLst>
          </p:cNvPr>
          <p:cNvSpPr>
            <a:spLocks noGrp="1"/>
          </p:cNvSpPr>
          <p:nvPr>
            <p:ph idx="1"/>
          </p:nvPr>
        </p:nvSpPr>
        <p:spPr/>
        <p:txBody>
          <a:bodyPr/>
          <a:lstStyle/>
          <a:p>
            <a:r>
              <a:rPr lang="en-US" dirty="0"/>
              <a:t>The purpose for this project is to find a correlation connected to chest x-rays containing pneumonia that can separate them in real time compared to normal healthy chest x-rays.  The dataset is a cleaned dataset from </a:t>
            </a:r>
            <a:r>
              <a:rPr lang="en-US" dirty="0" err="1"/>
              <a:t>Kaggle.com</a:t>
            </a:r>
            <a:r>
              <a:rPr lang="en-US" dirty="0"/>
              <a:t>.  </a:t>
            </a:r>
            <a:r>
              <a:rPr lang="en-US" dirty="0" err="1"/>
              <a:t>Tensorflow</a:t>
            </a:r>
            <a:r>
              <a:rPr lang="en-US" dirty="0"/>
              <a:t> and </a:t>
            </a:r>
            <a:r>
              <a:rPr lang="en-US" dirty="0" err="1"/>
              <a:t>Keras</a:t>
            </a:r>
            <a:r>
              <a:rPr lang="en-US" dirty="0"/>
              <a:t> has discovered connections and methods to determine which x-rays have pneumonia with varying success.</a:t>
            </a:r>
          </a:p>
          <a:p>
            <a:pPr marL="0" indent="0">
              <a:buNone/>
            </a:pPr>
            <a:endParaRPr lang="en-US" dirty="0"/>
          </a:p>
        </p:txBody>
      </p:sp>
    </p:spTree>
    <p:extLst>
      <p:ext uri="{BB962C8B-B14F-4D97-AF65-F5344CB8AC3E}">
        <p14:creationId xmlns:p14="http://schemas.microsoft.com/office/powerpoint/2010/main" val="246129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EED4E1-636C-0D40-82F9-744614CC9940}"/>
              </a:ext>
            </a:extLst>
          </p:cNvPr>
          <p:cNvPicPr/>
          <p:nvPr/>
        </p:nvPicPr>
        <p:blipFill>
          <a:blip r:embed="rId2">
            <a:extLst>
              <a:ext uri="{28A0092B-C50C-407E-A947-70E740481C1C}">
                <a14:useLocalDpi xmlns:a14="http://schemas.microsoft.com/office/drawing/2010/main" val="0"/>
              </a:ext>
            </a:extLst>
          </a:blip>
          <a:stretch>
            <a:fillRect/>
          </a:stretch>
        </p:blipFill>
        <p:spPr>
          <a:xfrm>
            <a:off x="1013255" y="543697"/>
            <a:ext cx="10700951" cy="5474043"/>
          </a:xfrm>
          <a:prstGeom prst="rect">
            <a:avLst/>
          </a:prstGeom>
        </p:spPr>
      </p:pic>
    </p:spTree>
    <p:extLst>
      <p:ext uri="{BB962C8B-B14F-4D97-AF65-F5344CB8AC3E}">
        <p14:creationId xmlns:p14="http://schemas.microsoft.com/office/powerpoint/2010/main" val="63872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69868-4A00-A04B-AAC8-19CFEA1B929D}"/>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9A83352D-1E72-054C-9AA3-776D53300C61}"/>
              </a:ext>
            </a:extLst>
          </p:cNvPr>
          <p:cNvSpPr>
            <a:spLocks noGrp="1"/>
          </p:cNvSpPr>
          <p:nvPr>
            <p:ph idx="1"/>
          </p:nvPr>
        </p:nvSpPr>
        <p:spPr/>
        <p:txBody>
          <a:bodyPr>
            <a:normAutofit fontScale="92500" lnSpcReduction="20000"/>
          </a:bodyPr>
          <a:lstStyle/>
          <a:p>
            <a:r>
              <a:rPr lang="en-US" dirty="0"/>
              <a:t>IDEA:  A model to detect pneumonia is chest x-rays. (problem to solve)</a:t>
            </a:r>
          </a:p>
          <a:p>
            <a:r>
              <a:rPr lang="en-US" dirty="0"/>
              <a:t>CLIENT:  Medical Industry</a:t>
            </a:r>
          </a:p>
          <a:p>
            <a:r>
              <a:rPr lang="en-US" dirty="0"/>
              <a:t>REASON:  Pneumonia is a very serious condition that has the potential for death.  I have personal knowledge of how serious it can be.  The sooner it can be detected, the better the chance for survival and less damage to the lungs. </a:t>
            </a:r>
          </a:p>
          <a:p>
            <a:r>
              <a:rPr lang="en-US" dirty="0"/>
              <a:t>DATA:  From Kaggle, 2 cleaned datasets with 5863 images and over 112,000 images. </a:t>
            </a:r>
          </a:p>
          <a:p>
            <a:r>
              <a:rPr lang="en-US" dirty="0"/>
              <a:t>SOLUTION:  Create a model or analysis to discover what makes an x-ray image of the chest to have pneumonia and to capture this automatically.</a:t>
            </a:r>
          </a:p>
          <a:p>
            <a:r>
              <a:rPr lang="en-US" dirty="0"/>
              <a:t>DETAILS:  See below.</a:t>
            </a:r>
          </a:p>
          <a:p>
            <a:r>
              <a:rPr lang="en-US" dirty="0"/>
              <a:t>DELIVERABLES:  Code and a presentation outlining the discoveries.</a:t>
            </a:r>
          </a:p>
          <a:p>
            <a:endParaRPr lang="en-US" dirty="0"/>
          </a:p>
        </p:txBody>
      </p:sp>
    </p:spTree>
    <p:extLst>
      <p:ext uri="{BB962C8B-B14F-4D97-AF65-F5344CB8AC3E}">
        <p14:creationId xmlns:p14="http://schemas.microsoft.com/office/powerpoint/2010/main" val="236809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7581-B345-2B47-95C5-187035419EC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32F60DC-F896-C140-916C-8CA170C85222}"/>
              </a:ext>
            </a:extLst>
          </p:cNvPr>
          <p:cNvSpPr>
            <a:spLocks noGrp="1"/>
          </p:cNvSpPr>
          <p:nvPr>
            <p:ph idx="1"/>
          </p:nvPr>
        </p:nvSpPr>
        <p:spPr/>
        <p:txBody>
          <a:bodyPr/>
          <a:lstStyle/>
          <a:p>
            <a:r>
              <a:rPr lang="en-US" b="1" dirty="0"/>
              <a:t>Pneumonia Dataset</a:t>
            </a:r>
          </a:p>
          <a:p>
            <a:r>
              <a:rPr lang="en-US" dirty="0" err="1"/>
              <a:t>Keras</a:t>
            </a:r>
            <a:r>
              <a:rPr lang="en-US" dirty="0"/>
              <a:t> has discovered some connections.</a:t>
            </a:r>
          </a:p>
          <a:p>
            <a:pPr marL="0" indent="0">
              <a:buNone/>
            </a:pPr>
            <a:endParaRPr lang="en-US" dirty="0"/>
          </a:p>
        </p:txBody>
      </p:sp>
      <p:pic>
        <p:nvPicPr>
          <p:cNvPr id="6" name="Picture 5">
            <a:extLst>
              <a:ext uri="{FF2B5EF4-FFF2-40B4-BE49-F238E27FC236}">
                <a16:creationId xmlns:a16="http://schemas.microsoft.com/office/drawing/2014/main" id="{AC859B5C-5568-DC4F-BD82-9FC0B9B4A717}"/>
              </a:ext>
            </a:extLst>
          </p:cNvPr>
          <p:cNvPicPr/>
          <p:nvPr/>
        </p:nvPicPr>
        <p:blipFill>
          <a:blip r:embed="rId2">
            <a:extLst>
              <a:ext uri="{28A0092B-C50C-407E-A947-70E740481C1C}">
                <a14:useLocalDpi xmlns:a14="http://schemas.microsoft.com/office/drawing/2010/main" val="0"/>
              </a:ext>
            </a:extLst>
          </a:blip>
          <a:stretch>
            <a:fillRect/>
          </a:stretch>
        </p:blipFill>
        <p:spPr>
          <a:xfrm>
            <a:off x="1913237" y="2820926"/>
            <a:ext cx="7267833" cy="3839365"/>
          </a:xfrm>
          <a:prstGeom prst="rect">
            <a:avLst/>
          </a:prstGeom>
        </p:spPr>
      </p:pic>
    </p:spTree>
    <p:extLst>
      <p:ext uri="{BB962C8B-B14F-4D97-AF65-F5344CB8AC3E}">
        <p14:creationId xmlns:p14="http://schemas.microsoft.com/office/powerpoint/2010/main" val="346728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7581-B345-2B47-95C5-187035419EC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32F60DC-F896-C140-916C-8CA170C85222}"/>
              </a:ext>
            </a:extLst>
          </p:cNvPr>
          <p:cNvSpPr>
            <a:spLocks noGrp="1"/>
          </p:cNvSpPr>
          <p:nvPr>
            <p:ph idx="1"/>
          </p:nvPr>
        </p:nvSpPr>
        <p:spPr/>
        <p:txBody>
          <a:bodyPr>
            <a:normAutofit/>
          </a:bodyPr>
          <a:lstStyle/>
          <a:p>
            <a:r>
              <a:rPr lang="en-US" b="1" dirty="0"/>
              <a:t>NIH Dataset</a:t>
            </a:r>
          </a:p>
          <a:p>
            <a:r>
              <a:rPr lang="en-US" dirty="0"/>
              <a:t>The NIH dataset contains 112,000 x-rays with varying ailments or no ailments.  The code used for the Pneumonia dataset is ineffective on this dataset.</a:t>
            </a:r>
          </a:p>
          <a:p>
            <a:r>
              <a:rPr lang="en-US" dirty="0"/>
              <a:t>Code written specifically for this dataset gathers labels from a csv file and is also able to analyze the images to determine the ailment being searched for.  This code was originally set to discover Fibromyalgia but was modified to detect Pneumonia.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6012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E39E3B-EC1B-E142-81F0-401C86FFB922}"/>
              </a:ext>
            </a:extLst>
          </p:cNvPr>
          <p:cNvPicPr/>
          <p:nvPr/>
        </p:nvPicPr>
        <p:blipFill>
          <a:blip r:embed="rId2">
            <a:extLst>
              <a:ext uri="{28A0092B-C50C-407E-A947-70E740481C1C}">
                <a14:useLocalDpi xmlns:a14="http://schemas.microsoft.com/office/drawing/2010/main" val="0"/>
              </a:ext>
            </a:extLst>
          </a:blip>
          <a:stretch>
            <a:fillRect/>
          </a:stretch>
        </p:blipFill>
        <p:spPr>
          <a:xfrm>
            <a:off x="257432" y="401499"/>
            <a:ext cx="5943600" cy="5882005"/>
          </a:xfrm>
          <a:prstGeom prst="rect">
            <a:avLst/>
          </a:prstGeom>
        </p:spPr>
      </p:pic>
      <p:pic>
        <p:nvPicPr>
          <p:cNvPr id="6" name="Picture 5">
            <a:extLst>
              <a:ext uri="{FF2B5EF4-FFF2-40B4-BE49-F238E27FC236}">
                <a16:creationId xmlns:a16="http://schemas.microsoft.com/office/drawing/2014/main" id="{39215960-E637-F848-ABB6-176CE98D135D}"/>
              </a:ext>
            </a:extLst>
          </p:cNvPr>
          <p:cNvPicPr/>
          <p:nvPr/>
        </p:nvPicPr>
        <p:blipFill>
          <a:blip r:embed="rId3">
            <a:extLst>
              <a:ext uri="{28A0092B-C50C-407E-A947-70E740481C1C}">
                <a14:useLocalDpi xmlns:a14="http://schemas.microsoft.com/office/drawing/2010/main" val="0"/>
              </a:ext>
            </a:extLst>
          </a:blip>
          <a:stretch>
            <a:fillRect/>
          </a:stretch>
        </p:blipFill>
        <p:spPr>
          <a:xfrm>
            <a:off x="6096000" y="2057307"/>
            <a:ext cx="5943600" cy="1867535"/>
          </a:xfrm>
          <a:prstGeom prst="rect">
            <a:avLst/>
          </a:prstGeom>
        </p:spPr>
      </p:pic>
    </p:spTree>
    <p:extLst>
      <p:ext uri="{BB962C8B-B14F-4D97-AF65-F5344CB8AC3E}">
        <p14:creationId xmlns:p14="http://schemas.microsoft.com/office/powerpoint/2010/main" val="418772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757605-E4B9-B04F-A1AA-5A949BF9B57D}"/>
              </a:ext>
            </a:extLst>
          </p:cNvPr>
          <p:cNvPicPr/>
          <p:nvPr/>
        </p:nvPicPr>
        <p:blipFill>
          <a:blip r:embed="rId2">
            <a:extLst>
              <a:ext uri="{28A0092B-C50C-407E-A947-70E740481C1C}">
                <a14:useLocalDpi xmlns:a14="http://schemas.microsoft.com/office/drawing/2010/main" val="0"/>
              </a:ext>
            </a:extLst>
          </a:blip>
          <a:stretch>
            <a:fillRect/>
          </a:stretch>
        </p:blipFill>
        <p:spPr>
          <a:xfrm>
            <a:off x="152399" y="322229"/>
            <a:ext cx="5943601" cy="4768756"/>
          </a:xfrm>
          <a:prstGeom prst="rect">
            <a:avLst/>
          </a:prstGeom>
        </p:spPr>
      </p:pic>
      <p:pic>
        <p:nvPicPr>
          <p:cNvPr id="3" name="Picture 2">
            <a:extLst>
              <a:ext uri="{FF2B5EF4-FFF2-40B4-BE49-F238E27FC236}">
                <a16:creationId xmlns:a16="http://schemas.microsoft.com/office/drawing/2014/main" id="{E7133EFA-A90A-BB40-A32B-BC6EA6CC1DB1}"/>
              </a:ext>
            </a:extLst>
          </p:cNvPr>
          <p:cNvPicPr/>
          <p:nvPr/>
        </p:nvPicPr>
        <p:blipFill>
          <a:blip r:embed="rId3">
            <a:extLst>
              <a:ext uri="{28A0092B-C50C-407E-A947-70E740481C1C}">
                <a14:useLocalDpi xmlns:a14="http://schemas.microsoft.com/office/drawing/2010/main" val="0"/>
              </a:ext>
            </a:extLst>
          </a:blip>
          <a:stretch>
            <a:fillRect/>
          </a:stretch>
        </p:blipFill>
        <p:spPr>
          <a:xfrm>
            <a:off x="5031260" y="322228"/>
            <a:ext cx="6792097" cy="4768756"/>
          </a:xfrm>
          <a:prstGeom prst="rect">
            <a:avLst/>
          </a:prstGeom>
        </p:spPr>
      </p:pic>
    </p:spTree>
    <p:extLst>
      <p:ext uri="{BB962C8B-B14F-4D97-AF65-F5344CB8AC3E}">
        <p14:creationId xmlns:p14="http://schemas.microsoft.com/office/powerpoint/2010/main" val="95523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326</Words>
  <Application>Microsoft Macintosh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 SCIENCE PROJECT</vt:lpstr>
      <vt:lpstr>AGENGA</vt:lpstr>
      <vt:lpstr>Executive Summary</vt:lpstr>
      <vt:lpstr>PowerPoint Presentation</vt:lpstr>
      <vt:lpstr>Idea</vt:lpstr>
      <vt:lpstr>Findings</vt:lpstr>
      <vt:lpstr>Findings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CAREER TRACK</dc:title>
  <dc:creator>Ed Franke</dc:creator>
  <cp:lastModifiedBy>Ed Franke</cp:lastModifiedBy>
  <cp:revision>5</cp:revision>
  <dcterms:created xsi:type="dcterms:W3CDTF">2019-04-18T03:37:41Z</dcterms:created>
  <dcterms:modified xsi:type="dcterms:W3CDTF">2019-06-30T05:28:20Z</dcterms:modified>
</cp:coreProperties>
</file>