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65" r:id="rId6"/>
    <p:sldId id="259" r:id="rId7"/>
    <p:sldId id="262" r:id="rId8"/>
    <p:sldId id="261" r:id="rId9"/>
    <p:sldId id="264" r:id="rId10"/>
    <p:sldId id="263" r:id="rId11"/>
    <p:sldId id="266" r:id="rId12"/>
    <p:sldId id="267" r:id="rId13"/>
    <p:sldId id="277" r:id="rId14"/>
    <p:sldId id="268" r:id="rId15"/>
    <p:sldId id="27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8094D3-65ED-E04A-5056-9E1B049E1768}" v="2687" dt="2020-11-24T20:41:22.550"/>
    <p1510:client id="{8E16143F-538A-BDD0-3F80-093216106C7D}" v="548" dt="2020-11-24T21:06:44.850"/>
    <p1510:client id="{95864F70-ED9A-4991-85B8-EBB671FD30C8}" v="972" dt="2020-11-24T01:57:12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pt_br/amazondynamodb/latest/developerguide/DynamoDBMapper.CRUDExample1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orks-education/study-datalake" TargetMode="External"/><Relationship Id="rId2" Type="http://schemas.openxmlformats.org/officeDocument/2006/relationships/hyperlink" Target="https://github.com/villani/real-estate-financ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ws-samples/aws-quarkus-dem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llani/real-estate-financ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>
                <a:cs typeface="Calibri Light"/>
              </a:rPr>
              <a:t>Implantando na AWS uma aplicação com Lambda e </a:t>
            </a:r>
            <a:r>
              <a:rPr lang="pt-BR" err="1">
                <a:cs typeface="Calibri Light"/>
              </a:rPr>
              <a:t>DynamoDB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635A-1C2C-4B00-A609-D345099B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CRUD COM O </a:t>
            </a:r>
            <a:r>
              <a:rPr lang="en-US" err="1">
                <a:latin typeface="Courier New"/>
                <a:cs typeface="Courier New"/>
              </a:rPr>
              <a:t>DynamoDBMapper</a:t>
            </a:r>
            <a:endParaRPr lang="en-US" err="1">
              <a:ea typeface="+mj-lt"/>
              <a:cs typeface="+mj-lt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09519E9-F341-485A-8F96-160FE49B593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42130228"/>
              </p:ext>
            </p:extLst>
          </p:nvPr>
        </p:nvGraphicFramePr>
        <p:xfrm>
          <a:off x="838200" y="2372472"/>
          <a:ext cx="3056963" cy="1854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482">
                  <a:extLst>
                    <a:ext uri="{9D8B030D-6E8A-4147-A177-3AD203B41FA5}">
                      <a16:colId xmlns:a16="http://schemas.microsoft.com/office/drawing/2014/main" val="1885727249"/>
                    </a:ext>
                  </a:extLst>
                </a:gridCol>
                <a:gridCol w="1909481">
                  <a:extLst>
                    <a:ext uri="{9D8B030D-6E8A-4147-A177-3AD203B41FA5}">
                      <a16:colId xmlns:a16="http://schemas.microsoft.com/office/drawing/2014/main" val="30381531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DynamoDBMapper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95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/>
                        <a:t>C</a:t>
                      </a:r>
                      <a:r>
                        <a:rPr lang="en-US" i="1"/>
                        <a:t>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ourier New"/>
                        </a:rPr>
                        <a:t>save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22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i="1"/>
                        <a:t>R</a:t>
                      </a:r>
                      <a:r>
                        <a:rPr lang="en-US" i="1"/>
                        <a:t>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ourier New"/>
                        </a:rPr>
                        <a:t>query, 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16379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i="1"/>
                        <a:t>U</a:t>
                      </a:r>
                      <a:r>
                        <a:rPr lang="en-US" i="1"/>
                        <a:t>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ourier New"/>
                        </a:rPr>
                        <a:t>save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289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i="1"/>
                        <a:t>D</a:t>
                      </a:r>
                      <a:r>
                        <a:rPr lang="en-US" i="1"/>
                        <a:t>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ourier New"/>
                        </a:rPr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943149"/>
                  </a:ext>
                </a:extLst>
              </a:tr>
            </a:tbl>
          </a:graphicData>
        </a:graphic>
      </p:graphicFrame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311725A-8527-4AF8-BAD7-CF5F7B438A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7798" t="13889" b="12037"/>
          <a:stretch/>
        </p:blipFill>
        <p:spPr>
          <a:xfrm>
            <a:off x="4029635" y="1824038"/>
            <a:ext cx="7841400" cy="31135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DBBCB8-1B08-4AFE-A038-E7E9D23E929B}"/>
              </a:ext>
            </a:extLst>
          </p:cNvPr>
          <p:cNvSpPr txBox="1"/>
          <p:nvPr/>
        </p:nvSpPr>
        <p:spPr>
          <a:xfrm>
            <a:off x="833718" y="5325035"/>
            <a:ext cx="11035552" cy="877163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/>
              <a:t>Mais exemplos disponíveis em: </a:t>
            </a:r>
            <a:endParaRPr lang="en-US" sz="1700">
              <a:ea typeface="+mn-lt"/>
              <a:cs typeface="+mn-lt"/>
            </a:endParaRPr>
          </a:p>
          <a:p>
            <a:endParaRPr lang="en-US" sz="1700">
              <a:ea typeface="+mn-lt"/>
              <a:cs typeface="+mn-lt"/>
            </a:endParaRPr>
          </a:p>
          <a:p>
            <a:r>
              <a:rPr lang="en-US" sz="1700">
                <a:ea typeface="+mn-lt"/>
                <a:cs typeface="+mn-lt"/>
                <a:hlinkClick r:id="rId3"/>
              </a:rPr>
              <a:t>https://docs.aws.amazon.com/pt_br/amazondynamodb/latest/developerguide/DynamoDBMapper.CRUDExample1.html</a:t>
            </a:r>
            <a:r>
              <a:rPr lang="en-US" sz="1700">
                <a:ea typeface="+mn-lt"/>
                <a:cs typeface="+mn-lt"/>
              </a:rPr>
              <a:t> </a:t>
            </a:r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0190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D770-93D0-4439-B3C1-C28815A7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RECURSOS AWS UTILIZADOS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A1C29-DC07-47A1-BA53-89C032487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0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48CB-3325-4306-BCB4-A97EB665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AWS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24755-35D0-4771-BE9A-1A027B14B3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Uma ferramenta para gerenciar serviços AWS via linha de comando</a:t>
            </a:r>
          </a:p>
          <a:p>
            <a:r>
              <a:rPr lang="en-US">
                <a:cs typeface="Calibri"/>
              </a:rPr>
              <a:t>Possibilita automatizar o gerenciamento desse serviços por meio de scripts</a:t>
            </a:r>
          </a:p>
          <a:p>
            <a:r>
              <a:rPr lang="en-US">
                <a:cs typeface="Calibri"/>
              </a:rPr>
              <a:t>É necessário verificar se as credencias estão dentro da validade antes de usar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9DE4F-4734-49AB-833C-231844D1E4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Exemplo de conteúdo em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~/.aws/credentials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609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48CB-3325-4306-BCB4-A97EB665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AWS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24755-35D0-4771-BE9A-1A027B14B3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Uma ferramenta para gerenciar serviços AWS via linha de comando</a:t>
            </a:r>
          </a:p>
          <a:p>
            <a:r>
              <a:rPr lang="en-US">
                <a:cs typeface="Calibri"/>
              </a:rPr>
              <a:t>Possibilita automatizar o gerenciamento desse serviços por meio de scripts</a:t>
            </a:r>
          </a:p>
          <a:p>
            <a:r>
              <a:rPr lang="en-US">
                <a:cs typeface="Calibri"/>
              </a:rPr>
              <a:t>É necessário verificar se as credencias estão dentro da validade antes de usar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9DE4F-4734-49AB-833C-231844D1E4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Exemplo de comando utilizado:</a:t>
            </a:r>
            <a:endParaRPr lang="en-US"/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sz="2400">
                <a:latin typeface="Courier New"/>
                <a:ea typeface="+mn-lt"/>
                <a:cs typeface="+mn-lt"/>
              </a:rPr>
              <a:t>aws s3 mb s3://$BUCKET_NAME</a:t>
            </a:r>
            <a:endParaRPr lang="en-US" sz="2400">
              <a:latin typeface="Courier New"/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Cria um </a:t>
            </a:r>
            <a:r>
              <a:rPr lang="en-US" i="1">
                <a:cs typeface="Calibri"/>
              </a:rPr>
              <a:t>bucket </a:t>
            </a:r>
            <a:r>
              <a:rPr lang="en-US">
                <a:cs typeface="Calibri"/>
              </a:rPr>
              <a:t>no S3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3275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BCC8-0702-471C-B49C-C965B659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AWS SAM CLI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6736-7C4B-4973-93A9-26B5DE9CD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i="1">
                <a:cs typeface="Calibri"/>
              </a:rPr>
              <a:t>Servless Application Model – </a:t>
            </a:r>
            <a:r>
              <a:rPr lang="pt-BR">
                <a:cs typeface="Calibri"/>
              </a:rPr>
              <a:t>Modelo de Aplicações sem Servidor</a:t>
            </a:r>
          </a:p>
          <a:p>
            <a:r>
              <a:rPr lang="pt-BR">
                <a:cs typeface="Calibri"/>
              </a:rPr>
              <a:t>Funções lambda, fontes de eventos e outros recursos são combinadas para realizar tarefas</a:t>
            </a:r>
          </a:p>
          <a:p>
            <a:r>
              <a:rPr lang="pt-BR">
                <a:cs typeface="Calibri"/>
              </a:rPr>
              <a:t>O objetivo é diminuir a preocupação com gerenciamento de infraestrutura do servidor, como provisionamento e correção da sua capacidade</a:t>
            </a:r>
          </a:p>
          <a:p>
            <a:r>
              <a:rPr lang="pt-BR">
                <a:cs typeface="Calibri"/>
              </a:rPr>
              <a:t>A AWS SAM CLI é um ferramenta que permite criar esse tipo de aplicação via linha de comando</a:t>
            </a:r>
          </a:p>
          <a:p>
            <a:pPr lvl="1"/>
            <a:r>
              <a:rPr lang="pt-BR">
                <a:cs typeface="Calibri"/>
              </a:rPr>
              <a:t>Ela possibilita a execução local de funções lambdas, bem como o empacotamento e implantação dessas implantações</a:t>
            </a:r>
          </a:p>
          <a:p>
            <a:endParaRPr lang="pt-BR">
              <a:cs typeface="Calibri"/>
            </a:endParaRPr>
          </a:p>
          <a:p>
            <a:endParaRPr lang="pt-BR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925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BCC8-0702-471C-B49C-C965B659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AWS SAM CLI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2AA4D-DA7D-47FD-A629-DA490AF20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Para empacotar uma aplicação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6736-7C4B-4973-93A9-26B5DE9CD7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pt-BR" sz="1800">
                <a:latin typeface="Courier New"/>
                <a:ea typeface="+mn-lt"/>
                <a:cs typeface="+mn-lt"/>
              </a:rPr>
              <a:t>sam package \</a:t>
            </a:r>
            <a:endParaRPr lang="en-US" sz="1800">
              <a:latin typeface="Courier New"/>
              <a:cs typeface="Calibri"/>
            </a:endParaRPr>
          </a:p>
          <a:p>
            <a:pPr>
              <a:buNone/>
            </a:pPr>
            <a:r>
              <a:rPr lang="pt-BR" sz="1800">
                <a:latin typeface="Courier New"/>
                <a:ea typeface="+mn-lt"/>
                <a:cs typeface="+mn-lt"/>
              </a:rPr>
              <a:t>    --template-file template.yaml \</a:t>
            </a:r>
            <a:endParaRPr lang="pt-BR" sz="1800">
              <a:latin typeface="Courier New"/>
              <a:cs typeface="Calibri"/>
            </a:endParaRPr>
          </a:p>
          <a:p>
            <a:pPr>
              <a:buNone/>
            </a:pPr>
            <a:r>
              <a:rPr lang="pt-BR" sz="1800">
                <a:latin typeface="Courier New"/>
                <a:ea typeface="+mn-lt"/>
                <a:cs typeface="+mn-lt"/>
              </a:rPr>
              <a:t>    </a:t>
            </a:r>
            <a:r>
              <a:rPr lang="pt-BR" sz="1400">
                <a:latin typeface="Courier New"/>
                <a:ea typeface="+mn-lt"/>
                <a:cs typeface="+mn-lt"/>
              </a:rPr>
              <a:t>--output-template-file packaged.yaml \</a:t>
            </a:r>
            <a:endParaRPr lang="pt-BR" sz="1400">
              <a:latin typeface="Courier New"/>
              <a:cs typeface="Calibri"/>
            </a:endParaRPr>
          </a:p>
          <a:p>
            <a:pPr marL="0" indent="0">
              <a:buNone/>
            </a:pPr>
            <a:r>
              <a:rPr lang="pt-BR" sz="1800">
                <a:latin typeface="Courier New"/>
                <a:ea typeface="+mn-lt"/>
                <a:cs typeface="+mn-lt"/>
              </a:rPr>
              <a:t>    --s3-bucket $BUCKET_NAME</a:t>
            </a:r>
            <a:endParaRPr lang="pt-BR" sz="1800">
              <a:latin typeface="Courier New"/>
              <a:cs typeface="Courier New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284BD-17FC-42D4-8256-929FCC700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Para implantar uma aplicação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331F4-9388-4616-8A06-96443886F4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urier New"/>
                <a:ea typeface="+mn-lt"/>
                <a:cs typeface="Courier New"/>
              </a:rPr>
              <a:t>sam deploy \
    --template-file packaged.yaml \
    --stack-name study-datalake \
    --capabilities CAPABILITY_IAM</a:t>
            </a:r>
            <a:endParaRPr lang="en-US"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24535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32C1-276B-4D0C-B7F8-FBF030C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cs typeface="Calibri Light"/>
              </a:rPr>
              <a:t>SIMPLE STORAGE SERVICE (S3)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B75D-1624-4B2F-ADA7-C9FA9CD60F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cs typeface="Calibri"/>
              </a:rPr>
              <a:t>Um serviço de armazenamento de objetos imutáveis</a:t>
            </a:r>
          </a:p>
          <a:p>
            <a:r>
              <a:rPr lang="en-US">
                <a:cs typeface="Calibri"/>
              </a:rPr>
              <a:t>Os repositórios são chamados de </a:t>
            </a:r>
            <a:r>
              <a:rPr lang="en-US" i="1">
                <a:cs typeface="Calibri"/>
              </a:rPr>
              <a:t>buckets</a:t>
            </a:r>
          </a:p>
          <a:p>
            <a:r>
              <a:rPr lang="en-US">
                <a:cs typeface="Calibri"/>
              </a:rPr>
              <a:t>O S3 foi usado para armazenar os códigos compilados da aplicação apresentada </a:t>
            </a:r>
            <a:endParaRPr lang="en-US" i="1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8E39B-E5D2-4261-94E4-67604F3FBF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cs typeface="Calibri"/>
              </a:rPr>
              <a:t>Exemplos de uso</a:t>
            </a:r>
          </a:p>
          <a:p>
            <a:endParaRPr lang="en-US">
              <a:cs typeface="Calibri"/>
            </a:endParaRPr>
          </a:p>
          <a:p>
            <a:pPr lvl="1"/>
            <a:r>
              <a:rPr lang="en-US">
                <a:latin typeface="Calibri" panose="020F0502020204030204"/>
                <a:cs typeface="Calibri"/>
              </a:rPr>
              <a:t>Criação do </a:t>
            </a:r>
            <a:r>
              <a:rPr lang="en-US" i="1">
                <a:latin typeface="Calibri" panose="020F0502020204030204"/>
                <a:cs typeface="Calibri"/>
              </a:rPr>
              <a:t>bucket</a:t>
            </a:r>
            <a:endParaRPr lang="en-US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endParaRPr lang="en-US" sz="2400">
              <a:latin typeface="Courier New"/>
              <a:cs typeface="Courier New"/>
            </a:endParaRPr>
          </a:p>
          <a:p>
            <a:pPr marL="0" indent="0" algn="ctr">
              <a:buNone/>
            </a:pPr>
            <a:r>
              <a:rPr lang="en-US" sz="2200">
                <a:latin typeface="Courier New"/>
                <a:cs typeface="Courier New"/>
              </a:rPr>
              <a:t>aws s3 mb s3://$BUCKET_NAME</a:t>
            </a:r>
            <a:endParaRPr lang="en-US" sz="2200">
              <a:latin typeface="Courier New"/>
              <a:cs typeface="Calibri"/>
            </a:endParaRPr>
          </a:p>
          <a:p>
            <a:endParaRPr lang="en-US">
              <a:latin typeface="Courier New"/>
              <a:cs typeface="Courier New"/>
            </a:endParaRPr>
          </a:p>
          <a:p>
            <a:pPr lvl="1"/>
            <a:r>
              <a:rPr lang="en-US">
                <a:latin typeface="Calibri"/>
                <a:cs typeface="Courier New"/>
              </a:rPr>
              <a:t>Uso do </a:t>
            </a:r>
            <a:r>
              <a:rPr lang="en-US" i="1">
                <a:latin typeface="Calibri"/>
                <a:cs typeface="Courier New"/>
              </a:rPr>
              <a:t>bucket</a:t>
            </a:r>
            <a:endParaRPr lang="en-US">
              <a:latin typeface="Calibri"/>
              <a:cs typeface="Courier New"/>
            </a:endParaRPr>
          </a:p>
          <a:p>
            <a:pPr marL="457200" lvl="1" indent="0">
              <a:buNone/>
            </a:pPr>
            <a:endParaRPr lang="en-US" i="1">
              <a:latin typeface="Calibri"/>
              <a:cs typeface="Courier New"/>
            </a:endParaRPr>
          </a:p>
          <a:p>
            <a:pPr marL="0" indent="0">
              <a:buNone/>
            </a:pPr>
            <a:r>
              <a:rPr lang="pt-BR" sz="1900">
                <a:latin typeface="Courier New"/>
                <a:cs typeface="Courier New"/>
              </a:rPr>
              <a:t>sam package \</a:t>
            </a:r>
            <a:endParaRPr lang="en-US" sz="1900">
              <a:latin typeface="Courier New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900">
                <a:latin typeface="Courier New"/>
                <a:cs typeface="Courier New"/>
              </a:rPr>
              <a:t>    --template-file template.yaml \</a:t>
            </a:r>
            <a:endParaRPr lang="pt-BR" sz="1900">
              <a:latin typeface="Courier New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900">
                <a:latin typeface="Courier New"/>
                <a:cs typeface="Courier New"/>
              </a:rPr>
              <a:t>    </a:t>
            </a:r>
            <a:r>
              <a:rPr lang="pt-BR" sz="1500">
                <a:latin typeface="Courier New"/>
                <a:cs typeface="Courier New"/>
              </a:rPr>
              <a:t>--output-template-file packaged.yaml \</a:t>
            </a:r>
            <a:endParaRPr lang="pt-BR" sz="1500">
              <a:latin typeface="Courier New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900">
                <a:latin typeface="Courier New"/>
                <a:cs typeface="Courier New"/>
              </a:rPr>
              <a:t>    </a:t>
            </a:r>
            <a:r>
              <a:rPr lang="pt-BR" sz="1900" b="1">
                <a:latin typeface="Courier New"/>
                <a:cs typeface="Courier New"/>
              </a:rPr>
              <a:t>--s3-bucket $BUCKET_NAME</a:t>
            </a:r>
            <a:endParaRPr lang="en-US" sz="1900" b="1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7547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99CB-B208-4816-A58C-9DF5C8A0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CLOUDFORMATION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3FEDF-EFC1-4B62-B54F-DB7743AEF7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cs typeface="Calibri"/>
              </a:rPr>
              <a:t>Um serviço na AWS que auxilia na modelagem e configuração dos recursos a serem utilizados por uma aplicação</a:t>
            </a:r>
          </a:p>
          <a:p>
            <a:r>
              <a:rPr lang="en-US" sz="2400">
                <a:cs typeface="Calibri"/>
              </a:rPr>
              <a:t>Em um arquivo, em formato JSON ou YAML, é possível descrever todos os recursos e configurações necessárias a uma aplicação</a:t>
            </a:r>
          </a:p>
          <a:p>
            <a:r>
              <a:rPr lang="en-US" sz="2400">
                <a:cs typeface="Calibri"/>
              </a:rPr>
              <a:t>Nesta aplicação, o AWS SAM CLI foi o recurso utilizado para consumir esse arquivo e criar a </a:t>
            </a:r>
            <a:r>
              <a:rPr lang="en-US" sz="2400" i="1">
                <a:cs typeface="Calibri"/>
              </a:rPr>
              <a:t>stack </a:t>
            </a:r>
            <a:r>
              <a:rPr lang="en-US" sz="2400">
                <a:cs typeface="Calibri"/>
              </a:rPr>
              <a:t>(pilha) visível no painel do CloudFormation</a:t>
            </a:r>
            <a:endParaRPr lang="en-US" sz="2400" i="1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E3925-C4B4-4133-9EAA-82A96AB3AB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>
                <a:latin typeface="Calibri"/>
                <a:ea typeface="+mn-lt"/>
                <a:cs typeface="Courier New"/>
              </a:rPr>
              <a:t>Exemplos de uso:</a:t>
            </a:r>
          </a:p>
          <a:p>
            <a:pPr>
              <a:buNone/>
            </a:pPr>
            <a:endParaRPr lang="en-US" sz="1600">
              <a:latin typeface="Courier New"/>
              <a:ea typeface="+mn-lt"/>
              <a:cs typeface="Courier New"/>
            </a:endParaRPr>
          </a:p>
          <a:p>
            <a:pPr>
              <a:buNone/>
            </a:pPr>
            <a:r>
              <a:rPr lang="en-US" sz="1600">
                <a:latin typeface="Courier New"/>
                <a:ea typeface="+mn-lt"/>
                <a:cs typeface="Courier New"/>
              </a:rPr>
              <a:t>sam package \ 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>
                <a:latin typeface="Courier New"/>
                <a:ea typeface="+mn-lt"/>
                <a:cs typeface="Courier New"/>
              </a:rPr>
              <a:t>    --template-file </a:t>
            </a:r>
            <a:r>
              <a:rPr lang="en-US" sz="1600" b="1">
                <a:latin typeface="Courier New"/>
                <a:ea typeface="+mn-lt"/>
                <a:cs typeface="Courier New"/>
              </a:rPr>
              <a:t>template.yaml </a:t>
            </a:r>
            <a:r>
              <a:rPr lang="en-US" sz="1600">
                <a:latin typeface="Courier New"/>
                <a:ea typeface="+mn-lt"/>
                <a:cs typeface="Courier New"/>
              </a:rPr>
              <a:t>\ 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>
                <a:latin typeface="Courier New"/>
                <a:ea typeface="+mn-lt"/>
                <a:cs typeface="Courier New"/>
              </a:rPr>
              <a:t>    </a:t>
            </a:r>
            <a:r>
              <a:rPr lang="en-US" sz="1400">
                <a:latin typeface="Courier New"/>
                <a:ea typeface="+mn-lt"/>
                <a:cs typeface="Courier New"/>
              </a:rPr>
              <a:t>--output-template-file </a:t>
            </a:r>
            <a:r>
              <a:rPr lang="en-US" sz="1400" i="1">
                <a:latin typeface="Courier New"/>
                <a:ea typeface="+mn-lt"/>
                <a:cs typeface="Courier New"/>
              </a:rPr>
              <a:t>packaged.yaml</a:t>
            </a:r>
            <a:r>
              <a:rPr lang="en-US" sz="1400">
                <a:latin typeface="Courier New"/>
                <a:ea typeface="+mn-lt"/>
                <a:cs typeface="Courier New"/>
              </a:rPr>
              <a:t> \ 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>
                <a:latin typeface="Courier New"/>
                <a:ea typeface="+mn-lt"/>
                <a:cs typeface="Courier New"/>
              </a:rPr>
              <a:t>    --s3-bucket $BUCKET_NAME 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>
                <a:latin typeface="Courier New"/>
                <a:ea typeface="+mn-lt"/>
                <a:cs typeface="Courier New"/>
              </a:rPr>
              <a:t>sam deploy \ 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>
                <a:latin typeface="Courier New"/>
                <a:ea typeface="+mn-lt"/>
                <a:cs typeface="Courier New"/>
              </a:rPr>
              <a:t>    --template-file </a:t>
            </a:r>
            <a:r>
              <a:rPr lang="en-US" sz="1600" b="1">
                <a:latin typeface="Courier New"/>
                <a:ea typeface="+mn-lt"/>
                <a:cs typeface="Courier New"/>
              </a:rPr>
              <a:t>packaged.yaml</a:t>
            </a:r>
            <a:r>
              <a:rPr lang="en-US" sz="1600">
                <a:latin typeface="Courier New"/>
                <a:ea typeface="+mn-lt"/>
                <a:cs typeface="Courier New"/>
              </a:rPr>
              <a:t> \ 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>
                <a:latin typeface="Courier New"/>
                <a:ea typeface="+mn-lt"/>
                <a:cs typeface="Courier New"/>
              </a:rPr>
              <a:t>    --stack-name study-datalake \ 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>
                <a:latin typeface="Courier New"/>
                <a:ea typeface="+mn-lt"/>
                <a:cs typeface="Courier New"/>
              </a:rPr>
              <a:t>    --capabilities CAPABILITY_IAM 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endParaRPr lang="en-US">
              <a:latin typeface="Courier New"/>
              <a:cs typeface="Courier New"/>
            </a:endParaRPr>
          </a:p>
          <a:p>
            <a:pPr>
              <a:buNone/>
            </a:pPr>
            <a:endParaRPr lang="en-US">
              <a:latin typeface="Courier New"/>
              <a:cs typeface="Courier New"/>
            </a:endParaRPr>
          </a:p>
          <a:p>
            <a:pPr>
              <a:buNone/>
            </a:pPr>
            <a:endParaRPr lang="en-US">
              <a:latin typeface="Courier New"/>
              <a:cs typeface="Courier New"/>
            </a:endParaRPr>
          </a:p>
          <a:p>
            <a:pPr>
              <a:lnSpc>
                <a:spcPct val="150000"/>
              </a:lnSpc>
              <a:buNone/>
            </a:pPr>
            <a:endParaRPr lang="en-US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9099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E44-9B8B-44E1-9ED8-D626EC8B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AWS LAMBDA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7262-0B84-4F25-9702-CC000BEB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Um serviço de computação que permite executar um código sem provisionar ou gerenciar servidores</a:t>
            </a:r>
          </a:p>
          <a:p>
            <a:r>
              <a:rPr lang="pt-BR">
                <a:cs typeface="Calibri"/>
              </a:rPr>
              <a:t>É necessário que o código seja escrito em uma das linguagens suportadas pelo serviço: Node.js, Python, Ruby, Java, Go e C#</a:t>
            </a:r>
          </a:p>
          <a:p>
            <a:r>
              <a:rPr lang="pt-BR">
                <a:cs typeface="Calibri"/>
              </a:rPr>
              <a:t>Em Java, a classe que define uma função Lambda deve implementar a interface </a:t>
            </a:r>
            <a:r>
              <a:rPr lang="pt-BR" b="1" err="1">
                <a:latin typeface="Courier New"/>
                <a:cs typeface="Calibri"/>
              </a:rPr>
              <a:t>RequestHandler</a:t>
            </a:r>
            <a:r>
              <a:rPr lang="pt-BR">
                <a:cs typeface="Calibri"/>
              </a:rPr>
              <a:t> e o respectivo método</a:t>
            </a:r>
            <a:r>
              <a:rPr lang="pt-BR">
                <a:latin typeface="Courier New"/>
                <a:cs typeface="Calibri"/>
              </a:rPr>
              <a:t> </a:t>
            </a:r>
            <a:r>
              <a:rPr lang="pt-BR" b="1" err="1">
                <a:latin typeface="Courier New"/>
                <a:cs typeface="Calibri"/>
              </a:rPr>
              <a:t>handleRequest</a:t>
            </a:r>
            <a:endParaRPr lang="pt-BR" b="1">
              <a:latin typeface="Courier New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4977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13F1-8146-4772-801B-36EAA144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DYNAMODB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F677A-8AD4-440A-9133-3ADF20925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Um serviço de banco de dados </a:t>
            </a:r>
            <a:r>
              <a:rPr lang="pt-BR" err="1">
                <a:cs typeface="Calibri"/>
              </a:rPr>
              <a:t>NoSQL</a:t>
            </a:r>
          </a:p>
          <a:p>
            <a:r>
              <a:rPr lang="pt-BR">
                <a:cs typeface="Calibri"/>
              </a:rPr>
              <a:t>Na aplicação demo foi utilizada a AWS SDK para:</a:t>
            </a:r>
          </a:p>
          <a:p>
            <a:pPr lvl="1"/>
            <a:r>
              <a:rPr lang="pt-BR">
                <a:cs typeface="Calibri"/>
              </a:rPr>
              <a:t>Definir o modelo de objeto relacional (ORM) por meio de anotações</a:t>
            </a:r>
          </a:p>
          <a:p>
            <a:pPr lvl="1"/>
            <a:r>
              <a:rPr lang="pt-BR">
                <a:cs typeface="Calibri"/>
              </a:rPr>
              <a:t>O CRUD da tabela criada</a:t>
            </a:r>
          </a:p>
          <a:p>
            <a:pPr lvl="1"/>
            <a:endParaRPr lang="pt-BR">
              <a:cs typeface="Calibri"/>
            </a:endParaRP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104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F2DB-3D81-4203-9D43-228193D8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ROTEIRO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2CA0-C372-4A4B-AE45-7479A42FA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pt-BR">
                <a:cs typeface="Calibri"/>
              </a:rPr>
              <a:t>Objetivos e limitações do escopo</a:t>
            </a:r>
          </a:p>
          <a:p>
            <a:r>
              <a:rPr lang="pt-BR">
                <a:cs typeface="Calibri"/>
              </a:rPr>
              <a:t>Resumo da aplicação demo</a:t>
            </a:r>
            <a:endParaRPr lang="pt-BR"/>
          </a:p>
          <a:p>
            <a:pPr lvl="1"/>
            <a:r>
              <a:rPr lang="pt-BR">
                <a:cs typeface="Calibri"/>
              </a:rPr>
              <a:t>Visão geral dos </a:t>
            </a:r>
            <a:r>
              <a:rPr lang="pt-BR" i="1" err="1">
                <a:cs typeface="Calibri"/>
              </a:rPr>
              <a:t>endpoints</a:t>
            </a:r>
            <a:endParaRPr lang="pt-BR" i="1">
              <a:cs typeface="Calibri"/>
            </a:endParaRPr>
          </a:p>
          <a:p>
            <a:pPr lvl="1"/>
            <a:r>
              <a:rPr lang="pt-BR" i="1">
                <a:cs typeface="Calibri"/>
              </a:rPr>
              <a:t>Execução da aplicação</a:t>
            </a:r>
          </a:p>
          <a:p>
            <a:pPr lvl="1"/>
            <a:r>
              <a:rPr lang="pt-BR">
                <a:cs typeface="Calibri"/>
              </a:rPr>
              <a:t>Visão geral da arquitetura</a:t>
            </a:r>
          </a:p>
          <a:p>
            <a:pPr lvl="1"/>
            <a:r>
              <a:rPr lang="pt-BR">
                <a:cs typeface="Calibri"/>
              </a:rPr>
              <a:t>CRUD com o </a:t>
            </a:r>
            <a:r>
              <a:rPr lang="pt-BR" err="1">
                <a:latin typeface="Courier New"/>
                <a:cs typeface="Calibri"/>
              </a:rPr>
              <a:t>DynamoDBMapper</a:t>
            </a:r>
            <a:endParaRPr lang="pt-BR">
              <a:latin typeface="Courier New"/>
              <a:cs typeface="Calibri"/>
            </a:endParaRPr>
          </a:p>
          <a:p>
            <a:pPr lvl="1"/>
            <a:r>
              <a:rPr lang="pt-BR">
                <a:cs typeface="Calibri"/>
              </a:rPr>
              <a:t>Provisionamento dos recursos necessários</a:t>
            </a:r>
          </a:p>
          <a:p>
            <a:r>
              <a:rPr lang="pt-BR">
                <a:cs typeface="Calibri"/>
              </a:rPr>
              <a:t>Recursos AWS utilizados</a:t>
            </a:r>
          </a:p>
          <a:p>
            <a:pPr lvl="1"/>
            <a:r>
              <a:rPr lang="pt-BR">
                <a:cs typeface="Calibri"/>
              </a:rPr>
              <a:t>AWS CLI</a:t>
            </a:r>
          </a:p>
          <a:p>
            <a:pPr lvl="1"/>
            <a:r>
              <a:rPr lang="pt-BR">
                <a:cs typeface="Calibri"/>
              </a:rPr>
              <a:t>AWS SAM CLI</a:t>
            </a:r>
          </a:p>
          <a:p>
            <a:pPr lvl="1"/>
            <a:r>
              <a:rPr lang="pt-BR" i="1" err="1">
                <a:cs typeface="Calibri"/>
              </a:rPr>
              <a:t>Simple</a:t>
            </a:r>
            <a:r>
              <a:rPr lang="pt-BR" i="1">
                <a:cs typeface="Calibri"/>
              </a:rPr>
              <a:t> </a:t>
            </a:r>
            <a:r>
              <a:rPr lang="pt-BR" i="1" err="1">
                <a:cs typeface="Calibri"/>
              </a:rPr>
              <a:t>Storage</a:t>
            </a:r>
            <a:r>
              <a:rPr lang="pt-BR" i="1">
                <a:cs typeface="Calibri"/>
              </a:rPr>
              <a:t> Service </a:t>
            </a:r>
            <a:r>
              <a:rPr lang="pt-BR">
                <a:cs typeface="Calibri"/>
              </a:rPr>
              <a:t>(S3)</a:t>
            </a:r>
          </a:p>
          <a:p>
            <a:pPr lvl="1"/>
            <a:r>
              <a:rPr lang="pt-BR" i="1" err="1">
                <a:cs typeface="Calibri"/>
              </a:rPr>
              <a:t>CloudFormation</a:t>
            </a:r>
            <a:endParaRPr lang="pt-BR" i="1">
              <a:cs typeface="Calibri"/>
            </a:endParaRPr>
          </a:p>
          <a:p>
            <a:pPr lvl="1"/>
            <a:r>
              <a:rPr lang="pt-BR">
                <a:cs typeface="Calibri"/>
              </a:rPr>
              <a:t>Lambdas</a:t>
            </a:r>
          </a:p>
          <a:p>
            <a:pPr lvl="1"/>
            <a:r>
              <a:rPr lang="pt-BR" err="1">
                <a:cs typeface="Calibri"/>
              </a:rPr>
              <a:t>DynamoDB</a:t>
            </a:r>
            <a:endParaRPr lang="pt-BR">
              <a:cs typeface="Calibri"/>
            </a:endParaRPr>
          </a:p>
          <a:p>
            <a:r>
              <a:rPr lang="pt-BR" i="1">
                <a:cs typeface="Calibri"/>
              </a:rPr>
              <a:t>Hands-on AWS</a:t>
            </a:r>
          </a:p>
          <a:p>
            <a:r>
              <a:rPr lang="pt-BR">
                <a:cs typeface="Calibri"/>
              </a:rPr>
              <a:t>Para se aprofundar</a:t>
            </a:r>
          </a:p>
        </p:txBody>
      </p:sp>
    </p:spTree>
    <p:extLst>
      <p:ext uri="{BB962C8B-B14F-4D97-AF65-F5344CB8AC3E}">
        <p14:creationId xmlns:p14="http://schemas.microsoft.com/office/powerpoint/2010/main" val="3085424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D17E-6A38-4A86-A8C8-EB2C96FE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cs typeface="Calibri Light"/>
              </a:rPr>
              <a:t>HANDS-ON AWS</a:t>
            </a:r>
            <a:endParaRPr lang="en-US" i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9C907-457C-42D1-822D-48AA4E6EC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35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D17E-6A38-4A86-A8C8-EB2C96FE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cs typeface="Calibri Light"/>
              </a:rPr>
              <a:t>PARA SE APROFUNDAR</a:t>
            </a:r>
            <a:endParaRPr lang="en-US" i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9C907-457C-42D1-822D-48AA4E6EC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54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D17E-6A38-4A86-A8C8-EB2C96FE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cs typeface="Calibri Light"/>
              </a:rPr>
              <a:t>PARA SE APROFUNDAR</a:t>
            </a:r>
            <a:endParaRPr lang="en-US" i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9C907-457C-42D1-822D-48AA4E6EC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Repositório da aplicação:</a:t>
            </a:r>
          </a:p>
          <a:p>
            <a:pPr lvl="1"/>
            <a:r>
              <a:rPr lang="pt-BR">
                <a:cs typeface="Calibri"/>
                <a:hlinkClick r:id="rId2"/>
              </a:rPr>
              <a:t>https://github.com/villani/real-estate-financing</a:t>
            </a:r>
            <a:endParaRPr lang="pt-BR">
              <a:cs typeface="Calibri"/>
            </a:endParaRPr>
          </a:p>
          <a:p>
            <a:pPr lvl="1"/>
            <a:endParaRPr lang="pt-BR">
              <a:cs typeface="Calibri"/>
            </a:endParaRPr>
          </a:p>
          <a:p>
            <a:r>
              <a:rPr lang="pt-BR">
                <a:cs typeface="Calibri"/>
              </a:rPr>
              <a:t>Repositório de referência para a construção da aplicação</a:t>
            </a:r>
          </a:p>
          <a:p>
            <a:pPr lvl="1"/>
            <a:r>
              <a:rPr lang="pt-BR">
                <a:ea typeface="+mn-lt"/>
                <a:cs typeface="+mn-lt"/>
                <a:hlinkClick r:id="rId3"/>
              </a:rPr>
              <a:t>https://github.com/iworks-education/study-datalake</a:t>
            </a:r>
            <a:r>
              <a:rPr lang="pt-BR">
                <a:ea typeface="+mn-lt"/>
                <a:cs typeface="+mn-lt"/>
              </a:rPr>
              <a:t> </a:t>
            </a:r>
          </a:p>
          <a:p>
            <a:pPr lvl="1"/>
            <a:endParaRPr lang="pt-BR">
              <a:cs typeface="Calibri"/>
            </a:endParaRPr>
          </a:p>
          <a:p>
            <a:r>
              <a:rPr lang="pt-BR">
                <a:cs typeface="Calibri"/>
              </a:rPr>
              <a:t>Repositório com exemplo de CRUD usando Lambda e </a:t>
            </a:r>
            <a:r>
              <a:rPr lang="pt-BR" err="1">
                <a:cs typeface="Calibri"/>
              </a:rPr>
              <a:t>Quarkus</a:t>
            </a:r>
          </a:p>
          <a:p>
            <a:pPr lvl="1"/>
            <a:r>
              <a:rPr lang="pt-BR">
                <a:ea typeface="+mn-lt"/>
                <a:cs typeface="+mn-lt"/>
                <a:hlinkClick r:id="rId4"/>
              </a:rPr>
              <a:t>https://github.com/aws-samples/aws-quarkus-demo</a:t>
            </a:r>
            <a:r>
              <a:rPr lang="pt-BR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8170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4ACE-688B-4E60-9D56-AAED4B72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OBJETIVOS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FABF-0F17-46B7-819B-F10DE18B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Implantar na AWS uma aplicação REST que usa funções Lambdas para manipular dados do </a:t>
            </a:r>
            <a:r>
              <a:rPr lang="pt-BR" err="1">
                <a:cs typeface="Calibri"/>
              </a:rPr>
              <a:t>DynamoDB</a:t>
            </a:r>
            <a:endParaRPr lang="pt-BR">
              <a:cs typeface="Calibri"/>
            </a:endParaRPr>
          </a:p>
          <a:p>
            <a:pPr lvl="1"/>
            <a:r>
              <a:rPr lang="pt-BR">
                <a:cs typeface="Calibri"/>
              </a:rPr>
              <a:t>Apresentar os conceitos dos recursos envolvidos</a:t>
            </a:r>
          </a:p>
          <a:p>
            <a:pPr lvl="1"/>
            <a:r>
              <a:rPr lang="pt-BR">
                <a:cs typeface="Calibri"/>
              </a:rPr>
              <a:t>Apresentar um passo-a-passo prático com aplicação dos conceitos apresentados</a:t>
            </a:r>
          </a:p>
        </p:txBody>
      </p:sp>
    </p:spTree>
    <p:extLst>
      <p:ext uri="{BB962C8B-B14F-4D97-AF65-F5344CB8AC3E}">
        <p14:creationId xmlns:p14="http://schemas.microsoft.com/office/powerpoint/2010/main" val="337318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78CF-1A64-463B-9F6D-F70D9E6B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LIMITAÇÕES DO ESCOPO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4FE7-5407-4A02-83BF-A0C731FA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A aplicação demo apresentada não contempla:</a:t>
            </a:r>
          </a:p>
          <a:p>
            <a:pPr lvl="1"/>
            <a:r>
              <a:rPr lang="pt-BR">
                <a:cs typeface="Calibri"/>
              </a:rPr>
              <a:t>O uso do framework </a:t>
            </a:r>
            <a:r>
              <a:rPr lang="pt-BR" err="1">
                <a:cs typeface="Calibri"/>
              </a:rPr>
              <a:t>Quarkus</a:t>
            </a:r>
          </a:p>
          <a:p>
            <a:pPr lvl="1"/>
            <a:r>
              <a:rPr lang="pt-BR">
                <a:cs typeface="Calibri"/>
              </a:rPr>
              <a:t>O uso da arquitetura hexagonal ou </a:t>
            </a:r>
            <a:r>
              <a:rPr lang="pt-BR" i="1" err="1">
                <a:cs typeface="Calibri"/>
              </a:rPr>
              <a:t>service</a:t>
            </a:r>
            <a:r>
              <a:rPr lang="pt-BR" i="1">
                <a:cs typeface="Calibri"/>
              </a:rPr>
              <a:t> </a:t>
            </a:r>
            <a:r>
              <a:rPr lang="pt-BR" i="1" err="1">
                <a:cs typeface="Calibri"/>
              </a:rPr>
              <a:t>layer</a:t>
            </a:r>
            <a:endParaRPr lang="pt-BR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5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D770-93D0-4439-B3C1-C28815A7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RESUMO DA APLICAÇÃO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4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635A-1C2C-4B00-A609-D345099B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VISÃO GERAL DOS </a:t>
            </a:r>
            <a:r>
              <a:rPr lang="en-US" i="1">
                <a:ea typeface="+mj-lt"/>
                <a:cs typeface="+mj-lt"/>
              </a:rPr>
              <a:t>ENDPOINTS</a:t>
            </a:r>
            <a:endParaRPr lang="en-US">
              <a:ea typeface="+mj-lt"/>
              <a:cs typeface="+mj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9D60EC-6020-4817-B82D-B24954DC9E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745309"/>
              </p:ext>
            </p:extLst>
          </p:nvPr>
        </p:nvGraphicFramePr>
        <p:xfrm>
          <a:off x="838200" y="1825625"/>
          <a:ext cx="8812298" cy="285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549">
                  <a:extLst>
                    <a:ext uri="{9D8B030D-6E8A-4147-A177-3AD203B41FA5}">
                      <a16:colId xmlns:a16="http://schemas.microsoft.com/office/drawing/2014/main" val="246045153"/>
                    </a:ext>
                  </a:extLst>
                </a:gridCol>
                <a:gridCol w="2483222">
                  <a:extLst>
                    <a:ext uri="{9D8B030D-6E8A-4147-A177-3AD203B41FA5}">
                      <a16:colId xmlns:a16="http://schemas.microsoft.com/office/drawing/2014/main" val="1757616735"/>
                    </a:ext>
                  </a:extLst>
                </a:gridCol>
                <a:gridCol w="1272987">
                  <a:extLst>
                    <a:ext uri="{9D8B030D-6E8A-4147-A177-3AD203B41FA5}">
                      <a16:colId xmlns:a16="http://schemas.microsoft.com/office/drawing/2014/main" val="2485079085"/>
                    </a:ext>
                  </a:extLst>
                </a:gridCol>
                <a:gridCol w="3926540">
                  <a:extLst>
                    <a:ext uri="{9D8B030D-6E8A-4147-A177-3AD203B41FA5}">
                      <a16:colId xmlns:a16="http://schemas.microsoft.com/office/drawing/2014/main" val="1572591057"/>
                    </a:ext>
                  </a:extLst>
                </a:gridCol>
              </a:tblGrid>
              <a:tr h="953244">
                <a:tc>
                  <a:txBody>
                    <a:bodyPr/>
                    <a:lstStyle/>
                    <a:p>
                      <a:pPr algn="ctr"/>
                      <a:r>
                        <a:rPr lang="pt-BR" noProof="0"/>
                        <a:t>VERBO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/>
                        <a:t>URI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/>
                        <a:t>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/>
                        <a:t>LAMBDA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631647"/>
                  </a:ext>
                </a:extLst>
              </a:tr>
              <a:tr h="953244">
                <a:tc>
                  <a:txBody>
                    <a:bodyPr/>
                    <a:lstStyle/>
                    <a:p>
                      <a:pPr algn="ctr"/>
                      <a:r>
                        <a:rPr lang="pt-BR" noProof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/financing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/>
                        <a:t>criar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>
                          <a:latin typeface="Calibri"/>
                        </a:rPr>
                        <a:t>CreateFinancingRecordFunction</a:t>
                      </a:r>
                      <a:endParaRPr lang="pt-BR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396063"/>
                  </a:ext>
                </a:extLst>
              </a:tr>
              <a:tr h="95324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noProof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noProof="0"/>
                        <a:t>/financing/{cliente}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noProof="0"/>
                        <a:t>mostrar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>
                          <a:latin typeface="Calibri"/>
                        </a:rPr>
                        <a:t>GetFinancingRecordsByClientFunction</a:t>
                      </a:r>
                      <a:endParaRPr lang="pt-BR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2235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2493832-CBA5-446F-8E6C-13B749611945}"/>
              </a:ext>
            </a:extLst>
          </p:cNvPr>
          <p:cNvSpPr txBox="1"/>
          <p:nvPr/>
        </p:nvSpPr>
        <p:spPr>
          <a:xfrm>
            <a:off x="833718" y="5325035"/>
            <a:ext cx="11035552" cy="877163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/>
              <a:t>Código da aplicação disponível em: </a:t>
            </a:r>
            <a:endParaRPr lang="en-US" sz="1700">
              <a:ea typeface="+mn-lt"/>
              <a:cs typeface="+mn-lt"/>
            </a:endParaRPr>
          </a:p>
          <a:p>
            <a:endParaRPr lang="en-US" sz="1700">
              <a:ea typeface="+mn-lt"/>
              <a:cs typeface="+mn-lt"/>
            </a:endParaRPr>
          </a:p>
          <a:p>
            <a:r>
              <a:rPr lang="en-US" sz="1700">
                <a:ea typeface="+mn-lt"/>
                <a:cs typeface="+mn-lt"/>
                <a:hlinkClick r:id="rId2"/>
              </a:rPr>
              <a:t>https://github.com/villani/real-estate-financing</a:t>
            </a:r>
            <a:r>
              <a:rPr lang="en-US" sz="170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2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9726-959C-4F4F-BB34-19A3CCEC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EXECUÇÃO DA APLICAÇÃO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4035EB-4A4B-4587-9AC5-7B1184D73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826" y="1825625"/>
            <a:ext cx="9174348" cy="4351338"/>
          </a:xfrm>
        </p:spPr>
      </p:pic>
    </p:spTree>
    <p:extLst>
      <p:ext uri="{BB962C8B-B14F-4D97-AF65-F5344CB8AC3E}">
        <p14:creationId xmlns:p14="http://schemas.microsoft.com/office/powerpoint/2010/main" val="287181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635A-1C2C-4B00-A609-D345099B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VISÃO GERAL DA ARQUITETURA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339E81-4AD7-46DC-BF65-2C8ED1AF7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479" y="1759603"/>
            <a:ext cx="8395141" cy="4589481"/>
          </a:xfrm>
        </p:spPr>
      </p:pic>
    </p:spTree>
    <p:extLst>
      <p:ext uri="{BB962C8B-B14F-4D97-AF65-F5344CB8AC3E}">
        <p14:creationId xmlns:p14="http://schemas.microsoft.com/office/powerpoint/2010/main" val="126641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635A-1C2C-4B00-A609-D345099B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PROVISIONAMENTO DOS RECURSOS NECESSÁRIOS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D703850-76D5-41FD-BCDB-B1F290367B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43894"/>
            <a:ext cx="5181600" cy="41148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10442-BDB0-4C63-A1BD-6AF935A78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Arquivo </a:t>
            </a:r>
            <a:r>
              <a:rPr lang="en-US" b="1">
                <a:cs typeface="Calibri"/>
              </a:rPr>
              <a:t>template.yaml</a:t>
            </a:r>
            <a:r>
              <a:rPr lang="en-US">
                <a:cs typeface="Calibri"/>
              </a:rPr>
              <a:t> na raiz do projeto</a:t>
            </a:r>
          </a:p>
          <a:p>
            <a:r>
              <a:rPr lang="en-US">
                <a:cs typeface="Calibri"/>
              </a:rPr>
              <a:t>Contém as definições dos recursos que devem ser provisionados </a:t>
            </a:r>
          </a:p>
          <a:p>
            <a:r>
              <a:rPr lang="en-US">
                <a:cs typeface="Calibri"/>
              </a:rPr>
              <a:t>Contém também os </a:t>
            </a:r>
            <a:r>
              <a:rPr lang="en-US" i="1">
                <a:cs typeface="Calibri"/>
              </a:rPr>
              <a:t>endpoints</a:t>
            </a:r>
            <a:r>
              <a:rPr lang="en-US">
                <a:cs typeface="Calibri"/>
              </a:rPr>
              <a:t> que serão usados para acionar as lambdas</a:t>
            </a:r>
          </a:p>
        </p:txBody>
      </p:sp>
    </p:spTree>
    <p:extLst>
      <p:ext uri="{BB962C8B-B14F-4D97-AF65-F5344CB8AC3E}">
        <p14:creationId xmlns:p14="http://schemas.microsoft.com/office/powerpoint/2010/main" val="289068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Implantando na AWS uma aplicação com Lambda e DynamoDB</vt:lpstr>
      <vt:lpstr>ROTEIRO</vt:lpstr>
      <vt:lpstr>OBJETIVOS</vt:lpstr>
      <vt:lpstr>LIMITAÇÕES DO ESCOPO</vt:lpstr>
      <vt:lpstr>RESUMO DA APLICAÇÃO DEMO</vt:lpstr>
      <vt:lpstr>VISÃO GERAL DOS ENDPOINTS</vt:lpstr>
      <vt:lpstr>EXECUÇÃO DA APLICAÇÃO</vt:lpstr>
      <vt:lpstr>VISÃO GERAL DA ARQUITETURA</vt:lpstr>
      <vt:lpstr>PROVISIONAMENTO DOS RECURSOS NECESSÁRIOS</vt:lpstr>
      <vt:lpstr>CRUD COM O DynamoDBMapper</vt:lpstr>
      <vt:lpstr>RECURSOS AWS UTILIZADOS</vt:lpstr>
      <vt:lpstr>AWS CLI</vt:lpstr>
      <vt:lpstr>AWS CLI</vt:lpstr>
      <vt:lpstr>AWS SAM CLI</vt:lpstr>
      <vt:lpstr>AWS SAM CLI</vt:lpstr>
      <vt:lpstr>SIMPLE STORAGE SERVICE (S3)</vt:lpstr>
      <vt:lpstr>CLOUDFORMATION</vt:lpstr>
      <vt:lpstr>AWS LAMBDA</vt:lpstr>
      <vt:lpstr>DYNAMODB</vt:lpstr>
      <vt:lpstr>HANDS-ON AWS</vt:lpstr>
      <vt:lpstr>PARA SE APROFUNDAR</vt:lpstr>
      <vt:lpstr>PARA SE APROFUNDAR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2020-11-24T01:02:14Z</dcterms:created>
  <dcterms:modified xsi:type="dcterms:W3CDTF">2020-11-24T21:08:17Z</dcterms:modified>
</cp:coreProperties>
</file>