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4" r:id="rId5"/>
    <p:sldId id="265" r:id="rId6"/>
    <p:sldId id="269" r:id="rId7"/>
    <p:sldId id="268" r:id="rId8"/>
    <p:sldId id="272" r:id="rId9"/>
    <p:sldId id="267" r:id="rId10"/>
    <p:sldId id="273" r:id="rId11"/>
    <p:sldId id="263" r:id="rId12"/>
    <p:sldId id="266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0970-D18D-4B48-8492-7C85DA272BE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2815A-B6E7-47AD-811E-51637A62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this trigger is 1, then</a:t>
            </a:r>
            <a:r>
              <a:rPr lang="en-US" baseline="0" dirty="0" smtClean="0"/>
              <a:t> it tells the 1260 that an event has occurred and it should start sending and writing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Q/A: Technically there is an alternate trigger process – if(debug == 3){trigger manually each</a:t>
            </a:r>
            <a:r>
              <a:rPr lang="en-US" baseline="0" dirty="0" smtClean="0"/>
              <a:t> time `</a:t>
            </a:r>
            <a:r>
              <a:rPr lang="en-US" baseline="0" dirty="0" err="1" smtClean="0"/>
              <a:t>forcetrig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is set;}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Trigger code indicates which channels</a:t>
            </a:r>
            <a:r>
              <a:rPr lang="en-US" baseline="0" dirty="0" smtClean="0"/>
              <a:t> triggered. – Q/A These are represented as binary. Since the values are gated, it’s possible for multiple channels to trigger simultaneously.</a:t>
            </a:r>
          </a:p>
          <a:p>
            <a:r>
              <a:rPr lang="en-US" dirty="0" smtClean="0"/>
              <a:t>0x80000000 is a header</a:t>
            </a:r>
            <a:r>
              <a:rPr lang="en-US" baseline="0" dirty="0" smtClean="0"/>
              <a:t> – Q/A: For the sake of alignment, if part of a packet is missing, it is a failsafe to tell us where the next packet begins so we don’t read part of the next packet as the end of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programs have built-in help functions.</a:t>
            </a:r>
          </a:p>
          <a:p>
            <a:r>
              <a:rPr lang="en-US" dirty="0" smtClean="0"/>
              <a:t>Underlined are</a:t>
            </a:r>
            <a:r>
              <a:rPr lang="en-US" baseline="0" dirty="0" smtClean="0"/>
              <a:t> the two programs I anticipate using during data collection.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this means is</a:t>
            </a:r>
            <a:r>
              <a:rPr lang="en-US" baseline="0" dirty="0" smtClean="0"/>
              <a:t> that we essentially have two data acquisitions running asynchronously but simultaneously. One is the </a:t>
            </a:r>
            <a:r>
              <a:rPr lang="en-US" baseline="0" dirty="0" err="1" smtClean="0"/>
              <a:t>SuperCDMS</a:t>
            </a:r>
            <a:r>
              <a:rPr lang="en-US" baseline="0" dirty="0" smtClean="0"/>
              <a:t> DAQ and the other is a new, simple one for the CAEN device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Easy to go back to the old version of the CDMS DAQ if we need to, e.g. if we don’t want to use the </a:t>
            </a:r>
            <a:r>
              <a:rPr lang="en-US" baseline="0" dirty="0" err="1" smtClean="0"/>
              <a:t>NaI</a:t>
            </a:r>
            <a:r>
              <a:rPr lang="en-US" baseline="0" dirty="0" smtClean="0"/>
              <a:t> array for triggering for whatever reason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0x80000000 is a header</a:t>
            </a:r>
            <a:r>
              <a:rPr lang="en-US" baseline="0" dirty="0" smtClean="0"/>
              <a:t> – Q/A: For the sake of alignment, if part of a packet is missing, it is a failsafe to tell us where the next packet begins so we don’t read part of the next packet as the end of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Bold: Fully functional or will</a:t>
            </a:r>
            <a:r>
              <a:rPr lang="en-US" baseline="0" dirty="0" smtClean="0"/>
              <a:t> continue to be developed.</a:t>
            </a:r>
          </a:p>
          <a:p>
            <a:r>
              <a:rPr lang="en-US" baseline="0" dirty="0" smtClean="0"/>
              <a:t>Italic: used for debugging purposes</a:t>
            </a:r>
          </a:p>
          <a:p>
            <a:r>
              <a:rPr lang="en-US" baseline="0" dirty="0" smtClean="0"/>
              <a:t>Underlined: used for main data collection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programs have built-in help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B71E-8A38-49DA-BD53-9F2AC507134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no-lab/NaI_Array_Firmware/tree/master/R76Replic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no-lab/NaI_Array_Firmware/tree/master/R76Repli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CAEN 1260 Firmware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current CAEN/DCRC communication</a:t>
            </a:r>
          </a:p>
          <a:p>
            <a:r>
              <a:rPr lang="en-US" dirty="0" smtClean="0"/>
              <a:t>Dev </a:t>
            </a:r>
            <a:r>
              <a:rPr lang="en-US" dirty="0"/>
              <a:t>code that will zip the two datasets together</a:t>
            </a:r>
          </a:p>
          <a:p>
            <a:pPr lvl="1"/>
            <a:r>
              <a:rPr lang="en-US" dirty="0"/>
              <a:t>It exists but it requires a lot of manual input or deletes too much data</a:t>
            </a:r>
          </a:p>
          <a:p>
            <a:r>
              <a:rPr lang="en-US" dirty="0"/>
              <a:t>Reduce time spent running the two programs non-simultaneously</a:t>
            </a:r>
          </a:p>
          <a:p>
            <a:pPr lvl="1"/>
            <a:r>
              <a:rPr lang="en-US" dirty="0"/>
              <a:t>Results in “dead events” that can’t be aligned and complicate the alignment algorithm</a:t>
            </a:r>
          </a:p>
          <a:p>
            <a:r>
              <a:rPr lang="en-US" dirty="0"/>
              <a:t>Adjust packet retrieval program for continuous running</a:t>
            </a:r>
          </a:p>
          <a:p>
            <a:pPr lvl="1"/>
            <a:r>
              <a:rPr lang="en-US" dirty="0"/>
              <a:t>Interruption does not cause graceful exit, kills 1 or more packets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0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52010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Firmware Layout (Timing Details)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388437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6484" y="3449472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2681" y="4546574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Retrieve</a:t>
            </a:r>
          </a:p>
          <a:p>
            <a:pPr algn="ctr"/>
            <a:r>
              <a:rPr lang="en-US" b="1" dirty="0" smtClean="0"/>
              <a:t>Timestamp</a:t>
            </a:r>
          </a:p>
        </p:txBody>
      </p: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 flipH="1">
            <a:off x="4099510" y="5272409"/>
            <a:ext cx="3258" cy="543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4549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5493" y="5903162"/>
            <a:ext cx="21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DCRC triggers and saves timestamp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52010" y="324623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84608" y="334007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45493" y="237572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3178091" y="246956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28299" y="2795750"/>
            <a:ext cx="1217194" cy="2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77114" y="3646613"/>
            <a:ext cx="668379" cy="3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602579" y="1509141"/>
            <a:ext cx="2751221" cy="2625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02579" y="1509141"/>
            <a:ext cx="27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Packet </a:t>
            </a:r>
            <a:r>
              <a:rPr lang="en-US" b="1" dirty="0" err="1" smtClean="0"/>
              <a:t>All_Energies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8730916" y="1878473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730916" y="1933787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730916" y="2441082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730916" y="2496396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trigger_code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5493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3178091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</a:p>
          <a:p>
            <a:pPr algn="ctr"/>
            <a:r>
              <a:rPr lang="en-US" b="1" dirty="0" smtClean="0"/>
              <a:t>Trigger Code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730917" y="29919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730917" y="30472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730917" y="29919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730917" y="30472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035860" y="2991902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035860" y="3047216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0xc001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730917" y="35443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730917" y="35996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730917" y="35443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730917" y="35996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0035860" y="354424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035860" y="359955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energy_01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140492" y="1897114"/>
            <a:ext cx="738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879432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TextBox 87"/>
          <p:cNvSpPr txBox="1"/>
          <p:nvPr/>
        </p:nvSpPr>
        <p:spPr>
          <a:xfrm>
            <a:off x="6012030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Hold code</a:t>
            </a:r>
          </a:p>
          <a:p>
            <a:pPr algn="ctr"/>
            <a:r>
              <a:rPr lang="en-US" b="1" dirty="0" smtClean="0"/>
              <a:t>via gate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40492" y="4855255"/>
            <a:ext cx="7389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879432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2" name="TextBox 91"/>
          <p:cNvSpPr txBox="1"/>
          <p:nvPr/>
        </p:nvSpPr>
        <p:spPr>
          <a:xfrm>
            <a:off x="6012030" y="4560906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Hold timestamp</a:t>
            </a:r>
          </a:p>
          <a:p>
            <a:pPr algn="ctr"/>
            <a:r>
              <a:rPr lang="en-US" b="1" dirty="0" smtClean="0"/>
              <a:t>in FIFO</a:t>
            </a:r>
          </a:p>
        </p:txBody>
      </p:sp>
      <p:cxnSp>
        <p:nvCxnSpPr>
          <p:cNvPr id="105" name="Elbow Connector 104"/>
          <p:cNvCxnSpPr>
            <a:stCxn id="87" idx="3"/>
            <a:endCxn id="52" idx="1"/>
          </p:cNvCxnSpPr>
          <p:nvPr/>
        </p:nvCxnSpPr>
        <p:spPr>
          <a:xfrm>
            <a:off x="7980948" y="1911810"/>
            <a:ext cx="749968" cy="7692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82" idx="1"/>
          </p:cNvCxnSpPr>
          <p:nvPr/>
        </p:nvCxnSpPr>
        <p:spPr>
          <a:xfrm>
            <a:off x="5153526" y="2496396"/>
            <a:ext cx="3577391" cy="1293166"/>
          </a:xfrm>
          <a:prstGeom prst="bentConnector3">
            <a:avLst>
              <a:gd name="adj1" fmla="val 542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5153526" y="3380050"/>
            <a:ext cx="2115071" cy="97536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84" idx="2"/>
          </p:cNvCxnSpPr>
          <p:nvPr/>
        </p:nvCxnSpPr>
        <p:spPr>
          <a:xfrm flipV="1">
            <a:off x="7268597" y="4034765"/>
            <a:ext cx="3372852" cy="3206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1" idx="3"/>
            <a:endCxn id="73" idx="1"/>
          </p:cNvCxnSpPr>
          <p:nvPr/>
        </p:nvCxnSpPr>
        <p:spPr>
          <a:xfrm flipV="1">
            <a:off x="7980948" y="3231941"/>
            <a:ext cx="749969" cy="16378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872915" y="2616917"/>
            <a:ext cx="799051" cy="604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TextBox 122"/>
          <p:cNvSpPr txBox="1"/>
          <p:nvPr/>
        </p:nvSpPr>
        <p:spPr>
          <a:xfrm>
            <a:off x="5887962" y="2735093"/>
            <a:ext cx="79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AND</a:t>
            </a:r>
            <a:endParaRPr lang="en-US" b="1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5096371" y="2798457"/>
            <a:ext cx="802615" cy="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9" idx="3"/>
          </p:cNvCxnSpPr>
          <p:nvPr/>
        </p:nvCxnSpPr>
        <p:spPr>
          <a:xfrm flipV="1">
            <a:off x="5153526" y="3047216"/>
            <a:ext cx="725906" cy="6016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172575" y="2186650"/>
            <a:ext cx="7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167817" y="2502435"/>
            <a:ext cx="7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ready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6" name="Elbow Connector 135"/>
          <p:cNvCxnSpPr>
            <a:stCxn id="4" idx="0"/>
            <a:endCxn id="53" idx="1"/>
          </p:cNvCxnSpPr>
          <p:nvPr/>
        </p:nvCxnSpPr>
        <p:spPr>
          <a:xfrm rot="5400000" flipH="1" flipV="1">
            <a:off x="1701841" y="2044786"/>
            <a:ext cx="1476627" cy="12106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" idx="2"/>
            <a:endCxn id="19" idx="1"/>
          </p:cNvCxnSpPr>
          <p:nvPr/>
        </p:nvCxnSpPr>
        <p:spPr>
          <a:xfrm rot="16200000" flipH="1">
            <a:off x="1948462" y="3766193"/>
            <a:ext cx="989902" cy="1217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3" idx="3"/>
            <a:endCxn id="91" idx="0"/>
          </p:cNvCxnSpPr>
          <p:nvPr/>
        </p:nvCxnSpPr>
        <p:spPr>
          <a:xfrm>
            <a:off x="6684535" y="2919759"/>
            <a:ext cx="245655" cy="15473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6746447" y="2906324"/>
            <a:ext cx="1854628" cy="13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898184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981843" y="5760986"/>
            <a:ext cx="21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program reads &amp; stores packet data</a:t>
            </a:r>
            <a:endParaRPr lang="en-US" b="1" dirty="0"/>
          </a:p>
        </p:txBody>
      </p:sp>
      <p:cxnSp>
        <p:nvCxnSpPr>
          <p:cNvPr id="153" name="Elbow Connector 152"/>
          <p:cNvCxnSpPr>
            <a:endCxn id="150" idx="0"/>
          </p:cNvCxnSpPr>
          <p:nvPr/>
        </p:nvCxnSpPr>
        <p:spPr>
          <a:xfrm rot="5400000">
            <a:off x="9722301" y="4447856"/>
            <a:ext cx="1681140" cy="105402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83878" y="3764407"/>
            <a:ext cx="168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Tell FIFO to send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2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-674883"/>
            <a:ext cx="10571146" cy="75328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30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R76Replica</a:t>
            </a:r>
          </a:p>
          <a:p>
            <a:r>
              <a:rPr lang="en-US" dirty="0" smtClean="0">
                <a:hlinkClick r:id="rId3"/>
              </a:rPr>
              <a:t>https://github.com/villano-lab/NaI_Array_Firmware/tree/master/R76Replica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9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2" y="0"/>
            <a:ext cx="7735275" cy="7543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0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R76Firmware</a:t>
            </a:r>
          </a:p>
          <a:p>
            <a:r>
              <a:rPr lang="en-US" dirty="0" smtClean="0">
                <a:hlinkClick r:id="rId3"/>
              </a:rPr>
              <a:t>https://github.com/villano-lab/NaI_Array_Firmware/tree/master/R76Replica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7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79" y="1451811"/>
            <a:ext cx="11598442" cy="5093368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setregisters</a:t>
            </a:r>
            <a:r>
              <a:rPr lang="en-US" b="1" dirty="0"/>
              <a:t> </a:t>
            </a:r>
            <a:r>
              <a:rPr lang="en-US" dirty="0"/>
              <a:t>– Sets various registers, most notably detector enabling and thresholds</a:t>
            </a:r>
            <a:r>
              <a:rPr lang="en-US" dirty="0" smtClean="0"/>
              <a:t>.</a:t>
            </a:r>
          </a:p>
          <a:p>
            <a:r>
              <a:rPr lang="en-US" i="1" dirty="0" err="1">
                <a:latin typeface="Consolas" panose="020B0609020204030204" pitchFamily="49" charset="0"/>
              </a:rPr>
              <a:t>smalltest</a:t>
            </a:r>
            <a:r>
              <a:rPr lang="en-US" b="1" i="1" dirty="0"/>
              <a:t> </a:t>
            </a:r>
            <a:r>
              <a:rPr lang="en-US" dirty="0"/>
              <a:t>– Will not be ported to 5560; sets a small few registers and will be wrapped into </a:t>
            </a:r>
            <a:r>
              <a:rPr lang="en-US" dirty="0" err="1">
                <a:latin typeface="Consolas" panose="020B0609020204030204" pitchFamily="49" charset="0"/>
              </a:rPr>
              <a:t>setregisters</a:t>
            </a:r>
            <a:r>
              <a:rPr lang="en-US" dirty="0" smtClean="0"/>
              <a:t>.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getspectrum</a:t>
            </a:r>
            <a:r>
              <a:rPr lang="en-US" b="1" dirty="0" smtClean="0"/>
              <a:t> </a:t>
            </a:r>
            <a:r>
              <a:rPr lang="en-US" dirty="0" smtClean="0"/>
              <a:t>– non-functional. Should return spectra of integrated energies per channel. Instead returns un-/incorrectly-interpreted data.</a:t>
            </a:r>
          </a:p>
          <a:p>
            <a:pPr lvl="1"/>
            <a:r>
              <a:rPr lang="en-US" dirty="0" smtClean="0"/>
              <a:t>Abandoned because the packets give the same information in different format.</a:t>
            </a:r>
          </a:p>
          <a:p>
            <a:r>
              <a:rPr lang="en-US" b="1" dirty="0" err="1" smtClean="0">
                <a:latin typeface="Consolas" panose="020B0609020204030204" pitchFamily="49" charset="0"/>
              </a:rPr>
              <a:t>scanrate</a:t>
            </a:r>
            <a:r>
              <a:rPr lang="en-US" b="1" dirty="0" smtClean="0"/>
              <a:t> </a:t>
            </a:r>
            <a:r>
              <a:rPr lang="en-US" dirty="0" smtClean="0"/>
              <a:t>– gets the rate at different lower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scanupper</a:t>
            </a:r>
            <a:r>
              <a:rPr lang="en-US" b="1" dirty="0"/>
              <a:t> </a:t>
            </a:r>
            <a:r>
              <a:rPr lang="en-US" dirty="0"/>
              <a:t>– gets the rate at different upper thresholds and reports them back</a:t>
            </a:r>
            <a:r>
              <a:rPr lang="en-US" dirty="0" smtClean="0"/>
              <a:t>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scanwindow</a:t>
            </a:r>
            <a:r>
              <a:rPr lang="en-US" b="1" dirty="0"/>
              <a:t> </a:t>
            </a:r>
            <a:r>
              <a:rPr lang="en-US" dirty="0"/>
              <a:t>– gets the rate at different upper + lower thresholds of the same width and reports them back</a:t>
            </a:r>
            <a:r>
              <a:rPr lang="en-US" dirty="0" smtClean="0"/>
              <a:t>.</a:t>
            </a:r>
          </a:p>
          <a:p>
            <a:r>
              <a:rPr lang="en-US" b="1" i="1" dirty="0" err="1">
                <a:latin typeface="Consolas" panose="020B0609020204030204" pitchFamily="49" charset="0"/>
              </a:rPr>
              <a:t>singlerate</a:t>
            </a:r>
            <a:r>
              <a:rPr lang="en-US" b="1" dirty="0"/>
              <a:t> </a:t>
            </a:r>
            <a:r>
              <a:rPr lang="en-US" dirty="0"/>
              <a:t>– gets the rate once, at current thresholds</a:t>
            </a:r>
            <a:r>
              <a:rPr lang="en-US" dirty="0" smtClean="0"/>
              <a:t>.</a:t>
            </a:r>
          </a:p>
          <a:p>
            <a:r>
              <a:rPr lang="en-US" b="1" i="1" dirty="0" err="1" smtClean="0">
                <a:latin typeface="Consolas" panose="020B0609020204030204" pitchFamily="49" charset="0"/>
              </a:rPr>
              <a:t>teststatus</a:t>
            </a:r>
            <a:r>
              <a:rPr lang="en-US" b="1" i="1" dirty="0" smtClean="0"/>
              <a:t> </a:t>
            </a:r>
            <a:r>
              <a:rPr lang="en-US" dirty="0" smtClean="0"/>
              <a:t>– retrieves status information about various CAEN firmware functions.</a:t>
            </a:r>
          </a:p>
          <a:p>
            <a:r>
              <a:rPr lang="en-US" b="1" u="sng" dirty="0" err="1" smtClean="0">
                <a:latin typeface="Consolas" panose="020B0609020204030204" pitchFamily="49" charset="0"/>
              </a:rPr>
              <a:t>packettest</a:t>
            </a:r>
            <a:r>
              <a:rPr lang="en-US" b="1" dirty="0" smtClean="0"/>
              <a:t> </a:t>
            </a:r>
            <a:r>
              <a:rPr lang="en-US" dirty="0" smtClean="0"/>
              <a:t>– retrieves packet data with energies, timestamps, and trigger codes.</a:t>
            </a:r>
            <a:endParaRPr lang="en-US" b="1" dirty="0" smtClean="0"/>
          </a:p>
          <a:p>
            <a:r>
              <a:rPr lang="en-US" i="1" dirty="0" err="1" smtClean="0">
                <a:latin typeface="Consolas" panose="020B0609020204030204" pitchFamily="49" charset="0"/>
              </a:rPr>
              <a:t>fifotest</a:t>
            </a:r>
            <a:r>
              <a:rPr lang="en-US" i="1" dirty="0" smtClean="0"/>
              <a:t> </a:t>
            </a:r>
            <a:r>
              <a:rPr lang="en-US" i="1" dirty="0"/>
              <a:t>– </a:t>
            </a:r>
            <a:r>
              <a:rPr lang="en-US" dirty="0"/>
              <a:t>defunct. </a:t>
            </a:r>
            <a:r>
              <a:rPr lang="en-US" dirty="0" smtClean="0"/>
              <a:t>Retrieved a register (no longer exists) to verify data went into a FIFO.</a:t>
            </a:r>
            <a:endParaRPr lang="en-US" i="1" dirty="0" smtClean="0"/>
          </a:p>
          <a:p>
            <a:r>
              <a:rPr lang="en-US" i="1" dirty="0" err="1" smtClean="0">
                <a:latin typeface="Consolas" panose="020B0609020204030204" pitchFamily="49" charset="0"/>
              </a:rPr>
              <a:t>fttest</a:t>
            </a:r>
            <a:r>
              <a:rPr lang="en-US" i="1" dirty="0" smtClean="0"/>
              <a:t> </a:t>
            </a:r>
            <a:r>
              <a:rPr lang="en-US" dirty="0" smtClean="0"/>
              <a:t>– Defunct. Tested possibility of connection using an alternate backend.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17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4416"/>
          </a:xfrm>
        </p:spPr>
        <p:txBody>
          <a:bodyPr/>
          <a:lstStyle/>
          <a:p>
            <a:r>
              <a:rPr lang="en-US" dirty="0" smtClean="0"/>
              <a:t>1260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404" y="2055896"/>
            <a:ext cx="5157787" cy="3684588"/>
          </a:xfrm>
        </p:spPr>
        <p:txBody>
          <a:bodyPr/>
          <a:lstStyle/>
          <a:p>
            <a:r>
              <a:rPr lang="en-US" dirty="0" smtClean="0"/>
              <a:t>At UC Denver – using for dev</a:t>
            </a:r>
          </a:p>
          <a:p>
            <a:r>
              <a:rPr lang="en-US" dirty="0" smtClean="0"/>
              <a:t>Designed for soft/firmware dev for 5560</a:t>
            </a:r>
          </a:p>
          <a:p>
            <a:r>
              <a:rPr lang="en-US" dirty="0" smtClean="0"/>
              <a:t>2 LEMO input + 2 LEMO I/O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4416"/>
          </a:xfrm>
        </p:spPr>
        <p:txBody>
          <a:bodyPr/>
          <a:lstStyle/>
          <a:p>
            <a:r>
              <a:rPr lang="en-US" dirty="0" smtClean="0"/>
              <a:t>5560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0816" y="2055896"/>
            <a:ext cx="5183188" cy="3684588"/>
          </a:xfrm>
        </p:spPr>
        <p:txBody>
          <a:bodyPr/>
          <a:lstStyle/>
          <a:p>
            <a:r>
              <a:rPr lang="en-US" dirty="0" smtClean="0"/>
              <a:t>At UMN – using for experiment</a:t>
            </a:r>
          </a:p>
          <a:p>
            <a:r>
              <a:rPr lang="en-US" dirty="0" smtClean="0"/>
              <a:t>Designed for data collection</a:t>
            </a:r>
          </a:p>
          <a:p>
            <a:r>
              <a:rPr lang="en-US" dirty="0" smtClean="0"/>
              <a:t>32 LEMO input + 2 LEMO I/O</a:t>
            </a:r>
          </a:p>
          <a:p>
            <a:r>
              <a:rPr lang="en-US" dirty="0" smtClean="0"/>
              <a:t>Additional port types – USB, RJ45 (“SYNC”)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242" y="4734342"/>
            <a:ext cx="112615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This presentation discusses firmware as built on the 1260 because the diagrams are simpler.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The 5560 firmware will function the same but have more channels and memory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The 5560 is more powerful and has more clock options than the 1260.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“Anything you can do, I can do better.”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6558" y="4644189"/>
            <a:ext cx="8718884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7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367" y="317584"/>
            <a:ext cx="5157787" cy="823912"/>
          </a:xfrm>
        </p:spPr>
        <p:txBody>
          <a:bodyPr/>
          <a:lstStyle/>
          <a:p>
            <a:r>
              <a:rPr lang="en-US" dirty="0" smtClean="0"/>
              <a:t>Input to 1260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367" y="1141496"/>
            <a:ext cx="5157787" cy="5259304"/>
          </a:xfrm>
        </p:spPr>
        <p:txBody>
          <a:bodyPr/>
          <a:lstStyle/>
          <a:p>
            <a:r>
              <a:rPr lang="en-US" dirty="0" smtClean="0"/>
              <a:t>Analog channels: Analog detector input</a:t>
            </a:r>
          </a:p>
          <a:p>
            <a:r>
              <a:rPr lang="en-US" dirty="0" smtClean="0"/>
              <a:t>Many register values</a:t>
            </a:r>
          </a:p>
          <a:p>
            <a:pPr lvl="1"/>
            <a:r>
              <a:rPr lang="en-US" dirty="0" smtClean="0"/>
              <a:t>Set by utility programs (already written)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779" y="317584"/>
            <a:ext cx="5183188" cy="823912"/>
          </a:xfrm>
        </p:spPr>
        <p:txBody>
          <a:bodyPr/>
          <a:lstStyle/>
          <a:p>
            <a:r>
              <a:rPr lang="en-US" dirty="0" smtClean="0"/>
              <a:t>Output from 1260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779" y="1141496"/>
            <a:ext cx="5183188" cy="5259304"/>
          </a:xfrm>
        </p:spPr>
        <p:txBody>
          <a:bodyPr/>
          <a:lstStyle/>
          <a:p>
            <a:r>
              <a:rPr lang="en-US" dirty="0" smtClean="0"/>
              <a:t>LEMO 1: Timestamp formatted as LEMO trigger for DCRC</a:t>
            </a:r>
          </a:p>
          <a:p>
            <a:pPr lvl="1"/>
            <a:r>
              <a:rPr lang="en-US" dirty="0" smtClean="0"/>
              <a:t>Custom DCRC firmware by </a:t>
            </a:r>
            <a:r>
              <a:rPr lang="en-US" dirty="0" err="1" smtClean="0"/>
              <a:t>Sten</a:t>
            </a:r>
            <a:endParaRPr lang="en-US" dirty="0"/>
          </a:p>
          <a:p>
            <a:pPr lvl="1"/>
            <a:r>
              <a:rPr lang="en-US" dirty="0" smtClean="0"/>
              <a:t>Alternate version of towerfe3, towerfe3_NaI, built to save this stamp to data</a:t>
            </a:r>
          </a:p>
          <a:p>
            <a:r>
              <a:rPr lang="en-US" dirty="0" smtClean="0"/>
              <a:t>LEMO 2/SYNC: Trigger pulse</a:t>
            </a:r>
          </a:p>
          <a:p>
            <a:pPr lvl="1"/>
            <a:r>
              <a:rPr lang="en-US" dirty="0" smtClean="0"/>
              <a:t>For diagnosis</a:t>
            </a:r>
          </a:p>
          <a:p>
            <a:r>
              <a:rPr lang="en-US" dirty="0" err="1" smtClean="0"/>
              <a:t>All_Energies</a:t>
            </a:r>
            <a:r>
              <a:rPr lang="en-US" dirty="0" smtClean="0"/>
              <a:t> (Custom Packet): Data on pulse energies</a:t>
            </a:r>
          </a:p>
          <a:p>
            <a:pPr lvl="1"/>
            <a:r>
              <a:rPr lang="en-US" dirty="0" smtClean="0"/>
              <a:t>Collected + stored separately from Midas</a:t>
            </a:r>
          </a:p>
          <a:p>
            <a:pPr lvl="1"/>
            <a:r>
              <a:rPr lang="en-US" dirty="0" smtClean="0"/>
              <a:t>Matching timestamp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9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Trigger 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0811" y="1751723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179095" y="1812758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IN CH 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0811" y="2354035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179095" y="2415070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rig_low</a:t>
            </a:r>
            <a:r>
              <a:rPr lang="en-US" b="1" dirty="0" smtClean="0"/>
              <a:t> CH 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70811" y="2956347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1179095" y="3017382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trig_high</a:t>
            </a:r>
            <a:r>
              <a:rPr lang="en-US" b="1" dirty="0" smtClean="0"/>
              <a:t> CH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97179" y="1918343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0" y="2058459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0 &gt; low trigger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497179" y="2704010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85411" y="2844126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nalog 0 &gt; high trigger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11" idx="3"/>
            <a:endCxn id="26" idx="1"/>
          </p:cNvCxnSpPr>
          <p:nvPr/>
        </p:nvCxnSpPr>
        <p:spPr>
          <a:xfrm>
            <a:off x="3064043" y="1997424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</p:cNvCxnSpPr>
          <p:nvPr/>
        </p:nvCxnSpPr>
        <p:spPr>
          <a:xfrm flipV="1">
            <a:off x="3064043" y="2354035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</p:cNvCxnSpPr>
          <p:nvPr/>
        </p:nvCxnSpPr>
        <p:spPr>
          <a:xfrm>
            <a:off x="3064043" y="1997424"/>
            <a:ext cx="433136" cy="879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28" idx="1"/>
          </p:cNvCxnSpPr>
          <p:nvPr/>
        </p:nvCxnSpPr>
        <p:spPr>
          <a:xfrm flipV="1">
            <a:off x="3064043" y="3028792"/>
            <a:ext cx="433136" cy="17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0811" y="3877302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179095" y="3938337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IN CH 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811" y="4479614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/>
          <p:cNvSpPr txBox="1"/>
          <p:nvPr/>
        </p:nvSpPr>
        <p:spPr>
          <a:xfrm>
            <a:off x="1179095" y="4540649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rig_low</a:t>
            </a:r>
            <a:r>
              <a:rPr lang="en-US" b="1" dirty="0" smtClean="0"/>
              <a:t> CH 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070811" y="5081926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1179095" y="5142961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trig_high</a:t>
            </a:r>
            <a:r>
              <a:rPr lang="en-US" b="1" dirty="0" smtClean="0"/>
              <a:t> CH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97179" y="4043922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57599" y="4190641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1 &gt; low trigger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3497179" y="4829589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5411" y="4969705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nalog 1 &gt; high trigger</a:t>
            </a:r>
            <a:endParaRPr lang="en-US" b="1" dirty="0"/>
          </a:p>
        </p:txBody>
      </p:sp>
      <p:cxnSp>
        <p:nvCxnSpPr>
          <p:cNvPr id="63" name="Straight Arrow Connector 62"/>
          <p:cNvCxnSpPr>
            <a:stCxn id="53" idx="3"/>
            <a:endCxn id="59" idx="1"/>
          </p:cNvCxnSpPr>
          <p:nvPr/>
        </p:nvCxnSpPr>
        <p:spPr>
          <a:xfrm>
            <a:off x="3064043" y="4123003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3"/>
          </p:cNvCxnSpPr>
          <p:nvPr/>
        </p:nvCxnSpPr>
        <p:spPr>
          <a:xfrm flipV="1">
            <a:off x="3064043" y="4479614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3"/>
          </p:cNvCxnSpPr>
          <p:nvPr/>
        </p:nvCxnSpPr>
        <p:spPr>
          <a:xfrm>
            <a:off x="3064043" y="4123003"/>
            <a:ext cx="433136" cy="879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 flipV="1">
            <a:off x="3064043" y="5154371"/>
            <a:ext cx="433136" cy="17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593306" y="1918343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0" name="TextBox 69"/>
          <p:cNvSpPr txBox="1"/>
          <p:nvPr/>
        </p:nvSpPr>
        <p:spPr>
          <a:xfrm>
            <a:off x="6841959" y="2414663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(low)</a:t>
            </a:r>
            <a:endParaRPr lang="en-US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991728" y="2243125"/>
            <a:ext cx="601578" cy="5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999747" y="2812297"/>
            <a:ext cx="593559" cy="1549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593306" y="4028244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6841959" y="4575573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(high)</a:t>
            </a:r>
            <a:endParaRPr lang="en-US" b="1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991728" y="5137709"/>
            <a:ext cx="601578" cy="5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991728" y="2977639"/>
            <a:ext cx="601578" cy="1784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7432" y="3124194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8975558" y="3396714"/>
            <a:ext cx="149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VETO</a:t>
            </a:r>
          </a:p>
          <a:p>
            <a:pPr algn="ctr"/>
            <a:r>
              <a:rPr lang="en-US" b="1" dirty="0" smtClean="0"/>
              <a:t>(low and not high)</a:t>
            </a:r>
            <a:endParaRPr lang="en-US" b="1" dirty="0"/>
          </a:p>
        </p:txBody>
      </p:sp>
      <p:cxnSp>
        <p:nvCxnSpPr>
          <p:cNvPr id="84" name="Straight Arrow Connector 83"/>
          <p:cNvCxnSpPr>
            <a:endCxn id="82" idx="1"/>
          </p:cNvCxnSpPr>
          <p:nvPr/>
        </p:nvCxnSpPr>
        <p:spPr>
          <a:xfrm>
            <a:off x="8189496" y="2598130"/>
            <a:ext cx="737936" cy="12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2" idx="1"/>
          </p:cNvCxnSpPr>
          <p:nvPr/>
        </p:nvCxnSpPr>
        <p:spPr>
          <a:xfrm flipV="1">
            <a:off x="8189496" y="3858380"/>
            <a:ext cx="737936" cy="9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718884" y="5871494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0" name="TextBox 89"/>
          <p:cNvSpPr txBox="1"/>
          <p:nvPr/>
        </p:nvSpPr>
        <p:spPr>
          <a:xfrm>
            <a:off x="8827168" y="5932529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  <p:cxnSp>
        <p:nvCxnSpPr>
          <p:cNvPr id="92" name="Straight Arrow Connector 91"/>
          <p:cNvCxnSpPr>
            <a:stCxn id="82" idx="2"/>
            <a:endCxn id="89" idx="0"/>
          </p:cNvCxnSpPr>
          <p:nvPr/>
        </p:nvCxnSpPr>
        <p:spPr>
          <a:xfrm flipH="1">
            <a:off x="9715500" y="4592565"/>
            <a:ext cx="10027" cy="127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52010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Firmware Layout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681" y="4546574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Retrieve</a:t>
            </a:r>
          </a:p>
          <a:p>
            <a:pPr algn="ctr"/>
            <a:r>
              <a:rPr lang="en-US" b="1" dirty="0" smtClean="0"/>
              <a:t>Timestamp</a:t>
            </a:r>
          </a:p>
        </p:txBody>
      </p: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 flipH="1">
            <a:off x="4099510" y="5272409"/>
            <a:ext cx="3258" cy="543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4549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5493" y="5903162"/>
            <a:ext cx="21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DCRC triggers and saves timestamp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52010" y="324623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84608" y="334007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45493" y="237572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3178091" y="246956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26068" y="2772065"/>
            <a:ext cx="1217194" cy="2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77114" y="3646613"/>
            <a:ext cx="668379" cy="3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13589" y="1520500"/>
            <a:ext cx="2751221" cy="2625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13589" y="1520500"/>
            <a:ext cx="27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Packet </a:t>
            </a:r>
            <a:r>
              <a:rPr lang="en-US" b="1" dirty="0" err="1" smtClean="0"/>
              <a:t>All_Energies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6741926" y="1889832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1926" y="1945146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41926" y="2452441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741926" y="2507755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trigger_code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5493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3178091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</a:p>
          <a:p>
            <a:pPr algn="ctr"/>
            <a:r>
              <a:rPr lang="en-US" b="1" dirty="0" smtClean="0"/>
              <a:t>Trigger Code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41927" y="300332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741927" y="305863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741927" y="300332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741927" y="305863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046870" y="30032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046870" y="30585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0xc001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741927" y="3555659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41927" y="3610973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41927" y="3555659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41927" y="3610973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46870" y="35556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046870" y="36109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energy_01</a:t>
            </a:r>
            <a:endParaRPr lang="en-US" dirty="0"/>
          </a:p>
        </p:txBody>
      </p:sp>
      <p:cxnSp>
        <p:nvCxnSpPr>
          <p:cNvPr id="105" name="Elbow Connector 104"/>
          <p:cNvCxnSpPr>
            <a:stCxn id="53" idx="3"/>
            <a:endCxn id="52" idx="1"/>
          </p:cNvCxnSpPr>
          <p:nvPr/>
        </p:nvCxnSpPr>
        <p:spPr>
          <a:xfrm>
            <a:off x="5147009" y="1911810"/>
            <a:ext cx="1594917" cy="78061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1" idx="3"/>
            <a:endCxn id="82" idx="1"/>
          </p:cNvCxnSpPr>
          <p:nvPr/>
        </p:nvCxnSpPr>
        <p:spPr>
          <a:xfrm>
            <a:off x="5147009" y="2778395"/>
            <a:ext cx="1594918" cy="1022526"/>
          </a:xfrm>
          <a:prstGeom prst="bentConnector3">
            <a:avLst>
              <a:gd name="adj1" fmla="val 371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9" idx="3"/>
          </p:cNvCxnSpPr>
          <p:nvPr/>
        </p:nvCxnSpPr>
        <p:spPr>
          <a:xfrm>
            <a:off x="5153526" y="3648905"/>
            <a:ext cx="2115071" cy="706514"/>
          </a:xfrm>
          <a:prstGeom prst="bentConnector3">
            <a:avLst>
              <a:gd name="adj1" fmla="val 146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84" idx="2"/>
          </p:cNvCxnSpPr>
          <p:nvPr/>
        </p:nvCxnSpPr>
        <p:spPr>
          <a:xfrm flipV="1">
            <a:off x="7211037" y="4046124"/>
            <a:ext cx="1441422" cy="3092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9" idx="3"/>
            <a:endCxn id="73" idx="1"/>
          </p:cNvCxnSpPr>
          <p:nvPr/>
        </p:nvCxnSpPr>
        <p:spPr>
          <a:xfrm flipV="1">
            <a:off x="5153526" y="3243300"/>
            <a:ext cx="1588401" cy="1626441"/>
          </a:xfrm>
          <a:prstGeom prst="bentConnector3">
            <a:avLst>
              <a:gd name="adj1" fmla="val 840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4" idx="0"/>
            <a:endCxn id="53" idx="1"/>
          </p:cNvCxnSpPr>
          <p:nvPr/>
        </p:nvCxnSpPr>
        <p:spPr>
          <a:xfrm rot="5400000" flipH="1" flipV="1">
            <a:off x="1701841" y="2044786"/>
            <a:ext cx="1476627" cy="12106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" idx="2"/>
            <a:endCxn id="19" idx="1"/>
          </p:cNvCxnSpPr>
          <p:nvPr/>
        </p:nvCxnSpPr>
        <p:spPr>
          <a:xfrm rot="16200000" flipH="1">
            <a:off x="1948462" y="3766193"/>
            <a:ext cx="989902" cy="1217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9770856" y="242218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770856" y="2367736"/>
            <a:ext cx="21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program reads &amp; stores packet data</a:t>
            </a:r>
            <a:endParaRPr lang="en-US" b="1" dirty="0"/>
          </a:p>
        </p:txBody>
      </p:sp>
      <p:cxnSp>
        <p:nvCxnSpPr>
          <p:cNvPr id="183" name="Straight Arrow Connector 182"/>
          <p:cNvCxnSpPr>
            <a:stCxn id="47" idx="3"/>
            <a:endCxn id="151" idx="1"/>
          </p:cNvCxnSpPr>
          <p:nvPr/>
        </p:nvCxnSpPr>
        <p:spPr>
          <a:xfrm flipV="1">
            <a:off x="9364810" y="2829401"/>
            <a:ext cx="406046" cy="3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38200" y="3388437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6484" y="3449472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10693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User-facing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setregisters</a:t>
            </a:r>
            <a:r>
              <a:rPr lang="en-US" b="1" dirty="0"/>
              <a:t> </a:t>
            </a:r>
            <a:r>
              <a:rPr lang="en-US" dirty="0"/>
              <a:t>– Sets various registers, most notably detector enabling and thresholds.</a:t>
            </a:r>
          </a:p>
          <a:p>
            <a:r>
              <a:rPr lang="en-US" b="1" dirty="0" err="1" smtClean="0">
                <a:latin typeface="Consolas" panose="020B0609020204030204" pitchFamily="49" charset="0"/>
              </a:rPr>
              <a:t>scanrate</a:t>
            </a:r>
            <a:r>
              <a:rPr lang="en-US" b="1" dirty="0" smtClean="0"/>
              <a:t> </a:t>
            </a:r>
            <a:r>
              <a:rPr lang="en-US" dirty="0"/>
              <a:t>– gets the rate at different lower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scanupper</a:t>
            </a:r>
            <a:r>
              <a:rPr lang="en-US" b="1" dirty="0"/>
              <a:t> </a:t>
            </a:r>
            <a:r>
              <a:rPr lang="en-US" dirty="0"/>
              <a:t>– gets the rate at different upper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scanwindow</a:t>
            </a:r>
            <a:r>
              <a:rPr lang="en-US" b="1" dirty="0"/>
              <a:t> </a:t>
            </a:r>
            <a:r>
              <a:rPr lang="en-US" dirty="0"/>
              <a:t>– gets the rate at different upper + lower thresholds of the same width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singlerate</a:t>
            </a:r>
            <a:r>
              <a:rPr lang="en-US" b="1" dirty="0"/>
              <a:t> </a:t>
            </a:r>
            <a:r>
              <a:rPr lang="en-US" dirty="0"/>
              <a:t>– gets the rate once, at current thresholds.</a:t>
            </a:r>
          </a:p>
          <a:p>
            <a:r>
              <a:rPr lang="en-US" b="1" u="sng" dirty="0" err="1" smtClean="0">
                <a:latin typeface="Consolas" panose="020B0609020204030204" pitchFamily="49" charset="0"/>
              </a:rPr>
              <a:t>packettest</a:t>
            </a:r>
            <a:r>
              <a:rPr lang="en-US" b="1" dirty="0" smtClean="0"/>
              <a:t> </a:t>
            </a:r>
            <a:r>
              <a:rPr lang="en-US" dirty="0"/>
              <a:t>– retrieves packet data with energies, timestamps, and trigger codes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acquisitions asynchronously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chance of bogging down MIDAS/CDMS DAQ, which runs many time-sensitive operations</a:t>
            </a:r>
          </a:p>
          <a:p>
            <a:r>
              <a:rPr lang="en-US" dirty="0" smtClean="0"/>
              <a:t>Reduced development time</a:t>
            </a:r>
          </a:p>
          <a:p>
            <a:r>
              <a:rPr lang="en-US" dirty="0" smtClean="0"/>
              <a:t>Minimal changes to CDMS DAQ required -&gt; easy to go back to old version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Two sets of data</a:t>
            </a:r>
            <a:r>
              <a:rPr lang="en-US" dirty="0"/>
              <a:t> </a:t>
            </a:r>
            <a:r>
              <a:rPr lang="en-US" dirty="0" smtClean="0"/>
              <a:t>in different formats</a:t>
            </a:r>
          </a:p>
          <a:p>
            <a:r>
              <a:rPr lang="en-US" dirty="0" smtClean="0"/>
              <a:t>Chance of “dead events” where one DAQ was running and the other was not.</a:t>
            </a:r>
          </a:p>
        </p:txBody>
      </p:sp>
    </p:spTree>
    <p:extLst>
      <p:ext uri="{BB962C8B-B14F-4D97-AF65-F5344CB8AC3E}">
        <p14:creationId xmlns:p14="http://schemas.microsoft.com/office/powerpoint/2010/main" val="35757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  <a:r>
              <a:rPr lang="en-US" dirty="0" smtClean="0"/>
              <a:t>Since </a:t>
            </a:r>
            <a:r>
              <a:rPr lang="en-US" dirty="0"/>
              <a:t>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saved by DAQ now has timestamps largely accurate to what was sent</a:t>
            </a:r>
          </a:p>
          <a:p>
            <a:pPr lvl="1"/>
            <a:r>
              <a:rPr lang="en-US" dirty="0" smtClean="0"/>
              <a:t>Order is correct</a:t>
            </a:r>
          </a:p>
          <a:p>
            <a:pPr lvl="1"/>
            <a:r>
              <a:rPr lang="en-US" dirty="0" smtClean="0"/>
              <a:t>Values are not repeated</a:t>
            </a:r>
          </a:p>
          <a:p>
            <a:pPr lvl="1"/>
            <a:r>
              <a:rPr lang="en-US" dirty="0" smtClean="0"/>
              <a:t>Some values dropped – pileup, and see next slide</a:t>
            </a:r>
          </a:p>
          <a:p>
            <a:r>
              <a:rPr lang="en-US" dirty="0" smtClean="0"/>
              <a:t>Work has been ported from CAEN 1260 to CAEN 5560</a:t>
            </a:r>
          </a:p>
          <a:p>
            <a:r>
              <a:rPr lang="en-US" dirty="0" smtClean="0"/>
              <a:t>Experimental baseline adjustment</a:t>
            </a:r>
          </a:p>
          <a:p>
            <a:pPr lvl="1"/>
            <a:r>
              <a:rPr lang="en-US" dirty="0" smtClean="0"/>
              <a:t>Reduce need for recalibration</a:t>
            </a:r>
          </a:p>
          <a:p>
            <a:pPr lvl="1"/>
            <a:r>
              <a:rPr lang="en-US" dirty="0" smtClean="0"/>
              <a:t>Improve accuracy of pulse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084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0080"/>
          </a:xfrm>
        </p:spPr>
        <p:txBody>
          <a:bodyPr>
            <a:normAutofit/>
          </a:bodyPr>
          <a:lstStyle/>
          <a:p>
            <a:r>
              <a:rPr lang="en-US" dirty="0" smtClean="0"/>
              <a:t>Timestamps are </a:t>
            </a:r>
            <a:r>
              <a:rPr lang="en-US" i="1" dirty="0" smtClean="0"/>
              <a:t>mostly </a:t>
            </a:r>
            <a:r>
              <a:rPr lang="en-US" dirty="0" smtClean="0"/>
              <a:t>similar, sometimes with a difference of </a:t>
            </a:r>
            <a:r>
              <a:rPr lang="en-US" dirty="0" smtClean="0"/>
              <a:t>1-2</a:t>
            </a:r>
          </a:p>
          <a:p>
            <a:pPr lvl="1"/>
            <a:r>
              <a:rPr lang="en-US" dirty="0" smtClean="0"/>
              <a:t>Still true? Or resolved alongside other issues?</a:t>
            </a:r>
            <a:endParaRPr lang="en-US" dirty="0" smtClean="0"/>
          </a:p>
          <a:p>
            <a:r>
              <a:rPr lang="en-US" b="1" dirty="0" smtClean="0"/>
              <a:t>If we send more than 24 timestamps at once, we lose some data at the end</a:t>
            </a:r>
            <a:endParaRPr lang="en-US" b="1" dirty="0" smtClean="0"/>
          </a:p>
          <a:p>
            <a:pPr lvl="1"/>
            <a:r>
              <a:rPr lang="en-US" dirty="0" smtClean="0"/>
              <a:t>Discussing with </a:t>
            </a:r>
            <a:r>
              <a:rPr lang="en-US" dirty="0" err="1" smtClean="0"/>
              <a:t>Sten</a:t>
            </a:r>
            <a:r>
              <a:rPr lang="en-US" dirty="0" smtClean="0"/>
              <a:t>/Terry how to best read the data</a:t>
            </a:r>
          </a:p>
          <a:p>
            <a:pPr lvl="1"/>
            <a:r>
              <a:rPr lang="en-US" dirty="0" smtClean="0"/>
              <a:t>Method used for other registers may not work because data is stored in different type of memory</a:t>
            </a:r>
          </a:p>
          <a:p>
            <a:pPr lvl="1"/>
            <a:r>
              <a:rPr lang="en-US" dirty="0" smtClean="0"/>
              <a:t>Confirmed to be DAQ issue via interactive telnet</a:t>
            </a:r>
          </a:p>
        </p:txBody>
      </p:sp>
    </p:spTree>
    <p:extLst>
      <p:ext uri="{BB962C8B-B14F-4D97-AF65-F5344CB8AC3E}">
        <p14:creationId xmlns:p14="http://schemas.microsoft.com/office/powerpoint/2010/main" val="120348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1183</Words>
  <Application>Microsoft Office PowerPoint</Application>
  <PresentationFormat>Widescreen</PresentationFormat>
  <Paragraphs>173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CAEN 1260 Firmware</vt:lpstr>
      <vt:lpstr>Device Differences</vt:lpstr>
      <vt:lpstr>PowerPoint Presentation</vt:lpstr>
      <vt:lpstr>Main Trigger Process</vt:lpstr>
      <vt:lpstr>Basic Firmware Layout</vt:lpstr>
      <vt:lpstr>User-facing Programs</vt:lpstr>
      <vt:lpstr>Running the acquisitions asynchronously</vt:lpstr>
      <vt:lpstr>Improvements Since Visit</vt:lpstr>
      <vt:lpstr>Current Issues</vt:lpstr>
      <vt:lpstr>To Do</vt:lpstr>
      <vt:lpstr>Backup Slides</vt:lpstr>
      <vt:lpstr>Basic Firmware Layout (Timing Details)</vt:lpstr>
      <vt:lpstr>PowerPoint Presentation</vt:lpstr>
      <vt:lpstr>PowerPoint Presentation</vt:lpstr>
      <vt:lpstr>All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CAEN 1260 Firmware</dc:title>
  <dc:creator>Harris, Kathryn</dc:creator>
  <cp:lastModifiedBy>Harris, Kathryn</cp:lastModifiedBy>
  <cp:revision>26</cp:revision>
  <dcterms:created xsi:type="dcterms:W3CDTF">2024-06-11T20:27:12Z</dcterms:created>
  <dcterms:modified xsi:type="dcterms:W3CDTF">2024-07-17T19:42:05Z</dcterms:modified>
</cp:coreProperties>
</file>