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1"/>
  </p:notesMasterIdLst>
  <p:handoutMasterIdLst>
    <p:handoutMasterId r:id="rId32"/>
  </p:handoutMasterIdLst>
  <p:sldIdLst>
    <p:sldId id="256" r:id="rId2"/>
    <p:sldId id="257" r:id="rId3"/>
    <p:sldId id="269" r:id="rId4"/>
    <p:sldId id="259" r:id="rId5"/>
    <p:sldId id="260" r:id="rId6"/>
    <p:sldId id="270" r:id="rId7"/>
    <p:sldId id="271" r:id="rId8"/>
    <p:sldId id="272" r:id="rId9"/>
    <p:sldId id="274" r:id="rId10"/>
    <p:sldId id="261" r:id="rId11"/>
    <p:sldId id="275" r:id="rId12"/>
    <p:sldId id="276" r:id="rId13"/>
    <p:sldId id="277" r:id="rId14"/>
    <p:sldId id="278" r:id="rId15"/>
    <p:sldId id="279" r:id="rId16"/>
    <p:sldId id="280" r:id="rId17"/>
    <p:sldId id="281" r:id="rId18"/>
    <p:sldId id="282" r:id="rId19"/>
    <p:sldId id="283" r:id="rId20"/>
    <p:sldId id="285" r:id="rId21"/>
    <p:sldId id="286" r:id="rId22"/>
    <p:sldId id="287" r:id="rId23"/>
    <p:sldId id="273" r:id="rId24"/>
    <p:sldId id="264" r:id="rId25"/>
    <p:sldId id="290" r:id="rId26"/>
    <p:sldId id="292" r:id="rId27"/>
    <p:sldId id="265" r:id="rId28"/>
    <p:sldId id="266" r:id="rId29"/>
    <p:sldId id="28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92"/>
    <p:restoredTop sz="94681"/>
  </p:normalViewPr>
  <p:slideViewPr>
    <p:cSldViewPr snapToGrid="0" snapToObjects="1">
      <p:cViewPr varScale="1">
        <p:scale>
          <a:sx n="85" d="100"/>
          <a:sy n="85" d="100"/>
        </p:scale>
        <p:origin x="13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B4B725-7F78-CC42-BFAB-86511518090A}" type="datetime1">
              <a:rPr lang="en-US" smtClean="0"/>
              <a:t>12/12/2018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D92AB6-EB60-4A4A-9AB4-EC386FE07FD0}" type="slidenum">
              <a:rPr lang="en-US" smtClean="0"/>
              <a:t>‹#›</a:t>
            </a:fld>
            <a:endParaRPr lang="en-US"/>
          </a:p>
        </p:txBody>
      </p:sp>
    </p:spTree>
    <p:extLst>
      <p:ext uri="{BB962C8B-B14F-4D97-AF65-F5344CB8AC3E}">
        <p14:creationId xmlns:p14="http://schemas.microsoft.com/office/powerpoint/2010/main" val="2549976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406FE7-D2B7-0C43-9C06-F1048BFF5817}" type="datetime1">
              <a:rPr lang="en-US" smtClean="0"/>
              <a:t>12/12/2018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D7BB16-027A-ED4B-92F8-4990D0EE32E0}" type="slidenum">
              <a:rPr lang="en-US" smtClean="0"/>
              <a:t>‹#›</a:t>
            </a:fld>
            <a:endParaRPr lang="en-US"/>
          </a:p>
        </p:txBody>
      </p:sp>
    </p:spTree>
    <p:extLst>
      <p:ext uri="{BB962C8B-B14F-4D97-AF65-F5344CB8AC3E}">
        <p14:creationId xmlns:p14="http://schemas.microsoft.com/office/powerpoint/2010/main" val="6025687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D7BB16-027A-ED4B-92F8-4990D0EE32E0}" type="slidenum">
              <a:rPr lang="en-US" smtClean="0"/>
              <a:t>1</a:t>
            </a:fld>
            <a:endParaRPr lang="en-US"/>
          </a:p>
        </p:txBody>
      </p:sp>
    </p:spTree>
    <p:extLst>
      <p:ext uri="{BB962C8B-B14F-4D97-AF65-F5344CB8AC3E}">
        <p14:creationId xmlns:p14="http://schemas.microsoft.com/office/powerpoint/2010/main" val="610389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CpE403 Advanced Embedded Systems</a:t>
            </a:r>
            <a:endParaRPr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eaLnBrk="1" latinLnBrk="0" hangingPunct="1"/>
            <a:endParaRPr lang="en-US" dirty="0"/>
          </a:p>
        </p:txBody>
      </p:sp>
      <p:sp>
        <p:nvSpPr>
          <p:cNvPr id="5" name="Footer Placeholder 4"/>
          <p:cNvSpPr>
            <a:spLocks noGrp="1"/>
          </p:cNvSpPr>
          <p:nvPr>
            <p:ph type="ftr" sz="quarter" idx="11"/>
          </p:nvPr>
        </p:nvSpPr>
        <p:spPr/>
        <p:txBody>
          <a:bodyPr/>
          <a:lstStyle/>
          <a:p>
            <a:r>
              <a:rPr kumimoji="0" lang="en-US"/>
              <a:t>CpE403 Advanced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r>
              <a:rPr kumimoji="0" lang="en-US"/>
              <a:t>CpE403 Advanced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39839"/>
            <a:ext cx="7886700" cy="62878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887896"/>
            <a:ext cx="7886700" cy="54684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CpE403 Advanced Embedded Systems</a:t>
            </a:r>
            <a:endParaRPr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r>
              <a:rPr kumimoji="0" lang="en-US"/>
              <a:t>CpE403 Advanced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702365"/>
            <a:ext cx="3886200" cy="5653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702365"/>
            <a:ext cx="3886200" cy="5653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kumimoji="0" lang="en-US"/>
              <a:t>CpE403 Advanced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eaLnBrk="1" latinLnBrk="0" hangingPunct="1"/>
            <a:endParaRPr lang="en-US"/>
          </a:p>
        </p:txBody>
      </p:sp>
      <p:sp>
        <p:nvSpPr>
          <p:cNvPr id="8" name="Footer Placeholder 7"/>
          <p:cNvSpPr>
            <a:spLocks noGrp="1"/>
          </p:cNvSpPr>
          <p:nvPr>
            <p:ph type="ftr" sz="quarter" idx="11"/>
          </p:nvPr>
        </p:nvSpPr>
        <p:spPr/>
        <p:txBody>
          <a:bodyPr/>
          <a:lstStyle/>
          <a:p>
            <a:r>
              <a:rPr kumimoji="0" lang="en-US"/>
              <a:t>CpE403 Advanced Embedded Systems</a:t>
            </a:r>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eaLnBrk="1" latinLnBrk="0" hangingPunct="1"/>
            <a:endParaRPr lang="en-US"/>
          </a:p>
        </p:txBody>
      </p:sp>
      <p:sp>
        <p:nvSpPr>
          <p:cNvPr id="4" name="Footer Placeholder 3"/>
          <p:cNvSpPr>
            <a:spLocks noGrp="1"/>
          </p:cNvSpPr>
          <p:nvPr>
            <p:ph type="ftr" sz="quarter" idx="11"/>
          </p:nvPr>
        </p:nvSpPr>
        <p:spPr/>
        <p:txBody>
          <a:bodyPr/>
          <a:lstStyle/>
          <a:p>
            <a:r>
              <a:rPr kumimoji="0" lang="en-US"/>
              <a:t>CpE403 Advanced Embedded Systems</a:t>
            </a:r>
          </a:p>
        </p:txBody>
      </p:sp>
      <p:sp>
        <p:nvSpPr>
          <p:cNvPr id="5" name="Slide Number Placeholder 4"/>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endParaRPr lang="en-US"/>
          </a:p>
        </p:txBody>
      </p:sp>
      <p:sp>
        <p:nvSpPr>
          <p:cNvPr id="3" name="Footer Placeholder 2"/>
          <p:cNvSpPr>
            <a:spLocks noGrp="1"/>
          </p:cNvSpPr>
          <p:nvPr>
            <p:ph type="ftr" sz="quarter" idx="11"/>
          </p:nvPr>
        </p:nvSpPr>
        <p:spPr/>
        <p:txBody>
          <a:bodyPr/>
          <a:lstStyle/>
          <a:p>
            <a:r>
              <a:rPr kumimoji="0" lang="en-US"/>
              <a:t>CpE403 Advanced Embedded Systems</a:t>
            </a: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r>
              <a:rPr kumimoji="0" lang="en-US"/>
              <a:t>CpE403 Advanced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r>
              <a:rPr kumimoji="0" lang="en-US"/>
              <a:t>CpE403 Advanced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0"/>
            <a:ext cx="7886700" cy="7023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795130"/>
            <a:ext cx="7886700" cy="55612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Avenir Book" charset="0"/>
                <a:ea typeface="Avenir Book" charset="0"/>
                <a:cs typeface="Avenir Book" charset="0"/>
              </a:defRPr>
            </a:lvl1pPr>
          </a:lstStyle>
          <a:p>
            <a:fld id="{8EB9D111-03B8-F446-8E09-256243E54565}" type="datetimeFigureOut">
              <a:rPr lang="en-US" smtClean="0"/>
              <a:pPr/>
              <a:t>12/12/2018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venir Book" charset="0"/>
                <a:ea typeface="Avenir Book" charset="0"/>
                <a:cs typeface="Avenir Book" charset="0"/>
              </a:defRPr>
            </a:lvl1pPr>
          </a:lstStyle>
          <a:p>
            <a:r>
              <a:rPr lang="en-US"/>
              <a:t>CpE403 Advanced Embedded Systems</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Avenir Book" charset="0"/>
                <a:ea typeface="Avenir Book" charset="0"/>
                <a:cs typeface="Avenir Book" charset="0"/>
              </a:defRPr>
            </a:lvl1pPr>
          </a:lstStyle>
          <a:p>
            <a:fld id="{2AA957AF-53C0-420B-9C2D-77DB1416566C}" type="slidenum">
              <a:rPr lang="en-US" smtClean="0"/>
              <a:pPr/>
              <a:t>‹#›</a:t>
            </a:fld>
            <a:endParaRPr lang="en-US" dirty="0"/>
          </a:p>
        </p:txBody>
      </p:sp>
    </p:spTree>
    <p:extLst>
      <p:ext uri="{BB962C8B-B14F-4D97-AF65-F5344CB8AC3E}">
        <p14:creationId xmlns:p14="http://schemas.microsoft.com/office/powerpoint/2010/main" val="15658690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Avenir Book" charset="0"/>
          <a:ea typeface="Avenir Book" charset="0"/>
          <a:cs typeface="Avenir Book"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charset="0"/>
          <a:ea typeface="Avenir Book" charset="0"/>
          <a:cs typeface="Avenir Boo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charset="0"/>
          <a:ea typeface="Avenir Book" charset="0"/>
          <a:cs typeface="Avenir Book"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charset="0"/>
          <a:ea typeface="Avenir Book" charset="0"/>
          <a:cs typeface="Avenir Book"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charset="0"/>
          <a:ea typeface="Avenir Book" charset="0"/>
          <a:cs typeface="Avenir Book"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charset="0"/>
          <a:ea typeface="Avenir Book" charset="0"/>
          <a:cs typeface="Avenir Book"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192.168.7.2:131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ws.amazon.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youtu.be/UGPT5s53AF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dev.ti.com/tirex/content/simplelink_academy_cc13x0sdk_2_30_02_00/modules/154-stack/154-stack_03_linux_project_0/154-stack_03_linux_project_0.html" TargetMode="External"/><Relationship Id="rId2" Type="http://schemas.openxmlformats.org/officeDocument/2006/relationships/hyperlink" Target="http://www.ti.com/tool/TIDEP0084" TargetMode="External"/><Relationship Id="rId1" Type="http://schemas.openxmlformats.org/officeDocument/2006/relationships/slideLayout" Target="../slideLayouts/slideLayout2.xml"/><Relationship Id="rId6" Type="http://schemas.openxmlformats.org/officeDocument/2006/relationships/hyperlink" Target="https://e2e.ti.com/support/wireless-connectivity/sub-1-ghz/f/156/t/560486" TargetMode="External"/><Relationship Id="rId5" Type="http://schemas.openxmlformats.org/officeDocument/2006/relationships/hyperlink" Target="https://sunmaysky.blogspot.com/2016/03/basic-example-to-use-opt3001-on-cc2650.html" TargetMode="External"/><Relationship Id="rId4" Type="http://schemas.openxmlformats.org/officeDocument/2006/relationships/hyperlink" Target="http://dev.ti.com/tirex/content/simplelink_cc13x0_sdk_1_30_00_06/docs/ti154stack/ti154stack-ldg/ti154stack-ldg/index.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dev.ti.com/tirex/content/simplelink_cc13x0_sdk_1_40_00_10/docs/tidrivers/doxygen/html/index.html" TargetMode="External"/><Relationship Id="rId2" Type="http://schemas.openxmlformats.org/officeDocument/2006/relationships/hyperlink" Target="http://dev.ti.com/tirex/content/simplelink_academy_cc13x0sdk_1_14_02_04/modules/154-stack_01_sensor_collector/154-stack_01_sensor_collector.html" TargetMode="External"/><Relationship Id="rId1" Type="http://schemas.openxmlformats.org/officeDocument/2006/relationships/slideLayout" Target="../slideLayouts/slideLayout2.xml"/><Relationship Id="rId5" Type="http://schemas.openxmlformats.org/officeDocument/2006/relationships/hyperlink" Target="http://derekmolloy.ie/tag/beaglebone-black/" TargetMode="External"/><Relationship Id="rId4" Type="http://schemas.openxmlformats.org/officeDocument/2006/relationships/hyperlink" Target="http://www.ti.com/lit/ug/slau666b/slau666b.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i.com/tool/LAUNCHXL-CC1350" TargetMode="External"/><Relationship Id="rId2" Type="http://schemas.openxmlformats.org/officeDocument/2006/relationships/hyperlink" Target="https://beagleboard.org/black" TargetMode="External"/><Relationship Id="rId1" Type="http://schemas.openxmlformats.org/officeDocument/2006/relationships/slideLayout" Target="../slideLayouts/slideLayout2.xml"/><Relationship Id="rId5" Type="http://schemas.openxmlformats.org/officeDocument/2006/relationships/hyperlink" Target="https://www.amazon.com/gp/product/B014GZTCC6/ref=oh_aui_detailpage_o08_s00?ie=UTF8&amp;psc=1" TargetMode="External"/><Relationship Id="rId4" Type="http://schemas.openxmlformats.org/officeDocument/2006/relationships/hyperlink" Target="http://www.ti.com/tool/BOOSTXL-SENSOR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ti.com/tool/UNIFLASH" TargetMode="External"/><Relationship Id="rId7" Type="http://schemas.openxmlformats.org/officeDocument/2006/relationships/hyperlink" Target="https://www.balena.io/etcher/" TargetMode="External"/><Relationship Id="rId2" Type="http://schemas.openxmlformats.org/officeDocument/2006/relationships/hyperlink" Target="http://www.ti.com/tool/CCSTUDIO" TargetMode="External"/><Relationship Id="rId1" Type="http://schemas.openxmlformats.org/officeDocument/2006/relationships/slideLayout" Target="../slideLayouts/slideLayout2.xml"/><Relationship Id="rId6" Type="http://schemas.openxmlformats.org/officeDocument/2006/relationships/hyperlink" Target="https://ttssh2.osdn.jp/index.html.en" TargetMode="External"/><Relationship Id="rId5" Type="http://schemas.openxmlformats.org/officeDocument/2006/relationships/hyperlink" Target="https://www.ubuntu.com/download/desktop" TargetMode="External"/><Relationship Id="rId4" Type="http://schemas.openxmlformats.org/officeDocument/2006/relationships/hyperlink" Target="https://www.vmware.com/products/workstation-player.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3050" y="3805483"/>
            <a:ext cx="8038596" cy="2353956"/>
          </a:xfrm>
        </p:spPr>
        <p:txBody>
          <a:bodyPr>
            <a:normAutofit fontScale="90000"/>
          </a:bodyPr>
          <a:lstStyle/>
          <a:p>
            <a:r>
              <a:rPr lang="en-US" sz="4800" dirty="0">
                <a:solidFill>
                  <a:schemeClr val="accent6">
                    <a:lumMod val="50000"/>
                  </a:schemeClr>
                </a:solidFill>
              </a:rPr>
              <a:t>SENSOR STAR NETWORK TOPOLOGY STACK TI 15.4-STACK LINUX SDK WITH BEAGLEBONE BLACK</a:t>
            </a:r>
          </a:p>
        </p:txBody>
      </p:sp>
      <p:sp>
        <p:nvSpPr>
          <p:cNvPr id="3" name="Subtitle 2"/>
          <p:cNvSpPr>
            <a:spLocks noGrp="1"/>
          </p:cNvSpPr>
          <p:nvPr>
            <p:ph type="subTitle" idx="1"/>
          </p:nvPr>
        </p:nvSpPr>
        <p:spPr>
          <a:xfrm>
            <a:off x="433050" y="2748873"/>
            <a:ext cx="8038596" cy="1000760"/>
          </a:xfrm>
        </p:spPr>
        <p:txBody>
          <a:bodyPr>
            <a:normAutofit/>
          </a:bodyPr>
          <a:lstStyle/>
          <a:p>
            <a:r>
              <a:rPr lang="en-US" sz="4400" dirty="0"/>
              <a:t>MARTIN VILLASENOR</a:t>
            </a:r>
          </a:p>
        </p:txBody>
      </p:sp>
    </p:spTree>
    <p:extLst>
      <p:ext uri="{BB962C8B-B14F-4D97-AF65-F5344CB8AC3E}">
        <p14:creationId xmlns:p14="http://schemas.microsoft.com/office/powerpoint/2010/main" val="3386650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Details</a:t>
            </a:r>
          </a:p>
        </p:txBody>
      </p:sp>
      <p:sp>
        <p:nvSpPr>
          <p:cNvPr id="3" name="Content Placeholder 2"/>
          <p:cNvSpPr>
            <a:spLocks noGrp="1"/>
          </p:cNvSpPr>
          <p:nvPr>
            <p:ph idx="1"/>
          </p:nvPr>
        </p:nvSpPr>
        <p:spPr/>
        <p:txBody>
          <a:bodyPr>
            <a:normAutofit fontScale="92500" lnSpcReduction="20000"/>
          </a:bodyPr>
          <a:lstStyle/>
          <a:p>
            <a:pPr lvl="1"/>
            <a:r>
              <a:rPr lang="en-US" dirty="0"/>
              <a:t>Build project. Fix Include and library location issues. In my case I had to fix this. Debug project into </a:t>
            </a:r>
            <a:r>
              <a:rPr lang="en-US" dirty="0" err="1"/>
              <a:t>Lauchpad</a:t>
            </a:r>
            <a:r>
              <a:rPr lang="en-US" dirty="0"/>
              <a:t>. This should now have the Sensor example code with readings and RF transmission of temperature and lux data. </a:t>
            </a:r>
          </a:p>
          <a:p>
            <a:pPr lvl="1"/>
            <a:r>
              <a:rPr lang="en-US" dirty="0"/>
              <a:t>Open </a:t>
            </a:r>
            <a:r>
              <a:rPr lang="en-US" dirty="0" err="1"/>
              <a:t>PuTTY</a:t>
            </a:r>
            <a:r>
              <a:rPr lang="en-US" dirty="0"/>
              <a:t> and select COM port (</a:t>
            </a:r>
            <a:r>
              <a:rPr lang="en-US" dirty="0" err="1"/>
              <a:t>br</a:t>
            </a:r>
            <a:r>
              <a:rPr lang="en-US" dirty="0"/>
              <a:t> 115200)for board. Press reset button and observe the “Starting…” message. It is now waiting for the collector board to open the network.</a:t>
            </a:r>
          </a:p>
          <a:p>
            <a:r>
              <a:rPr lang="en-US" dirty="0">
                <a:solidFill>
                  <a:schemeClr val="accent1"/>
                </a:solidFill>
              </a:rPr>
              <a:t>CC1350 Launchpad Collector (MAC-</a:t>
            </a:r>
            <a:r>
              <a:rPr lang="en-US" dirty="0" err="1">
                <a:solidFill>
                  <a:schemeClr val="accent1"/>
                </a:solidFill>
              </a:rPr>
              <a:t>CoP</a:t>
            </a:r>
            <a:r>
              <a:rPr lang="en-US" dirty="0">
                <a:solidFill>
                  <a:schemeClr val="accent1"/>
                </a:solidFill>
              </a:rPr>
              <a:t>) setup</a:t>
            </a:r>
          </a:p>
          <a:p>
            <a:pPr lvl="1"/>
            <a:r>
              <a:rPr lang="en-US" dirty="0"/>
              <a:t>Using </a:t>
            </a:r>
            <a:r>
              <a:rPr lang="en-US" dirty="0" err="1"/>
              <a:t>UniFlash</a:t>
            </a:r>
            <a:r>
              <a:rPr lang="en-US" dirty="0"/>
              <a:t> program the pre-built hex image located in C:\ti\simplelink_cc13x0_sdk_2_30_00_20\examples\rtos\CC1350_LAUNCHXL\ti154stack\hexfiles\default\</a:t>
            </a:r>
            <a:r>
              <a:rPr lang="en-US" dirty="0">
                <a:solidFill>
                  <a:srgbClr val="FF0000"/>
                </a:solidFill>
              </a:rPr>
              <a:t>collector_default_cc1350lp.hex  </a:t>
            </a:r>
            <a:r>
              <a:rPr lang="en-US" dirty="0"/>
              <a:t>onto Launchpad. </a:t>
            </a:r>
          </a:p>
          <a:p>
            <a:r>
              <a:rPr lang="en-US" dirty="0">
                <a:solidFill>
                  <a:schemeClr val="accent1"/>
                </a:solidFill>
              </a:rPr>
              <a:t>CC1350 Launchpad Sensor setup</a:t>
            </a:r>
          </a:p>
          <a:p>
            <a:pPr lvl="1"/>
            <a:r>
              <a:rPr lang="en-US" dirty="0"/>
              <a:t>Using </a:t>
            </a:r>
            <a:r>
              <a:rPr lang="en-US" dirty="0" err="1"/>
              <a:t>UniFlash</a:t>
            </a:r>
            <a:r>
              <a:rPr lang="en-US" dirty="0"/>
              <a:t> program a pre-built hex image located in C:\ti\simplelink_cc13x0_sdk_2_30_00_20\examples\rtos\CC1350_LAUNCHXL\ti154stack\hexfiles\default\</a:t>
            </a:r>
            <a:r>
              <a:rPr lang="en-US" dirty="0">
                <a:solidFill>
                  <a:srgbClr val="FF0000"/>
                </a:solidFill>
              </a:rPr>
              <a:t>sensor_default_cc1350lp.hex</a:t>
            </a:r>
            <a:r>
              <a:rPr lang="en-US" dirty="0"/>
              <a:t>  onto Launchpad.</a:t>
            </a:r>
          </a:p>
          <a:p>
            <a:pPr lvl="1"/>
            <a:r>
              <a:rPr lang="en-US" dirty="0"/>
              <a:t>Open </a:t>
            </a:r>
            <a:r>
              <a:rPr lang="en-US" dirty="0" err="1"/>
              <a:t>PuTTY</a:t>
            </a:r>
            <a:r>
              <a:rPr lang="en-US" dirty="0"/>
              <a:t> and select COM port (</a:t>
            </a:r>
            <a:r>
              <a:rPr lang="en-US" dirty="0" err="1"/>
              <a:t>br</a:t>
            </a:r>
            <a:r>
              <a:rPr lang="en-US" dirty="0"/>
              <a:t> 115200)for board. Press reset button and observe the “Starting…” message. It is now waiting for the collector board to open the network.</a:t>
            </a:r>
          </a:p>
          <a:p>
            <a:pPr marL="457200" lvl="1" indent="0">
              <a:buNone/>
            </a:pPr>
            <a:endParaRPr lang="en-US" dirty="0"/>
          </a:p>
          <a:p>
            <a:pPr lvl="1"/>
            <a:endParaRPr lang="en-US" dirty="0">
              <a:solidFill>
                <a:schemeClr val="accent1"/>
              </a:solidFill>
            </a:endParaRPr>
          </a:p>
          <a:p>
            <a:pPr marL="0" indent="0">
              <a:buNone/>
            </a:pPr>
            <a:endParaRPr lang="en-US" dirty="0"/>
          </a:p>
          <a:p>
            <a:pPr lvl="1"/>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4160088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E4B3-1A3A-40F3-8787-80805CD0880B}"/>
              </a:ext>
            </a:extLst>
          </p:cNvPr>
          <p:cNvSpPr>
            <a:spLocks noGrp="1"/>
          </p:cNvSpPr>
          <p:nvPr>
            <p:ph type="title"/>
          </p:nvPr>
        </p:nvSpPr>
        <p:spPr/>
        <p:txBody>
          <a:bodyPr>
            <a:normAutofit fontScale="90000"/>
          </a:bodyPr>
          <a:lstStyle/>
          <a:p>
            <a:r>
              <a:rPr lang="en-US" dirty="0"/>
              <a:t>Implementation Details</a:t>
            </a:r>
          </a:p>
        </p:txBody>
      </p:sp>
      <p:sp>
        <p:nvSpPr>
          <p:cNvPr id="3" name="Content Placeholder 2">
            <a:extLst>
              <a:ext uri="{FF2B5EF4-FFF2-40B4-BE49-F238E27FC236}">
                <a16:creationId xmlns:a16="http://schemas.microsoft.com/office/drawing/2014/main" id="{6C65AA13-434A-46DE-9560-345F99EBD1A8}"/>
              </a:ext>
            </a:extLst>
          </p:cNvPr>
          <p:cNvSpPr>
            <a:spLocks noGrp="1"/>
          </p:cNvSpPr>
          <p:nvPr>
            <p:ph idx="1"/>
          </p:nvPr>
        </p:nvSpPr>
        <p:spPr/>
        <p:txBody>
          <a:bodyPr/>
          <a:lstStyle/>
          <a:p>
            <a:r>
              <a:rPr lang="en-US" dirty="0">
                <a:solidFill>
                  <a:schemeClr val="accent1"/>
                </a:solidFill>
              </a:rPr>
              <a:t>Host Development Environment setup (Ubuntu)</a:t>
            </a:r>
          </a:p>
          <a:p>
            <a:pPr lvl="1"/>
            <a:r>
              <a:rPr lang="en-US" dirty="0"/>
              <a:t> Download VMWARE player.</a:t>
            </a:r>
          </a:p>
          <a:p>
            <a:pPr lvl="1"/>
            <a:r>
              <a:rPr lang="en-US" dirty="0"/>
              <a:t>Download Ubuntu </a:t>
            </a:r>
            <a:r>
              <a:rPr lang="en-US" dirty="0" err="1"/>
              <a:t>iso</a:t>
            </a:r>
            <a:r>
              <a:rPr lang="en-US" dirty="0"/>
              <a:t> image and save on Windows PC.</a:t>
            </a:r>
          </a:p>
          <a:p>
            <a:pPr lvl="1"/>
            <a:r>
              <a:rPr lang="en-US" dirty="0"/>
              <a:t>Open VMWare player, create new virtual machine pointing to downloaded Ubuntu </a:t>
            </a:r>
            <a:r>
              <a:rPr lang="en-US" dirty="0" err="1"/>
              <a:t>iso</a:t>
            </a:r>
            <a:r>
              <a:rPr lang="en-US" dirty="0"/>
              <a:t> image. On hardware setup select RAM usage. In my case I selected 6GB so I experience minimum sluggishness when using VM. </a:t>
            </a:r>
          </a:p>
          <a:p>
            <a:pPr lvl="1"/>
            <a:r>
              <a:rPr lang="en-US" dirty="0"/>
              <a:t>Ubuntu will run on top of Windows. When plugging in USB cables, the VM will detect connection and prompt you to select which driver to use, the Host (Windows) or the VM( Ubuntu). </a:t>
            </a:r>
          </a:p>
          <a:p>
            <a:pPr lvl="1"/>
            <a:r>
              <a:rPr lang="en-US" dirty="0"/>
              <a:t>Go through normal Operating System setup ( Login, passwords, etc.)</a:t>
            </a:r>
          </a:p>
          <a:p>
            <a:pPr lvl="1"/>
            <a:endParaRPr lang="en-US" dirty="0"/>
          </a:p>
          <a:p>
            <a:pPr lvl="1"/>
            <a:endParaRPr lang="en-US" dirty="0"/>
          </a:p>
          <a:p>
            <a:endParaRPr lang="en-US" dirty="0"/>
          </a:p>
        </p:txBody>
      </p:sp>
      <p:sp>
        <p:nvSpPr>
          <p:cNvPr id="4" name="Footer Placeholder 3">
            <a:extLst>
              <a:ext uri="{FF2B5EF4-FFF2-40B4-BE49-F238E27FC236}">
                <a16:creationId xmlns:a16="http://schemas.microsoft.com/office/drawing/2014/main" id="{09352B17-78FD-4C1E-8D7C-4F7D2E6D8128}"/>
              </a:ext>
            </a:extLst>
          </p:cNvPr>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1773016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28E56-0AFE-4345-BB51-013CBD797A84}"/>
              </a:ext>
            </a:extLst>
          </p:cNvPr>
          <p:cNvSpPr>
            <a:spLocks noGrp="1"/>
          </p:cNvSpPr>
          <p:nvPr>
            <p:ph type="title"/>
          </p:nvPr>
        </p:nvSpPr>
        <p:spPr/>
        <p:txBody>
          <a:bodyPr>
            <a:normAutofit fontScale="90000"/>
          </a:bodyPr>
          <a:lstStyle/>
          <a:p>
            <a:r>
              <a:rPr lang="en-US" dirty="0"/>
              <a:t>Implementation Details</a:t>
            </a:r>
          </a:p>
        </p:txBody>
      </p:sp>
      <p:sp>
        <p:nvSpPr>
          <p:cNvPr id="3" name="Content Placeholder 2">
            <a:extLst>
              <a:ext uri="{FF2B5EF4-FFF2-40B4-BE49-F238E27FC236}">
                <a16:creationId xmlns:a16="http://schemas.microsoft.com/office/drawing/2014/main" id="{E9703C8E-12F3-4AF2-BFC5-AFC9EC4DEF97}"/>
              </a:ext>
            </a:extLst>
          </p:cNvPr>
          <p:cNvSpPr>
            <a:spLocks noGrp="1"/>
          </p:cNvSpPr>
          <p:nvPr>
            <p:ph idx="1"/>
          </p:nvPr>
        </p:nvSpPr>
        <p:spPr/>
        <p:txBody>
          <a:bodyPr>
            <a:normAutofit lnSpcReduction="10000"/>
          </a:bodyPr>
          <a:lstStyle/>
          <a:p>
            <a:r>
              <a:rPr lang="en-US" dirty="0">
                <a:solidFill>
                  <a:schemeClr val="accent1"/>
                </a:solidFill>
              </a:rPr>
              <a:t>Setting up </a:t>
            </a:r>
            <a:r>
              <a:rPr lang="en-US" dirty="0" err="1">
                <a:solidFill>
                  <a:schemeClr val="accent1"/>
                </a:solidFill>
              </a:rPr>
              <a:t>BeagleBoneBlack</a:t>
            </a:r>
            <a:endParaRPr lang="en-US" dirty="0">
              <a:solidFill>
                <a:schemeClr val="accent1"/>
              </a:solidFill>
            </a:endParaRPr>
          </a:p>
          <a:p>
            <a:pPr lvl="1"/>
            <a:r>
              <a:rPr lang="en-US" dirty="0"/>
              <a:t>Download Debian image from beagleboard.org.</a:t>
            </a:r>
          </a:p>
          <a:p>
            <a:pPr lvl="1"/>
            <a:r>
              <a:rPr lang="en-US" dirty="0"/>
              <a:t>Download and install Etcher program.</a:t>
            </a:r>
          </a:p>
          <a:p>
            <a:pPr lvl="1"/>
            <a:r>
              <a:rPr lang="en-US" dirty="0"/>
              <a:t>Flash Debian image onto micro SD card using Etcher program. </a:t>
            </a:r>
          </a:p>
          <a:p>
            <a:pPr lvl="1"/>
            <a:r>
              <a:rPr lang="en-US" dirty="0"/>
              <a:t>Insert micro SD card with new flashed image into </a:t>
            </a:r>
            <a:r>
              <a:rPr lang="en-US" dirty="0" err="1"/>
              <a:t>BeagleBone</a:t>
            </a:r>
            <a:r>
              <a:rPr lang="en-US" dirty="0"/>
              <a:t> board. Press Switch button 2 and connect USB to </a:t>
            </a:r>
            <a:r>
              <a:rPr lang="en-US" dirty="0" err="1"/>
              <a:t>microUSB</a:t>
            </a:r>
            <a:r>
              <a:rPr lang="en-US" dirty="0"/>
              <a:t> port to boot. Keep button 2 pressed.</a:t>
            </a:r>
          </a:p>
          <a:p>
            <a:pPr lvl="1"/>
            <a:r>
              <a:rPr lang="en-US" dirty="0"/>
              <a:t>Connect the USB to TTL Serial Cable adapter FTDI to the </a:t>
            </a:r>
            <a:r>
              <a:rPr lang="en-US" dirty="0" err="1"/>
              <a:t>beaglebone</a:t>
            </a:r>
            <a:r>
              <a:rPr lang="en-US" dirty="0"/>
              <a:t> J1 pins. I connected ground, TX and RX pins corresponding to pin 1,4 and 5. Open Tera term. Find corresponding COM port from device manager and use this for Tera term connection setup. Select 115200 baud rate. </a:t>
            </a:r>
          </a:p>
          <a:p>
            <a:pPr lvl="1"/>
            <a:r>
              <a:rPr lang="en-US" dirty="0"/>
              <a:t>Boot </a:t>
            </a:r>
            <a:r>
              <a:rPr lang="en-US" dirty="0" err="1"/>
              <a:t>Beaglebone</a:t>
            </a:r>
            <a:r>
              <a:rPr lang="en-US" dirty="0"/>
              <a:t> again and observe bios and kernel messages on the screen. </a:t>
            </a:r>
          </a:p>
        </p:txBody>
      </p:sp>
      <p:sp>
        <p:nvSpPr>
          <p:cNvPr id="4" name="Footer Placeholder 3">
            <a:extLst>
              <a:ext uri="{FF2B5EF4-FFF2-40B4-BE49-F238E27FC236}">
                <a16:creationId xmlns:a16="http://schemas.microsoft.com/office/drawing/2014/main" id="{F14F2C0D-CE10-4CAB-9E38-D2EC53B68497}"/>
              </a:ext>
            </a:extLst>
          </p:cNvPr>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3223590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42DAF-6215-4C62-8123-38636919030F}"/>
              </a:ext>
            </a:extLst>
          </p:cNvPr>
          <p:cNvSpPr>
            <a:spLocks noGrp="1"/>
          </p:cNvSpPr>
          <p:nvPr>
            <p:ph type="title"/>
          </p:nvPr>
        </p:nvSpPr>
        <p:spPr/>
        <p:txBody>
          <a:bodyPr>
            <a:normAutofit fontScale="90000"/>
          </a:bodyPr>
          <a:lstStyle/>
          <a:p>
            <a:r>
              <a:rPr lang="en-US" dirty="0"/>
              <a:t>Implementation Details</a:t>
            </a:r>
          </a:p>
        </p:txBody>
      </p:sp>
      <p:sp>
        <p:nvSpPr>
          <p:cNvPr id="3" name="Content Placeholder 2">
            <a:extLst>
              <a:ext uri="{FF2B5EF4-FFF2-40B4-BE49-F238E27FC236}">
                <a16:creationId xmlns:a16="http://schemas.microsoft.com/office/drawing/2014/main" id="{BF1B3E6A-936F-4A92-BCF7-F5A715109A99}"/>
              </a:ext>
            </a:extLst>
          </p:cNvPr>
          <p:cNvSpPr>
            <a:spLocks noGrp="1"/>
          </p:cNvSpPr>
          <p:nvPr>
            <p:ph idx="1"/>
          </p:nvPr>
        </p:nvSpPr>
        <p:spPr/>
        <p:txBody>
          <a:bodyPr>
            <a:normAutofit fontScale="70000" lnSpcReduction="20000"/>
          </a:bodyPr>
          <a:lstStyle/>
          <a:p>
            <a:pPr lvl="1"/>
            <a:r>
              <a:rPr lang="en-US" dirty="0"/>
              <a:t>Connect Ethernet cable to Ethernet port for Internet connectivity. </a:t>
            </a:r>
            <a:r>
              <a:rPr lang="en-US" dirty="0" err="1"/>
              <a:t>Beaglebone</a:t>
            </a:r>
            <a:r>
              <a:rPr lang="en-US" dirty="0"/>
              <a:t> is setup with local IP address of 192.168.7.2 which will be used to login with </a:t>
            </a:r>
            <a:r>
              <a:rPr lang="en-US" dirty="0" err="1"/>
              <a:t>ssh</a:t>
            </a:r>
            <a:r>
              <a:rPr lang="en-US" dirty="0"/>
              <a:t> terminal on Ubuntu machine. </a:t>
            </a:r>
          </a:p>
          <a:p>
            <a:pPr lvl="1"/>
            <a:r>
              <a:rPr lang="en-US" dirty="0"/>
              <a:t>On Ubuntu open a terminal and type  </a:t>
            </a:r>
            <a:r>
              <a:rPr lang="en-US" dirty="0" err="1"/>
              <a:t>ssh</a:t>
            </a:r>
            <a:r>
              <a:rPr lang="en-US" dirty="0"/>
              <a:t> debian:temppwd@192.168.7.2 to access </a:t>
            </a:r>
            <a:r>
              <a:rPr lang="en-US" dirty="0" err="1"/>
              <a:t>beaglebone</a:t>
            </a:r>
            <a:r>
              <a:rPr lang="en-US" dirty="0"/>
              <a:t> filesystem. Password is prompted again, type </a:t>
            </a:r>
            <a:r>
              <a:rPr lang="en-US" dirty="0" err="1"/>
              <a:t>temppwd</a:t>
            </a:r>
            <a:endParaRPr lang="en-US" dirty="0"/>
          </a:p>
          <a:p>
            <a:pPr lvl="1"/>
            <a:r>
              <a:rPr lang="en-US" dirty="0"/>
              <a:t>The system needs to be updated. Use commands</a:t>
            </a:r>
          </a:p>
          <a:p>
            <a:r>
              <a:rPr lang="en-US" dirty="0"/>
              <a:t>$ </a:t>
            </a:r>
            <a:r>
              <a:rPr lang="en-US" dirty="0" err="1"/>
              <a:t>sudo</a:t>
            </a:r>
            <a:r>
              <a:rPr lang="en-US" dirty="0"/>
              <a:t> -s</a:t>
            </a:r>
          </a:p>
          <a:p>
            <a:r>
              <a:rPr lang="en-US" dirty="0" err="1"/>
              <a:t>temppwd</a:t>
            </a:r>
            <a:endParaRPr lang="en-US" dirty="0"/>
          </a:p>
          <a:p>
            <a:r>
              <a:rPr lang="en-US" dirty="0"/>
              <a:t>$ apt-get update</a:t>
            </a:r>
          </a:p>
          <a:p>
            <a:r>
              <a:rPr lang="en-US" dirty="0"/>
              <a:t>$ apt-get upgrade</a:t>
            </a:r>
          </a:p>
          <a:p>
            <a:r>
              <a:rPr lang="en-US" dirty="0"/>
              <a:t>$ apt-get install libcurl4-gnutls-dev libexpat1-dev </a:t>
            </a:r>
            <a:r>
              <a:rPr lang="en-US" dirty="0" err="1"/>
              <a:t>gettext</a:t>
            </a:r>
            <a:r>
              <a:rPr lang="en-US" dirty="0"/>
              <a:t> </a:t>
            </a:r>
            <a:r>
              <a:rPr lang="en-US" dirty="0" err="1"/>
              <a:t>libz</a:t>
            </a:r>
            <a:r>
              <a:rPr lang="en-US" dirty="0"/>
              <a:t>-dev </a:t>
            </a:r>
            <a:r>
              <a:rPr lang="en-US" dirty="0" err="1"/>
              <a:t>libssl</a:t>
            </a:r>
            <a:r>
              <a:rPr lang="en-US" dirty="0"/>
              <a:t>-dev</a:t>
            </a:r>
          </a:p>
          <a:p>
            <a:r>
              <a:rPr lang="en-US" dirty="0"/>
              <a:t>$ apt-get install git</a:t>
            </a:r>
          </a:p>
          <a:p>
            <a:r>
              <a:rPr lang="en-US" dirty="0"/>
              <a:t>$ apt-get install </a:t>
            </a:r>
            <a:r>
              <a:rPr lang="en-US" dirty="0" err="1"/>
              <a:t>autoconf</a:t>
            </a:r>
            <a:r>
              <a:rPr lang="en-US" dirty="0"/>
              <a:t> </a:t>
            </a:r>
            <a:r>
              <a:rPr lang="en-US" dirty="0" err="1"/>
              <a:t>automake</a:t>
            </a:r>
            <a:r>
              <a:rPr lang="en-US" dirty="0"/>
              <a:t> </a:t>
            </a:r>
            <a:r>
              <a:rPr lang="en-US" dirty="0" err="1"/>
              <a:t>libtool</a:t>
            </a:r>
            <a:endParaRPr lang="en-US" dirty="0"/>
          </a:p>
          <a:p>
            <a:r>
              <a:rPr lang="en-US" dirty="0"/>
              <a:t>$ apt-get install </a:t>
            </a:r>
            <a:r>
              <a:rPr lang="en-US" dirty="0" err="1"/>
              <a:t>libncurses</a:t>
            </a:r>
            <a:r>
              <a:rPr lang="en-US" dirty="0"/>
              <a:t>-dev bison flex patch</a:t>
            </a:r>
          </a:p>
          <a:p>
            <a:r>
              <a:rPr lang="en-US" dirty="0"/>
              <a:t>$ apt-get install </a:t>
            </a:r>
            <a:r>
              <a:rPr lang="en-US" dirty="0" err="1"/>
              <a:t>cvs</a:t>
            </a:r>
            <a:r>
              <a:rPr lang="en-US" dirty="0"/>
              <a:t> </a:t>
            </a:r>
            <a:r>
              <a:rPr lang="en-US" dirty="0" err="1"/>
              <a:t>texinfo</a:t>
            </a:r>
            <a:r>
              <a:rPr lang="en-US" dirty="0"/>
              <a:t> build-essential</a:t>
            </a:r>
          </a:p>
          <a:p>
            <a:r>
              <a:rPr lang="en-US" dirty="0"/>
              <a:t>$ apt-get install </a:t>
            </a:r>
            <a:r>
              <a:rPr lang="en-US" dirty="0" err="1"/>
              <a:t>gcc</a:t>
            </a:r>
            <a:r>
              <a:rPr lang="en-US" dirty="0"/>
              <a:t>-arm-</a:t>
            </a:r>
            <a:r>
              <a:rPr lang="en-US" dirty="0" err="1"/>
              <a:t>linux</a:t>
            </a:r>
            <a:r>
              <a:rPr lang="en-US" dirty="0"/>
              <a:t>-</a:t>
            </a:r>
            <a:r>
              <a:rPr lang="en-US" dirty="0" err="1"/>
              <a:t>gnueabi</a:t>
            </a:r>
            <a:endParaRPr lang="en-US" dirty="0"/>
          </a:p>
          <a:p>
            <a:r>
              <a:rPr lang="en-US" dirty="0"/>
              <a:t>$ apt-get clean</a:t>
            </a:r>
          </a:p>
          <a:p>
            <a:pPr lvl="1"/>
            <a:endParaRPr lang="en-US" dirty="0"/>
          </a:p>
          <a:p>
            <a:pPr lvl="1"/>
            <a:endParaRPr lang="en-US" dirty="0"/>
          </a:p>
        </p:txBody>
      </p:sp>
      <p:sp>
        <p:nvSpPr>
          <p:cNvPr id="4" name="Footer Placeholder 3">
            <a:extLst>
              <a:ext uri="{FF2B5EF4-FFF2-40B4-BE49-F238E27FC236}">
                <a16:creationId xmlns:a16="http://schemas.microsoft.com/office/drawing/2014/main" id="{C4017EA3-3270-4A72-9487-51039462D9F3}"/>
              </a:ext>
            </a:extLst>
          </p:cNvPr>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4253410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A54DF-C4D0-41BC-9EAA-A14482CFCC07}"/>
              </a:ext>
            </a:extLst>
          </p:cNvPr>
          <p:cNvSpPr>
            <a:spLocks noGrp="1"/>
          </p:cNvSpPr>
          <p:nvPr>
            <p:ph type="title"/>
          </p:nvPr>
        </p:nvSpPr>
        <p:spPr/>
        <p:txBody>
          <a:bodyPr>
            <a:normAutofit fontScale="90000"/>
          </a:bodyPr>
          <a:lstStyle/>
          <a:p>
            <a:r>
              <a:rPr lang="en-US" dirty="0"/>
              <a:t>Implementation Details</a:t>
            </a:r>
          </a:p>
        </p:txBody>
      </p:sp>
      <p:sp>
        <p:nvSpPr>
          <p:cNvPr id="3" name="Content Placeholder 2">
            <a:extLst>
              <a:ext uri="{FF2B5EF4-FFF2-40B4-BE49-F238E27FC236}">
                <a16:creationId xmlns:a16="http://schemas.microsoft.com/office/drawing/2014/main" id="{A1017DBA-D07B-4843-9514-20E153D8A249}"/>
              </a:ext>
            </a:extLst>
          </p:cNvPr>
          <p:cNvSpPr>
            <a:spLocks noGrp="1"/>
          </p:cNvSpPr>
          <p:nvPr>
            <p:ph idx="1"/>
          </p:nvPr>
        </p:nvSpPr>
        <p:spPr/>
        <p:txBody>
          <a:bodyPr>
            <a:normAutofit fontScale="92500" lnSpcReduction="20000"/>
          </a:bodyPr>
          <a:lstStyle/>
          <a:p>
            <a:pPr lvl="2"/>
            <a:r>
              <a:rPr lang="en-US" dirty="0"/>
              <a:t>Update Kernel</a:t>
            </a:r>
          </a:p>
          <a:p>
            <a:pPr lvl="3"/>
            <a:r>
              <a:rPr lang="en-US" dirty="0"/>
              <a:t>cd /opt/scripts/tools/</a:t>
            </a:r>
          </a:p>
          <a:p>
            <a:pPr lvl="3"/>
            <a:r>
              <a:rPr lang="en-US" dirty="0"/>
              <a:t>git pull</a:t>
            </a:r>
          </a:p>
          <a:p>
            <a:pPr lvl="3"/>
            <a:r>
              <a:rPr lang="en-US" dirty="0" err="1"/>
              <a:t>sudo</a:t>
            </a:r>
            <a:r>
              <a:rPr lang="en-US" dirty="0"/>
              <a:t> ./update_kernel.sh</a:t>
            </a:r>
          </a:p>
          <a:p>
            <a:pPr lvl="3"/>
            <a:r>
              <a:rPr lang="en-US" dirty="0" err="1"/>
              <a:t>sudo</a:t>
            </a:r>
            <a:r>
              <a:rPr lang="en-US" dirty="0"/>
              <a:t> reboot</a:t>
            </a:r>
          </a:p>
          <a:p>
            <a:pPr lvl="1"/>
            <a:r>
              <a:rPr lang="en-US" dirty="0">
                <a:solidFill>
                  <a:schemeClr val="accent1"/>
                </a:solidFill>
              </a:rPr>
              <a:t>Install the TI 15.4-Stack Linux Gateway SDK</a:t>
            </a:r>
          </a:p>
          <a:p>
            <a:pPr lvl="2"/>
            <a:r>
              <a:rPr lang="en-US" dirty="0"/>
              <a:t>In the Ubuntu machine, ensure VM is connected to the internet, open </a:t>
            </a:r>
            <a:r>
              <a:rPr lang="en-US" dirty="0" err="1"/>
              <a:t>FireFox</a:t>
            </a:r>
            <a:r>
              <a:rPr lang="en-US" dirty="0"/>
              <a:t> Web browser and download the TI 15.4-Stack Linux Gateway SDK. The </a:t>
            </a:r>
            <a:r>
              <a:rPr lang="en-US" dirty="0" err="1"/>
              <a:t>beaglebone</a:t>
            </a:r>
            <a:r>
              <a:rPr lang="en-US" dirty="0"/>
              <a:t> will host the gateway.</a:t>
            </a:r>
          </a:p>
          <a:p>
            <a:pPr lvl="2"/>
            <a:r>
              <a:rPr lang="en-US" dirty="0"/>
              <a:t>Copy the downloaded file to a </a:t>
            </a:r>
            <a:r>
              <a:rPr lang="en-US" dirty="0" err="1"/>
              <a:t>thumbdrive</a:t>
            </a:r>
            <a:r>
              <a:rPr lang="en-US" dirty="0"/>
              <a:t> and place file in </a:t>
            </a:r>
            <a:r>
              <a:rPr lang="en-US" dirty="0" err="1"/>
              <a:t>Beaglebone</a:t>
            </a:r>
            <a:r>
              <a:rPr lang="en-US" dirty="0"/>
              <a:t> by plugging in the </a:t>
            </a:r>
            <a:r>
              <a:rPr lang="en-US" dirty="0" err="1"/>
              <a:t>thumbdrive</a:t>
            </a:r>
            <a:r>
              <a:rPr lang="en-US" dirty="0"/>
              <a:t> to its USB port type A. On </a:t>
            </a:r>
            <a:r>
              <a:rPr lang="en-US" dirty="0" err="1"/>
              <a:t>ssh</a:t>
            </a:r>
            <a:r>
              <a:rPr lang="en-US" dirty="0"/>
              <a:t> terminal connected to </a:t>
            </a:r>
            <a:r>
              <a:rPr lang="en-US" dirty="0" err="1"/>
              <a:t>beaglebone</a:t>
            </a:r>
            <a:r>
              <a:rPr lang="en-US" dirty="0"/>
              <a:t> I performed copy as </a:t>
            </a:r>
          </a:p>
          <a:p>
            <a:pPr lvl="3"/>
            <a:r>
              <a:rPr lang="en-US" dirty="0" err="1"/>
              <a:t>mkdir</a:t>
            </a:r>
            <a:r>
              <a:rPr lang="en-US" dirty="0"/>
              <a:t> /home/</a:t>
            </a:r>
            <a:r>
              <a:rPr lang="en-US" dirty="0" err="1"/>
              <a:t>einstein</a:t>
            </a:r>
            <a:r>
              <a:rPr lang="en-US" dirty="0"/>
              <a:t>/</a:t>
            </a:r>
            <a:r>
              <a:rPr lang="en-US" dirty="0" err="1"/>
              <a:t>Gateway_Linux_SDK</a:t>
            </a:r>
            <a:endParaRPr lang="en-US" dirty="0"/>
          </a:p>
          <a:p>
            <a:pPr lvl="3"/>
            <a:r>
              <a:rPr lang="en-US" dirty="0" err="1"/>
              <a:t>mkdir</a:t>
            </a:r>
            <a:r>
              <a:rPr lang="en-US" dirty="0"/>
              <a:t> /</a:t>
            </a:r>
            <a:r>
              <a:rPr lang="en-US" dirty="0" err="1"/>
              <a:t>tmp</a:t>
            </a:r>
            <a:r>
              <a:rPr lang="en-US" dirty="0"/>
              <a:t>/</a:t>
            </a:r>
            <a:r>
              <a:rPr lang="en-US" dirty="0" err="1"/>
              <a:t>usb</a:t>
            </a:r>
            <a:endParaRPr lang="en-US" dirty="0"/>
          </a:p>
          <a:p>
            <a:pPr lvl="3"/>
            <a:r>
              <a:rPr lang="en-US" dirty="0"/>
              <a:t>mount /dev/sda1 /</a:t>
            </a:r>
            <a:r>
              <a:rPr lang="en-US" dirty="0" err="1"/>
              <a:t>tmp</a:t>
            </a:r>
            <a:r>
              <a:rPr lang="en-US" dirty="0"/>
              <a:t>/</a:t>
            </a:r>
            <a:r>
              <a:rPr lang="en-US" dirty="0" err="1"/>
              <a:t>usb</a:t>
            </a:r>
            <a:endParaRPr lang="en-US" dirty="0"/>
          </a:p>
          <a:p>
            <a:pPr lvl="3"/>
            <a:r>
              <a:rPr lang="en-US" dirty="0"/>
              <a:t>cd /</a:t>
            </a:r>
            <a:r>
              <a:rPr lang="en-US" dirty="0" err="1"/>
              <a:t>tmp</a:t>
            </a:r>
            <a:r>
              <a:rPr lang="en-US" dirty="0"/>
              <a:t>/</a:t>
            </a:r>
            <a:r>
              <a:rPr lang="en-US" dirty="0" err="1"/>
              <a:t>usb</a:t>
            </a:r>
            <a:endParaRPr lang="en-US" dirty="0"/>
          </a:p>
          <a:p>
            <a:pPr lvl="3"/>
            <a:r>
              <a:rPr lang="en-US" dirty="0" err="1"/>
              <a:t>cp</a:t>
            </a:r>
            <a:r>
              <a:rPr lang="en-US" dirty="0"/>
              <a:t> ti154stack_linux_x64_2_07_00_16.run /home/</a:t>
            </a:r>
            <a:r>
              <a:rPr lang="en-US" dirty="0" err="1"/>
              <a:t>einstein</a:t>
            </a:r>
            <a:r>
              <a:rPr lang="en-US" dirty="0"/>
              <a:t>/</a:t>
            </a:r>
            <a:r>
              <a:rPr lang="en-US" dirty="0" err="1"/>
              <a:t>Gateway_Linux_SDK</a:t>
            </a:r>
            <a:endParaRPr lang="en-US" dirty="0"/>
          </a:p>
          <a:p>
            <a:pPr lvl="2"/>
            <a:r>
              <a:rPr lang="en-US" dirty="0"/>
              <a:t>Execute ./ti154stack_linux_x64_2_07_00_16.run on </a:t>
            </a:r>
            <a:r>
              <a:rPr lang="en-US" dirty="0" err="1"/>
              <a:t>beaglebone</a:t>
            </a:r>
            <a:endParaRPr lang="en-US" dirty="0"/>
          </a:p>
          <a:p>
            <a:pPr lvl="2"/>
            <a:r>
              <a:rPr lang="en-US" dirty="0"/>
              <a:t>This opens a Setup window. Press forward button, agree to TI License Agreement and install directory to desired location in </a:t>
            </a:r>
            <a:r>
              <a:rPr lang="en-US" dirty="0" err="1"/>
              <a:t>beaglebone</a:t>
            </a:r>
            <a:r>
              <a:rPr lang="en-US" dirty="0"/>
              <a:t>. </a:t>
            </a:r>
          </a:p>
          <a:p>
            <a:pPr marL="914400" lvl="2" indent="0">
              <a:buNone/>
            </a:pPr>
            <a:endParaRPr lang="en-US" dirty="0"/>
          </a:p>
          <a:p>
            <a:pPr lvl="2"/>
            <a:endParaRPr lang="en-US" dirty="0">
              <a:solidFill>
                <a:schemeClr val="accent1"/>
              </a:solidFill>
            </a:endParaRPr>
          </a:p>
          <a:p>
            <a:pPr lvl="1"/>
            <a:endParaRPr lang="en-US" dirty="0"/>
          </a:p>
          <a:p>
            <a:pPr lvl="1"/>
            <a:endParaRPr lang="en-US" dirty="0"/>
          </a:p>
        </p:txBody>
      </p:sp>
      <p:sp>
        <p:nvSpPr>
          <p:cNvPr id="4" name="Footer Placeholder 3">
            <a:extLst>
              <a:ext uri="{FF2B5EF4-FFF2-40B4-BE49-F238E27FC236}">
                <a16:creationId xmlns:a16="http://schemas.microsoft.com/office/drawing/2014/main" id="{0EE2E3CD-10AA-4054-B129-8EFB3417AC2B}"/>
              </a:ext>
            </a:extLst>
          </p:cNvPr>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3401767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8E9AF-D9E1-40B7-A97C-ECDD9CCD9CBF}"/>
              </a:ext>
            </a:extLst>
          </p:cNvPr>
          <p:cNvSpPr>
            <a:spLocks noGrp="1"/>
          </p:cNvSpPr>
          <p:nvPr>
            <p:ph type="title"/>
          </p:nvPr>
        </p:nvSpPr>
        <p:spPr/>
        <p:txBody>
          <a:bodyPr>
            <a:normAutofit fontScale="90000"/>
          </a:bodyPr>
          <a:lstStyle/>
          <a:p>
            <a:r>
              <a:rPr lang="en-US" dirty="0"/>
              <a:t>Implementation Details</a:t>
            </a:r>
          </a:p>
        </p:txBody>
      </p:sp>
      <p:sp>
        <p:nvSpPr>
          <p:cNvPr id="3" name="Content Placeholder 2">
            <a:extLst>
              <a:ext uri="{FF2B5EF4-FFF2-40B4-BE49-F238E27FC236}">
                <a16:creationId xmlns:a16="http://schemas.microsoft.com/office/drawing/2014/main" id="{ED3F020B-BB6B-4AE5-B51A-47E5F3AD9E23}"/>
              </a:ext>
            </a:extLst>
          </p:cNvPr>
          <p:cNvSpPr>
            <a:spLocks noGrp="1"/>
          </p:cNvSpPr>
          <p:nvPr>
            <p:ph idx="1"/>
          </p:nvPr>
        </p:nvSpPr>
        <p:spPr/>
        <p:txBody>
          <a:bodyPr/>
          <a:lstStyle/>
          <a:p>
            <a:pPr lvl="1"/>
            <a:r>
              <a:rPr lang="en-US" dirty="0">
                <a:solidFill>
                  <a:schemeClr val="accent1"/>
                </a:solidFill>
              </a:rPr>
              <a:t>Running the Gateway on </a:t>
            </a:r>
            <a:r>
              <a:rPr lang="en-US" dirty="0" err="1">
                <a:solidFill>
                  <a:schemeClr val="accent1"/>
                </a:solidFill>
              </a:rPr>
              <a:t>Beaglebone</a:t>
            </a:r>
            <a:endParaRPr lang="en-US" dirty="0">
              <a:solidFill>
                <a:schemeClr val="accent1"/>
              </a:solidFill>
            </a:endParaRPr>
          </a:p>
          <a:p>
            <a:pPr lvl="2"/>
            <a:endParaRPr lang="en-US" dirty="0"/>
          </a:p>
          <a:p>
            <a:pPr lvl="2"/>
            <a:r>
              <a:rPr lang="en-US" dirty="0"/>
              <a:t>Go to the installed folder /</a:t>
            </a:r>
            <a:r>
              <a:rPr lang="en-US" dirty="0" err="1"/>
              <a:t>ti</a:t>
            </a:r>
            <a:r>
              <a:rPr lang="en-US" dirty="0"/>
              <a:t> and unzip the tar.gz file bbb_prebuilt.tar.gz using command</a:t>
            </a:r>
          </a:p>
          <a:p>
            <a:pPr lvl="3"/>
            <a:r>
              <a:rPr lang="en-US" dirty="0"/>
              <a:t>tar –</a:t>
            </a:r>
            <a:r>
              <a:rPr lang="en-US" dirty="0" err="1"/>
              <a:t>xvf</a:t>
            </a:r>
            <a:r>
              <a:rPr lang="en-US" dirty="0"/>
              <a:t> bbb_prebuilt.tar.gz</a:t>
            </a:r>
          </a:p>
          <a:p>
            <a:pPr lvl="2"/>
            <a:r>
              <a:rPr lang="en-US" dirty="0"/>
              <a:t>This will </a:t>
            </a:r>
            <a:r>
              <a:rPr lang="en-US" dirty="0" err="1"/>
              <a:t>uncompress</a:t>
            </a:r>
            <a:r>
              <a:rPr lang="en-US" dirty="0"/>
              <a:t> the prebuilt folder which contains the bin and gateway subfolders, and the run_demo.sh shell script. </a:t>
            </a:r>
          </a:p>
          <a:p>
            <a:pPr lvl="2"/>
            <a:r>
              <a:rPr lang="en-US" dirty="0"/>
              <a:t>I was getting an error when trying to run the run_demo.sh script. I opened it using vi and discovered the run_gateway.sh script was not running due to an error on directory location. The script assumed the shell script was in /gateway/run_gateway.sh, however there was an additional /gateway/gateway/run_gateway.sh directory. So I changed the variable GATEWAY_DIR to fix error.</a:t>
            </a:r>
          </a:p>
          <a:p>
            <a:pPr lvl="2"/>
            <a:r>
              <a:rPr lang="en-US" dirty="0"/>
              <a:t>Plugin the CC1350 collector board into the USB port A of </a:t>
            </a:r>
            <a:r>
              <a:rPr lang="en-US" dirty="0" err="1"/>
              <a:t>beaglebone</a:t>
            </a:r>
            <a:r>
              <a:rPr lang="en-US" dirty="0"/>
              <a:t>.</a:t>
            </a:r>
          </a:p>
          <a:p>
            <a:pPr lvl="2"/>
            <a:endParaRPr lang="en-US" dirty="0"/>
          </a:p>
          <a:p>
            <a:pPr lvl="2"/>
            <a:endParaRPr lang="en-US" dirty="0"/>
          </a:p>
          <a:p>
            <a:pPr lvl="2"/>
            <a:endParaRPr lang="en-US" dirty="0"/>
          </a:p>
        </p:txBody>
      </p:sp>
      <p:sp>
        <p:nvSpPr>
          <p:cNvPr id="4" name="Footer Placeholder 3">
            <a:extLst>
              <a:ext uri="{FF2B5EF4-FFF2-40B4-BE49-F238E27FC236}">
                <a16:creationId xmlns:a16="http://schemas.microsoft.com/office/drawing/2014/main" id="{B2202B60-A838-4DDD-B5EB-D69DB640E6F9}"/>
              </a:ext>
            </a:extLst>
          </p:cNvPr>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1232783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E8F88-D1A8-46BF-98F7-184F01C9E16B}"/>
              </a:ext>
            </a:extLst>
          </p:cNvPr>
          <p:cNvSpPr>
            <a:spLocks noGrp="1"/>
          </p:cNvSpPr>
          <p:nvPr>
            <p:ph type="title"/>
          </p:nvPr>
        </p:nvSpPr>
        <p:spPr/>
        <p:txBody>
          <a:bodyPr>
            <a:normAutofit fontScale="90000"/>
          </a:bodyPr>
          <a:lstStyle/>
          <a:p>
            <a:r>
              <a:rPr lang="en-US" dirty="0"/>
              <a:t>Implementation Details</a:t>
            </a:r>
          </a:p>
        </p:txBody>
      </p:sp>
      <p:sp>
        <p:nvSpPr>
          <p:cNvPr id="3" name="Content Placeholder 2">
            <a:extLst>
              <a:ext uri="{FF2B5EF4-FFF2-40B4-BE49-F238E27FC236}">
                <a16:creationId xmlns:a16="http://schemas.microsoft.com/office/drawing/2014/main" id="{6B6D936E-0DA5-46E8-A5C5-9E54D3949FA0}"/>
              </a:ext>
            </a:extLst>
          </p:cNvPr>
          <p:cNvSpPr>
            <a:spLocks noGrp="1"/>
          </p:cNvSpPr>
          <p:nvPr>
            <p:ph idx="1"/>
          </p:nvPr>
        </p:nvSpPr>
        <p:spPr/>
        <p:txBody>
          <a:bodyPr/>
          <a:lstStyle/>
          <a:p>
            <a:pPr lvl="2"/>
            <a:r>
              <a:rPr lang="en-US" dirty="0"/>
              <a:t>Once CC1350 connected to </a:t>
            </a:r>
            <a:r>
              <a:rPr lang="en-US" dirty="0" err="1"/>
              <a:t>beaglebone</a:t>
            </a:r>
            <a:r>
              <a:rPr lang="en-US" dirty="0"/>
              <a:t>, on the terminal type</a:t>
            </a:r>
          </a:p>
          <a:p>
            <a:pPr lvl="3"/>
            <a:r>
              <a:rPr lang="en-US" dirty="0"/>
              <a:t>ls –l /dev/</a:t>
            </a:r>
            <a:r>
              <a:rPr lang="en-US" dirty="0" err="1"/>
              <a:t>ttyACM</a:t>
            </a:r>
            <a:r>
              <a:rPr lang="en-US" dirty="0"/>
              <a:t>*</a:t>
            </a:r>
          </a:p>
          <a:p>
            <a:pPr lvl="2"/>
            <a:r>
              <a:rPr lang="en-US" dirty="0"/>
              <a:t>It should display two ACM connections as shown here</a:t>
            </a:r>
          </a:p>
          <a:p>
            <a:pPr lvl="2"/>
            <a:endParaRPr lang="en-US" dirty="0"/>
          </a:p>
          <a:p>
            <a:pPr lvl="2"/>
            <a:endParaRPr lang="en-US" dirty="0"/>
          </a:p>
          <a:p>
            <a:pPr lvl="2"/>
            <a:endParaRPr lang="en-US" dirty="0"/>
          </a:p>
          <a:p>
            <a:pPr lvl="2"/>
            <a:endParaRPr lang="en-US" dirty="0"/>
          </a:p>
          <a:p>
            <a:pPr lvl="2"/>
            <a:endParaRPr lang="en-US" dirty="0"/>
          </a:p>
          <a:p>
            <a:pPr lvl="2"/>
            <a:r>
              <a:rPr lang="en-US" dirty="0"/>
              <a:t>Execute script  ./run_demo.sh</a:t>
            </a:r>
          </a:p>
          <a:p>
            <a:pPr lvl="2"/>
            <a:r>
              <a:rPr lang="en-US" dirty="0"/>
              <a:t>The result should display “Connected to App Server” indicating the gateway is running. </a:t>
            </a:r>
          </a:p>
          <a:p>
            <a:pPr lvl="2"/>
            <a:r>
              <a:rPr lang="en-US" dirty="0"/>
              <a:t>Open a web browser ( Firefox in my case) and type on the URL </a:t>
            </a:r>
            <a:r>
              <a:rPr lang="en-US" dirty="0">
                <a:hlinkClick r:id="rId2"/>
              </a:rPr>
              <a:t>http://192.168.7.2:1310</a:t>
            </a:r>
            <a:r>
              <a:rPr lang="en-US" dirty="0"/>
              <a:t> </a:t>
            </a:r>
          </a:p>
          <a:p>
            <a:pPr lvl="2"/>
            <a:r>
              <a:rPr lang="en-US" dirty="0"/>
              <a:t>This will display a web page named TI-15.4 Stack-2.0.0 Collector App. This initially does not display any sensor nodes. </a:t>
            </a:r>
          </a:p>
          <a:p>
            <a:pPr lvl="2"/>
            <a:endParaRPr lang="en-US" dirty="0"/>
          </a:p>
        </p:txBody>
      </p:sp>
      <p:sp>
        <p:nvSpPr>
          <p:cNvPr id="4" name="Footer Placeholder 3">
            <a:extLst>
              <a:ext uri="{FF2B5EF4-FFF2-40B4-BE49-F238E27FC236}">
                <a16:creationId xmlns:a16="http://schemas.microsoft.com/office/drawing/2014/main" id="{353EA891-C7DA-4CA8-8982-7C921B875A86}"/>
              </a:ext>
            </a:extLst>
          </p:cNvPr>
          <p:cNvSpPr>
            <a:spLocks noGrp="1"/>
          </p:cNvSpPr>
          <p:nvPr>
            <p:ph type="ftr" sz="quarter" idx="11"/>
          </p:nvPr>
        </p:nvSpPr>
        <p:spPr/>
        <p:txBody>
          <a:bodyPr/>
          <a:lstStyle/>
          <a:p>
            <a:r>
              <a:rPr lang="en-US"/>
              <a:t>CpE403 Advanced Embedded Systems</a:t>
            </a:r>
            <a:endParaRPr lang="en-US" dirty="0"/>
          </a:p>
        </p:txBody>
      </p:sp>
      <p:pic>
        <p:nvPicPr>
          <p:cNvPr id="5" name="Picture 4">
            <a:extLst>
              <a:ext uri="{FF2B5EF4-FFF2-40B4-BE49-F238E27FC236}">
                <a16:creationId xmlns:a16="http://schemas.microsoft.com/office/drawing/2014/main" id="{10F30E68-26B4-45DA-8B57-F4CDF308B043}"/>
              </a:ext>
            </a:extLst>
          </p:cNvPr>
          <p:cNvPicPr>
            <a:picLocks noChangeAspect="1"/>
          </p:cNvPicPr>
          <p:nvPr/>
        </p:nvPicPr>
        <p:blipFill>
          <a:blip r:embed="rId3"/>
          <a:stretch>
            <a:fillRect/>
          </a:stretch>
        </p:blipFill>
        <p:spPr>
          <a:xfrm>
            <a:off x="1483632" y="1943100"/>
            <a:ext cx="5886450" cy="1485900"/>
          </a:xfrm>
          <a:prstGeom prst="rect">
            <a:avLst/>
          </a:prstGeom>
        </p:spPr>
      </p:pic>
    </p:spTree>
    <p:extLst>
      <p:ext uri="{BB962C8B-B14F-4D97-AF65-F5344CB8AC3E}">
        <p14:creationId xmlns:p14="http://schemas.microsoft.com/office/powerpoint/2010/main" val="2121437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E5AB-BF07-497F-9126-7BE657E3269D}"/>
              </a:ext>
            </a:extLst>
          </p:cNvPr>
          <p:cNvSpPr>
            <a:spLocks noGrp="1"/>
          </p:cNvSpPr>
          <p:nvPr>
            <p:ph type="title"/>
          </p:nvPr>
        </p:nvSpPr>
        <p:spPr/>
        <p:txBody>
          <a:bodyPr>
            <a:normAutofit fontScale="90000"/>
          </a:bodyPr>
          <a:lstStyle/>
          <a:p>
            <a:r>
              <a:rPr lang="en-US" dirty="0"/>
              <a:t>Implementation Details</a:t>
            </a:r>
          </a:p>
        </p:txBody>
      </p:sp>
      <p:sp>
        <p:nvSpPr>
          <p:cNvPr id="3" name="Content Placeholder 2">
            <a:extLst>
              <a:ext uri="{FF2B5EF4-FFF2-40B4-BE49-F238E27FC236}">
                <a16:creationId xmlns:a16="http://schemas.microsoft.com/office/drawing/2014/main" id="{402F0644-89B9-46C3-A27D-ABADCE973400}"/>
              </a:ext>
            </a:extLst>
          </p:cNvPr>
          <p:cNvSpPr>
            <a:spLocks noGrp="1"/>
          </p:cNvSpPr>
          <p:nvPr>
            <p:ph idx="1"/>
          </p:nvPr>
        </p:nvSpPr>
        <p:spPr/>
        <p:txBody>
          <a:bodyPr/>
          <a:lstStyle/>
          <a:p>
            <a:pPr lvl="2"/>
            <a:r>
              <a:rPr lang="en-US" dirty="0"/>
              <a:t>Select the open button on the Network open for New Devices section. This accept the other CC1350 boards to enter the network.</a:t>
            </a:r>
          </a:p>
          <a:p>
            <a:pPr lvl="2"/>
            <a:r>
              <a:rPr lang="en-US" dirty="0"/>
              <a:t>If nothing happens, check the /bin folder and see if </a:t>
            </a:r>
            <a:r>
              <a:rPr lang="en-US" dirty="0" err="1"/>
              <a:t>nv-simulation.bin</a:t>
            </a:r>
            <a:r>
              <a:rPr lang="en-US" dirty="0"/>
              <a:t> is present. If it is remove it.</a:t>
            </a:r>
          </a:p>
          <a:p>
            <a:pPr lvl="3"/>
            <a:r>
              <a:rPr lang="en-US" dirty="0" err="1"/>
              <a:t>rm</a:t>
            </a:r>
            <a:r>
              <a:rPr lang="en-US" dirty="0"/>
              <a:t> </a:t>
            </a:r>
            <a:r>
              <a:rPr lang="en-US" dirty="0" err="1"/>
              <a:t>nv-simulation.bin</a:t>
            </a:r>
            <a:endParaRPr lang="en-US" dirty="0"/>
          </a:p>
          <a:p>
            <a:pPr lvl="2"/>
            <a:r>
              <a:rPr lang="en-US" dirty="0"/>
              <a:t>Terminate the gateway session and execute the run_demo.sh again. Press to open network again.</a:t>
            </a:r>
          </a:p>
          <a:p>
            <a:pPr lvl="2"/>
            <a:r>
              <a:rPr lang="en-US" dirty="0"/>
              <a:t>Now the sensor nodes will appear and the Network display will start with a blue dot. Eventually two nodes will appear connected to it.</a:t>
            </a:r>
          </a:p>
          <a:p>
            <a:pPr lvl="2"/>
            <a:r>
              <a:rPr lang="en-US" dirty="0"/>
              <a:t>If sensor nodes don’t appear still, reboot </a:t>
            </a:r>
            <a:r>
              <a:rPr lang="en-US" dirty="0" err="1"/>
              <a:t>beaglebone</a:t>
            </a:r>
            <a:r>
              <a:rPr lang="en-US" dirty="0"/>
              <a:t> and run the demo again. I had to start fresh sometimes to get both sensor nodes working correctly.</a:t>
            </a:r>
          </a:p>
          <a:p>
            <a:pPr lvl="2"/>
            <a:endParaRPr lang="en-US" dirty="0"/>
          </a:p>
          <a:p>
            <a:pPr lvl="2"/>
            <a:endParaRPr lang="en-US" dirty="0"/>
          </a:p>
        </p:txBody>
      </p:sp>
      <p:sp>
        <p:nvSpPr>
          <p:cNvPr id="4" name="Footer Placeholder 3">
            <a:extLst>
              <a:ext uri="{FF2B5EF4-FFF2-40B4-BE49-F238E27FC236}">
                <a16:creationId xmlns:a16="http://schemas.microsoft.com/office/drawing/2014/main" id="{AE42EB12-FF1E-4E8E-ACF4-052803E8E3EA}"/>
              </a:ext>
            </a:extLst>
          </p:cNvPr>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547357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DA0F-7DC5-44E9-A382-D8376B5A96F9}"/>
              </a:ext>
            </a:extLst>
          </p:cNvPr>
          <p:cNvSpPr>
            <a:spLocks noGrp="1"/>
          </p:cNvSpPr>
          <p:nvPr>
            <p:ph type="title"/>
          </p:nvPr>
        </p:nvSpPr>
        <p:spPr/>
        <p:txBody>
          <a:bodyPr>
            <a:normAutofit fontScale="90000"/>
          </a:bodyPr>
          <a:lstStyle/>
          <a:p>
            <a:r>
              <a:rPr lang="en-US" dirty="0"/>
              <a:t>Implementation Details</a:t>
            </a:r>
          </a:p>
        </p:txBody>
      </p:sp>
      <p:sp>
        <p:nvSpPr>
          <p:cNvPr id="3" name="Content Placeholder 2">
            <a:extLst>
              <a:ext uri="{FF2B5EF4-FFF2-40B4-BE49-F238E27FC236}">
                <a16:creationId xmlns:a16="http://schemas.microsoft.com/office/drawing/2014/main" id="{04F28532-DE92-4B80-BA10-1625E90C2FBD}"/>
              </a:ext>
            </a:extLst>
          </p:cNvPr>
          <p:cNvSpPr>
            <a:spLocks noGrp="1"/>
          </p:cNvSpPr>
          <p:nvPr>
            <p:ph idx="1"/>
          </p:nvPr>
        </p:nvSpPr>
        <p:spPr/>
        <p:txBody>
          <a:bodyPr/>
          <a:lstStyle/>
          <a:p>
            <a:r>
              <a:rPr lang="en-US" dirty="0">
                <a:solidFill>
                  <a:schemeClr val="accent1"/>
                </a:solidFill>
              </a:rPr>
              <a:t>Connecting to AWS IoT Gateway</a:t>
            </a:r>
          </a:p>
          <a:p>
            <a:pPr lvl="1"/>
            <a:r>
              <a:rPr lang="en-US" dirty="0"/>
              <a:t>The following steps will be done in Ubuntu environment.</a:t>
            </a:r>
          </a:p>
          <a:p>
            <a:pPr lvl="1"/>
            <a:r>
              <a:rPr lang="en-US" dirty="0"/>
              <a:t>Create an account with AWS amazon at </a:t>
            </a:r>
            <a:r>
              <a:rPr lang="en-US" dirty="0">
                <a:hlinkClick r:id="rId2"/>
              </a:rPr>
              <a:t>https://aws.amazon.com</a:t>
            </a:r>
            <a:endParaRPr lang="en-US" dirty="0"/>
          </a:p>
          <a:p>
            <a:pPr lvl="1"/>
            <a:r>
              <a:rPr lang="en-US" dirty="0"/>
              <a:t>Once created sign in to console</a:t>
            </a:r>
          </a:p>
          <a:p>
            <a:pPr lvl="1"/>
            <a:r>
              <a:rPr lang="en-US" dirty="0"/>
              <a:t>Go to “Build a solution” section and select the “Connect and IoT device”.</a:t>
            </a:r>
          </a:p>
          <a:p>
            <a:pPr lvl="1"/>
            <a:r>
              <a:rPr lang="en-US" dirty="0"/>
              <a:t>Press Get started, and select Linux/OSX platform and IoT Device SDK Node.js type. I attempted the Python type but I continued obtaining errors which I will figured out in the future.</a:t>
            </a:r>
          </a:p>
          <a:p>
            <a:pPr lvl="1"/>
            <a:r>
              <a:rPr lang="en-US" dirty="0"/>
              <a:t>Name your thing. I named mine </a:t>
            </a:r>
            <a:r>
              <a:rPr lang="en-US" dirty="0" err="1"/>
              <a:t>sensor_node</a:t>
            </a:r>
            <a:r>
              <a:rPr lang="en-US" dirty="0"/>
              <a:t>.</a:t>
            </a:r>
          </a:p>
          <a:p>
            <a:pPr lvl="1"/>
            <a:r>
              <a:rPr lang="en-US" dirty="0"/>
              <a:t>Once the thing is created, download the connection kit. </a:t>
            </a:r>
          </a:p>
          <a:p>
            <a:pPr marL="457200" lvl="1" indent="0">
              <a:buNone/>
            </a:pPr>
            <a:endParaRPr lang="en-US" dirty="0"/>
          </a:p>
          <a:p>
            <a:pPr lvl="1"/>
            <a:endParaRPr lang="en-US" dirty="0"/>
          </a:p>
          <a:p>
            <a:endParaRPr lang="en-US" dirty="0"/>
          </a:p>
        </p:txBody>
      </p:sp>
      <p:sp>
        <p:nvSpPr>
          <p:cNvPr id="4" name="Footer Placeholder 3">
            <a:extLst>
              <a:ext uri="{FF2B5EF4-FFF2-40B4-BE49-F238E27FC236}">
                <a16:creationId xmlns:a16="http://schemas.microsoft.com/office/drawing/2014/main" id="{4BE7AE13-4681-4CBB-9B03-CC0876811E1D}"/>
              </a:ext>
            </a:extLst>
          </p:cNvPr>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2304078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FEF7F-0B2B-4F57-B0A3-B5C368AB433D}"/>
              </a:ext>
            </a:extLst>
          </p:cNvPr>
          <p:cNvSpPr>
            <a:spLocks noGrp="1"/>
          </p:cNvSpPr>
          <p:nvPr>
            <p:ph type="title"/>
          </p:nvPr>
        </p:nvSpPr>
        <p:spPr/>
        <p:txBody>
          <a:bodyPr>
            <a:normAutofit fontScale="90000"/>
          </a:bodyPr>
          <a:lstStyle/>
          <a:p>
            <a:r>
              <a:rPr lang="en-US" dirty="0"/>
              <a:t>Implementation Details</a:t>
            </a:r>
          </a:p>
        </p:txBody>
      </p:sp>
      <p:sp>
        <p:nvSpPr>
          <p:cNvPr id="3" name="Content Placeholder 2">
            <a:extLst>
              <a:ext uri="{FF2B5EF4-FFF2-40B4-BE49-F238E27FC236}">
                <a16:creationId xmlns:a16="http://schemas.microsoft.com/office/drawing/2014/main" id="{DE5CF62B-668A-49EB-9151-78CD5AA4E3C6}"/>
              </a:ext>
            </a:extLst>
          </p:cNvPr>
          <p:cNvSpPr>
            <a:spLocks noGrp="1"/>
          </p:cNvSpPr>
          <p:nvPr>
            <p:ph idx="1"/>
          </p:nvPr>
        </p:nvSpPr>
        <p:spPr/>
        <p:txBody>
          <a:bodyPr/>
          <a:lstStyle/>
          <a:p>
            <a:pPr lvl="1"/>
            <a:r>
              <a:rPr lang="en-US" dirty="0"/>
              <a:t>Place the downloaded zip file in desired location. Copy this file to a </a:t>
            </a:r>
            <a:r>
              <a:rPr lang="en-US" dirty="0" err="1"/>
              <a:t>thumbdrive</a:t>
            </a:r>
            <a:r>
              <a:rPr lang="en-US" dirty="0"/>
              <a:t> and place it in the </a:t>
            </a:r>
            <a:r>
              <a:rPr lang="en-US" dirty="0" err="1"/>
              <a:t>beaglebone</a:t>
            </a:r>
            <a:r>
              <a:rPr lang="en-US" dirty="0"/>
              <a:t>.</a:t>
            </a:r>
          </a:p>
          <a:p>
            <a:pPr lvl="1"/>
            <a:r>
              <a:rPr lang="en-US" dirty="0"/>
              <a:t>Created new folder in </a:t>
            </a:r>
            <a:r>
              <a:rPr lang="en-US" dirty="0" err="1"/>
              <a:t>beaglebone</a:t>
            </a:r>
            <a:r>
              <a:rPr lang="en-US" dirty="0"/>
              <a:t> and named it </a:t>
            </a:r>
            <a:r>
              <a:rPr lang="en-US" dirty="0" err="1"/>
              <a:t>sensor_node</a:t>
            </a:r>
            <a:r>
              <a:rPr lang="en-US" dirty="0"/>
              <a:t>. Placed new zip file in this location.</a:t>
            </a:r>
          </a:p>
          <a:p>
            <a:pPr lvl="1"/>
            <a:r>
              <a:rPr lang="en-US" dirty="0"/>
              <a:t>Unzipped the file with unzip command. The contents contain the certificate, public and private keys.</a:t>
            </a:r>
          </a:p>
          <a:p>
            <a:pPr lvl="1"/>
            <a:endParaRPr lang="en-US" dirty="0"/>
          </a:p>
          <a:p>
            <a:pPr lvl="1"/>
            <a:endParaRPr lang="en-US" dirty="0"/>
          </a:p>
          <a:p>
            <a:pPr lvl="1"/>
            <a:r>
              <a:rPr lang="en-US" dirty="0"/>
              <a:t>Changed permissions on start.sh to be executable by </a:t>
            </a:r>
          </a:p>
          <a:p>
            <a:pPr lvl="2"/>
            <a:r>
              <a:rPr lang="en-US" dirty="0" err="1"/>
              <a:t>chmod</a:t>
            </a:r>
            <a:r>
              <a:rPr lang="en-US" dirty="0"/>
              <a:t> +x start.sh</a:t>
            </a:r>
          </a:p>
          <a:p>
            <a:pPr lvl="1"/>
            <a:r>
              <a:rPr lang="en-US" dirty="0"/>
              <a:t>Execute ./start.sh</a:t>
            </a:r>
          </a:p>
          <a:p>
            <a:pPr lvl="1"/>
            <a:r>
              <a:rPr lang="en-US" dirty="0"/>
              <a:t>Now the application connecting to the AWS gateway is running</a:t>
            </a:r>
          </a:p>
          <a:p>
            <a:pPr lvl="1"/>
            <a:endParaRPr lang="en-US" dirty="0"/>
          </a:p>
          <a:p>
            <a:pPr lvl="1"/>
            <a:endParaRPr lang="en-US" dirty="0"/>
          </a:p>
        </p:txBody>
      </p:sp>
      <p:sp>
        <p:nvSpPr>
          <p:cNvPr id="4" name="Footer Placeholder 3">
            <a:extLst>
              <a:ext uri="{FF2B5EF4-FFF2-40B4-BE49-F238E27FC236}">
                <a16:creationId xmlns:a16="http://schemas.microsoft.com/office/drawing/2014/main" id="{24A742DB-D191-4FF6-BD9D-2E2A008DFE22}"/>
              </a:ext>
            </a:extLst>
          </p:cNvPr>
          <p:cNvSpPr>
            <a:spLocks noGrp="1"/>
          </p:cNvSpPr>
          <p:nvPr>
            <p:ph type="ftr" sz="quarter" idx="11"/>
          </p:nvPr>
        </p:nvSpPr>
        <p:spPr/>
        <p:txBody>
          <a:bodyPr/>
          <a:lstStyle/>
          <a:p>
            <a:r>
              <a:rPr lang="en-US"/>
              <a:t>CpE403 Advanced Embedded Systems</a:t>
            </a:r>
            <a:endParaRPr lang="en-US" dirty="0"/>
          </a:p>
        </p:txBody>
      </p:sp>
      <p:pic>
        <p:nvPicPr>
          <p:cNvPr id="5" name="Picture 4">
            <a:extLst>
              <a:ext uri="{FF2B5EF4-FFF2-40B4-BE49-F238E27FC236}">
                <a16:creationId xmlns:a16="http://schemas.microsoft.com/office/drawing/2014/main" id="{A29CA617-DB0F-4671-A226-998A40925434}"/>
              </a:ext>
            </a:extLst>
          </p:cNvPr>
          <p:cNvPicPr>
            <a:picLocks noChangeAspect="1"/>
          </p:cNvPicPr>
          <p:nvPr/>
        </p:nvPicPr>
        <p:blipFill>
          <a:blip r:embed="rId2"/>
          <a:stretch>
            <a:fillRect/>
          </a:stretch>
        </p:blipFill>
        <p:spPr>
          <a:xfrm>
            <a:off x="1681162" y="3052762"/>
            <a:ext cx="5781675" cy="752475"/>
          </a:xfrm>
          <a:prstGeom prst="rect">
            <a:avLst/>
          </a:prstGeom>
        </p:spPr>
      </p:pic>
      <p:pic>
        <p:nvPicPr>
          <p:cNvPr id="6" name="Picture 5">
            <a:extLst>
              <a:ext uri="{FF2B5EF4-FFF2-40B4-BE49-F238E27FC236}">
                <a16:creationId xmlns:a16="http://schemas.microsoft.com/office/drawing/2014/main" id="{E7934AB7-303A-4881-9092-22E14BA7017B}"/>
              </a:ext>
            </a:extLst>
          </p:cNvPr>
          <p:cNvPicPr>
            <a:picLocks noChangeAspect="1"/>
          </p:cNvPicPr>
          <p:nvPr/>
        </p:nvPicPr>
        <p:blipFill>
          <a:blip r:embed="rId3"/>
          <a:stretch>
            <a:fillRect/>
          </a:stretch>
        </p:blipFill>
        <p:spPr>
          <a:xfrm>
            <a:off x="2596923" y="5438776"/>
            <a:ext cx="4733925" cy="733425"/>
          </a:xfrm>
          <a:prstGeom prst="rect">
            <a:avLst/>
          </a:prstGeom>
        </p:spPr>
      </p:pic>
    </p:spTree>
    <p:extLst>
      <p:ext uri="{BB962C8B-B14F-4D97-AF65-F5344CB8AC3E}">
        <p14:creationId xmlns:p14="http://schemas.microsoft.com/office/powerpoint/2010/main" val="669562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Goal</a:t>
            </a:r>
          </a:p>
        </p:txBody>
      </p:sp>
      <p:sp>
        <p:nvSpPr>
          <p:cNvPr id="3" name="Content Placeholder 2"/>
          <p:cNvSpPr>
            <a:spLocks noGrp="1"/>
          </p:cNvSpPr>
          <p:nvPr>
            <p:ph idx="1"/>
          </p:nvPr>
        </p:nvSpPr>
        <p:spPr/>
        <p:txBody>
          <a:bodyPr>
            <a:normAutofit lnSpcReduction="10000"/>
          </a:bodyPr>
          <a:lstStyle/>
          <a:p>
            <a:r>
              <a:rPr lang="en-US" dirty="0"/>
              <a:t>Main Goal</a:t>
            </a:r>
          </a:p>
          <a:p>
            <a:pPr lvl="1"/>
            <a:r>
              <a:rPr lang="en-US" i="1" dirty="0"/>
              <a:t>Two remote sensor boards will broadcast temperature and ambient light sensor data from two different locations. The </a:t>
            </a:r>
            <a:r>
              <a:rPr lang="en-US" i="1" dirty="0" err="1"/>
              <a:t>BeagleBone</a:t>
            </a:r>
            <a:r>
              <a:rPr lang="en-US" i="1" dirty="0"/>
              <a:t> will receive this data as an embedded host and will display results on a web browser. Alternatively, the data is sent to the cloud.</a:t>
            </a:r>
          </a:p>
          <a:p>
            <a:r>
              <a:rPr lang="en-US" dirty="0"/>
              <a:t>Objectives</a:t>
            </a:r>
          </a:p>
          <a:p>
            <a:pPr lvl="1"/>
            <a:r>
              <a:rPr lang="en-US" dirty="0"/>
              <a:t>The goal will be accomplished by obtaining three CC1350 Launchpads, one Sensors </a:t>
            </a:r>
            <a:r>
              <a:rPr lang="en-US" dirty="0" err="1"/>
              <a:t>Boosterpack</a:t>
            </a:r>
            <a:r>
              <a:rPr lang="en-US" dirty="0"/>
              <a:t>, one </a:t>
            </a:r>
            <a:r>
              <a:rPr lang="en-US" dirty="0" err="1"/>
              <a:t>BeagleBone</a:t>
            </a:r>
            <a:r>
              <a:rPr lang="en-US" dirty="0"/>
              <a:t> Black and an Internet connection. This will form a star topology with one of the CC1350 launchpad at the center (Collector). The other Launchpads will be sending their sensor data. The </a:t>
            </a:r>
            <a:r>
              <a:rPr lang="en-US" dirty="0" err="1"/>
              <a:t>BeagleBone</a:t>
            </a:r>
            <a:r>
              <a:rPr lang="en-US" dirty="0"/>
              <a:t> will interface with Collector and will display results on a web browser and will be sending data to the cloud.</a:t>
            </a:r>
            <a:br>
              <a:rPr lang="en-US" dirty="0"/>
            </a:br>
            <a:endParaRPr lang="en-US" dirty="0"/>
          </a:p>
        </p:txBody>
      </p:sp>
      <p:sp>
        <p:nvSpPr>
          <p:cNvPr id="4" name="Footer Placeholder 3"/>
          <p:cNvSpPr>
            <a:spLocks noGrp="1"/>
          </p:cNvSpPr>
          <p:nvPr>
            <p:ph type="ftr" sz="quarter" idx="11"/>
          </p:nvPr>
        </p:nvSpPr>
        <p:spPr/>
        <p:txBody>
          <a:bodyPr/>
          <a:lstStyle/>
          <a:p>
            <a:r>
              <a:rPr kumimoji="0" lang="en-US"/>
              <a:t>CpE403 Advanced Embedded Systems</a:t>
            </a:r>
            <a:endParaRPr kumimoji="0" lang="en-US" dirty="0"/>
          </a:p>
        </p:txBody>
      </p:sp>
    </p:spTree>
    <p:extLst>
      <p:ext uri="{BB962C8B-B14F-4D97-AF65-F5344CB8AC3E}">
        <p14:creationId xmlns:p14="http://schemas.microsoft.com/office/powerpoint/2010/main" val="3540430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5127-7293-493D-98B2-C56B5660DF99}"/>
              </a:ext>
            </a:extLst>
          </p:cNvPr>
          <p:cNvSpPr>
            <a:spLocks noGrp="1"/>
          </p:cNvSpPr>
          <p:nvPr>
            <p:ph type="title"/>
          </p:nvPr>
        </p:nvSpPr>
        <p:spPr/>
        <p:txBody>
          <a:bodyPr>
            <a:normAutofit fontScale="90000"/>
          </a:bodyPr>
          <a:lstStyle/>
          <a:p>
            <a:r>
              <a:rPr lang="en-US" dirty="0"/>
              <a:t>Implementation Details</a:t>
            </a:r>
          </a:p>
        </p:txBody>
      </p:sp>
      <p:sp>
        <p:nvSpPr>
          <p:cNvPr id="3" name="Content Placeholder 2">
            <a:extLst>
              <a:ext uri="{FF2B5EF4-FFF2-40B4-BE49-F238E27FC236}">
                <a16:creationId xmlns:a16="http://schemas.microsoft.com/office/drawing/2014/main" id="{1907E8B3-B80B-451D-A0C5-90FAFC832F48}"/>
              </a:ext>
            </a:extLst>
          </p:cNvPr>
          <p:cNvSpPr>
            <a:spLocks noGrp="1"/>
          </p:cNvSpPr>
          <p:nvPr>
            <p:ph idx="1"/>
          </p:nvPr>
        </p:nvSpPr>
        <p:spPr/>
        <p:txBody>
          <a:bodyPr/>
          <a:lstStyle/>
          <a:p>
            <a:pPr lvl="1"/>
            <a:r>
              <a:rPr lang="en-US" dirty="0"/>
              <a:t>In the AWS IoT page, go to Manage and select Things. The </a:t>
            </a:r>
            <a:r>
              <a:rPr lang="en-US" dirty="0" err="1"/>
              <a:t>sensor_node</a:t>
            </a:r>
            <a:r>
              <a:rPr lang="en-US" dirty="0"/>
              <a:t> thing is displayed. </a:t>
            </a:r>
          </a:p>
          <a:p>
            <a:pPr lvl="1"/>
            <a:r>
              <a:rPr lang="en-US" dirty="0"/>
              <a:t>Selecting it show the thing Amazon Resource Name which uniquely identifies the thing.</a:t>
            </a:r>
          </a:p>
          <a:p>
            <a:pPr lvl="1"/>
            <a:r>
              <a:rPr lang="en-US" dirty="0"/>
              <a:t>To test the connection go to Test section in the AWS IoT main page. The MQTT client page will be displayed. This is where we subscribe a topic to communicate with our device with publish commands.</a:t>
            </a:r>
          </a:p>
          <a:p>
            <a:pPr lvl="1"/>
            <a:r>
              <a:rPr lang="en-US" dirty="0"/>
              <a:t>I didn’t know what the topic the example was running. I had to open the “device-example.js” ( I found in start.sh that this script was called to run the example) and found the topic name as “topic_1”.</a:t>
            </a:r>
          </a:p>
          <a:p>
            <a:pPr lvl="1"/>
            <a:endParaRPr lang="en-US" dirty="0"/>
          </a:p>
        </p:txBody>
      </p:sp>
      <p:sp>
        <p:nvSpPr>
          <p:cNvPr id="4" name="Footer Placeholder 3">
            <a:extLst>
              <a:ext uri="{FF2B5EF4-FFF2-40B4-BE49-F238E27FC236}">
                <a16:creationId xmlns:a16="http://schemas.microsoft.com/office/drawing/2014/main" id="{82F926BF-A4F0-4907-8610-08489927CDE4}"/>
              </a:ext>
            </a:extLst>
          </p:cNvPr>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4054537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CB79-0447-44A4-B669-F8CC1D1CE2CE}"/>
              </a:ext>
            </a:extLst>
          </p:cNvPr>
          <p:cNvSpPr>
            <a:spLocks noGrp="1"/>
          </p:cNvSpPr>
          <p:nvPr>
            <p:ph type="title"/>
          </p:nvPr>
        </p:nvSpPr>
        <p:spPr/>
        <p:txBody>
          <a:bodyPr>
            <a:normAutofit fontScale="90000"/>
          </a:bodyPr>
          <a:lstStyle/>
          <a:p>
            <a:r>
              <a:rPr lang="en-US" dirty="0"/>
              <a:t>Implementation Details</a:t>
            </a:r>
          </a:p>
        </p:txBody>
      </p:sp>
      <p:sp>
        <p:nvSpPr>
          <p:cNvPr id="4" name="Footer Placeholder 3">
            <a:extLst>
              <a:ext uri="{FF2B5EF4-FFF2-40B4-BE49-F238E27FC236}">
                <a16:creationId xmlns:a16="http://schemas.microsoft.com/office/drawing/2014/main" id="{95B02DA6-86F4-49DB-BDD9-29CFB93A2104}"/>
              </a:ext>
            </a:extLst>
          </p:cNvPr>
          <p:cNvSpPr>
            <a:spLocks noGrp="1"/>
          </p:cNvSpPr>
          <p:nvPr>
            <p:ph type="ftr" sz="quarter" idx="11"/>
          </p:nvPr>
        </p:nvSpPr>
        <p:spPr/>
        <p:txBody>
          <a:bodyPr/>
          <a:lstStyle/>
          <a:p>
            <a:r>
              <a:rPr lang="en-US"/>
              <a:t>CpE403 Advanced Embedded Systems</a:t>
            </a:r>
            <a:endParaRPr lang="en-US" dirty="0"/>
          </a:p>
        </p:txBody>
      </p:sp>
      <p:sp>
        <p:nvSpPr>
          <p:cNvPr id="6" name="Content Placeholder 5">
            <a:extLst>
              <a:ext uri="{FF2B5EF4-FFF2-40B4-BE49-F238E27FC236}">
                <a16:creationId xmlns:a16="http://schemas.microsoft.com/office/drawing/2014/main" id="{B7C27874-F6A2-4E6D-8028-F18EC79C8258}"/>
              </a:ext>
            </a:extLst>
          </p:cNvPr>
          <p:cNvSpPr>
            <a:spLocks noGrp="1"/>
          </p:cNvSpPr>
          <p:nvPr>
            <p:ph idx="1"/>
          </p:nvPr>
        </p:nvSpPr>
        <p:spPr/>
        <p:txBody>
          <a:bodyPr/>
          <a:lstStyle/>
          <a:p>
            <a:pPr lvl="1"/>
            <a:r>
              <a:rPr lang="en-US" dirty="0"/>
              <a:t>Showing topics used</a:t>
            </a:r>
          </a:p>
          <a:p>
            <a:pPr marL="457200" lvl="1" indent="0">
              <a:buNone/>
            </a:pPr>
            <a:r>
              <a:rPr lang="en-US" dirty="0"/>
              <a:t> </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lvl="1"/>
            <a:r>
              <a:rPr lang="en-US" dirty="0"/>
              <a:t>Subscribe this topic in MQTT client page. Once subscribed this will be shown on the subscriptions pane.</a:t>
            </a:r>
          </a:p>
          <a:p>
            <a:pPr lvl="1"/>
            <a:r>
              <a:rPr lang="en-US" dirty="0"/>
              <a:t>Publish message. I edited the message and tested it. The message is being received on the </a:t>
            </a:r>
            <a:r>
              <a:rPr lang="en-US" dirty="0" err="1"/>
              <a:t>beaglebone</a:t>
            </a:r>
            <a:r>
              <a:rPr lang="en-US" dirty="0"/>
              <a:t> terminal.</a:t>
            </a:r>
          </a:p>
          <a:p>
            <a:pPr lvl="1"/>
            <a:endParaRPr lang="en-US" dirty="0"/>
          </a:p>
        </p:txBody>
      </p:sp>
      <p:pic>
        <p:nvPicPr>
          <p:cNvPr id="7" name="Content Placeholder 4">
            <a:extLst>
              <a:ext uri="{FF2B5EF4-FFF2-40B4-BE49-F238E27FC236}">
                <a16:creationId xmlns:a16="http://schemas.microsoft.com/office/drawing/2014/main" id="{5A630368-342C-4878-99DF-2409C8D44011}"/>
              </a:ext>
            </a:extLst>
          </p:cNvPr>
          <p:cNvPicPr>
            <a:picLocks noChangeAspect="1"/>
          </p:cNvPicPr>
          <p:nvPr/>
        </p:nvPicPr>
        <p:blipFill>
          <a:blip r:embed="rId2"/>
          <a:stretch>
            <a:fillRect/>
          </a:stretch>
        </p:blipFill>
        <p:spPr>
          <a:xfrm>
            <a:off x="1459366" y="1382599"/>
            <a:ext cx="5246234" cy="2542228"/>
          </a:xfrm>
          <a:prstGeom prst="rect">
            <a:avLst/>
          </a:prstGeom>
        </p:spPr>
      </p:pic>
    </p:spTree>
    <p:extLst>
      <p:ext uri="{BB962C8B-B14F-4D97-AF65-F5344CB8AC3E}">
        <p14:creationId xmlns:p14="http://schemas.microsoft.com/office/powerpoint/2010/main" val="4248796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4639F-CA33-4AA3-A39C-20760B69F73D}"/>
              </a:ext>
            </a:extLst>
          </p:cNvPr>
          <p:cNvSpPr>
            <a:spLocks noGrp="1"/>
          </p:cNvSpPr>
          <p:nvPr>
            <p:ph type="title"/>
          </p:nvPr>
        </p:nvSpPr>
        <p:spPr/>
        <p:txBody>
          <a:bodyPr>
            <a:normAutofit fontScale="90000"/>
          </a:bodyPr>
          <a:lstStyle/>
          <a:p>
            <a:r>
              <a:rPr lang="en-US" dirty="0"/>
              <a:t>Implementation Details</a:t>
            </a:r>
          </a:p>
        </p:txBody>
      </p:sp>
      <p:sp>
        <p:nvSpPr>
          <p:cNvPr id="3" name="Content Placeholder 2">
            <a:extLst>
              <a:ext uri="{FF2B5EF4-FFF2-40B4-BE49-F238E27FC236}">
                <a16:creationId xmlns:a16="http://schemas.microsoft.com/office/drawing/2014/main" id="{43C2CB28-F304-4F6C-92FC-E874F5FC20F2}"/>
              </a:ext>
            </a:extLst>
          </p:cNvPr>
          <p:cNvSpPr>
            <a:spLocks noGrp="1"/>
          </p:cNvSpPr>
          <p:nvPr>
            <p:ph idx="1"/>
          </p:nvPr>
        </p:nvSpPr>
        <p:spPr/>
        <p:txBody>
          <a:bodyPr/>
          <a:lstStyle/>
          <a:p>
            <a:pPr lvl="1"/>
            <a:r>
              <a:rPr lang="en-US" dirty="0"/>
              <a:t>Message received</a:t>
            </a:r>
          </a:p>
          <a:p>
            <a:pPr lvl="1"/>
            <a:endParaRPr lang="en-US" dirty="0"/>
          </a:p>
        </p:txBody>
      </p:sp>
      <p:sp>
        <p:nvSpPr>
          <p:cNvPr id="4" name="Footer Placeholder 3">
            <a:extLst>
              <a:ext uri="{FF2B5EF4-FFF2-40B4-BE49-F238E27FC236}">
                <a16:creationId xmlns:a16="http://schemas.microsoft.com/office/drawing/2014/main" id="{7165E612-E026-4D10-8A97-11AF99E248B4}"/>
              </a:ext>
            </a:extLst>
          </p:cNvPr>
          <p:cNvSpPr>
            <a:spLocks noGrp="1"/>
          </p:cNvSpPr>
          <p:nvPr>
            <p:ph type="ftr" sz="quarter" idx="11"/>
          </p:nvPr>
        </p:nvSpPr>
        <p:spPr/>
        <p:txBody>
          <a:bodyPr/>
          <a:lstStyle/>
          <a:p>
            <a:r>
              <a:rPr lang="en-US"/>
              <a:t>CpE403 Advanced Embedded Systems</a:t>
            </a:r>
            <a:endParaRPr lang="en-US" dirty="0"/>
          </a:p>
        </p:txBody>
      </p:sp>
      <p:pic>
        <p:nvPicPr>
          <p:cNvPr id="5" name="Picture 4">
            <a:extLst>
              <a:ext uri="{FF2B5EF4-FFF2-40B4-BE49-F238E27FC236}">
                <a16:creationId xmlns:a16="http://schemas.microsoft.com/office/drawing/2014/main" id="{E5F015C8-EE0C-4F87-B507-B501C16CDEE2}"/>
              </a:ext>
            </a:extLst>
          </p:cNvPr>
          <p:cNvPicPr>
            <a:picLocks noChangeAspect="1"/>
          </p:cNvPicPr>
          <p:nvPr/>
        </p:nvPicPr>
        <p:blipFill>
          <a:blip r:embed="rId2"/>
          <a:stretch>
            <a:fillRect/>
          </a:stretch>
        </p:blipFill>
        <p:spPr>
          <a:xfrm>
            <a:off x="1258887" y="4081688"/>
            <a:ext cx="4924425" cy="1857375"/>
          </a:xfrm>
          <a:prstGeom prst="rect">
            <a:avLst/>
          </a:prstGeom>
        </p:spPr>
      </p:pic>
      <p:pic>
        <p:nvPicPr>
          <p:cNvPr id="6" name="Picture 5">
            <a:extLst>
              <a:ext uri="{FF2B5EF4-FFF2-40B4-BE49-F238E27FC236}">
                <a16:creationId xmlns:a16="http://schemas.microsoft.com/office/drawing/2014/main" id="{8B47061D-BF44-4928-B46E-3E4785E96D35}"/>
              </a:ext>
            </a:extLst>
          </p:cNvPr>
          <p:cNvPicPr>
            <a:picLocks noChangeAspect="1"/>
          </p:cNvPicPr>
          <p:nvPr/>
        </p:nvPicPr>
        <p:blipFill>
          <a:blip r:embed="rId3"/>
          <a:stretch>
            <a:fillRect/>
          </a:stretch>
        </p:blipFill>
        <p:spPr>
          <a:xfrm>
            <a:off x="1258887" y="1369557"/>
            <a:ext cx="5330599" cy="2399994"/>
          </a:xfrm>
          <a:prstGeom prst="rect">
            <a:avLst/>
          </a:prstGeom>
        </p:spPr>
      </p:pic>
    </p:spTree>
    <p:extLst>
      <p:ext uri="{BB962C8B-B14F-4D97-AF65-F5344CB8AC3E}">
        <p14:creationId xmlns:p14="http://schemas.microsoft.com/office/powerpoint/2010/main" val="40178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Actual project set-up</a:t>
            </a:r>
          </a:p>
        </p:txBody>
      </p:sp>
      <p:pic>
        <p:nvPicPr>
          <p:cNvPr id="5" name="Content Placeholder 4">
            <a:extLst>
              <a:ext uri="{FF2B5EF4-FFF2-40B4-BE49-F238E27FC236}">
                <a16:creationId xmlns:a16="http://schemas.microsoft.com/office/drawing/2014/main" id="{AF80A52B-75EB-4B04-9F79-E69550E4DE18}"/>
              </a:ext>
            </a:extLst>
          </p:cNvPr>
          <p:cNvPicPr>
            <a:picLocks noGrp="1" noChangeAspect="1"/>
          </p:cNvPicPr>
          <p:nvPr>
            <p:ph idx="1"/>
          </p:nvPr>
        </p:nvPicPr>
        <p:blipFill>
          <a:blip r:embed="rId2"/>
          <a:stretch>
            <a:fillRect/>
          </a:stretch>
        </p:blipFill>
        <p:spPr>
          <a:xfrm rot="16200000">
            <a:off x="2525302" y="887413"/>
            <a:ext cx="4093396" cy="5468937"/>
          </a:xfrm>
          <a:prstGeom prst="rect">
            <a:avLst/>
          </a:prstGeom>
        </p:spPr>
      </p:pic>
      <p:sp>
        <p:nvSpPr>
          <p:cNvPr id="4" name="Footer Placeholder 3"/>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1468511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a:t>
            </a:r>
          </a:p>
        </p:txBody>
      </p:sp>
      <p:sp>
        <p:nvSpPr>
          <p:cNvPr id="3" name="Content Placeholder 2"/>
          <p:cNvSpPr>
            <a:spLocks noGrp="1"/>
          </p:cNvSpPr>
          <p:nvPr>
            <p:ph idx="1"/>
          </p:nvPr>
        </p:nvSpPr>
        <p:spPr/>
        <p:txBody>
          <a:bodyPr/>
          <a:lstStyle/>
          <a:p>
            <a:r>
              <a:rPr lang="en-US" dirty="0">
                <a:hlinkClick r:id="rId2"/>
              </a:rPr>
              <a:t>https://youtu.be/UGPT5s53AFs</a:t>
            </a:r>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2322153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F969A-F1E8-4E3D-A18D-5333B62DDBF9}"/>
              </a:ext>
            </a:extLst>
          </p:cNvPr>
          <p:cNvSpPr>
            <a:spLocks noGrp="1"/>
          </p:cNvSpPr>
          <p:nvPr>
            <p:ph type="title"/>
          </p:nvPr>
        </p:nvSpPr>
        <p:spPr/>
        <p:txBody>
          <a:bodyPr>
            <a:normAutofit fontScale="90000"/>
          </a:bodyPr>
          <a:lstStyle/>
          <a:p>
            <a:r>
              <a:rPr lang="en-US" dirty="0"/>
              <a:t>Results and Conclusions</a:t>
            </a:r>
          </a:p>
        </p:txBody>
      </p:sp>
      <p:sp>
        <p:nvSpPr>
          <p:cNvPr id="4" name="Footer Placeholder 3">
            <a:extLst>
              <a:ext uri="{FF2B5EF4-FFF2-40B4-BE49-F238E27FC236}">
                <a16:creationId xmlns:a16="http://schemas.microsoft.com/office/drawing/2014/main" id="{196677DD-8FA4-40C7-ADCA-DF476E266863}"/>
              </a:ext>
            </a:extLst>
          </p:cNvPr>
          <p:cNvSpPr>
            <a:spLocks noGrp="1"/>
          </p:cNvSpPr>
          <p:nvPr>
            <p:ph type="ftr" sz="quarter" idx="11"/>
          </p:nvPr>
        </p:nvSpPr>
        <p:spPr/>
        <p:txBody>
          <a:bodyPr/>
          <a:lstStyle/>
          <a:p>
            <a:r>
              <a:rPr lang="en-US"/>
              <a:t>CpE403 Advanced Embedded Systems</a:t>
            </a:r>
            <a:endParaRPr lang="en-US" dirty="0"/>
          </a:p>
        </p:txBody>
      </p:sp>
      <p:pic>
        <p:nvPicPr>
          <p:cNvPr id="5" name="Content Placeholder 4">
            <a:extLst>
              <a:ext uri="{FF2B5EF4-FFF2-40B4-BE49-F238E27FC236}">
                <a16:creationId xmlns:a16="http://schemas.microsoft.com/office/drawing/2014/main" id="{BE2FCD5E-CDED-41AA-B18F-4EC5DA449AFF}"/>
              </a:ext>
            </a:extLst>
          </p:cNvPr>
          <p:cNvPicPr>
            <a:picLocks noGrp="1" noChangeAspect="1"/>
          </p:cNvPicPr>
          <p:nvPr>
            <p:ph idx="1"/>
          </p:nvPr>
        </p:nvPicPr>
        <p:blipFill>
          <a:blip r:embed="rId2"/>
          <a:stretch>
            <a:fillRect/>
          </a:stretch>
        </p:blipFill>
        <p:spPr>
          <a:xfrm>
            <a:off x="628650" y="1066487"/>
            <a:ext cx="7886700" cy="5110789"/>
          </a:xfrm>
          <a:prstGeom prst="rect">
            <a:avLst/>
          </a:prstGeom>
        </p:spPr>
      </p:pic>
    </p:spTree>
    <p:extLst>
      <p:ext uri="{BB962C8B-B14F-4D97-AF65-F5344CB8AC3E}">
        <p14:creationId xmlns:p14="http://schemas.microsoft.com/office/powerpoint/2010/main" val="2946931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A83A-15BB-4801-8FF8-31F6364E5B01}"/>
              </a:ext>
            </a:extLst>
          </p:cNvPr>
          <p:cNvSpPr>
            <a:spLocks noGrp="1"/>
          </p:cNvSpPr>
          <p:nvPr>
            <p:ph type="title"/>
          </p:nvPr>
        </p:nvSpPr>
        <p:spPr/>
        <p:txBody>
          <a:bodyPr>
            <a:normAutofit fontScale="90000"/>
          </a:bodyPr>
          <a:lstStyle/>
          <a:p>
            <a:r>
              <a:rPr lang="en-US" dirty="0"/>
              <a:t>Results and Conclusions</a:t>
            </a:r>
          </a:p>
        </p:txBody>
      </p:sp>
      <p:sp>
        <p:nvSpPr>
          <p:cNvPr id="3" name="Content Placeholder 2">
            <a:extLst>
              <a:ext uri="{FF2B5EF4-FFF2-40B4-BE49-F238E27FC236}">
                <a16:creationId xmlns:a16="http://schemas.microsoft.com/office/drawing/2014/main" id="{0F0792BB-C0FE-4699-A5CF-740A04A26861}"/>
              </a:ext>
            </a:extLst>
          </p:cNvPr>
          <p:cNvSpPr>
            <a:spLocks noGrp="1"/>
          </p:cNvSpPr>
          <p:nvPr>
            <p:ph idx="1"/>
          </p:nvPr>
        </p:nvSpPr>
        <p:spPr/>
        <p:txBody>
          <a:bodyPr>
            <a:normAutofit fontScale="85000" lnSpcReduction="20000"/>
          </a:bodyPr>
          <a:lstStyle/>
          <a:p>
            <a:r>
              <a:rPr lang="en-US" dirty="0"/>
              <a:t>The goal was accomplished except for sending data to the cloud due additional training and exercise requirements. However, the goal from the sensor endpoints to the connection to the AWS IoT service has been accomplished. Throughout this exercise it was demonstrated how each component was configured and integrated with other components physically and logically. The end result showed how two sensor nodes ( CC1350 </a:t>
            </a:r>
            <a:r>
              <a:rPr lang="en-US" dirty="0" err="1"/>
              <a:t>Lauchpads</a:t>
            </a:r>
            <a:r>
              <a:rPr lang="en-US" dirty="0"/>
              <a:t>) sent data remotely to the collector node ( CC1350 Launchpad). This node receives the data and with the Linux SDK interface it send its data through the serial connection ACM0. The </a:t>
            </a:r>
            <a:r>
              <a:rPr lang="en-US" dirty="0" err="1"/>
              <a:t>Beaglebone’s</a:t>
            </a:r>
            <a:r>
              <a:rPr lang="en-US" dirty="0"/>
              <a:t> Linux system hosts the gateway that allows this coming data to be displayed on a web browser. This display shows the Network node topology and the sensor node information for each type of sensor type included. </a:t>
            </a:r>
          </a:p>
          <a:p>
            <a:r>
              <a:rPr lang="en-US" dirty="0"/>
              <a:t>This project is an open project which will be expanded and improved. There were many questions still unsolved, from the sensor nodes to the AWS IoT service, that I plan to examine and find the answer which will also help on improving the continuation of this project. </a:t>
            </a:r>
          </a:p>
          <a:p>
            <a:endParaRPr lang="en-US" dirty="0"/>
          </a:p>
        </p:txBody>
      </p:sp>
      <p:sp>
        <p:nvSpPr>
          <p:cNvPr id="4" name="Footer Placeholder 3">
            <a:extLst>
              <a:ext uri="{FF2B5EF4-FFF2-40B4-BE49-F238E27FC236}">
                <a16:creationId xmlns:a16="http://schemas.microsoft.com/office/drawing/2014/main" id="{A5ACEBEE-8330-41BF-B4B2-0D378C546447}"/>
              </a:ext>
            </a:extLst>
          </p:cNvPr>
          <p:cNvSpPr>
            <a:spLocks noGrp="1"/>
          </p:cNvSpPr>
          <p:nvPr>
            <p:ph type="ftr" sz="quarter" idx="11"/>
          </p:nvPr>
        </p:nvSpPr>
        <p:spPr/>
        <p:txBody>
          <a:bodyPr/>
          <a:lstStyle/>
          <a:p>
            <a:r>
              <a:rPr lang="en-US" dirty="0"/>
              <a:t>CpE403 Advanced Embedded Systems</a:t>
            </a:r>
          </a:p>
        </p:txBody>
      </p:sp>
    </p:spTree>
    <p:extLst>
      <p:ext uri="{BB962C8B-B14F-4D97-AF65-F5344CB8AC3E}">
        <p14:creationId xmlns:p14="http://schemas.microsoft.com/office/powerpoint/2010/main" val="646440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and Conclusions</a:t>
            </a:r>
          </a:p>
        </p:txBody>
      </p:sp>
      <p:sp>
        <p:nvSpPr>
          <p:cNvPr id="3" name="Content Placeholder 2"/>
          <p:cNvSpPr>
            <a:spLocks noGrp="1"/>
          </p:cNvSpPr>
          <p:nvPr>
            <p:ph idx="1"/>
          </p:nvPr>
        </p:nvSpPr>
        <p:spPr/>
        <p:txBody>
          <a:bodyPr>
            <a:normAutofit fontScale="92500" lnSpcReduction="20000"/>
          </a:bodyPr>
          <a:lstStyle/>
          <a:p>
            <a:r>
              <a:rPr lang="en-US" dirty="0"/>
              <a:t>Open questions</a:t>
            </a:r>
          </a:p>
          <a:p>
            <a:pPr lvl="1"/>
            <a:r>
              <a:rPr lang="en-US" dirty="0"/>
              <a:t>Attempted to use the Thing Shadows service utility on the AWS IoT, but there is a learning curve required to manage this tool. This will be continued for future development.</a:t>
            </a:r>
          </a:p>
          <a:p>
            <a:pPr lvl="1"/>
            <a:r>
              <a:rPr lang="en-US" dirty="0"/>
              <a:t>I am still trying to figure out how send my sensor data to the AWS database. This will be done in the future.</a:t>
            </a:r>
          </a:p>
          <a:p>
            <a:pPr lvl="1"/>
            <a:r>
              <a:rPr lang="en-US" dirty="0"/>
              <a:t>I will use the Rules engine to act on the data received. This will be done in the future.</a:t>
            </a:r>
          </a:p>
          <a:p>
            <a:pPr lvl="1"/>
            <a:r>
              <a:rPr lang="en-US" dirty="0"/>
              <a:t>Attempted to use the IOT Dashboard from </a:t>
            </a:r>
            <a:r>
              <a:rPr lang="en-US" dirty="0" err="1"/>
              <a:t>stackArmor</a:t>
            </a:r>
            <a:r>
              <a:rPr lang="en-US" dirty="0"/>
              <a:t>. However, the </a:t>
            </a:r>
            <a:r>
              <a:rPr lang="en-US" dirty="0" err="1"/>
              <a:t>stackArmor</a:t>
            </a:r>
            <a:r>
              <a:rPr lang="en-US" dirty="0"/>
              <a:t> requires a registration and provide reason of using their service. I registered, but I have not received answer from them to access and use their dashboard.</a:t>
            </a:r>
          </a:p>
          <a:p>
            <a:pPr lvl="1"/>
            <a:r>
              <a:rPr lang="en-US" dirty="0"/>
              <a:t>I tried to run the other </a:t>
            </a:r>
            <a:r>
              <a:rPr lang="en-US" dirty="0" err="1"/>
              <a:t>js</a:t>
            </a:r>
            <a:r>
              <a:rPr lang="en-US" dirty="0"/>
              <a:t> examples in the </a:t>
            </a:r>
            <a:r>
              <a:rPr lang="en-US" dirty="0" err="1"/>
              <a:t>aws</a:t>
            </a:r>
            <a:r>
              <a:rPr lang="en-US" dirty="0"/>
              <a:t>-</a:t>
            </a:r>
            <a:r>
              <a:rPr lang="en-US" dirty="0" err="1"/>
              <a:t>iot</a:t>
            </a:r>
            <a:r>
              <a:rPr lang="en-US" dirty="0"/>
              <a:t>-device-</a:t>
            </a:r>
            <a:r>
              <a:rPr lang="en-US" dirty="0" err="1"/>
              <a:t>sdk</a:t>
            </a:r>
            <a:r>
              <a:rPr lang="en-US" dirty="0"/>
              <a:t> folder. But I continued getting errors. I plan to figure out how implement some of these examples correctly.</a:t>
            </a:r>
          </a:p>
          <a:p>
            <a:pPr lvl="1"/>
            <a:r>
              <a:rPr lang="en-US" dirty="0"/>
              <a:t>Still trying to figure out how get my sensor data from the </a:t>
            </a:r>
            <a:r>
              <a:rPr lang="en-US" dirty="0" err="1"/>
              <a:t>npi</a:t>
            </a:r>
            <a:r>
              <a:rPr lang="en-US" dirty="0"/>
              <a:t> server used by the collector application. I examined the “</a:t>
            </a:r>
            <a:r>
              <a:rPr lang="en-US" dirty="0" err="1"/>
              <a:t>collector.cfg</a:t>
            </a:r>
            <a:r>
              <a:rPr lang="en-US" dirty="0"/>
              <a:t>” to figure out how to get this data but could not help. I will continue researching this problem.</a:t>
            </a:r>
          </a:p>
          <a:p>
            <a:endParaRPr lang="en-US" dirty="0"/>
          </a:p>
        </p:txBody>
      </p:sp>
      <p:sp>
        <p:nvSpPr>
          <p:cNvPr id="4" name="Footer Placeholder 3"/>
          <p:cNvSpPr>
            <a:spLocks noGrp="1"/>
          </p:cNvSpPr>
          <p:nvPr>
            <p:ph type="ftr" sz="quarter" idx="11"/>
          </p:nvPr>
        </p:nvSpPr>
        <p:spPr/>
        <p:txBody>
          <a:bodyPr/>
          <a:lstStyle/>
          <a:p>
            <a:r>
              <a:rPr lang="en-US" dirty="0"/>
              <a:t>ECG603</a:t>
            </a:r>
            <a:r>
              <a:rPr kumimoji="0" lang="en-US" dirty="0"/>
              <a:t> Advanced Embedded Systems</a:t>
            </a:r>
          </a:p>
        </p:txBody>
      </p:sp>
    </p:spTree>
    <p:extLst>
      <p:ext uri="{BB962C8B-B14F-4D97-AF65-F5344CB8AC3E}">
        <p14:creationId xmlns:p14="http://schemas.microsoft.com/office/powerpoint/2010/main" val="3572365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a:t>
            </a:r>
          </a:p>
        </p:txBody>
      </p:sp>
      <p:sp>
        <p:nvSpPr>
          <p:cNvPr id="3" name="Content Placeholder 2"/>
          <p:cNvSpPr>
            <a:spLocks noGrp="1"/>
          </p:cNvSpPr>
          <p:nvPr>
            <p:ph idx="1"/>
          </p:nvPr>
        </p:nvSpPr>
        <p:spPr/>
        <p:txBody>
          <a:bodyPr>
            <a:normAutofit fontScale="85000" lnSpcReduction="20000"/>
          </a:bodyPr>
          <a:lstStyle/>
          <a:p>
            <a:r>
              <a:rPr lang="en-US" dirty="0"/>
              <a:t>Sub 1-GHz Sensor to Cloud Industrial IOT Gateway Reference Design Application Note</a:t>
            </a:r>
          </a:p>
          <a:p>
            <a:pPr lvl="1"/>
            <a:r>
              <a:rPr lang="en-US" dirty="0">
                <a:hlinkClick r:id="rId2"/>
              </a:rPr>
              <a:t>http://www.ti.com/tool/TIDEP0084</a:t>
            </a:r>
            <a:endParaRPr lang="en-US" dirty="0"/>
          </a:p>
          <a:p>
            <a:r>
              <a:rPr lang="en-US" dirty="0"/>
              <a:t>TI 15.4-Stack-Linux Gateway Project Zero</a:t>
            </a:r>
          </a:p>
          <a:p>
            <a:pPr lvl="1"/>
            <a:r>
              <a:rPr lang="en-US" dirty="0">
                <a:hlinkClick r:id="rId3"/>
              </a:rPr>
              <a:t>http://dev.ti.com/tirex/content/simplelink_academy_cc13x0sdk_2_30_02_00/modules/154-stack/154-stack_03_linux_project_0/154-stack_03_linux_project_0.html</a:t>
            </a:r>
            <a:endParaRPr lang="en-US" dirty="0"/>
          </a:p>
          <a:p>
            <a:r>
              <a:rPr lang="en-US" dirty="0"/>
              <a:t>Element 14 Road test Sub-1 GHz Sensor to Cloud IoT </a:t>
            </a:r>
            <a:r>
              <a:rPr lang="en-US" dirty="0" err="1"/>
              <a:t>Gatway</a:t>
            </a:r>
            <a:endParaRPr lang="en-US" dirty="0"/>
          </a:p>
          <a:p>
            <a:r>
              <a:rPr lang="en-US" dirty="0"/>
              <a:t>The TI 15.4-Stack Linux Developer’s Guide</a:t>
            </a:r>
          </a:p>
          <a:p>
            <a:pPr lvl="1"/>
            <a:r>
              <a:rPr lang="en-US" dirty="0">
                <a:hlinkClick r:id="rId4"/>
              </a:rPr>
              <a:t>http://dev.ti.com/tirex/content/simplelink_cc13x0_sdk_1_30_00_06/docs/ti154stack/ti154stack-ldg/ti154stack-ldg/index.html</a:t>
            </a:r>
            <a:endParaRPr lang="en-US" dirty="0"/>
          </a:p>
          <a:p>
            <a:r>
              <a:rPr lang="en-US" dirty="0"/>
              <a:t>Basic example to use OPT3001 on CC2650 Launchpad</a:t>
            </a:r>
          </a:p>
          <a:p>
            <a:pPr lvl="1"/>
            <a:r>
              <a:rPr lang="en-US" dirty="0">
                <a:hlinkClick r:id="rId5"/>
              </a:rPr>
              <a:t>https://sunmaysky.blogspot.com/2016/03/basic-example-to-use-opt3001-on-cc2650.html</a:t>
            </a:r>
            <a:endParaRPr lang="en-US" dirty="0"/>
          </a:p>
          <a:p>
            <a:r>
              <a:rPr lang="en-US" dirty="0"/>
              <a:t>TI E2E Community Sub-1 GHz Forum</a:t>
            </a:r>
          </a:p>
          <a:p>
            <a:pPr lvl="1"/>
            <a:r>
              <a:rPr lang="en-US" dirty="0">
                <a:hlinkClick r:id="rId6"/>
              </a:rPr>
              <a:t>https://e2e.ti.com/support/wireless-connectivity/sub-1-ghz/f/156/t/560486</a:t>
            </a:r>
            <a:endParaRPr lang="en-US" dirty="0"/>
          </a:p>
          <a:p>
            <a:pPr lvl="1"/>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534907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42ADF-CAEB-4938-B37F-D7D2457DDE7C}"/>
              </a:ext>
            </a:extLst>
          </p:cNvPr>
          <p:cNvSpPr>
            <a:spLocks noGrp="1"/>
          </p:cNvSpPr>
          <p:nvPr>
            <p:ph type="title"/>
          </p:nvPr>
        </p:nvSpPr>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BF18492C-3C6A-4004-BDCD-8381FB6D3825}"/>
              </a:ext>
            </a:extLst>
          </p:cNvPr>
          <p:cNvSpPr>
            <a:spLocks noGrp="1"/>
          </p:cNvSpPr>
          <p:nvPr>
            <p:ph idx="1"/>
          </p:nvPr>
        </p:nvSpPr>
        <p:spPr/>
        <p:txBody>
          <a:bodyPr>
            <a:normAutofit fontScale="92500" lnSpcReduction="10000"/>
          </a:bodyPr>
          <a:lstStyle/>
          <a:p>
            <a:r>
              <a:rPr lang="en-US" dirty="0"/>
              <a:t>Sensor and Collector TI 15.4-Stack Project Zero</a:t>
            </a:r>
          </a:p>
          <a:p>
            <a:pPr lvl="1"/>
            <a:r>
              <a:rPr lang="en-US" dirty="0">
                <a:hlinkClick r:id="rId2"/>
              </a:rPr>
              <a:t>http://dev.ti.com/tirex/content/simplelink_academy_cc13x0sdk_1_14_02_04/modules/154-stack_01_sensor_collector/154-stack_01_sensor_collector.html</a:t>
            </a:r>
            <a:endParaRPr lang="en-US" dirty="0"/>
          </a:p>
          <a:p>
            <a:r>
              <a:rPr lang="en-US" dirty="0" err="1"/>
              <a:t>SimpleLink</a:t>
            </a:r>
            <a:r>
              <a:rPr lang="en-US" dirty="0"/>
              <a:t> MCU SDK Driver API Reference</a:t>
            </a:r>
          </a:p>
          <a:p>
            <a:pPr lvl="1"/>
            <a:r>
              <a:rPr lang="en-US" dirty="0">
                <a:hlinkClick r:id="rId3"/>
              </a:rPr>
              <a:t>http://dev.ti.com/tirex/content/simplelink_cc13x0_sdk_1_40_00_10/docs/tidrivers/doxygen/html/index.html</a:t>
            </a:r>
            <a:endParaRPr lang="en-US" dirty="0"/>
          </a:p>
          <a:p>
            <a:r>
              <a:rPr lang="en-US" dirty="0"/>
              <a:t>BOOSTXL-SENSORS Sensors </a:t>
            </a:r>
            <a:r>
              <a:rPr lang="en-US" dirty="0" err="1"/>
              <a:t>BoosterPack</a:t>
            </a:r>
            <a:r>
              <a:rPr lang="en-US" dirty="0"/>
              <a:t> Plug-in Module</a:t>
            </a:r>
          </a:p>
          <a:p>
            <a:pPr lvl="1"/>
            <a:r>
              <a:rPr lang="en-US" dirty="0">
                <a:hlinkClick r:id="rId4"/>
              </a:rPr>
              <a:t>http://www.ti.com/lit/ug/slau666b/slau666b.pdf</a:t>
            </a:r>
            <a:endParaRPr lang="en-US" dirty="0"/>
          </a:p>
          <a:p>
            <a:r>
              <a:rPr lang="en-US" dirty="0" err="1"/>
              <a:t>StackArmor</a:t>
            </a:r>
            <a:r>
              <a:rPr lang="en-US" dirty="0"/>
              <a:t> Gateway Reference Design Application Note</a:t>
            </a:r>
          </a:p>
          <a:p>
            <a:r>
              <a:rPr lang="en-US" dirty="0"/>
              <a:t>Exploring BEAGLEBONE Tools and Techniques For Building with Embedded Linux by Derek Molloy.</a:t>
            </a:r>
          </a:p>
          <a:p>
            <a:pPr lvl="1"/>
            <a:r>
              <a:rPr lang="en-US" dirty="0">
                <a:hlinkClick r:id="rId5"/>
              </a:rPr>
              <a:t>http://derekmolloy.ie/tag/beaglebone-black/</a:t>
            </a:r>
            <a:endParaRPr lang="en-US" dirty="0"/>
          </a:p>
          <a:p>
            <a:r>
              <a:rPr lang="en-US" dirty="0"/>
              <a:t>Beagleboard.org</a:t>
            </a:r>
          </a:p>
          <a:p>
            <a:endParaRPr lang="en-US" dirty="0"/>
          </a:p>
        </p:txBody>
      </p:sp>
      <p:sp>
        <p:nvSpPr>
          <p:cNvPr id="4" name="Footer Placeholder 3">
            <a:extLst>
              <a:ext uri="{FF2B5EF4-FFF2-40B4-BE49-F238E27FC236}">
                <a16:creationId xmlns:a16="http://schemas.microsoft.com/office/drawing/2014/main" id="{FA491541-B16B-4E31-A56C-186212096361}"/>
              </a:ext>
            </a:extLst>
          </p:cNvPr>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3626905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Outcome - Accomplishments</a:t>
            </a:r>
          </a:p>
        </p:txBody>
      </p:sp>
      <p:sp>
        <p:nvSpPr>
          <p:cNvPr id="3" name="Content Placeholder 2"/>
          <p:cNvSpPr>
            <a:spLocks noGrp="1"/>
          </p:cNvSpPr>
          <p:nvPr>
            <p:ph idx="1"/>
          </p:nvPr>
        </p:nvSpPr>
        <p:spPr/>
        <p:txBody>
          <a:bodyPr>
            <a:normAutofit fontScale="92500" lnSpcReduction="20000"/>
          </a:bodyPr>
          <a:lstStyle/>
          <a:p>
            <a:r>
              <a:rPr lang="en-US" dirty="0"/>
              <a:t>Outcome – result of your project?</a:t>
            </a:r>
          </a:p>
          <a:p>
            <a:pPr lvl="1"/>
            <a:r>
              <a:rPr lang="en-US" i="1" dirty="0"/>
              <a:t>Two Launchpads were configured to send sensor data constantly. One Launchpad sends Light Intensity and temperature data, while the other Launchpad sends temperature data only. This data is received by a collector Launchpad which interfaces with the </a:t>
            </a:r>
            <a:r>
              <a:rPr lang="en-US" i="1" dirty="0" err="1"/>
              <a:t>BeagleBone</a:t>
            </a:r>
            <a:r>
              <a:rPr lang="en-US" i="1" dirty="0"/>
              <a:t> with the TI 15.4-stack Linux Gateway SDK. A web browser will be opened connecting to the collector to show the network and corresponding sensor data. </a:t>
            </a:r>
          </a:p>
          <a:p>
            <a:pPr lvl="1"/>
            <a:r>
              <a:rPr lang="en-US" i="1" dirty="0"/>
              <a:t>This project is an initial point to continue adding more sensors to the network and managing this data on the </a:t>
            </a:r>
            <a:r>
              <a:rPr lang="en-US" i="1" dirty="0" err="1"/>
              <a:t>Beaglebone</a:t>
            </a:r>
            <a:r>
              <a:rPr lang="en-US" i="1" dirty="0"/>
              <a:t> for analysis and actuators response as well as sending this information to the cloud to implement an IoT system. </a:t>
            </a:r>
          </a:p>
          <a:p>
            <a:pPr lvl="1"/>
            <a:r>
              <a:rPr lang="en-US" i="1" dirty="0"/>
              <a:t>The goal will be to have the two launchpads remotely sending data from two distant locations from one end of my house to the other. The light sensing data could be used to control a motor to shut blinds and the temperature data could be used to turn on a fan or perform temperature analysis of the entire house for insulation efficiency studies. Additionally, the Launchpads are powered via a USB connection. In the future these will be standalone powered by a battery cell for better isolation.</a:t>
            </a:r>
          </a:p>
        </p:txBody>
      </p:sp>
      <p:sp>
        <p:nvSpPr>
          <p:cNvPr id="4" name="Footer Placeholder 3"/>
          <p:cNvSpPr>
            <a:spLocks noGrp="1"/>
          </p:cNvSpPr>
          <p:nvPr>
            <p:ph type="ftr" sz="quarter" idx="11"/>
          </p:nvPr>
        </p:nvSpPr>
        <p:spPr/>
        <p:txBody>
          <a:bodyPr/>
          <a:lstStyle/>
          <a:p>
            <a:r>
              <a:rPr kumimoji="0" lang="en-US"/>
              <a:t>CpE403 Advanced Embedded Systems</a:t>
            </a:r>
            <a:endParaRPr kumimoji="0" lang="en-US" dirty="0"/>
          </a:p>
        </p:txBody>
      </p:sp>
    </p:spTree>
    <p:extLst>
      <p:ext uri="{BB962C8B-B14F-4D97-AF65-F5344CB8AC3E}">
        <p14:creationId xmlns:p14="http://schemas.microsoft.com/office/powerpoint/2010/main" val="79546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 Used in Design</a:t>
            </a:r>
          </a:p>
        </p:txBody>
      </p:sp>
      <p:sp>
        <p:nvSpPr>
          <p:cNvPr id="3" name="Content Placeholder 2"/>
          <p:cNvSpPr>
            <a:spLocks noGrp="1"/>
          </p:cNvSpPr>
          <p:nvPr>
            <p:ph idx="1"/>
          </p:nvPr>
        </p:nvSpPr>
        <p:spPr/>
        <p:txBody>
          <a:bodyPr>
            <a:normAutofit fontScale="92500" lnSpcReduction="10000"/>
          </a:bodyPr>
          <a:lstStyle/>
          <a:p>
            <a:r>
              <a:rPr lang="en-US" dirty="0"/>
              <a:t>1BeagleBone Black </a:t>
            </a:r>
          </a:p>
          <a:p>
            <a:pPr lvl="1"/>
            <a:r>
              <a:rPr lang="en-US" dirty="0">
                <a:hlinkClick r:id="rId2"/>
              </a:rPr>
              <a:t>https://beagleboard.org/black</a:t>
            </a:r>
            <a:endParaRPr lang="en-US" dirty="0"/>
          </a:p>
          <a:p>
            <a:r>
              <a:rPr lang="en-US" dirty="0"/>
              <a:t>3 CC1350 Wireless Launchpad </a:t>
            </a:r>
          </a:p>
          <a:p>
            <a:pPr lvl="1"/>
            <a:r>
              <a:rPr lang="en-US" dirty="0">
                <a:hlinkClick r:id="rId3"/>
              </a:rPr>
              <a:t>http://www.ti.com/tool/LAUNCHXL-CC1350</a:t>
            </a:r>
            <a:endParaRPr lang="en-US" dirty="0"/>
          </a:p>
          <a:p>
            <a:pPr lvl="1"/>
            <a:r>
              <a:rPr lang="en-US" dirty="0"/>
              <a:t>Includes the TMP006 temperature sensor.</a:t>
            </a:r>
          </a:p>
          <a:p>
            <a:r>
              <a:rPr lang="en-US" dirty="0"/>
              <a:t>1 Sensors </a:t>
            </a:r>
            <a:r>
              <a:rPr lang="en-US" dirty="0" err="1"/>
              <a:t>BoosterPack</a:t>
            </a:r>
            <a:r>
              <a:rPr lang="en-US" dirty="0"/>
              <a:t> (1)</a:t>
            </a:r>
          </a:p>
          <a:p>
            <a:pPr lvl="1"/>
            <a:r>
              <a:rPr lang="en-US" dirty="0">
                <a:hlinkClick r:id="rId4"/>
              </a:rPr>
              <a:t>http://www.ti.com/tool/BOOSTXL-SENSORS</a:t>
            </a:r>
            <a:endParaRPr lang="en-US" dirty="0"/>
          </a:p>
          <a:p>
            <a:pPr lvl="1"/>
            <a:r>
              <a:rPr lang="en-US" dirty="0"/>
              <a:t>Includes the OPT3001 Light Sensor and the TMP007 Temperature Sensor.</a:t>
            </a:r>
          </a:p>
          <a:p>
            <a:r>
              <a:rPr lang="en-US" dirty="0"/>
              <a:t>1 USB to TTL Serial Cable adapter FTDI</a:t>
            </a:r>
          </a:p>
          <a:p>
            <a:pPr lvl="1"/>
            <a:r>
              <a:rPr lang="en-US" dirty="0">
                <a:hlinkClick r:id="rId5"/>
              </a:rPr>
              <a:t>https://www.amazon.com/gp/product/B014GZTCC6/ref=oh_aui_detailpage_o08_s00?ie=UTF8&amp;psc=1</a:t>
            </a:r>
            <a:endParaRPr lang="en-US" dirty="0"/>
          </a:p>
          <a:p>
            <a:r>
              <a:rPr lang="en-US" dirty="0"/>
              <a:t>1 micro SD card</a:t>
            </a:r>
          </a:p>
          <a:p>
            <a:r>
              <a:rPr lang="en-US" dirty="0"/>
              <a:t>1 </a:t>
            </a:r>
            <a:r>
              <a:rPr lang="en-US" dirty="0" err="1"/>
              <a:t>Insgnia</a:t>
            </a:r>
            <a:r>
              <a:rPr lang="en-US" dirty="0"/>
              <a:t> SD memory card reader</a:t>
            </a:r>
          </a:p>
          <a:p>
            <a:endParaRPr lang="en-US" dirty="0"/>
          </a:p>
          <a:p>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170040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Tools used in Design</a:t>
            </a:r>
          </a:p>
        </p:txBody>
      </p:sp>
      <p:sp>
        <p:nvSpPr>
          <p:cNvPr id="3" name="Content Placeholder 2"/>
          <p:cNvSpPr>
            <a:spLocks noGrp="1"/>
          </p:cNvSpPr>
          <p:nvPr>
            <p:ph idx="1"/>
          </p:nvPr>
        </p:nvSpPr>
        <p:spPr/>
        <p:txBody>
          <a:bodyPr>
            <a:normAutofit fontScale="92500" lnSpcReduction="10000"/>
          </a:bodyPr>
          <a:lstStyle/>
          <a:p>
            <a:r>
              <a:rPr lang="en-US" dirty="0"/>
              <a:t>Code Composer Studio </a:t>
            </a:r>
          </a:p>
          <a:p>
            <a:pPr lvl="1"/>
            <a:r>
              <a:rPr lang="en-US" dirty="0">
                <a:hlinkClick r:id="rId2"/>
              </a:rPr>
              <a:t>http://www.ti.com/tool/CCSTUDIO</a:t>
            </a:r>
            <a:endParaRPr lang="en-US" dirty="0"/>
          </a:p>
          <a:p>
            <a:r>
              <a:rPr lang="en-US" dirty="0" err="1"/>
              <a:t>UniFlash</a:t>
            </a:r>
            <a:r>
              <a:rPr lang="en-US" dirty="0"/>
              <a:t> Standalone Flash Tool For </a:t>
            </a:r>
            <a:r>
              <a:rPr lang="en-US" dirty="0" err="1"/>
              <a:t>SimpleLink</a:t>
            </a:r>
            <a:endParaRPr lang="en-US" dirty="0"/>
          </a:p>
          <a:p>
            <a:pPr lvl="1"/>
            <a:r>
              <a:rPr lang="en-US" dirty="0">
                <a:hlinkClick r:id="rId3"/>
              </a:rPr>
              <a:t>http://www.ti.com/tool/UNIFLASH</a:t>
            </a:r>
            <a:endParaRPr lang="en-US" dirty="0"/>
          </a:p>
          <a:p>
            <a:r>
              <a:rPr lang="en-US" dirty="0" err="1"/>
              <a:t>VmWare</a:t>
            </a:r>
            <a:r>
              <a:rPr lang="en-US" dirty="0"/>
              <a:t> Workstation 15 Player</a:t>
            </a:r>
          </a:p>
          <a:p>
            <a:pPr lvl="1"/>
            <a:r>
              <a:rPr lang="en-US" dirty="0">
                <a:hlinkClick r:id="rId4"/>
              </a:rPr>
              <a:t>https://www.vmware.com/products/workstation-player.html</a:t>
            </a:r>
            <a:endParaRPr lang="en-US" dirty="0"/>
          </a:p>
          <a:p>
            <a:r>
              <a:rPr lang="en-US" dirty="0"/>
              <a:t>Ubuntu 18.04.1 LTS image</a:t>
            </a:r>
          </a:p>
          <a:p>
            <a:pPr lvl="1"/>
            <a:r>
              <a:rPr lang="en-US" dirty="0">
                <a:hlinkClick r:id="rId5"/>
              </a:rPr>
              <a:t>https://www.ubuntu.com/download/desktop</a:t>
            </a:r>
            <a:endParaRPr lang="en-US" dirty="0"/>
          </a:p>
          <a:p>
            <a:r>
              <a:rPr lang="en-US" dirty="0"/>
              <a:t>Tera term application</a:t>
            </a:r>
          </a:p>
          <a:p>
            <a:pPr lvl="1"/>
            <a:r>
              <a:rPr lang="en-US" dirty="0">
                <a:hlinkClick r:id="rId6"/>
              </a:rPr>
              <a:t>https://ttssh2.osdn.jp/index.html.en</a:t>
            </a:r>
            <a:endParaRPr lang="en-US" dirty="0"/>
          </a:p>
          <a:p>
            <a:r>
              <a:rPr lang="en-US" dirty="0" err="1"/>
              <a:t>BalenaEtcher</a:t>
            </a:r>
            <a:r>
              <a:rPr lang="en-US" dirty="0"/>
              <a:t> Image Flash utility.</a:t>
            </a:r>
          </a:p>
          <a:p>
            <a:pPr lvl="1"/>
            <a:r>
              <a:rPr lang="en-US" dirty="0">
                <a:hlinkClick r:id="rId7"/>
              </a:rPr>
              <a:t>https://www.balena.io/etcher/</a:t>
            </a:r>
            <a:endParaRPr lang="en-US" dirty="0"/>
          </a:p>
          <a:p>
            <a:r>
              <a:rPr lang="en-US" dirty="0" err="1"/>
              <a:t>PuTTY</a:t>
            </a:r>
            <a:r>
              <a:rPr lang="en-US" dirty="0"/>
              <a:t> </a:t>
            </a:r>
            <a:r>
              <a:rPr lang="en-US" dirty="0" err="1"/>
              <a:t>ssh</a:t>
            </a:r>
            <a:r>
              <a:rPr lang="en-US" dirty="0"/>
              <a:t> client </a:t>
            </a:r>
          </a:p>
          <a:p>
            <a:pPr lvl="1"/>
            <a:r>
              <a:rPr lang="en-US" dirty="0"/>
              <a:t>https://www.putty.org/</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114162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Schematics</a:t>
            </a:r>
          </a:p>
        </p:txBody>
      </p:sp>
      <p:sp>
        <p:nvSpPr>
          <p:cNvPr id="3" name="Content Placeholder 2"/>
          <p:cNvSpPr>
            <a:spLocks noGrp="1"/>
          </p:cNvSpPr>
          <p:nvPr>
            <p:ph idx="1"/>
          </p:nvPr>
        </p:nvSpPr>
        <p:spPr/>
        <p:txBody>
          <a:bodyPr/>
          <a:lstStyle/>
          <a:p>
            <a:pPr marL="0" indent="0">
              <a:buNone/>
            </a:pPr>
            <a:r>
              <a:rPr lang="en-US" dirty="0"/>
              <a:t>Star Topology</a:t>
            </a:r>
          </a:p>
        </p:txBody>
      </p:sp>
      <p:sp>
        <p:nvSpPr>
          <p:cNvPr id="4" name="Footer Placeholder 3"/>
          <p:cNvSpPr>
            <a:spLocks noGrp="1"/>
          </p:cNvSpPr>
          <p:nvPr>
            <p:ph type="ftr" sz="quarter" idx="11"/>
          </p:nvPr>
        </p:nvSpPr>
        <p:spPr/>
        <p:txBody>
          <a:bodyPr/>
          <a:lstStyle/>
          <a:p>
            <a:r>
              <a:rPr kumimoji="0" lang="en-US"/>
              <a:t>CpE403 Advanced Embedded Systems</a:t>
            </a:r>
            <a:endParaRPr kumimoji="0" lang="en-US" dirty="0"/>
          </a:p>
        </p:txBody>
      </p:sp>
      <p:pic>
        <p:nvPicPr>
          <p:cNvPr id="7" name="Picture 6">
            <a:extLst>
              <a:ext uri="{FF2B5EF4-FFF2-40B4-BE49-F238E27FC236}">
                <a16:creationId xmlns:a16="http://schemas.microsoft.com/office/drawing/2014/main" id="{D6E331A4-37F4-4551-AC0E-066D4273271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rot="16200000">
            <a:off x="2947941" y="624462"/>
            <a:ext cx="3551068" cy="6022906"/>
          </a:xfrm>
          <a:prstGeom prst="rect">
            <a:avLst/>
          </a:prstGeom>
        </p:spPr>
      </p:pic>
      <p:sp>
        <p:nvSpPr>
          <p:cNvPr id="9" name="TextBox 8">
            <a:extLst>
              <a:ext uri="{FF2B5EF4-FFF2-40B4-BE49-F238E27FC236}">
                <a16:creationId xmlns:a16="http://schemas.microsoft.com/office/drawing/2014/main" id="{BDBAB17D-8628-4B67-91AF-5CD86AC154EC}"/>
              </a:ext>
            </a:extLst>
          </p:cNvPr>
          <p:cNvSpPr txBox="1"/>
          <p:nvPr/>
        </p:nvSpPr>
        <p:spPr>
          <a:xfrm>
            <a:off x="5651292" y="2585815"/>
            <a:ext cx="1514006" cy="646331"/>
          </a:xfrm>
          <a:prstGeom prst="rect">
            <a:avLst/>
          </a:prstGeom>
          <a:noFill/>
        </p:spPr>
        <p:txBody>
          <a:bodyPr wrap="square" rtlCol="0">
            <a:spAutoFit/>
          </a:bodyPr>
          <a:lstStyle/>
          <a:p>
            <a:r>
              <a:rPr lang="en-US" dirty="0"/>
              <a:t>CC1350 sensor  1</a:t>
            </a:r>
          </a:p>
        </p:txBody>
      </p:sp>
      <p:sp>
        <p:nvSpPr>
          <p:cNvPr id="11" name="TextBox 10">
            <a:extLst>
              <a:ext uri="{FF2B5EF4-FFF2-40B4-BE49-F238E27FC236}">
                <a16:creationId xmlns:a16="http://schemas.microsoft.com/office/drawing/2014/main" id="{30CA19BB-49F0-48A0-873D-7FD2A6256226}"/>
              </a:ext>
            </a:extLst>
          </p:cNvPr>
          <p:cNvSpPr txBox="1"/>
          <p:nvPr/>
        </p:nvSpPr>
        <p:spPr>
          <a:xfrm>
            <a:off x="5396458" y="4925176"/>
            <a:ext cx="1978702" cy="369332"/>
          </a:xfrm>
          <a:prstGeom prst="rect">
            <a:avLst/>
          </a:prstGeom>
          <a:noFill/>
        </p:spPr>
        <p:txBody>
          <a:bodyPr wrap="square" rtlCol="0">
            <a:spAutoFit/>
          </a:bodyPr>
          <a:lstStyle/>
          <a:p>
            <a:r>
              <a:rPr lang="en-US" dirty="0"/>
              <a:t>CC1350 2 Sensor</a:t>
            </a:r>
          </a:p>
        </p:txBody>
      </p:sp>
      <p:sp>
        <p:nvSpPr>
          <p:cNvPr id="12" name="TextBox 11">
            <a:extLst>
              <a:ext uri="{FF2B5EF4-FFF2-40B4-BE49-F238E27FC236}">
                <a16:creationId xmlns:a16="http://schemas.microsoft.com/office/drawing/2014/main" id="{FD27C99D-CAA1-4AAE-BC89-2310021EA1E2}"/>
              </a:ext>
            </a:extLst>
          </p:cNvPr>
          <p:cNvSpPr txBox="1"/>
          <p:nvPr/>
        </p:nvSpPr>
        <p:spPr>
          <a:xfrm>
            <a:off x="6115050" y="3255826"/>
            <a:ext cx="1514943" cy="646331"/>
          </a:xfrm>
          <a:prstGeom prst="rect">
            <a:avLst/>
          </a:prstGeom>
          <a:noFill/>
        </p:spPr>
        <p:txBody>
          <a:bodyPr wrap="square" rtlCol="0">
            <a:spAutoFit/>
          </a:bodyPr>
          <a:lstStyle/>
          <a:p>
            <a:r>
              <a:rPr lang="en-US" dirty="0"/>
              <a:t>Sensor </a:t>
            </a:r>
            <a:r>
              <a:rPr lang="en-US" dirty="0" err="1"/>
              <a:t>Boosterpack</a:t>
            </a:r>
            <a:endParaRPr lang="en-US" dirty="0"/>
          </a:p>
        </p:txBody>
      </p:sp>
      <p:sp>
        <p:nvSpPr>
          <p:cNvPr id="13" name="TextBox 12">
            <a:extLst>
              <a:ext uri="{FF2B5EF4-FFF2-40B4-BE49-F238E27FC236}">
                <a16:creationId xmlns:a16="http://schemas.microsoft.com/office/drawing/2014/main" id="{B0994B10-2542-4C62-8640-7E4FB7DB4E5A}"/>
              </a:ext>
            </a:extLst>
          </p:cNvPr>
          <p:cNvSpPr txBox="1"/>
          <p:nvPr/>
        </p:nvSpPr>
        <p:spPr>
          <a:xfrm>
            <a:off x="4272204" y="3786837"/>
            <a:ext cx="1124254" cy="646331"/>
          </a:xfrm>
          <a:prstGeom prst="rect">
            <a:avLst/>
          </a:prstGeom>
          <a:noFill/>
        </p:spPr>
        <p:txBody>
          <a:bodyPr wrap="square" rtlCol="0">
            <a:spAutoFit/>
          </a:bodyPr>
          <a:lstStyle/>
          <a:p>
            <a:r>
              <a:rPr lang="en-US" dirty="0"/>
              <a:t>CC1350 Collector</a:t>
            </a:r>
          </a:p>
        </p:txBody>
      </p:sp>
      <p:sp>
        <p:nvSpPr>
          <p:cNvPr id="15" name="Arrow: Down 14">
            <a:extLst>
              <a:ext uri="{FF2B5EF4-FFF2-40B4-BE49-F238E27FC236}">
                <a16:creationId xmlns:a16="http://schemas.microsoft.com/office/drawing/2014/main" id="{9DA30B15-719F-4674-A9F3-83952C44A00B}"/>
              </a:ext>
            </a:extLst>
          </p:cNvPr>
          <p:cNvSpPr/>
          <p:nvPr/>
        </p:nvSpPr>
        <p:spPr>
          <a:xfrm rot="2875058">
            <a:off x="5050778" y="2496408"/>
            <a:ext cx="360492" cy="600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8AAF4DBC-78CB-439F-A8D7-2B697A2AFC6D}"/>
              </a:ext>
            </a:extLst>
          </p:cNvPr>
          <p:cNvSpPr/>
          <p:nvPr/>
        </p:nvSpPr>
        <p:spPr>
          <a:xfrm rot="7625805">
            <a:off x="5394422" y="3911931"/>
            <a:ext cx="360492" cy="600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0A707AD-5199-4C8D-92CE-78A4FA1B8FA9}"/>
              </a:ext>
            </a:extLst>
          </p:cNvPr>
          <p:cNvSpPr txBox="1"/>
          <p:nvPr/>
        </p:nvSpPr>
        <p:spPr>
          <a:xfrm>
            <a:off x="1993179" y="3232146"/>
            <a:ext cx="1424578" cy="369332"/>
          </a:xfrm>
          <a:prstGeom prst="rect">
            <a:avLst/>
          </a:prstGeom>
          <a:noFill/>
        </p:spPr>
        <p:txBody>
          <a:bodyPr wrap="square" rtlCol="0">
            <a:spAutoFit/>
          </a:bodyPr>
          <a:lstStyle/>
          <a:p>
            <a:r>
              <a:rPr lang="en-US" dirty="0" err="1"/>
              <a:t>BeagleBone</a:t>
            </a:r>
            <a:endParaRPr lang="en-US" dirty="0"/>
          </a:p>
        </p:txBody>
      </p:sp>
      <p:sp>
        <p:nvSpPr>
          <p:cNvPr id="18" name="Arrow: Down 17">
            <a:extLst>
              <a:ext uri="{FF2B5EF4-FFF2-40B4-BE49-F238E27FC236}">
                <a16:creationId xmlns:a16="http://schemas.microsoft.com/office/drawing/2014/main" id="{0EC3E2BF-900B-4475-97DE-869F28105977}"/>
              </a:ext>
            </a:extLst>
          </p:cNvPr>
          <p:cNvSpPr/>
          <p:nvPr/>
        </p:nvSpPr>
        <p:spPr>
          <a:xfrm rot="2875058">
            <a:off x="3537509" y="3442976"/>
            <a:ext cx="360492" cy="600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hought Bubble: Cloud 18">
            <a:extLst>
              <a:ext uri="{FF2B5EF4-FFF2-40B4-BE49-F238E27FC236}">
                <a16:creationId xmlns:a16="http://schemas.microsoft.com/office/drawing/2014/main" id="{3381C1AE-FEFB-4B9E-8742-A39C5357B45F}"/>
              </a:ext>
            </a:extLst>
          </p:cNvPr>
          <p:cNvSpPr/>
          <p:nvPr/>
        </p:nvSpPr>
        <p:spPr>
          <a:xfrm>
            <a:off x="227996" y="3465586"/>
            <a:ext cx="1092464" cy="107146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D2817A2A-8DF2-41DA-895F-7F765F378238}"/>
              </a:ext>
            </a:extLst>
          </p:cNvPr>
          <p:cNvSpPr/>
          <p:nvPr/>
        </p:nvSpPr>
        <p:spPr>
          <a:xfrm rot="5400000">
            <a:off x="1512679" y="3692449"/>
            <a:ext cx="360492" cy="600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ame 20">
            <a:extLst>
              <a:ext uri="{FF2B5EF4-FFF2-40B4-BE49-F238E27FC236}">
                <a16:creationId xmlns:a16="http://schemas.microsoft.com/office/drawing/2014/main" id="{79D52FC3-EA0A-4236-A326-BDCF270209F1}"/>
              </a:ext>
            </a:extLst>
          </p:cNvPr>
          <p:cNvSpPr/>
          <p:nvPr/>
        </p:nvSpPr>
        <p:spPr>
          <a:xfrm>
            <a:off x="1712021" y="5411450"/>
            <a:ext cx="2979900" cy="106417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Arrow: Down 21">
            <a:extLst>
              <a:ext uri="{FF2B5EF4-FFF2-40B4-BE49-F238E27FC236}">
                <a16:creationId xmlns:a16="http://schemas.microsoft.com/office/drawing/2014/main" id="{E19F4301-4112-4B15-909C-63D28EF01810}"/>
              </a:ext>
            </a:extLst>
          </p:cNvPr>
          <p:cNvSpPr/>
          <p:nvPr/>
        </p:nvSpPr>
        <p:spPr>
          <a:xfrm>
            <a:off x="2675518" y="4614242"/>
            <a:ext cx="360492" cy="600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EDC8DCE-F51F-485F-AA57-3498D8091A5A}"/>
              </a:ext>
            </a:extLst>
          </p:cNvPr>
          <p:cNvSpPr txBox="1"/>
          <p:nvPr/>
        </p:nvSpPr>
        <p:spPr>
          <a:xfrm>
            <a:off x="1993179" y="5696262"/>
            <a:ext cx="2458900" cy="369332"/>
          </a:xfrm>
          <a:prstGeom prst="rect">
            <a:avLst/>
          </a:prstGeom>
          <a:noFill/>
        </p:spPr>
        <p:txBody>
          <a:bodyPr wrap="square" rtlCol="0">
            <a:spAutoFit/>
          </a:bodyPr>
          <a:lstStyle/>
          <a:p>
            <a:r>
              <a:rPr lang="en-US" dirty="0"/>
              <a:t>Ubuntu Platform Host</a:t>
            </a:r>
          </a:p>
        </p:txBody>
      </p:sp>
      <p:sp>
        <p:nvSpPr>
          <p:cNvPr id="24" name="TextBox 23">
            <a:extLst>
              <a:ext uri="{FF2B5EF4-FFF2-40B4-BE49-F238E27FC236}">
                <a16:creationId xmlns:a16="http://schemas.microsoft.com/office/drawing/2014/main" id="{95370AC5-35E3-471E-B586-2F92A26F052C}"/>
              </a:ext>
            </a:extLst>
          </p:cNvPr>
          <p:cNvSpPr txBox="1"/>
          <p:nvPr/>
        </p:nvSpPr>
        <p:spPr>
          <a:xfrm>
            <a:off x="227996" y="2893102"/>
            <a:ext cx="1286011" cy="923330"/>
          </a:xfrm>
          <a:prstGeom prst="rect">
            <a:avLst/>
          </a:prstGeom>
          <a:noFill/>
        </p:spPr>
        <p:txBody>
          <a:bodyPr wrap="square" rtlCol="0">
            <a:spAutoFit/>
          </a:bodyPr>
          <a:lstStyle/>
          <a:p>
            <a:r>
              <a:rPr lang="en-US" dirty="0"/>
              <a:t>AWS IoT Cloud Services</a:t>
            </a:r>
          </a:p>
        </p:txBody>
      </p:sp>
      <p:sp>
        <p:nvSpPr>
          <p:cNvPr id="25" name="TextBox 24">
            <a:extLst>
              <a:ext uri="{FF2B5EF4-FFF2-40B4-BE49-F238E27FC236}">
                <a16:creationId xmlns:a16="http://schemas.microsoft.com/office/drawing/2014/main" id="{A0E0A2BE-83BD-4FD8-A8A6-2F981CFB102D}"/>
              </a:ext>
            </a:extLst>
          </p:cNvPr>
          <p:cNvSpPr txBox="1"/>
          <p:nvPr/>
        </p:nvSpPr>
        <p:spPr>
          <a:xfrm>
            <a:off x="2675518" y="4211582"/>
            <a:ext cx="923967" cy="369332"/>
          </a:xfrm>
          <a:prstGeom prst="rect">
            <a:avLst/>
          </a:prstGeom>
          <a:noFill/>
        </p:spPr>
        <p:txBody>
          <a:bodyPr wrap="square" rtlCol="0">
            <a:spAutoFit/>
          </a:bodyPr>
          <a:lstStyle/>
          <a:p>
            <a:r>
              <a:rPr lang="en-US" dirty="0"/>
              <a:t>UART</a:t>
            </a:r>
          </a:p>
        </p:txBody>
      </p:sp>
      <p:cxnSp>
        <p:nvCxnSpPr>
          <p:cNvPr id="27" name="Straight Arrow Connector 26">
            <a:extLst>
              <a:ext uri="{FF2B5EF4-FFF2-40B4-BE49-F238E27FC236}">
                <a16:creationId xmlns:a16="http://schemas.microsoft.com/office/drawing/2014/main" id="{F15C82F7-D3FB-4030-B1A2-7870CA6226FF}"/>
              </a:ext>
            </a:extLst>
          </p:cNvPr>
          <p:cNvCxnSpPr>
            <a:stCxn id="12" idx="2"/>
          </p:cNvCxnSpPr>
          <p:nvPr/>
        </p:nvCxnSpPr>
        <p:spPr>
          <a:xfrm>
            <a:off x="6872522" y="3902157"/>
            <a:ext cx="152392" cy="270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25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Pre-requisites used in Design</a:t>
            </a:r>
          </a:p>
        </p:txBody>
      </p:sp>
      <p:sp>
        <p:nvSpPr>
          <p:cNvPr id="3" name="Content Placeholder 2"/>
          <p:cNvSpPr>
            <a:spLocks noGrp="1"/>
          </p:cNvSpPr>
          <p:nvPr>
            <p:ph idx="1"/>
          </p:nvPr>
        </p:nvSpPr>
        <p:spPr/>
        <p:txBody>
          <a:bodyPr>
            <a:normAutofit/>
          </a:bodyPr>
          <a:lstStyle/>
          <a:p>
            <a:r>
              <a:rPr lang="en-US" dirty="0"/>
              <a:t>Prerequisites</a:t>
            </a:r>
          </a:p>
          <a:p>
            <a:r>
              <a:rPr lang="en-US" dirty="0"/>
              <a:t>Major Components: 1 </a:t>
            </a:r>
            <a:r>
              <a:rPr lang="en-US" dirty="0" err="1"/>
              <a:t>BeagleBoneBlack</a:t>
            </a:r>
            <a:r>
              <a:rPr lang="en-US" dirty="0"/>
              <a:t>, 3 CC1350 Launchpads, 1Sensors </a:t>
            </a:r>
            <a:r>
              <a:rPr lang="en-US" dirty="0" err="1"/>
              <a:t>BoosterPack</a:t>
            </a:r>
            <a:r>
              <a:rPr lang="en-US" dirty="0"/>
              <a:t> module, 1 FTDI cable.</a:t>
            </a:r>
          </a:p>
          <a:p>
            <a:r>
              <a:rPr lang="en-US" dirty="0"/>
              <a:t>Development Environment: Windows 10 PC, Ubuntu image as Linux Host, TI </a:t>
            </a:r>
            <a:r>
              <a:rPr lang="en-US" dirty="0" err="1"/>
              <a:t>CodeComposerStudio</a:t>
            </a:r>
            <a:r>
              <a:rPr lang="en-US" dirty="0"/>
              <a:t>, </a:t>
            </a:r>
            <a:r>
              <a:rPr lang="en-US" dirty="0" err="1"/>
              <a:t>SimpleLink</a:t>
            </a:r>
            <a:r>
              <a:rPr lang="en-US" dirty="0"/>
              <a:t> SDK Driver API reference, </a:t>
            </a:r>
            <a:r>
              <a:rPr lang="en-US" dirty="0" err="1"/>
              <a:t>Uniflash</a:t>
            </a:r>
            <a:r>
              <a:rPr lang="en-US" dirty="0"/>
              <a:t> Standalone Flash Tool for </a:t>
            </a:r>
            <a:r>
              <a:rPr lang="en-US" dirty="0" err="1"/>
              <a:t>SimpleLink</a:t>
            </a:r>
            <a:r>
              <a:rPr lang="en-US" dirty="0"/>
              <a:t> devices, TI-15.4 Stack </a:t>
            </a:r>
            <a:r>
              <a:rPr lang="en-US" dirty="0" err="1"/>
              <a:t>Simplelink</a:t>
            </a:r>
            <a:r>
              <a:rPr lang="en-US" dirty="0"/>
              <a:t> CC13x0 SDK,  TI 15.4-Stack Linux Gateway SDK.</a:t>
            </a:r>
          </a:p>
          <a:p>
            <a:r>
              <a:rPr lang="en-US" dirty="0"/>
              <a:t>Cloud service:  AWS IoT service</a:t>
            </a:r>
          </a:p>
          <a:p>
            <a:pPr marL="0" indent="0">
              <a:buNone/>
            </a:pPr>
            <a:endParaRPr lang="en-US" dirty="0"/>
          </a:p>
        </p:txBody>
      </p:sp>
      <p:sp>
        <p:nvSpPr>
          <p:cNvPr id="4" name="Footer Placeholder 3"/>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41285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Details</a:t>
            </a:r>
          </a:p>
        </p:txBody>
      </p:sp>
      <p:sp>
        <p:nvSpPr>
          <p:cNvPr id="3" name="Content Placeholder 2"/>
          <p:cNvSpPr>
            <a:spLocks noGrp="1"/>
          </p:cNvSpPr>
          <p:nvPr>
            <p:ph idx="1"/>
          </p:nvPr>
        </p:nvSpPr>
        <p:spPr/>
        <p:txBody>
          <a:bodyPr>
            <a:normAutofit/>
          </a:bodyPr>
          <a:lstStyle/>
          <a:p>
            <a:r>
              <a:rPr lang="en-US" dirty="0">
                <a:solidFill>
                  <a:schemeClr val="accent1"/>
                </a:solidFill>
              </a:rPr>
              <a:t>CC1350 Launchpad with Sensors </a:t>
            </a:r>
            <a:r>
              <a:rPr lang="en-US" dirty="0" err="1">
                <a:solidFill>
                  <a:schemeClr val="accent1"/>
                </a:solidFill>
              </a:rPr>
              <a:t>BoosterPack</a:t>
            </a:r>
            <a:r>
              <a:rPr lang="en-US" dirty="0">
                <a:solidFill>
                  <a:schemeClr val="accent1"/>
                </a:solidFill>
              </a:rPr>
              <a:t> Setup</a:t>
            </a:r>
          </a:p>
          <a:p>
            <a:pPr lvl="1">
              <a:buFont typeface="Wingdings" panose="05000000000000000000" pitchFamily="2" charset="2"/>
              <a:buChar char="§"/>
            </a:pPr>
            <a:r>
              <a:rPr lang="en-US" dirty="0"/>
              <a:t>Install Code Composer Studio Version 7.4.0.00015</a:t>
            </a:r>
          </a:p>
          <a:p>
            <a:pPr lvl="1">
              <a:buFont typeface="Wingdings" panose="05000000000000000000" pitchFamily="2" charset="2"/>
              <a:buChar char="§"/>
            </a:pPr>
            <a:r>
              <a:rPr lang="en-US" dirty="0"/>
              <a:t>Using Resource Explorer download the </a:t>
            </a:r>
            <a:r>
              <a:rPr lang="en-US" dirty="0" err="1"/>
              <a:t>SimpleLink</a:t>
            </a:r>
            <a:r>
              <a:rPr lang="en-US" dirty="0"/>
              <a:t> CC13x0 SDK version 2.30.00.20</a:t>
            </a:r>
          </a:p>
          <a:p>
            <a:pPr lvl="1">
              <a:buFont typeface="Wingdings" panose="05000000000000000000" pitchFamily="2" charset="2"/>
              <a:buChar char="§"/>
            </a:pPr>
            <a:r>
              <a:rPr lang="en-US" dirty="0"/>
              <a:t>Import Sensor_cc1350lp project from TI 15.4-Stack folder</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sp>
        <p:nvSpPr>
          <p:cNvPr id="4" name="Footer Placeholder 3"/>
          <p:cNvSpPr>
            <a:spLocks noGrp="1"/>
          </p:cNvSpPr>
          <p:nvPr>
            <p:ph type="ftr" sz="quarter" idx="11"/>
          </p:nvPr>
        </p:nvSpPr>
        <p:spPr/>
        <p:txBody>
          <a:bodyPr/>
          <a:lstStyle/>
          <a:p>
            <a:r>
              <a:rPr lang="en-US"/>
              <a:t>CpE403 Advanced Embedded Systems</a:t>
            </a:r>
            <a:endParaRPr lang="en-US" dirty="0"/>
          </a:p>
        </p:txBody>
      </p:sp>
      <p:pic>
        <p:nvPicPr>
          <p:cNvPr id="5" name="Picture 4">
            <a:extLst>
              <a:ext uri="{FF2B5EF4-FFF2-40B4-BE49-F238E27FC236}">
                <a16:creationId xmlns:a16="http://schemas.microsoft.com/office/drawing/2014/main" id="{D2AF74C4-E898-4AFC-9DCE-967775962B6F}"/>
              </a:ext>
            </a:extLst>
          </p:cNvPr>
          <p:cNvPicPr>
            <a:picLocks noChangeAspect="1"/>
          </p:cNvPicPr>
          <p:nvPr/>
        </p:nvPicPr>
        <p:blipFill>
          <a:blip r:embed="rId2"/>
          <a:stretch>
            <a:fillRect/>
          </a:stretch>
        </p:blipFill>
        <p:spPr>
          <a:xfrm>
            <a:off x="2124528" y="3240768"/>
            <a:ext cx="3086100" cy="3067282"/>
          </a:xfrm>
          <a:prstGeom prst="rect">
            <a:avLst/>
          </a:prstGeom>
        </p:spPr>
      </p:pic>
    </p:spTree>
    <p:extLst>
      <p:ext uri="{BB962C8B-B14F-4D97-AF65-F5344CB8AC3E}">
        <p14:creationId xmlns:p14="http://schemas.microsoft.com/office/powerpoint/2010/main" val="106527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4D68-F099-4E41-9199-7DC1174896B5}"/>
              </a:ext>
            </a:extLst>
          </p:cNvPr>
          <p:cNvSpPr>
            <a:spLocks noGrp="1"/>
          </p:cNvSpPr>
          <p:nvPr>
            <p:ph type="title"/>
          </p:nvPr>
        </p:nvSpPr>
        <p:spPr/>
        <p:txBody>
          <a:bodyPr>
            <a:normAutofit fontScale="90000"/>
          </a:bodyPr>
          <a:lstStyle/>
          <a:p>
            <a:r>
              <a:rPr lang="en-US" dirty="0"/>
              <a:t>Implementation Details</a:t>
            </a:r>
          </a:p>
        </p:txBody>
      </p:sp>
      <p:sp>
        <p:nvSpPr>
          <p:cNvPr id="3" name="Content Placeholder 2">
            <a:extLst>
              <a:ext uri="{FF2B5EF4-FFF2-40B4-BE49-F238E27FC236}">
                <a16:creationId xmlns:a16="http://schemas.microsoft.com/office/drawing/2014/main" id="{C5173C60-327A-458C-9C8F-F26CEB909DA9}"/>
              </a:ext>
            </a:extLst>
          </p:cNvPr>
          <p:cNvSpPr>
            <a:spLocks noGrp="1"/>
          </p:cNvSpPr>
          <p:nvPr>
            <p:ph idx="1"/>
          </p:nvPr>
        </p:nvSpPr>
        <p:spPr/>
        <p:txBody>
          <a:bodyPr>
            <a:normAutofit fontScale="92500"/>
          </a:bodyPr>
          <a:lstStyle/>
          <a:p>
            <a:pPr lvl="1">
              <a:buFont typeface="Wingdings" panose="05000000000000000000" pitchFamily="2" charset="2"/>
              <a:buChar char="§"/>
            </a:pPr>
            <a:r>
              <a:rPr lang="en-US" dirty="0"/>
              <a:t>Place Sensors </a:t>
            </a:r>
            <a:r>
              <a:rPr lang="en-US" dirty="0" err="1"/>
              <a:t>BoosterPack</a:t>
            </a:r>
            <a:r>
              <a:rPr lang="en-US" dirty="0"/>
              <a:t> on top of CC1350 Launchpad aligned with matching pins. Connect USB from Windows PC to debug USB port on Launchpad. Plug in the other two CC1350 Launchpads too.</a:t>
            </a:r>
          </a:p>
          <a:p>
            <a:pPr lvl="1">
              <a:buFont typeface="Wingdings" panose="05000000000000000000" pitchFamily="2" charset="2"/>
              <a:buChar char="§"/>
            </a:pPr>
            <a:r>
              <a:rPr lang="en-US" dirty="0"/>
              <a:t>Open </a:t>
            </a:r>
            <a:r>
              <a:rPr lang="en-US" dirty="0" err="1"/>
              <a:t>UniFlash</a:t>
            </a:r>
            <a:r>
              <a:rPr lang="en-US" dirty="0"/>
              <a:t> application with all CC1350 Launchpad boards connected. Obtain serial numbers from the Detected Devices window. My board with the Sensors </a:t>
            </a:r>
            <a:r>
              <a:rPr lang="en-US" dirty="0" err="1"/>
              <a:t>Boosterpack</a:t>
            </a:r>
            <a:r>
              <a:rPr lang="en-US" dirty="0"/>
              <a:t> contains serial number L40007FZ. </a:t>
            </a:r>
          </a:p>
          <a:p>
            <a:pPr lvl="1">
              <a:buFont typeface="Wingdings" panose="05000000000000000000" pitchFamily="2" charset="2"/>
              <a:buChar char="§"/>
            </a:pPr>
            <a:r>
              <a:rPr lang="en-US" dirty="0"/>
              <a:t>In </a:t>
            </a:r>
            <a:r>
              <a:rPr lang="en-US" dirty="0" err="1"/>
              <a:t>TargetConfigs</a:t>
            </a:r>
            <a:r>
              <a:rPr lang="en-US" dirty="0"/>
              <a:t> folder, edit the CC1350F128.ccxml file to add serial number L40007FZ for the sensor_cc1350lp project. This is useful when connecting all 3 boards and have the CCS debug this board recognizing it by its serial number. </a:t>
            </a:r>
          </a:p>
          <a:p>
            <a:pPr lvl="1">
              <a:buFont typeface="Wingdings" panose="05000000000000000000" pitchFamily="2" charset="2"/>
              <a:buChar char="§"/>
            </a:pPr>
            <a:r>
              <a:rPr lang="en-US" dirty="0"/>
              <a:t>Open and edit “</a:t>
            </a:r>
            <a:r>
              <a:rPr lang="en-US" dirty="0" err="1"/>
              <a:t>sensor.c</a:t>
            </a:r>
            <a:r>
              <a:rPr lang="en-US" dirty="0"/>
              <a:t>” file. Added new Include libraries and I2C code to recognize and obtain Ambient Light data. Temperature reading and transmission is in code by default. The Sensor </a:t>
            </a:r>
            <a:r>
              <a:rPr lang="en-US" dirty="0" err="1"/>
              <a:t>BoosterPack</a:t>
            </a:r>
            <a:r>
              <a:rPr lang="en-US" dirty="0"/>
              <a:t> utilizes the TI OPT3001. The TI TMP006 Temperature Sensor is integrated with the Launchpad.</a:t>
            </a:r>
          </a:p>
          <a:p>
            <a:pPr lvl="1">
              <a:buFont typeface="Wingdings" panose="05000000000000000000" pitchFamily="2" charset="2"/>
              <a:buChar char="§"/>
            </a:pPr>
            <a:endParaRPr lang="en-US" dirty="0"/>
          </a:p>
        </p:txBody>
      </p:sp>
      <p:sp>
        <p:nvSpPr>
          <p:cNvPr id="4" name="Footer Placeholder 3">
            <a:extLst>
              <a:ext uri="{FF2B5EF4-FFF2-40B4-BE49-F238E27FC236}">
                <a16:creationId xmlns:a16="http://schemas.microsoft.com/office/drawing/2014/main" id="{36E4F4CA-6761-4E3C-BC9F-DB9947D3812D}"/>
              </a:ext>
            </a:extLst>
          </p:cNvPr>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1744713326"/>
      </p:ext>
    </p:extLst>
  </p:cSld>
  <p:clrMapOvr>
    <a:masterClrMapping/>
  </p:clrMapOvr>
</p:sld>
</file>

<file path=ppt/theme/theme1.xml><?xml version="1.0" encoding="utf-8"?>
<a:theme xmlns:a="http://schemas.openxmlformats.org/drawingml/2006/main" name="CleanA">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eanA" id="{73E4D85C-6A00-7446-876F-A224A92E59B6}" vid="{9373C565-EB7A-184D-866A-64A71417DB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CleanA</Template>
  <TotalTime>1687</TotalTime>
  <Words>3224</Words>
  <Application>Microsoft Office PowerPoint</Application>
  <PresentationFormat>On-screen Show (4:3)</PresentationFormat>
  <Paragraphs>267</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Avenir Book</vt:lpstr>
      <vt:lpstr>Calibri</vt:lpstr>
      <vt:lpstr>Wingdings</vt:lpstr>
      <vt:lpstr>CleanA</vt:lpstr>
      <vt:lpstr>SENSOR STAR NETWORK TOPOLOGY STACK TI 15.4-STACK LINUX SDK WITH BEAGLEBONE BLACK</vt:lpstr>
      <vt:lpstr>Goal</vt:lpstr>
      <vt:lpstr>Outcome - Accomplishments</vt:lpstr>
      <vt:lpstr>Components Used in Design</vt:lpstr>
      <vt:lpstr>Tools used in Design</vt:lpstr>
      <vt:lpstr>Schematics</vt:lpstr>
      <vt:lpstr>Pre-requisites used in Design</vt:lpstr>
      <vt:lpstr>Implementation Details</vt:lpstr>
      <vt:lpstr>Implementation Details</vt:lpstr>
      <vt:lpstr>Implementation Details</vt:lpstr>
      <vt:lpstr>Implementation Details</vt:lpstr>
      <vt:lpstr>Implementation Details</vt:lpstr>
      <vt:lpstr>Implementation Details</vt:lpstr>
      <vt:lpstr>Implementation Details</vt:lpstr>
      <vt:lpstr>Implementation Details</vt:lpstr>
      <vt:lpstr>Implementation Details</vt:lpstr>
      <vt:lpstr>Implementation Details</vt:lpstr>
      <vt:lpstr>Implementation Details</vt:lpstr>
      <vt:lpstr>Implementation Details</vt:lpstr>
      <vt:lpstr>Implementation Details</vt:lpstr>
      <vt:lpstr>Implementation Details</vt:lpstr>
      <vt:lpstr>Implementation Details</vt:lpstr>
      <vt:lpstr>Actual project set-up</vt:lpstr>
      <vt:lpstr>Demo</vt:lpstr>
      <vt:lpstr>Results and Conclusions</vt:lpstr>
      <vt:lpstr>Results and Conclusions</vt:lpstr>
      <vt:lpstr>Results and Conclusions</vt:lpstr>
      <vt:lpstr>Reference</vt:lpstr>
      <vt:lpstr>References</vt:lpstr>
    </vt:vector>
  </TitlesOfParts>
  <Company>UNLV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Venkatesan Muthukumar</dc:creator>
  <cp:lastModifiedBy>Martin Villasenor</cp:lastModifiedBy>
  <cp:revision>49</cp:revision>
  <dcterms:created xsi:type="dcterms:W3CDTF">2012-11-19T20:59:30Z</dcterms:created>
  <dcterms:modified xsi:type="dcterms:W3CDTF">2018-12-13T05:26:27Z</dcterms:modified>
</cp:coreProperties>
</file>