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2" r:id="rId3"/>
    <p:sldId id="257" r:id="rId4"/>
    <p:sldId id="258" r:id="rId5"/>
    <p:sldId id="260" r:id="rId6"/>
    <p:sldId id="259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7196-4712-4382-9449-6F9BF22356B3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1E1F-40C2-4B5D-A890-529203BF2CE9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744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7196-4712-4382-9449-6F9BF22356B3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1E1F-40C2-4B5D-A890-529203BF2C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1814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7196-4712-4382-9449-6F9BF22356B3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1E1F-40C2-4B5D-A890-529203BF2C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681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7196-4712-4382-9449-6F9BF22356B3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1E1F-40C2-4B5D-A890-529203BF2CE9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9520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7196-4712-4382-9449-6F9BF22356B3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1E1F-40C2-4B5D-A890-529203BF2C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471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7196-4712-4382-9449-6F9BF22356B3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1E1F-40C2-4B5D-A890-529203BF2CE9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9597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7196-4712-4382-9449-6F9BF22356B3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1E1F-40C2-4B5D-A890-529203BF2C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146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7196-4712-4382-9449-6F9BF22356B3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1E1F-40C2-4B5D-A890-529203BF2C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054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7196-4712-4382-9449-6F9BF22356B3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1E1F-40C2-4B5D-A890-529203BF2C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4680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7196-4712-4382-9449-6F9BF22356B3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1E1F-40C2-4B5D-A890-529203BF2C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355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7196-4712-4382-9449-6F9BF22356B3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1E1F-40C2-4B5D-A890-529203BF2C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9264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7196-4712-4382-9449-6F9BF22356B3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1E1F-40C2-4B5D-A890-529203BF2C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113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7196-4712-4382-9449-6F9BF22356B3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1E1F-40C2-4B5D-A890-529203BF2C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6443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7196-4712-4382-9449-6F9BF22356B3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1E1F-40C2-4B5D-A890-529203BF2C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283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7196-4712-4382-9449-6F9BF22356B3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1E1F-40C2-4B5D-A890-529203BF2C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2791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7196-4712-4382-9449-6F9BF22356B3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1E1F-40C2-4B5D-A890-529203BF2C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5145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7196-4712-4382-9449-6F9BF22356B3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1E1F-40C2-4B5D-A890-529203BF2C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979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1527196-4712-4382-9449-6F9BF22356B3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73C1E1F-40C2-4B5D-A890-529203BF2C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88662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05918" y="151075"/>
            <a:ext cx="11266598" cy="3864334"/>
          </a:xfrm>
        </p:spPr>
        <p:txBody>
          <a:bodyPr>
            <a:normAutofit/>
          </a:bodyPr>
          <a:lstStyle/>
          <a:p>
            <a:pPr algn="ctr"/>
            <a:r>
              <a:rPr lang="ru-RU" sz="1600" dirty="0"/>
              <a:t>ФГБОУ ВО «Российский экономический университет им. Г.В. </a:t>
            </a:r>
            <a:r>
              <a:rPr lang="ru-RU" sz="1600" dirty="0" smtClean="0"/>
              <a:t>Плеханова»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ru-RU" sz="1600" dirty="0" smtClean="0"/>
              <a:t>Итоговый</a:t>
            </a:r>
            <a:r>
              <a:rPr lang="en-US" sz="1600" dirty="0" smtClean="0"/>
              <a:t> </a:t>
            </a:r>
            <a:r>
              <a:rPr lang="ru-RU" sz="1600" dirty="0" smtClean="0"/>
              <a:t>проект </a:t>
            </a:r>
            <a:r>
              <a:rPr lang="ru-RU" sz="1600" dirty="0"/>
              <a:t>на </a:t>
            </a:r>
            <a:r>
              <a:rPr lang="ru-RU" sz="1600" dirty="0" smtClean="0"/>
              <a:t>тему: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ru-RU" sz="2400" dirty="0" smtClean="0"/>
              <a:t> </a:t>
            </a:r>
            <a:br>
              <a:rPr lang="ru-RU" sz="2400" dirty="0" smtClean="0"/>
            </a:b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«Разработка платформы по продаже товаров»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</a:rPr>
              <a:t>Программа </a:t>
            </a:r>
            <a:r>
              <a:rPr lang="ru-RU" sz="1600" dirty="0">
                <a:solidFill>
                  <a:schemeClr val="accent1">
                    <a:lumMod val="75000"/>
                  </a:schemeClr>
                </a:solidFill>
              </a:rPr>
              <a:t>профессиональной переподготовки: Fullstack-разработка на языке Java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653777" y="5783987"/>
            <a:ext cx="6400800" cy="942818"/>
          </a:xfrm>
        </p:spPr>
        <p:txBody>
          <a:bodyPr/>
          <a:lstStyle/>
          <a:p>
            <a:pPr algn="r"/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Иванова Людмила Владимировна</a:t>
            </a:r>
          </a:p>
          <a:p>
            <a:pPr algn="r"/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Группа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FSJ-5-22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254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800" y="201579"/>
            <a:ext cx="8534400" cy="1507067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Предметная область</a:t>
            </a: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4800" y="1401417"/>
            <a:ext cx="8534400" cy="3615267"/>
          </a:xfrm>
        </p:spPr>
        <p:txBody>
          <a:bodyPr/>
          <a:lstStyle/>
          <a:p>
            <a:r>
              <a:rPr lang="ru-RU" dirty="0" smtClean="0"/>
              <a:t>Интернет-магазин по </a:t>
            </a:r>
            <a:r>
              <a:rPr lang="ru-RU" dirty="0"/>
              <a:t>продаже товаров, это онлайн - платформа, </a:t>
            </a:r>
            <a:r>
              <a:rPr lang="ru-RU" dirty="0" smtClean="0"/>
              <a:t>где можно:</a:t>
            </a:r>
          </a:p>
          <a:p>
            <a:r>
              <a:rPr lang="ru-RU" dirty="0" smtClean="0"/>
              <a:t> добавлять карточки с товарами</a:t>
            </a:r>
          </a:p>
          <a:p>
            <a:r>
              <a:rPr lang="ru-RU" dirty="0" smtClean="0"/>
              <a:t>узнавать подробную информацию о товаре</a:t>
            </a:r>
          </a:p>
          <a:p>
            <a:r>
              <a:rPr lang="ru-RU" dirty="0"/>
              <a:t>д</a:t>
            </a:r>
            <a:r>
              <a:rPr lang="ru-RU" dirty="0" smtClean="0"/>
              <a:t>обавлять товары в корзину и удалять их</a:t>
            </a:r>
          </a:p>
          <a:p>
            <a:r>
              <a:rPr lang="ru-RU" dirty="0"/>
              <a:t>ф</a:t>
            </a:r>
            <a:r>
              <a:rPr lang="ru-RU" dirty="0" smtClean="0"/>
              <a:t>ормировать заказ и просматривать историю по оформленным заказам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172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185677"/>
            <a:ext cx="8534400" cy="609454"/>
          </a:xfrm>
        </p:spPr>
        <p:txBody>
          <a:bodyPr>
            <a:normAutofit/>
          </a:bodyPr>
          <a:lstStyle/>
          <a:p>
            <a:r>
              <a:rPr lang="ru-RU" sz="2000" dirty="0" smtClean="0"/>
              <a:t>Функционал платформы</a:t>
            </a:r>
            <a:endParaRPr lang="ru-RU" sz="2000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05916" y="659959"/>
            <a:ext cx="11616455" cy="57090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smtClean="0"/>
              <a:t>1)  Разработана платформа по продаже товаров, в которой реализованы 3 пользователя:</a:t>
            </a:r>
          </a:p>
          <a:p>
            <a:r>
              <a:rPr lang="ru-RU" sz="1600" dirty="0" smtClean="0">
                <a:solidFill>
                  <a:schemeClr val="tx1"/>
                </a:solidFill>
              </a:rPr>
              <a:t>Администратор </a:t>
            </a:r>
            <a:r>
              <a:rPr lang="ru-RU" sz="1600" dirty="0" smtClean="0"/>
              <a:t>(может добавить, отредактировать, удалить товар и просмотреть список товаров с подробной информацией);</a:t>
            </a:r>
          </a:p>
          <a:p>
            <a:r>
              <a:rPr lang="ru-RU" sz="1600" dirty="0" smtClean="0">
                <a:solidFill>
                  <a:schemeClr val="tx1"/>
                </a:solidFill>
              </a:rPr>
              <a:t>Не аутентифицированный пользователь </a:t>
            </a:r>
            <a:r>
              <a:rPr lang="ru-RU" sz="1600" dirty="0" smtClean="0"/>
              <a:t>(может просмотреть каталог товаров и осуществить поиск, сортировку, фильтрацию);</a:t>
            </a:r>
          </a:p>
          <a:p>
            <a:r>
              <a:rPr lang="ru-RU" sz="1600" dirty="0" smtClean="0">
                <a:solidFill>
                  <a:schemeClr val="tx1"/>
                </a:solidFill>
              </a:rPr>
              <a:t>Зарегистрированный пользователь </a:t>
            </a:r>
            <a:r>
              <a:rPr lang="ru-RU" sz="1600" dirty="0" smtClean="0">
                <a:solidFill>
                  <a:schemeClr val="bg2">
                    <a:lumMod val="50000"/>
                  </a:schemeClr>
                </a:solidFill>
              </a:rPr>
              <a:t>(может войти в свой личный кабинет; в личном кабинете доступен просмотр  каталога товаров и информация о конкретном товаре; можно добавить, просмотреть и удалить товар из корзины(при его наличии); можно оформить заказ и посмотреть список заказов).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chemeClr val="bg2">
                    <a:lumMod val="50000"/>
                  </a:schemeClr>
                </a:solidFill>
              </a:rPr>
              <a:t> 2) В </a:t>
            </a:r>
            <a:r>
              <a:rPr lang="ru-RU" sz="1600" dirty="0">
                <a:solidFill>
                  <a:schemeClr val="bg2">
                    <a:lumMod val="50000"/>
                  </a:schemeClr>
                </a:solidFill>
              </a:rPr>
              <a:t>приложении сформирован каталог товаров, в котором  можно просмотреть подробную информацию о товаре</a:t>
            </a:r>
            <a:r>
              <a:rPr lang="ru-RU" sz="1600" dirty="0" smtClean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r>
              <a:rPr lang="ru-RU" sz="1600" dirty="0" smtClean="0">
                <a:solidFill>
                  <a:schemeClr val="bg2">
                    <a:lumMod val="50000"/>
                  </a:schemeClr>
                </a:solidFill>
              </a:rPr>
              <a:t>можно отсортировать, отфильтровать, поиск товаров;</a:t>
            </a:r>
          </a:p>
          <a:p>
            <a:r>
              <a:rPr lang="ru-RU" sz="1600" dirty="0" smtClean="0">
                <a:solidFill>
                  <a:schemeClr val="bg2">
                    <a:lumMod val="50000"/>
                  </a:schemeClr>
                </a:solidFill>
              </a:rPr>
              <a:t>добавить товары в корзину и удалить;</a:t>
            </a:r>
          </a:p>
          <a:p>
            <a:r>
              <a:rPr lang="ru-RU" sz="1600" dirty="0" smtClean="0">
                <a:solidFill>
                  <a:schemeClr val="bg2">
                    <a:lumMod val="50000"/>
                  </a:schemeClr>
                </a:solidFill>
              </a:rPr>
              <a:t>в корзине  подсчитывается общая сумма за товар.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chemeClr val="bg2">
                    <a:lumMod val="50000"/>
                  </a:schemeClr>
                </a:solidFill>
              </a:rPr>
              <a:t>3)  Предусмотрен функционал заказа (№ заказа; привязанный к заказу продукт; 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Person user</a:t>
            </a:r>
            <a:r>
              <a:rPr lang="ru-RU" sz="1600" dirty="0" smtClean="0">
                <a:solidFill>
                  <a:schemeClr val="bg2">
                    <a:lumMod val="50000"/>
                  </a:schemeClr>
                </a:solidFill>
              </a:rPr>
              <a:t>, который совершает заказ; количество товаров в заказе; цена за количество товаров в заказе; дата и время сформированного заказа; статус заказа).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1046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0845" y="289044"/>
            <a:ext cx="8534400" cy="776431"/>
          </a:xfrm>
        </p:spPr>
        <p:txBody>
          <a:bodyPr/>
          <a:lstStyle/>
          <a:p>
            <a:pPr algn="ctr"/>
            <a:r>
              <a:rPr lang="en-US" dirty="0"/>
              <a:t>ER-</a:t>
            </a:r>
            <a:r>
              <a:rPr lang="ru-RU" dirty="0"/>
              <a:t>модель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142"/>
          <a:stretch/>
        </p:blipFill>
        <p:spPr>
          <a:xfrm>
            <a:off x="580845" y="996759"/>
            <a:ext cx="9477955" cy="567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901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9384" y="-198782"/>
            <a:ext cx="8534400" cy="865808"/>
          </a:xfrm>
        </p:spPr>
        <p:txBody>
          <a:bodyPr/>
          <a:lstStyle/>
          <a:p>
            <a:pPr algn="ctr"/>
            <a:r>
              <a:rPr lang="ru-RU" sz="2400" dirty="0" smtClean="0"/>
              <a:t>Таблицы</a:t>
            </a:r>
            <a:r>
              <a:rPr lang="ru-RU" dirty="0" smtClean="0"/>
              <a:t> </a:t>
            </a:r>
            <a:r>
              <a:rPr lang="en-US" sz="2400" dirty="0" smtClean="0"/>
              <a:t>ER-</a:t>
            </a:r>
            <a:r>
              <a:rPr lang="ru-RU" sz="2400" dirty="0" smtClean="0"/>
              <a:t>модели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9384" y="795131"/>
            <a:ext cx="11155280" cy="5597718"/>
          </a:xfrm>
        </p:spPr>
        <p:txBody>
          <a:bodyPr>
            <a:normAutofit fontScale="92500" lnSpcReduction="20000"/>
          </a:bodyPr>
          <a:lstStyle/>
          <a:p>
            <a:r>
              <a:rPr lang="ru-RU" sz="1600" dirty="0">
                <a:solidFill>
                  <a:schemeClr val="bg2">
                    <a:lumMod val="50000"/>
                  </a:schemeClr>
                </a:solidFill>
              </a:rPr>
              <a:t>Product  -   </a:t>
            </a:r>
            <a:r>
              <a:rPr lang="ru-RU" sz="1600" dirty="0" smtClean="0">
                <a:solidFill>
                  <a:schemeClr val="bg2">
                    <a:lumMod val="50000"/>
                  </a:schemeClr>
                </a:solidFill>
              </a:rPr>
              <a:t>для взаимодействия с товарами</a:t>
            </a:r>
            <a:endParaRPr lang="ru-RU" sz="16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sz="1600" dirty="0">
                <a:solidFill>
                  <a:schemeClr val="bg2">
                    <a:lumMod val="50000"/>
                  </a:schemeClr>
                </a:solidFill>
              </a:rPr>
              <a:t>Person – хранит информацию о пользователе и его роли</a:t>
            </a:r>
          </a:p>
          <a:p>
            <a:r>
              <a:rPr lang="ru-RU" sz="1600" dirty="0">
                <a:solidFill>
                  <a:schemeClr val="bg2">
                    <a:lumMod val="50000"/>
                  </a:schemeClr>
                </a:solidFill>
              </a:rPr>
              <a:t>Category – </a:t>
            </a:r>
            <a:r>
              <a:rPr lang="ru-RU" sz="1600" dirty="0" smtClean="0">
                <a:solidFill>
                  <a:schemeClr val="bg2">
                    <a:lumMod val="50000"/>
                  </a:schemeClr>
                </a:solidFill>
              </a:rPr>
              <a:t>отвечает за категории товаров</a:t>
            </a:r>
            <a:endParaRPr lang="ru-RU" sz="16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sz="1600" dirty="0" smtClean="0">
                <a:solidFill>
                  <a:schemeClr val="bg2">
                    <a:lumMod val="50000"/>
                  </a:schemeClr>
                </a:solidFill>
              </a:rPr>
              <a:t>Orde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rs</a:t>
            </a:r>
            <a:r>
              <a:rPr lang="ru-RU" sz="1600" dirty="0" smtClean="0">
                <a:solidFill>
                  <a:schemeClr val="bg2">
                    <a:lumMod val="50000"/>
                  </a:schemeClr>
                </a:solidFill>
              </a:rPr>
              <a:t> − отвечает за заказы пользователей</a:t>
            </a:r>
          </a:p>
          <a:p>
            <a:r>
              <a:rPr lang="ru-RU" sz="1600" dirty="0" smtClean="0">
                <a:solidFill>
                  <a:schemeClr val="bg2">
                    <a:lumMod val="50000"/>
                  </a:schemeClr>
                </a:solidFill>
              </a:rPr>
              <a:t>Product_cart </a:t>
            </a:r>
            <a:r>
              <a:rPr lang="ru-RU" sz="1600" dirty="0">
                <a:solidFill>
                  <a:schemeClr val="bg2">
                    <a:lumMod val="50000"/>
                  </a:schemeClr>
                </a:solidFill>
              </a:rPr>
              <a:t>– хранит информацию о корзине</a:t>
            </a:r>
          </a:p>
          <a:p>
            <a:r>
              <a:rPr lang="ru-RU" sz="1600" dirty="0">
                <a:solidFill>
                  <a:schemeClr val="bg2">
                    <a:lumMod val="50000"/>
                  </a:schemeClr>
                </a:solidFill>
              </a:rPr>
              <a:t>Image – хранит данные о фотографии </a:t>
            </a:r>
            <a:r>
              <a:rPr lang="ru-RU" sz="1600" dirty="0" smtClean="0">
                <a:solidFill>
                  <a:schemeClr val="bg2">
                    <a:lumMod val="50000"/>
                  </a:schemeClr>
                </a:solidFill>
              </a:rPr>
              <a:t>товара</a:t>
            </a:r>
          </a:p>
          <a:p>
            <a:pPr marL="0" indent="0">
              <a:buNone/>
            </a:pPr>
            <a:endParaRPr lang="ru-RU" sz="1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chemeClr val="tx1"/>
                </a:solidFill>
              </a:rPr>
              <a:t>Связи:</a:t>
            </a:r>
          </a:p>
          <a:p>
            <a:r>
              <a:rPr lang="ru-RU" sz="1600" dirty="0" smtClean="0">
                <a:solidFill>
                  <a:schemeClr val="bg2">
                    <a:lumMod val="50000"/>
                  </a:schemeClr>
                </a:solidFill>
              </a:rPr>
              <a:t>«Один ко многим»             между продуктом и изображениями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sz="1600" dirty="0" smtClean="0">
                <a:solidFill>
                  <a:schemeClr val="bg2">
                    <a:lumMod val="50000"/>
                  </a:schemeClr>
                </a:solidFill>
              </a:rPr>
              <a:t>                                                   между категорией и продуктами</a:t>
            </a:r>
            <a:endParaRPr lang="en-US" sz="16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                                       </a:t>
            </a:r>
            <a:r>
              <a:rPr lang="ru-RU" sz="1600" dirty="0" smtClean="0">
                <a:solidFill>
                  <a:schemeClr val="bg2">
                    <a:lumMod val="50000"/>
                  </a:schemeClr>
                </a:solidFill>
              </a:rPr>
              <a:t>            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orderList </a:t>
            </a:r>
            <a:r>
              <a:rPr lang="ru-RU" sz="1600" dirty="0" smtClean="0">
                <a:solidFill>
                  <a:schemeClr val="bg2">
                    <a:lumMod val="50000"/>
                  </a:schemeClr>
                </a:solidFill>
              </a:rPr>
              <a:t>с заказами пользователя</a:t>
            </a:r>
          </a:p>
          <a:p>
            <a:r>
              <a:rPr lang="ru-RU" sz="1600" dirty="0" smtClean="0">
                <a:solidFill>
                  <a:schemeClr val="bg2">
                    <a:lumMod val="50000"/>
                  </a:schemeClr>
                </a:solidFill>
              </a:rPr>
              <a:t>«Многие к одному»           между продуктом и категорией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chemeClr val="bg2">
                    <a:lumMod val="50000"/>
                  </a:schemeClr>
                </a:solidFill>
              </a:rPr>
              <a:t>                                                   между изображением и продуктом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sz="1600" dirty="0" smtClean="0">
                <a:solidFill>
                  <a:schemeClr val="bg2">
                    <a:lumMod val="50000"/>
                  </a:schemeClr>
                </a:solidFill>
              </a:rPr>
              <a:t>                                                  между продуктом и пользователем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chemeClr val="bg2">
                    <a:lumMod val="50000"/>
                  </a:schemeClr>
                </a:solidFill>
              </a:rPr>
              <a:t>                                                   между заказом и продуктом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chemeClr val="bg2">
                    <a:lumMod val="50000"/>
                  </a:schemeClr>
                </a:solidFill>
              </a:rPr>
              <a:t>                                                   между заказом и пользователем </a:t>
            </a:r>
          </a:p>
          <a:p>
            <a:r>
              <a:rPr lang="ru-RU" sz="1600" dirty="0" smtClean="0">
                <a:solidFill>
                  <a:schemeClr val="bg2">
                    <a:lumMod val="50000"/>
                  </a:schemeClr>
                </a:solidFill>
              </a:rPr>
              <a:t>«Многие ко многим»        между продуктом и списком пользователей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sz="1600" dirty="0" smtClean="0">
                <a:solidFill>
                  <a:schemeClr val="bg2">
                    <a:lumMod val="50000"/>
                  </a:schemeClr>
                </a:solidFill>
              </a:rPr>
              <a:t>                                                  между 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productList </a:t>
            </a:r>
            <a:r>
              <a:rPr lang="ru-RU" sz="1600" dirty="0" smtClean="0">
                <a:solidFill>
                  <a:schemeClr val="bg2">
                    <a:lumMod val="50000"/>
                  </a:schemeClr>
                </a:solidFill>
              </a:rPr>
              <a:t>и продуктами(промежуточная таблица 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“product_cart”</a:t>
            </a:r>
            <a:r>
              <a:rPr lang="ru-RU" sz="1600" dirty="0" smtClean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5863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171" y="-218956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Инструментальные средства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44171" y="1129085"/>
            <a:ext cx="8534400" cy="543869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В качестве технологии для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BACKEND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используется:</a:t>
            </a:r>
          </a:p>
          <a:p>
            <a:r>
              <a:rPr lang="ru-RU" dirty="0" smtClean="0"/>
              <a:t>IntelliJ </a:t>
            </a:r>
            <a:r>
              <a:rPr lang="ru-RU" dirty="0"/>
              <a:t>IDEA — интегрированная среда разработки программного обеспечения </a:t>
            </a:r>
            <a:endParaRPr lang="ru-RU" dirty="0" smtClean="0"/>
          </a:p>
          <a:p>
            <a:r>
              <a:rPr lang="ru-RU" dirty="0"/>
              <a:t>Язык программирования </a:t>
            </a:r>
            <a:r>
              <a:rPr lang="en-US" dirty="0"/>
              <a:t>Java</a:t>
            </a:r>
            <a:endParaRPr lang="ru-RU" dirty="0" smtClean="0"/>
          </a:p>
          <a:p>
            <a:r>
              <a:rPr lang="ru-RU" dirty="0" smtClean="0"/>
              <a:t>многофункциональный фреймворк </a:t>
            </a:r>
            <a:r>
              <a:rPr lang="en-US" dirty="0"/>
              <a:t>Spring Framework (Spring</a:t>
            </a:r>
            <a:r>
              <a:rPr lang="en-US" dirty="0" smtClean="0"/>
              <a:t>)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Компоненты фреймворка: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dirty="0"/>
              <a:t>Spring Security предоставляет базовые функции </a:t>
            </a:r>
            <a:r>
              <a:rPr lang="ru-RU" dirty="0" smtClean="0"/>
              <a:t>безопасности</a:t>
            </a:r>
            <a:endParaRPr lang="en-US" dirty="0" smtClean="0"/>
          </a:p>
          <a:p>
            <a:r>
              <a:rPr lang="en-US" dirty="0" smtClean="0"/>
              <a:t>Thymeleaf – </a:t>
            </a:r>
            <a:r>
              <a:rPr lang="ru-RU" dirty="0" smtClean="0"/>
              <a:t>шаблонизатор</a:t>
            </a:r>
            <a:r>
              <a:rPr lang="en-US" dirty="0" smtClean="0"/>
              <a:t> </a:t>
            </a:r>
            <a:r>
              <a:rPr lang="ru-RU" dirty="0" smtClean="0"/>
              <a:t>для динамического контента, вывода</a:t>
            </a:r>
          </a:p>
          <a:p>
            <a:r>
              <a:rPr lang="en-US" dirty="0"/>
              <a:t>Spring </a:t>
            </a:r>
            <a:r>
              <a:rPr lang="en-US" dirty="0" smtClean="0"/>
              <a:t>Boot</a:t>
            </a:r>
            <a:r>
              <a:rPr lang="ru-RU" dirty="0" smtClean="0"/>
              <a:t> – внедрение зависимостей</a:t>
            </a:r>
          </a:p>
          <a:p>
            <a:r>
              <a:rPr lang="en-US" dirty="0"/>
              <a:t>Spring Boot </a:t>
            </a:r>
            <a:r>
              <a:rPr lang="en-US" dirty="0" smtClean="0"/>
              <a:t>Validation</a:t>
            </a:r>
            <a:r>
              <a:rPr lang="ru-RU" dirty="0" smtClean="0"/>
              <a:t> – валидация в репозиторном слое</a:t>
            </a:r>
          </a:p>
          <a:p>
            <a:r>
              <a:rPr lang="en-US" dirty="0"/>
              <a:t>Spring </a:t>
            </a:r>
            <a:r>
              <a:rPr lang="en-US" dirty="0" smtClean="0"/>
              <a:t>Web</a:t>
            </a:r>
            <a:r>
              <a:rPr lang="ru-RU" dirty="0"/>
              <a:t> - з</a:t>
            </a:r>
            <a:r>
              <a:rPr lang="ru-RU" dirty="0" smtClean="0"/>
              <a:t>ависимость</a:t>
            </a:r>
            <a:r>
              <a:rPr lang="ru-RU" dirty="0"/>
              <a:t>, которая предоставляет контейнер </a:t>
            </a:r>
            <a:r>
              <a:rPr lang="ru-RU" dirty="0" smtClean="0"/>
              <a:t>сервлетов(классы</a:t>
            </a:r>
            <a:r>
              <a:rPr lang="ru-RU" dirty="0"/>
              <a:t>, которые обрабатывают все входящие </a:t>
            </a:r>
            <a:r>
              <a:rPr lang="ru-RU" dirty="0" smtClean="0"/>
              <a:t>запросы)</a:t>
            </a:r>
          </a:p>
          <a:p>
            <a:r>
              <a:rPr lang="en-US" dirty="0" smtClean="0"/>
              <a:t>Spring</a:t>
            </a:r>
            <a:r>
              <a:rPr lang="ru-RU" dirty="0" smtClean="0"/>
              <a:t> </a:t>
            </a:r>
            <a:r>
              <a:rPr lang="en-US" dirty="0" smtClean="0"/>
              <a:t>DevTools</a:t>
            </a:r>
            <a:r>
              <a:rPr lang="ru-RU" dirty="0" smtClean="0"/>
              <a:t> </a:t>
            </a:r>
            <a:r>
              <a:rPr lang="ru-RU" dirty="0"/>
              <a:t>- ускоряет и упрощает разработку приложений Spring Boot, обеспечивая автоматический </a:t>
            </a:r>
            <a:r>
              <a:rPr lang="ru-RU" dirty="0" smtClean="0"/>
              <a:t>перезапуск</a:t>
            </a:r>
          </a:p>
          <a:p>
            <a:r>
              <a:rPr lang="en-US" dirty="0"/>
              <a:t>Spring Data JPA </a:t>
            </a:r>
            <a:r>
              <a:rPr lang="ru-RU" dirty="0" smtClean="0"/>
              <a:t> </a:t>
            </a:r>
            <a:r>
              <a:rPr lang="ru-RU" dirty="0"/>
              <a:t>стартовый модуль для работы с </a:t>
            </a:r>
            <a:r>
              <a:rPr lang="ru-RU" dirty="0" smtClean="0"/>
              <a:t>Hibernate(взаимодействие с сущностями базы данных)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/>
              <a:t>PostgreSQL — свободная объектно-реляционная система управления </a:t>
            </a:r>
            <a:r>
              <a:rPr lang="ru-RU" dirty="0" smtClean="0"/>
              <a:t>базами данных </a:t>
            </a:r>
            <a:r>
              <a:rPr lang="ru-RU" dirty="0"/>
              <a:t>(СУБД)</a:t>
            </a:r>
          </a:p>
        </p:txBody>
      </p:sp>
    </p:spTree>
    <p:extLst>
      <p:ext uri="{BB962C8B-B14F-4D97-AF65-F5344CB8AC3E}">
        <p14:creationId xmlns:p14="http://schemas.microsoft.com/office/powerpoint/2010/main" val="641984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1683" y="875969"/>
            <a:ext cx="4118375" cy="482233"/>
          </a:xfrm>
        </p:spPr>
        <p:txBody>
          <a:bodyPr>
            <a:normAutofit/>
          </a:bodyPr>
          <a:lstStyle/>
          <a:p>
            <a:r>
              <a:rPr lang="ru-RU" sz="1400" dirty="0" smtClean="0">
                <a:solidFill>
                  <a:schemeClr val="bg2">
                    <a:lumMod val="50000"/>
                  </a:schemeClr>
                </a:solidFill>
              </a:rPr>
              <a:t>Страница для авторизации</a:t>
            </a:r>
            <a:endParaRPr lang="ru-RU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680" b="3713"/>
          <a:stretch/>
        </p:blipFill>
        <p:spPr>
          <a:xfrm>
            <a:off x="661682" y="1358202"/>
            <a:ext cx="4923099" cy="2849458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661684" y="393736"/>
            <a:ext cx="4118375" cy="48223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000" dirty="0" smtClean="0"/>
              <a:t>Результат работы</a:t>
            </a:r>
            <a:endParaRPr lang="ru-RU" sz="2000" dirty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5621973" y="1906936"/>
            <a:ext cx="4118375" cy="48223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1400" dirty="0" smtClean="0">
                <a:solidFill>
                  <a:schemeClr val="bg2">
                    <a:lumMod val="50000"/>
                  </a:schemeClr>
                </a:solidFill>
              </a:rPr>
              <a:t>Главная страница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sz="1400" dirty="0" smtClean="0">
                <a:solidFill>
                  <a:schemeClr val="bg2">
                    <a:lumMod val="50000"/>
                  </a:schemeClr>
                </a:solidFill>
              </a:rPr>
              <a:t>магазина</a:t>
            </a:r>
            <a:endParaRPr lang="ru-RU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3"/>
          <a:srcRect t="4145" b="5064"/>
          <a:stretch/>
        </p:blipFill>
        <p:spPr>
          <a:xfrm>
            <a:off x="2720668" y="2389170"/>
            <a:ext cx="4923300" cy="2793704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4"/>
          <a:srcRect t="3119" b="3777"/>
          <a:stretch/>
        </p:blipFill>
        <p:spPr>
          <a:xfrm>
            <a:off x="6575729" y="3948949"/>
            <a:ext cx="4803392" cy="2795078"/>
          </a:xfrm>
          <a:prstGeom prst="rect">
            <a:avLst/>
          </a:prstGeom>
        </p:spPr>
      </p:pic>
      <p:sp>
        <p:nvSpPr>
          <p:cNvPr id="14" name="Заголовок 1"/>
          <p:cNvSpPr txBox="1">
            <a:spLocks/>
          </p:cNvSpPr>
          <p:nvPr/>
        </p:nvSpPr>
        <p:spPr>
          <a:xfrm>
            <a:off x="7643767" y="3408677"/>
            <a:ext cx="2828156" cy="48223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1400" dirty="0" smtClean="0">
                <a:solidFill>
                  <a:schemeClr val="bg2">
                    <a:lumMod val="50000"/>
                  </a:schemeClr>
                </a:solidFill>
              </a:rPr>
              <a:t>Информация о товаре в каталоге магазина</a:t>
            </a:r>
            <a:endParaRPr lang="ru-RU" sz="1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556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4128" b="4937"/>
          <a:stretch/>
        </p:blipFill>
        <p:spPr>
          <a:xfrm>
            <a:off x="310099" y="1420488"/>
            <a:ext cx="4915484" cy="2793704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310099" y="458818"/>
            <a:ext cx="4118375" cy="48223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000" dirty="0" smtClean="0"/>
              <a:t>Результат работы</a:t>
            </a:r>
            <a:endParaRPr lang="ru-RU" sz="2000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310100" y="941051"/>
            <a:ext cx="4118375" cy="482233"/>
          </a:xfrm>
        </p:spPr>
        <p:txBody>
          <a:bodyPr>
            <a:normAutofit/>
          </a:bodyPr>
          <a:lstStyle/>
          <a:p>
            <a:r>
              <a:rPr lang="ru-RU" sz="1400" dirty="0" smtClean="0">
                <a:solidFill>
                  <a:schemeClr val="bg2">
                    <a:lumMod val="50000"/>
                  </a:schemeClr>
                </a:solidFill>
              </a:rPr>
              <a:t>Личный кабинет администратора</a:t>
            </a:r>
            <a:endParaRPr lang="ru-RU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3"/>
          <a:srcRect t="4130" b="3982"/>
          <a:stretch/>
        </p:blipFill>
        <p:spPr>
          <a:xfrm>
            <a:off x="3403159" y="2789463"/>
            <a:ext cx="4961613" cy="2849458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/>
          <a:srcRect t="3379" b="5202"/>
          <a:stretch/>
        </p:blipFill>
        <p:spPr>
          <a:xfrm>
            <a:off x="6972946" y="3860161"/>
            <a:ext cx="4987108" cy="2849458"/>
          </a:xfrm>
          <a:prstGeom prst="rect">
            <a:avLst/>
          </a:prstGeom>
        </p:spPr>
      </p:pic>
      <p:sp>
        <p:nvSpPr>
          <p:cNvPr id="13" name="Заголовок 1"/>
          <p:cNvSpPr txBox="1">
            <a:spLocks/>
          </p:cNvSpPr>
          <p:nvPr/>
        </p:nvSpPr>
        <p:spPr>
          <a:xfrm>
            <a:off x="8364772" y="3431229"/>
            <a:ext cx="4118375" cy="48223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1400" dirty="0" smtClean="0">
                <a:solidFill>
                  <a:schemeClr val="bg2">
                    <a:lumMod val="50000"/>
                  </a:schemeClr>
                </a:solidFill>
              </a:rPr>
              <a:t>Корзина с заказами</a:t>
            </a:r>
            <a:endParaRPr lang="ru-RU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5225583" y="2307230"/>
            <a:ext cx="4118375" cy="48223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1400" dirty="0" smtClean="0">
                <a:solidFill>
                  <a:schemeClr val="bg2">
                    <a:lumMod val="50000"/>
                  </a:schemeClr>
                </a:solidFill>
              </a:rPr>
              <a:t>Личный кабинет аутентифицированного пользователя</a:t>
            </a:r>
            <a:endParaRPr lang="ru-RU" sz="1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001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3726" y="201580"/>
            <a:ext cx="8534400" cy="744626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заключение</a:t>
            </a: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3382" y="858741"/>
            <a:ext cx="8534400" cy="1431235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Разработана платформа </a:t>
            </a:r>
            <a:r>
              <a:rPr lang="ru-RU" dirty="0"/>
              <a:t>интернет – магазин согласно требованиям к итоговому заданию. 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93382" y="2172031"/>
            <a:ext cx="8534400" cy="1431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ru-RU" dirty="0" smtClean="0">
                <a:solidFill>
                  <a:schemeClr val="tx1"/>
                </a:solidFill>
              </a:rPr>
              <a:t>Ссылка на </a:t>
            </a:r>
            <a:r>
              <a:rPr lang="en-US" dirty="0" err="1" smtClean="0">
                <a:solidFill>
                  <a:schemeClr val="tx1"/>
                </a:solidFill>
              </a:rPr>
              <a:t>Git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Font typeface="Wingdings 3" panose="05040102010807070707" pitchFamily="18" charset="2"/>
              <a:buNone/>
            </a:pP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878189" y="2457155"/>
            <a:ext cx="4940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https://github.com/villelou/final-project.git</a:t>
            </a:r>
            <a:endParaRPr lang="ru-RU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1057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1607</TotalTime>
  <Words>505</Words>
  <Application>Microsoft Office PowerPoint</Application>
  <PresentationFormat>Широкоэкранный</PresentationFormat>
  <Paragraphs>66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Сектор</vt:lpstr>
      <vt:lpstr>ФГБОУ ВО «Российский экономический университет им. Г.В. Плеханова»       Итоговый проект на тему:   «Разработка платформы по продаже товаров»    Программа профессиональной переподготовки: Fullstack-разработка на языке Java</vt:lpstr>
      <vt:lpstr>Предметная область</vt:lpstr>
      <vt:lpstr>Функционал платформы</vt:lpstr>
      <vt:lpstr>ER-модель</vt:lpstr>
      <vt:lpstr>Таблицы ER-модели</vt:lpstr>
      <vt:lpstr>Инструментальные средства</vt:lpstr>
      <vt:lpstr>Страница для авторизации</vt:lpstr>
      <vt:lpstr>Личный кабинет администратора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ФГБОУ ВО «Российский экономический университет им. Г.В. Плеханова» Итоговый проект на тему: «Название проекта» Программа профессиональной переподготовки: Fullstack-разработка на языке Java</dc:title>
  <dc:creator>Пользователь</dc:creator>
  <cp:lastModifiedBy>Пользователь</cp:lastModifiedBy>
  <cp:revision>62</cp:revision>
  <dcterms:created xsi:type="dcterms:W3CDTF">2023-05-28T17:16:51Z</dcterms:created>
  <dcterms:modified xsi:type="dcterms:W3CDTF">2023-06-05T21:53:40Z</dcterms:modified>
</cp:coreProperties>
</file>