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9_7862A41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3" r:id="rId5"/>
    <p:sldId id="261" r:id="rId6"/>
    <p:sldId id="264" r:id="rId7"/>
    <p:sldId id="268" r:id="rId8"/>
    <p:sldId id="270" r:id="rId9"/>
    <p:sldId id="265" r:id="rId10"/>
    <p:sldId id="267" r:id="rId11"/>
    <p:sldId id="266" r:id="rId12"/>
    <p:sldId id="271" r:id="rId13"/>
    <p:sldId id="272" r:id="rId14"/>
    <p:sldId id="269" r:id="rId15"/>
    <p:sldId id="274" r:id="rId16"/>
    <p:sldId id="275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B44B31-B830-9BFF-2912-A780BB02DC4F}" name="Francesco Villi" initials="FV" userId="Francesco Vill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260" y="27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9_7862A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4A67C1-6057-47BA-B331-216855184200}" authorId="{75B44B31-B830-9BFF-2912-A780BB02DC4F}" created="2023-01-20T11:05:40.053">
    <pc:sldMkLst xmlns:pc="http://schemas.microsoft.com/office/powerpoint/2013/main/command">
      <pc:docMk/>
      <pc:sldMk cId="126233153" sldId="265"/>
    </pc:sldMkLst>
    <p188:txBody>
      <a:bodyPr/>
      <a:lstStyle/>
      <a:p>
        <a:r>
          <a:rPr lang="en-US"/>
          <a:t>Explain why I used WIDTH and WIDTH+K_SIZE-1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19/01/2023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19/01/2023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6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21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41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626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50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922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0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22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1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21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7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2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7862A4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332767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Parallel</a:t>
            </a:r>
            <a:r>
              <a:rPr lang="it-IT" dirty="0"/>
              <a:t> and </a:t>
            </a:r>
            <a:r>
              <a:rPr lang="it-IT" dirty="0" err="1"/>
              <a:t>sequantial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CPU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166853" y="6474363"/>
            <a:ext cx="226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Luogo e data </a:t>
            </a:r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arial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</a:t>
            </a:r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bold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14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913235" y="2339173"/>
            <a:ext cx="504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Intro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Load partial image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the pixel out of BLOCK_WIDTH to compute </a:t>
            </a:r>
            <a:r>
              <a:rPr lang="it-IT" dirty="0" err="1"/>
              <a:t>correctly</a:t>
            </a:r>
            <a:r>
              <a:rPr lang="it-IT" dirty="0"/>
              <a:t> the output </a:t>
            </a:r>
            <a:r>
              <a:rPr lang="it-IT" dirty="0" err="1"/>
              <a:t>value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extra </a:t>
            </a:r>
            <a:r>
              <a:rPr lang="it-IT" dirty="0" err="1"/>
              <a:t>values</a:t>
            </a:r>
            <a:r>
              <a:rPr lang="it-IT" dirty="0"/>
              <a:t> to load </a:t>
            </a:r>
            <a:r>
              <a:rPr lang="it-IT" dirty="0" err="1"/>
              <a:t>depends</a:t>
            </a:r>
            <a:r>
              <a:rPr lang="it-IT" dirty="0"/>
              <a:t> on kernel 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606989-77A5-6C28-0EE7-B2A6BE45F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759" y="1623825"/>
            <a:ext cx="5057812" cy="47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1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Initialize</a:t>
            </a:r>
            <a:r>
              <a:rPr lang="it-IT" dirty="0"/>
              <a:t>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kernel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continue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265177" cy="44935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extern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dynamic_array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dynamic_array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					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dynamic_array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tid_block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tid_block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tid_block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tid_block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………</a:t>
            </a:r>
          </a:p>
        </p:txBody>
      </p:sp>
    </p:spTree>
    <p:extLst>
      <p:ext uri="{BB962C8B-B14F-4D97-AF65-F5344CB8AC3E}">
        <p14:creationId xmlns:p14="http://schemas.microsoft.com/office/powerpoint/2010/main" val="53523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Load image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Due to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to compute the </a:t>
            </a:r>
            <a:r>
              <a:rPr lang="it-IT" dirty="0" err="1"/>
              <a:t>border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finish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265177" cy="43242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………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d,%d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",(row),(col));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d,%d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",(row - shift +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),(col - shift + j));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inde_col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			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inde_col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				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inde_col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………</a:t>
            </a:r>
          </a:p>
        </p:txBody>
      </p:sp>
    </p:spTree>
    <p:extLst>
      <p:ext uri="{BB962C8B-B14F-4D97-AF65-F5344CB8AC3E}">
        <p14:creationId xmlns:p14="http://schemas.microsoft.com/office/powerpoint/2010/main" val="219659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Check the bounds to compute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the pixel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Save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265177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………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7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5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</a:t>
            </a:r>
            <a:r>
              <a:rPr lang="it-IT" sz="2400" dirty="0" err="1">
                <a:latin typeface="Arial"/>
                <a:cs typeface="Arial"/>
              </a:rPr>
              <a:t>without</a:t>
            </a:r>
            <a:endParaRPr lang="it-IT" sz="2400" dirty="0">
              <a:latin typeface="Arial"/>
              <a:cs typeface="Arial"/>
            </a:endParaRP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Best performance obtained using shared 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performance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so </a:t>
            </a:r>
            <a:r>
              <a:rPr lang="it-IT" dirty="0" err="1"/>
              <a:t>much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recordered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data transfer </a:t>
            </a:r>
            <a:r>
              <a:rPr lang="it-IT" dirty="0" err="1"/>
              <a:t>between</a:t>
            </a:r>
            <a:r>
              <a:rPr lang="it-IT" dirty="0"/>
              <a:t> CPU and GPU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5CEDA-6829-9E9B-F67F-BFDEFCA68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532" y="1535075"/>
            <a:ext cx="3829078" cy="51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with</a:t>
            </a: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obtain an opposite result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the </a:t>
            </a:r>
            <a:r>
              <a:rPr lang="it-IT" dirty="0" err="1"/>
              <a:t>worst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general due to the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allocation</a:t>
            </a:r>
            <a:r>
              <a:rPr lang="it-IT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Constant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best performance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0B984-CCBD-A9CB-1D01-E38F71E8B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150" y="1535075"/>
            <a:ext cx="3833841" cy="51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GPUvsCPU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GPU performs better than CPU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of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data transfer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Without</a:t>
            </a:r>
            <a:r>
              <a:rPr lang="it-IT" dirty="0"/>
              <a:t> data transfer the speed up ranges </a:t>
            </a:r>
            <a:r>
              <a:rPr lang="it-IT" dirty="0" err="1"/>
              <a:t>between</a:t>
            </a:r>
            <a:r>
              <a:rPr lang="it-IT" dirty="0"/>
              <a:t> 160 and 860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With data transfer speed up ranges </a:t>
            </a:r>
            <a:r>
              <a:rPr lang="it-IT" dirty="0" err="1"/>
              <a:t>between</a:t>
            </a:r>
            <a:r>
              <a:rPr lang="it-IT" dirty="0"/>
              <a:t> 1.4 and 3.4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A630A-1C87-C58B-824B-02494D5F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031" y="1570147"/>
            <a:ext cx="4091017" cy="1685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D79172-42A5-0B56-FF49-057468FBE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180" y="3096148"/>
            <a:ext cx="3976717" cy="14811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9679E7-28FE-A14D-EE73-8B836B606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835" y="4469984"/>
            <a:ext cx="3936734" cy="14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3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Introduction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Kernel image processing is a technique used to modify or enhance images using a small matrix called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kernel is applied to each pixel in the image, performing a convolution on the surrounding pixels to calculate the new value of the current pixel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size of the kernel and the values in the matrix determine the specific operation that is applied to the image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8136E8C2-4083-D870-D2B5-D9B7D34D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355" y="2032982"/>
            <a:ext cx="4176188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6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Pseudocode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4248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Given an </a:t>
            </a:r>
            <a:r>
              <a:rPr lang="en-US" dirty="0">
                <a:latin typeface="Söhne"/>
              </a:rPr>
              <a:t>image and kernel perform the following steps for each pixel: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Multiply each corresponding pixel value of the kernel with the corresponding pixel of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Sum the products obtained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Assign the sum to the corresponding pixel of the output image.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algorithm is computationally expensive but we can parallelize it because is an “embarrassing parallel” 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will see the </a:t>
            </a:r>
            <a:r>
              <a:rPr lang="en-US" dirty="0">
                <a:latin typeface="Söhne"/>
              </a:rPr>
              <a:t>parallelization using CPU and GPU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arial regular 8 pt</a:t>
            </a:r>
          </a:p>
          <a:p>
            <a:endParaRPr lang="it-IT" dirty="0"/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DE8960F2-657F-51B5-12C3-6FB8B60A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84" y="1814176"/>
            <a:ext cx="4176188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5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Padding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Technique used to handle the edges of an image when applying a kernel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border of pixels around the original image, before applying the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Types of padding: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Zero Padding</a:t>
            </a:r>
            <a:r>
              <a:rPr lang="en-US" dirty="0"/>
              <a:t>: adds 0s around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replication</a:t>
            </a:r>
            <a:r>
              <a:rPr lang="en-US" dirty="0"/>
              <a:t>: copies the values of the pixels from the edges of the original image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mirroring</a:t>
            </a:r>
            <a:r>
              <a:rPr lang="en-US" dirty="0"/>
              <a:t>: reflects the values of the pixels across the edges of the original image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E3365-2A1B-1434-DB33-2D03A71E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72" y="1488514"/>
            <a:ext cx="4225046" cy="53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7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CPU </a:t>
            </a:r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4011561" y="1503542"/>
            <a:ext cx="5137355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	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 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						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Before to start we have to pad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Scroll the padded image with kernel to calculate convolution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sum in a new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new object Image using as input the new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5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r>
              <a:rPr lang="it-IT" sz="2400" dirty="0">
                <a:latin typeface="Arial"/>
                <a:cs typeface="Arial"/>
              </a:rPr>
              <a:t> CPU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to parallelize the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Schedule dynamic because the PC has 4 high performance cores and 8 efficient cores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947612" y="1482571"/>
            <a:ext cx="5225887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				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collapse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      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img_padded</a:t>
            </a:r>
            <a:endParaRPr lang="en-US" sz="11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28668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CPU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parallel computation we use 20 cores (8*2+4)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in </a:t>
            </a:r>
            <a:r>
              <a:rPr lang="it-IT" dirty="0" err="1"/>
              <a:t>all</a:t>
            </a:r>
            <a:r>
              <a:rPr lang="it-IT" dirty="0"/>
              <a:t> test </a:t>
            </a:r>
            <a:r>
              <a:rPr lang="it-IT" dirty="0" err="1"/>
              <a:t>cases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ranges </a:t>
            </a:r>
            <a:r>
              <a:rPr lang="it-IT" dirty="0" err="1"/>
              <a:t>between</a:t>
            </a:r>
            <a:r>
              <a:rPr lang="it-IT" dirty="0"/>
              <a:t> 2 and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kernel size </a:t>
            </a:r>
            <a:r>
              <a:rPr lang="it-IT" dirty="0" err="1"/>
              <a:t>increases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Improvements are significant but not enough to elaborate a millions of images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GPU can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CPU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7201A-8021-AEF1-A248-8D1BADB6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61" y="1651363"/>
            <a:ext cx="3757747" cy="4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</a:p>
          <a:p>
            <a:r>
              <a:rPr lang="it-IT" sz="2400" dirty="0">
                <a:latin typeface="Arial"/>
                <a:cs typeface="Arial"/>
              </a:rPr>
              <a:t>set-up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Allocate GPU </a:t>
            </a:r>
            <a:r>
              <a:rPr lang="it-IT" dirty="0" err="1"/>
              <a:t>memory</a:t>
            </a:r>
            <a:r>
              <a:rPr lang="it-IT" dirty="0"/>
              <a:t> for input and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in GPU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from the input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convolution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allocate </a:t>
            </a:r>
            <a:r>
              <a:rPr lang="it-IT" dirty="0" err="1"/>
              <a:t>other</a:t>
            </a:r>
            <a:r>
              <a:rPr lang="it-IT" dirty="0"/>
              <a:t> global </a:t>
            </a:r>
            <a:r>
              <a:rPr lang="it-IT" dirty="0" err="1"/>
              <a:t>memory</a:t>
            </a:r>
            <a:r>
              <a:rPr lang="it-IT" dirty="0"/>
              <a:t> for kernel or copy kernel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Calc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dim</a:t>
            </a:r>
            <a:r>
              <a:rPr lang="it-IT" dirty="0"/>
              <a:t> and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dim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16 </a:t>
            </a:r>
            <a:r>
              <a:rPr lang="it-IT" dirty="0" err="1"/>
              <a:t>as</a:t>
            </a:r>
            <a:r>
              <a:rPr lang="it-IT" dirty="0"/>
              <a:t> BLOCK_WIDTH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the kernel and create a new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………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			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 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			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cudaMemcpyToSymbol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kernel_const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		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start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i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dynamic_alloc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 		        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end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		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cudaMemcpyDeviceToHost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………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8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Global and </a:t>
            </a:r>
          </a:p>
          <a:p>
            <a:r>
              <a:rPr lang="it-IT" sz="2400" dirty="0">
                <a:latin typeface="Arial"/>
                <a:cs typeface="Arial"/>
              </a:rPr>
              <a:t>Constant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sum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Store new </a:t>
            </a:r>
            <a:r>
              <a:rPr lang="it-IT" dirty="0" err="1"/>
              <a:t>value</a:t>
            </a:r>
            <a:r>
              <a:rPr lang="it-IT" dirty="0"/>
              <a:t> in the output </a:t>
            </a:r>
            <a:r>
              <a:rPr lang="it-IT" dirty="0" err="1"/>
              <a:t>matrix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kernel_const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d_kernel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26314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convolution_global_memory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	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8EEA3-2F76-03FF-ADC9-3F518BF72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318" y="4114061"/>
            <a:ext cx="6525876" cy="27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1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3088</Words>
  <Application>Microsoft Office PowerPoint</Application>
  <PresentationFormat>On-screen Show (4:3)</PresentationFormat>
  <Paragraphs>300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Francesco Villi</cp:lastModifiedBy>
  <cp:revision>43</cp:revision>
  <dcterms:created xsi:type="dcterms:W3CDTF">2012-12-06T09:21:12Z</dcterms:created>
  <dcterms:modified xsi:type="dcterms:W3CDTF">2023-01-22T09:53:23Z</dcterms:modified>
</cp:coreProperties>
</file>