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9_7862A41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3" r:id="rId5"/>
    <p:sldId id="261" r:id="rId6"/>
    <p:sldId id="264" r:id="rId7"/>
    <p:sldId id="268" r:id="rId8"/>
    <p:sldId id="270" r:id="rId9"/>
    <p:sldId id="265" r:id="rId10"/>
    <p:sldId id="267" r:id="rId11"/>
    <p:sldId id="266" r:id="rId12"/>
    <p:sldId id="272" r:id="rId13"/>
    <p:sldId id="269" r:id="rId14"/>
    <p:sldId id="274" r:id="rId15"/>
    <p:sldId id="275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B44B31-B830-9BFF-2912-A780BB02DC4F}" name="Francesco Villi" initials="FV" userId="Francesco Vill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260" y="36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9_7862A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4A67C1-6057-47BA-B331-216855184200}" authorId="{75B44B31-B830-9BFF-2912-A780BB02DC4F}" created="2023-01-20T11:05:40.053">
    <pc:sldMkLst xmlns:pc="http://schemas.microsoft.com/office/powerpoint/2013/main/command">
      <pc:docMk/>
      <pc:sldMk cId="126233153" sldId="265"/>
    </pc:sldMkLst>
    <p188:txBody>
      <a:bodyPr/>
      <a:lstStyle/>
      <a:p>
        <a:r>
          <a:rPr lang="en-US"/>
          <a:t>Explain why I used WIDTH and WIDTH+K_SIZE-1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07/02/2023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07/02/2023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67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21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62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508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922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0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22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31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21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8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7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52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7862A4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332767" y="2932536"/>
            <a:ext cx="362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Parallel</a:t>
            </a:r>
            <a:r>
              <a:rPr lang="it-IT" dirty="0"/>
              <a:t> and </a:t>
            </a:r>
            <a:r>
              <a:rPr lang="it-IT" dirty="0" err="1"/>
              <a:t>sequantial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CPU </a:t>
            </a:r>
          </a:p>
          <a:p>
            <a:pPr algn="r"/>
            <a:r>
              <a:rPr lang="it-IT" dirty="0"/>
              <a:t>and </a:t>
            </a:r>
            <a:r>
              <a:rPr lang="it-IT" dirty="0" err="1"/>
              <a:t>parallel</a:t>
            </a:r>
            <a:r>
              <a:rPr lang="it-IT" dirty="0"/>
              <a:t> GPU 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081066" y="6474363"/>
            <a:ext cx="1346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Francesco Villi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913235" y="2339173"/>
            <a:ext cx="504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Intro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Load partial image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load </a:t>
            </a:r>
            <a:r>
              <a:rPr lang="it-IT" dirty="0" err="1"/>
              <a:t>also</a:t>
            </a:r>
            <a:r>
              <a:rPr lang="it-IT" dirty="0"/>
              <a:t> the pixel out of the Block to compute </a:t>
            </a:r>
            <a:r>
              <a:rPr lang="it-IT" dirty="0" err="1"/>
              <a:t>correctly</a:t>
            </a:r>
            <a:r>
              <a:rPr lang="it-IT" dirty="0"/>
              <a:t> the output </a:t>
            </a:r>
            <a:r>
              <a:rPr lang="it-IT" dirty="0" err="1"/>
              <a:t>value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extra </a:t>
            </a:r>
            <a:r>
              <a:rPr lang="it-IT" dirty="0" err="1"/>
              <a:t>values</a:t>
            </a:r>
            <a:r>
              <a:rPr lang="it-IT" dirty="0"/>
              <a:t> to load </a:t>
            </a:r>
            <a:r>
              <a:rPr lang="it-IT" dirty="0" err="1"/>
              <a:t>depends</a:t>
            </a:r>
            <a:r>
              <a:rPr lang="it-IT" dirty="0"/>
              <a:t> on kernel size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916E8-FBE4-44D2-AE0E-2762E0A8E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164" y="1619525"/>
            <a:ext cx="5048287" cy="46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1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711677" y="1746592"/>
            <a:ext cx="543232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K_SIZE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row_above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col_left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05696-DF2B-D02D-29C3-812323F79D2B}"/>
              </a:ext>
            </a:extLst>
          </p:cNvPr>
          <p:cNvSpPr txBox="1"/>
          <p:nvPr/>
        </p:nvSpPr>
        <p:spPr>
          <a:xfrm>
            <a:off x="3711676" y="1746592"/>
            <a:ext cx="5432323" cy="50013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………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row above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row below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column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column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bottom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top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bottom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top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();………</a:t>
            </a:r>
          </a:p>
        </p:txBody>
      </p:sp>
      <p:sp>
        <p:nvSpPr>
          <p:cNvPr id="13" name="CasellaDiTesto 8">
            <a:extLst>
              <a:ext uri="{FF2B5EF4-FFF2-40B4-BE49-F238E27FC236}">
                <a16:creationId xmlns:a16="http://schemas.microsoft.com/office/drawing/2014/main" id="{BE88190F-46AD-BBBC-55F0-8F65635D241D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Load image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Due to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to compute the </a:t>
            </a:r>
            <a:r>
              <a:rPr lang="it-IT" dirty="0" err="1"/>
              <a:t>border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load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them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finish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Check the bounds to compute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Bound</a:t>
            </a:r>
            <a:r>
              <a:rPr lang="it-IT" dirty="0"/>
              <a:t> the pixel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0-255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Save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878823" y="1486241"/>
            <a:ext cx="5265177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………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					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  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kernel_const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fminf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))+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		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7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5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GPU </a:t>
            </a:r>
            <a:r>
              <a:rPr lang="it-IT" sz="2400" dirty="0" err="1">
                <a:latin typeface="Arial"/>
                <a:cs typeface="Arial"/>
              </a:rPr>
              <a:t>without</a:t>
            </a:r>
            <a:endParaRPr lang="it-IT" sz="2400" dirty="0">
              <a:latin typeface="Arial"/>
              <a:cs typeface="Arial"/>
            </a:endParaRPr>
          </a:p>
          <a:p>
            <a:r>
              <a:rPr lang="it-IT" sz="2400" dirty="0">
                <a:latin typeface="Arial"/>
                <a:cs typeface="Arial"/>
              </a:rPr>
              <a:t>data transfer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Best performance obtained using shared 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performance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so </a:t>
            </a:r>
            <a:r>
              <a:rPr lang="it-IT" dirty="0" err="1"/>
              <a:t>much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recordered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data transfer </a:t>
            </a:r>
            <a:r>
              <a:rPr lang="it-IT" dirty="0" err="1"/>
              <a:t>between</a:t>
            </a:r>
            <a:r>
              <a:rPr lang="it-IT" dirty="0"/>
              <a:t> CPU and GPU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3CD4F1-56F9-C39D-FAFC-5322EE1C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280" y="1553503"/>
            <a:ext cx="3842343" cy="50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2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682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GPU with</a:t>
            </a:r>
          </a:p>
          <a:p>
            <a:r>
              <a:rPr lang="it-IT" sz="2400" dirty="0">
                <a:latin typeface="Arial"/>
                <a:cs typeface="Arial"/>
              </a:rPr>
              <a:t>data transfer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the best </a:t>
            </a:r>
            <a:r>
              <a:rPr lang="it-IT" dirty="0" err="1"/>
              <a:t>results</a:t>
            </a:r>
            <a:r>
              <a:rPr lang="it-IT" dirty="0"/>
              <a:t> in general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versions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quite</a:t>
            </a:r>
            <a:r>
              <a:rPr lang="it-IT" dirty="0"/>
              <a:t> small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A094B-FB16-DCBC-0F25-D40B54B7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727" y="1526591"/>
            <a:ext cx="3975646" cy="53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GPUvsCPU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GPU performs better than CPU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of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data transfer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Without</a:t>
            </a:r>
            <a:r>
              <a:rPr lang="it-IT" dirty="0"/>
              <a:t> data transfer the speed up ranges </a:t>
            </a:r>
            <a:r>
              <a:rPr lang="it-IT" dirty="0" err="1"/>
              <a:t>between</a:t>
            </a:r>
            <a:r>
              <a:rPr lang="it-IT" dirty="0"/>
              <a:t> 250 and 7449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With data transfer speed up ranges </a:t>
            </a:r>
            <a:r>
              <a:rPr lang="it-IT" dirty="0" err="1"/>
              <a:t>between</a:t>
            </a:r>
            <a:r>
              <a:rPr lang="it-IT" dirty="0"/>
              <a:t> 1.9 and 7.5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Worst</a:t>
            </a:r>
            <a:r>
              <a:rPr lang="it-IT" dirty="0"/>
              <a:t> speed up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achived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small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EBDC1-942F-13B1-7E2A-2C1B227A8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116" y="1514993"/>
            <a:ext cx="4102174" cy="53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2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133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Introduction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Kernel image processing is a technique used to modify or enhance images using a small matrix called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kernel size and the values in the matrix determine the specific operation that is applied to the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kernel is applied to each pixel in the image, performing a convolution on the surrounding pixels to calculate the new value of the current pixel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346636D2-2F9D-E9C0-12F7-B1573E49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396" y="1583343"/>
            <a:ext cx="3370350" cy="48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06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Pseudocode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4248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Given an </a:t>
            </a:r>
            <a:r>
              <a:rPr lang="en-US" dirty="0">
                <a:latin typeface="Söhne"/>
              </a:rPr>
              <a:t>image and kernel perform the following steps for each pixel: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Multiply each corresponding pixel value of the kernel with the corresponding pixel of the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Sum the products obtained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Assign the sum to the corresponding pixel of the output image.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This algorithm is computationally expensive but we can parallelize it because is an “embarrassing parallel” problem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will see the </a:t>
            </a:r>
            <a:r>
              <a:rPr lang="en-US" dirty="0">
                <a:latin typeface="Söhne"/>
              </a:rPr>
              <a:t>parallelization using CPU and GPU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DE8960F2-657F-51B5-12C3-6FB8B60A4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84" y="1814176"/>
            <a:ext cx="4176188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05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Padding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Technique used to handle the edges of an image when applying a kernel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a border of pixels around the original image, before applying the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Types of padding: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Zero Padding</a:t>
            </a:r>
            <a:r>
              <a:rPr lang="en-US" dirty="0"/>
              <a:t>: adds 0s around the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Pixel replication</a:t>
            </a:r>
            <a:r>
              <a:rPr lang="en-US" dirty="0"/>
              <a:t>: copies the values of the pixels from the edges of the original image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Pixel mirroring</a:t>
            </a:r>
            <a:r>
              <a:rPr lang="en-US" dirty="0"/>
              <a:t>: reflects the values of the pixels across the edges of the original image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E3365-2A1B-1434-DB33-2D03A71E5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772" y="1488514"/>
            <a:ext cx="4225046" cy="53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9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7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CPU </a:t>
            </a:r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5DB9-A51B-00CB-2228-5CC0A82268A3}"/>
              </a:ext>
            </a:extLst>
          </p:cNvPr>
          <p:cNvSpPr txBox="1"/>
          <p:nvPr/>
        </p:nvSpPr>
        <p:spPr>
          <a:xfrm>
            <a:off x="4011561" y="1503542"/>
            <a:ext cx="5137355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ConvolutionCPU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apply_convolution_sequential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PaddingImage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apply_padding_to_image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		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get_normalization_factor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 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						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			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			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Before to start we have to pad the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Scroll the padded image with kernel to calculate convolution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sum in a new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new object Image using as input the new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25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CPU </a:t>
            </a:r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OpenMp</a:t>
            </a:r>
            <a:r>
              <a:rPr lang="en-US" dirty="0"/>
              <a:t> to parallelize the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Schedule dynamic because the PC has 8 high performance cores and 4 efficient cores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947612" y="1482571"/>
            <a:ext cx="5225887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ConvolutionCPU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apply_convolution_parallel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PaddingImage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apply_padding_to_image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get_normalization_factor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						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			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      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img_padded</a:t>
            </a:r>
            <a:endParaRPr lang="en-US" sz="11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428668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13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CPU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parallel computation we use 20 cores (8*2+4)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in </a:t>
            </a:r>
            <a:r>
              <a:rPr lang="it-IT" dirty="0" err="1"/>
              <a:t>all</a:t>
            </a:r>
            <a:r>
              <a:rPr lang="it-IT" dirty="0"/>
              <a:t> test </a:t>
            </a:r>
            <a:r>
              <a:rPr lang="it-IT" dirty="0" err="1"/>
              <a:t>cases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Speed up ranges </a:t>
            </a:r>
            <a:r>
              <a:rPr lang="it-IT" dirty="0" err="1"/>
              <a:t>between</a:t>
            </a:r>
            <a:r>
              <a:rPr lang="it-IT" dirty="0"/>
              <a:t> 2 and 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Speed up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kernel size </a:t>
            </a:r>
            <a:r>
              <a:rPr lang="it-IT" dirty="0" err="1"/>
              <a:t>increases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Improvements are significant but not enough to elaborate a millions of images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GPU can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CPU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7201A-8021-AEF1-A248-8D1BADB66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761" y="1651363"/>
            <a:ext cx="3757747" cy="49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02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040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</a:p>
          <a:p>
            <a:r>
              <a:rPr lang="it-IT" sz="2400" dirty="0">
                <a:latin typeface="Arial"/>
                <a:cs typeface="Arial"/>
              </a:rPr>
              <a:t>set-up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75818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Allocate GPU </a:t>
            </a:r>
            <a:r>
              <a:rPr lang="it-IT" dirty="0" err="1"/>
              <a:t>memory</a:t>
            </a:r>
            <a:r>
              <a:rPr lang="it-IT" dirty="0"/>
              <a:t> for input and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Copy in GPU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from the input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Depends</a:t>
            </a:r>
            <a:r>
              <a:rPr lang="it-IT" dirty="0"/>
              <a:t> on the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convolution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allocate </a:t>
            </a:r>
            <a:r>
              <a:rPr lang="it-IT" dirty="0" err="1"/>
              <a:t>other</a:t>
            </a:r>
            <a:r>
              <a:rPr lang="it-IT" dirty="0"/>
              <a:t> global </a:t>
            </a:r>
            <a:r>
              <a:rPr lang="it-IT" dirty="0" err="1"/>
              <a:t>memory</a:t>
            </a:r>
            <a:r>
              <a:rPr lang="it-IT" dirty="0"/>
              <a:t> for kernel or copy kernel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Copy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the kernel and create a new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53399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………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						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 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 						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 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shared_constant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cudaMemcpyToSymbol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kernel_const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		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start pseudo-code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convolution_</a:t>
            </a:r>
            <a:r>
              <a:rPr lang="en-US" sz="11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block_dim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i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dynamic_alloc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 		        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end pseudo-code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image-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			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		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cudaMemcpyDeviceToHost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	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………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8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02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Global and </a:t>
            </a:r>
          </a:p>
          <a:p>
            <a:r>
              <a:rPr lang="it-IT" sz="2400" dirty="0">
                <a:latin typeface="Arial"/>
                <a:cs typeface="Arial"/>
              </a:rPr>
              <a:t>Constant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75818"/>
            <a:ext cx="326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Bound</a:t>
            </a:r>
            <a:r>
              <a:rPr lang="it-IT" dirty="0"/>
              <a:t> sum </a:t>
            </a:r>
            <a:r>
              <a:rPr lang="it-IT" dirty="0" err="1"/>
              <a:t>between</a:t>
            </a:r>
            <a:r>
              <a:rPr lang="it-IT" dirty="0"/>
              <a:t> 0-255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Store new </a:t>
            </a:r>
            <a:r>
              <a:rPr lang="it-IT" dirty="0" err="1"/>
              <a:t>value</a:t>
            </a:r>
            <a:r>
              <a:rPr lang="it-IT" dirty="0"/>
              <a:t> in the output </a:t>
            </a:r>
            <a:r>
              <a:rPr lang="it-IT" dirty="0" err="1"/>
              <a:t>matrix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kernel_const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d_kernel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26314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convolution_global_memory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				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fminf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8EEA3-2F76-03FF-ADC9-3F518BF72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318" y="4114061"/>
            <a:ext cx="6525876" cy="27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31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3028</Words>
  <Application>Microsoft Office PowerPoint</Application>
  <PresentationFormat>On-screen Show (4:3)</PresentationFormat>
  <Paragraphs>264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Söhne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Francesco Villi</cp:lastModifiedBy>
  <cp:revision>67</cp:revision>
  <dcterms:created xsi:type="dcterms:W3CDTF">2012-12-06T09:21:12Z</dcterms:created>
  <dcterms:modified xsi:type="dcterms:W3CDTF">2023-02-07T22:12:35Z</dcterms:modified>
</cp:coreProperties>
</file>