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3" r:id="rId5"/>
    <p:sldId id="261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260" y="36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03/02/2023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03/02/2023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36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22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31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21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2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218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527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8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03/02/2023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Parallel</a:t>
            </a:r>
            <a:r>
              <a:rPr lang="it-IT" dirty="0"/>
              <a:t> and </a:t>
            </a:r>
            <a:r>
              <a:rPr lang="it-IT" dirty="0" err="1"/>
              <a:t>sequantial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CPU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166853" y="6474363"/>
            <a:ext cx="2260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Luogo e data </a:t>
            </a:r>
            <a:r>
              <a:rPr lang="it-IT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arial</a:t>
            </a:r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</a:t>
            </a:r>
            <a:r>
              <a:rPr lang="it-IT" sz="1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bold</a:t>
            </a:r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 14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 Shift Clustering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Results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Speed increased using more cores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Obtained</a:t>
            </a:r>
            <a:r>
              <a:rPr lang="it-IT" dirty="0"/>
              <a:t> good </a:t>
            </a:r>
            <a:r>
              <a:rPr lang="it-IT" dirty="0" err="1"/>
              <a:t>result</a:t>
            </a:r>
            <a:r>
              <a:rPr lang="it-IT" dirty="0"/>
              <a:t> in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centroid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insignificatively</a:t>
            </a:r>
            <a:r>
              <a:rPr lang="it-IT" dirty="0"/>
              <a:t> </a:t>
            </a:r>
            <a:r>
              <a:rPr lang="it-IT" dirty="0" err="1"/>
              <a:t>looking</a:t>
            </a:r>
            <a:r>
              <a:rPr lang="it-IT" dirty="0"/>
              <a:t> the global </a:t>
            </a:r>
            <a:r>
              <a:rPr lang="it-IT" dirty="0" err="1"/>
              <a:t>execution</a:t>
            </a:r>
            <a:r>
              <a:rPr lang="it-IT" dirty="0"/>
              <a:t>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Every</a:t>
            </a:r>
            <a:r>
              <a:rPr lang="it-IT" dirty="0"/>
              <a:t> time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4 </a:t>
            </a:r>
            <a:r>
              <a:rPr lang="it-IT" dirty="0" err="1"/>
              <a:t>threads</a:t>
            </a:r>
            <a:r>
              <a:rPr lang="it-IT" dirty="0"/>
              <a:t> the time </a:t>
            </a:r>
            <a:r>
              <a:rPr lang="it-IT" dirty="0" err="1"/>
              <a:t>gained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to the </a:t>
            </a:r>
            <a:r>
              <a:rPr lang="it-IT" dirty="0" err="1"/>
              <a:t>previous</a:t>
            </a:r>
            <a:r>
              <a:rPr lang="it-IT"/>
              <a:t> one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3D867-C8EC-14CC-CF54-8A3EB0EAC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846" y="1551436"/>
            <a:ext cx="4149535" cy="480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Introduction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algorithm begins by loading all dataset points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points are then iteratively shifted towards the mean of the data points within a given neighborhood that depends on the bandwidth.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algorithm converges when the points no longer move significantly.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Each point is assigned to the closest centroid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Mean Shift clustering is sensitive to the choice of kernel bandwidth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7757CEE-8D25-E270-B64C-7B8E921D8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609" y="2138136"/>
            <a:ext cx="4950230" cy="3493992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F055E3D9-C27C-59F8-889C-A401E82D6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06111"/>
            <a:ext cx="3789663" cy="25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5.55556E-7 4.81481E-6 L 0.00191 -0.14676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7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Pseudocode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4248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/>
              <a:t>For each point, repeat the following steps until convergence: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Create a neighborhood around the point by considering all data points within a certain distance (depends by the bandwidth).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Compute the mean of the neighborhood.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Shift the point to the mean.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step 1 until no further changes occur in the assignment of data points to clusters.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all centroids removing duplicates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Assign each data point to the closest seed.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E8DB8F-3E06-6EB8-E5B3-C59F27592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136" y="2118514"/>
            <a:ext cx="4316361" cy="27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Sequential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3631" y="1998842"/>
            <a:ext cx="3260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compute distance we use an inline function that calculates the distance without root to improve speed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compute the mean point of a neighborhood we use 2 functions: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/>
              <a:t>sum_product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	division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Both exploit vectorization to improve general performance</a:t>
            </a:r>
          </a:p>
          <a:p>
            <a:pPr algn="l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6A9F0-7A53-C8DE-CA39-9CB823712014}"/>
              </a:ext>
            </a:extLst>
          </p:cNvPr>
          <p:cNvSpPr txBox="1"/>
          <p:nvPr/>
        </p:nvSpPr>
        <p:spPr>
          <a:xfrm>
            <a:off x="3908302" y="1922379"/>
            <a:ext cx="5142271" cy="161582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AB7B1-B73A-A16E-E437-0539AAD74743}"/>
              </a:ext>
            </a:extLst>
          </p:cNvPr>
          <p:cNvSpPr txBox="1"/>
          <p:nvPr/>
        </p:nvSpPr>
        <p:spPr>
          <a:xfrm>
            <a:off x="3908303" y="3652084"/>
            <a:ext cx="5142271" cy="12772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sum_product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3A3B1-F43F-9FE7-7D30-8FC51B636D0B}"/>
              </a:ext>
            </a:extLst>
          </p:cNvPr>
          <p:cNvSpPr txBox="1"/>
          <p:nvPr/>
        </p:nvSpPr>
        <p:spPr>
          <a:xfrm>
            <a:off x="3908301" y="5053425"/>
            <a:ext cx="5142271" cy="12772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unroll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37649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Sequential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75DB9-A51B-00CB-2228-5CC0A82268A3}"/>
              </a:ext>
            </a:extLst>
          </p:cNvPr>
          <p:cNvSpPr txBox="1"/>
          <p:nvPr/>
        </p:nvSpPr>
        <p:spPr>
          <a:xfrm>
            <a:off x="3927989" y="1562534"/>
            <a:ext cx="5137355" cy="48320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sum_product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sum_product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omp_get_wtime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100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Compute the mean vector for each point according to the bandwidth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compute the distance between two points only one time creating a dependence in the inner loop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Compute mean vector norm for each point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Store the highest norm that we’ll be use as stop criteria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Sequential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75DB9-A51B-00CB-2228-5CC0A82268A3}"/>
              </a:ext>
            </a:extLst>
          </p:cNvPr>
          <p:cNvSpPr txBox="1"/>
          <p:nvPr/>
        </p:nvSpPr>
        <p:spPr>
          <a:xfrm>
            <a:off x="3947253" y="4382631"/>
            <a:ext cx="5225887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MeanShiftSequential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find_nearest_centroid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Calculate all the centroids and assign a label to each point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Compare all points with the centroids found so far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Check if either the point has already had a cluster or it’s a new centroid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Store the highest norm that we’ll be use as stop criteria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947612" y="1482571"/>
            <a:ext cx="5225887" cy="29700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MeanShiftSequential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reserve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		 		       			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find_nearest_centroid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best_match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68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Enable</a:t>
            </a:r>
            <a:r>
              <a:rPr lang="it-IT" dirty="0"/>
              <a:t> </a:t>
            </a:r>
            <a:r>
              <a:rPr lang="it-IT" dirty="0" err="1"/>
              <a:t>parallel</a:t>
            </a:r>
            <a:r>
              <a:rPr lang="it-IT" dirty="0"/>
              <a:t> code </a:t>
            </a:r>
            <a:r>
              <a:rPr lang="it-IT" dirty="0" err="1"/>
              <a:t>using</a:t>
            </a:r>
            <a:r>
              <a:rPr lang="it-IT" dirty="0"/>
              <a:t> #pragma </a:t>
            </a:r>
            <a:r>
              <a:rPr lang="it-IT" dirty="0" err="1"/>
              <a:t>omp</a:t>
            </a:r>
            <a:r>
              <a:rPr lang="it-IT" dirty="0"/>
              <a:t> </a:t>
            </a:r>
            <a:r>
              <a:rPr lang="it-IT" dirty="0" err="1"/>
              <a:t>parallel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Compute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points in </a:t>
            </a:r>
            <a:r>
              <a:rPr lang="it-IT" dirty="0" err="1"/>
              <a:t>parallel</a:t>
            </a:r>
            <a:r>
              <a:rPr lang="it-IT" dirty="0"/>
              <a:t> way </a:t>
            </a:r>
            <a:r>
              <a:rPr lang="it-IT" dirty="0" err="1"/>
              <a:t>decouple</a:t>
            </a:r>
            <a:r>
              <a:rPr lang="it-IT" dirty="0"/>
              <a:t> for loops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Look for 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directive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53399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num_threads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n_threads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schedule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sum_product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set_zeros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scalar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mean_vectors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highest_norm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623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ClusterCentroids</a:t>
            </a:r>
            <a:r>
              <a:rPr lang="it-IT" dirty="0"/>
              <a:t> class </a:t>
            </a:r>
            <a:r>
              <a:rPr lang="it-IT" dirty="0" err="1"/>
              <a:t>contains</a:t>
            </a:r>
            <a:r>
              <a:rPr lang="it-IT" dirty="0"/>
              <a:t> a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save</a:t>
            </a:r>
            <a:r>
              <a:rPr lang="it-IT" dirty="0"/>
              <a:t> the </a:t>
            </a:r>
            <a:r>
              <a:rPr lang="it-IT" dirty="0" err="1"/>
              <a:t>centroids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ClusterCentroid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usefull</a:t>
            </a:r>
            <a:r>
              <a:rPr lang="it-IT" dirty="0"/>
              <a:t> in the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clause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Use a </a:t>
            </a:r>
            <a:r>
              <a:rPr lang="it-IT" dirty="0" err="1"/>
              <a:t>similar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centroids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dirty="0" err="1"/>
              <a:t>closest</a:t>
            </a:r>
            <a:r>
              <a:rPr lang="it-IT" dirty="0"/>
              <a:t> label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9F47F-85D0-9503-A17A-5F17B6F9B3F2}"/>
              </a:ext>
            </a:extLst>
          </p:cNvPr>
          <p:cNvSpPr txBox="1"/>
          <p:nvPr/>
        </p:nvSpPr>
        <p:spPr>
          <a:xfrm>
            <a:off x="3878823" y="1486241"/>
            <a:ext cx="5186517" cy="22929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operator+=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is_new_element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is_new_element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is_new_element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is_new_element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3D2A9-21E7-18D9-AF9D-985D302C8FDD}"/>
              </a:ext>
            </a:extLst>
          </p:cNvPr>
          <p:cNvSpPr txBox="1"/>
          <p:nvPr/>
        </p:nvSpPr>
        <p:spPr>
          <a:xfrm>
            <a:off x="3878822" y="3731586"/>
            <a:ext cx="5186517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MeanShiftParallel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find_nearest_centroid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calc_L2_norm_approx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min_distance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23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892255"/>
            <a:ext cx="466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Shift </a:t>
            </a: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Clustering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352511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Arial"/>
                <a:cs typeface="Arial"/>
              </a:rPr>
              <a:t>Parallel</a:t>
            </a:r>
            <a:r>
              <a:rPr lang="it-IT" sz="2400" dirty="0">
                <a:latin typeface="Arial"/>
                <a:cs typeface="Arial"/>
              </a:rPr>
              <a:t> </a:t>
            </a:r>
            <a:r>
              <a:rPr lang="it-IT" sz="2400" dirty="0" err="1">
                <a:latin typeface="Arial"/>
                <a:cs typeface="Arial"/>
              </a:rPr>
              <a:t>version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452768" y="51433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Mean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Shift Clustering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  <p:sp>
        <p:nvSpPr>
          <p:cNvPr id="4" name="CasellaDiTesto 8">
            <a:extLst>
              <a:ext uri="{FF2B5EF4-FFF2-40B4-BE49-F238E27FC236}">
                <a16:creationId xmlns:a16="http://schemas.microsoft.com/office/drawing/2014/main" id="{675B6BEA-76ED-1BCF-3902-214752AD79B2}"/>
              </a:ext>
            </a:extLst>
          </p:cNvPr>
          <p:cNvSpPr txBox="1"/>
          <p:nvPr/>
        </p:nvSpPr>
        <p:spPr>
          <a:xfrm>
            <a:off x="623631" y="1998842"/>
            <a:ext cx="3260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Declare</a:t>
            </a:r>
            <a:r>
              <a:rPr lang="it-IT" dirty="0"/>
              <a:t> custom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en-US" dirty="0" err="1"/>
              <a:t>omp_out</a:t>
            </a:r>
            <a:r>
              <a:rPr lang="en-US" dirty="0"/>
              <a:t> holds the final value of the combiner operation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 err="1"/>
              <a:t>Calculate</a:t>
            </a:r>
            <a:r>
              <a:rPr lang="it-IT" dirty="0"/>
              <a:t> </a:t>
            </a:r>
            <a:r>
              <a:rPr lang="it-IT" dirty="0" err="1"/>
              <a:t>centroids</a:t>
            </a:r>
            <a:r>
              <a:rPr lang="it-IT" dirty="0"/>
              <a:t> list </a:t>
            </a:r>
            <a:r>
              <a:rPr lang="it-IT" dirty="0" err="1"/>
              <a:t>using</a:t>
            </a:r>
            <a:r>
              <a:rPr lang="it-IT" dirty="0"/>
              <a:t> for with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directive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/>
              <a:t>Label </a:t>
            </a:r>
            <a:r>
              <a:rPr lang="it-IT" dirty="0" err="1"/>
              <a:t>each</a:t>
            </a:r>
            <a:r>
              <a:rPr lang="it-IT" dirty="0"/>
              <a:t> point in the dataset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closest</a:t>
            </a:r>
            <a:r>
              <a:rPr lang="it-IT" dirty="0"/>
              <a:t> </a:t>
            </a:r>
            <a:r>
              <a:rPr lang="it-IT" dirty="0" err="1"/>
              <a:t>centroid</a:t>
            </a: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F61E-0A8F-0258-F5A7-CD2F3E9CD062}"/>
              </a:ext>
            </a:extLst>
          </p:cNvPr>
          <p:cNvSpPr txBox="1"/>
          <p:nvPr/>
        </p:nvSpPr>
        <p:spPr>
          <a:xfrm>
            <a:off x="3795252" y="1482571"/>
            <a:ext cx="5378247" cy="38164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MeanShiftParallel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(+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ClusterCentroids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omp_out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omp_in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initializer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omp_priv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omp_orig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parallel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reduction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(+ :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omp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firstprivate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bandwidth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closest_index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find_nearest_centroid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list_centroid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centroids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2113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2096</Words>
  <Application>Microsoft Office PowerPoint</Application>
  <PresentationFormat>On-screen Show (4:3)</PresentationFormat>
  <Paragraphs>244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Söhne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Francesco Villi</cp:lastModifiedBy>
  <cp:revision>29</cp:revision>
  <dcterms:created xsi:type="dcterms:W3CDTF">2012-12-06T09:21:12Z</dcterms:created>
  <dcterms:modified xsi:type="dcterms:W3CDTF">2023-02-03T15:52:06Z</dcterms:modified>
</cp:coreProperties>
</file>