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8" r:id="rId3"/>
    <p:sldId id="261" r:id="rId4"/>
    <p:sldId id="262" r:id="rId5"/>
    <p:sldId id="263" r:id="rId6"/>
    <p:sldId id="265" r:id="rId7"/>
    <p:sldId id="266" r:id="rId8"/>
    <p:sldId id="267" r:id="rId9"/>
    <p:sldId id="268" r:id="rId10"/>
    <p:sldId id="264" r:id="rId11"/>
    <p:sldId id="271" r:id="rId12"/>
    <p:sldId id="272" r:id="rId13"/>
    <p:sldId id="273" r:id="rId14"/>
    <p:sldId id="279" r:id="rId15"/>
    <p:sldId id="274" r:id="rId16"/>
    <p:sldId id="275" r:id="rId17"/>
    <p:sldId id="276" r:id="rId18"/>
    <p:sldId id="322" r:id="rId19"/>
    <p:sldId id="323" r:id="rId20"/>
    <p:sldId id="324" r:id="rId21"/>
    <p:sldId id="325" r:id="rId22"/>
    <p:sldId id="326" r:id="rId23"/>
    <p:sldId id="334" r:id="rId24"/>
    <p:sldId id="277" r:id="rId25"/>
    <p:sldId id="278" r:id="rId26"/>
    <p:sldId id="282" r:id="rId27"/>
    <p:sldId id="283" r:id="rId28"/>
    <p:sldId id="285" r:id="rId29"/>
    <p:sldId id="281" r:id="rId30"/>
    <p:sldId id="288" r:id="rId31"/>
    <p:sldId id="289" r:id="rId32"/>
    <p:sldId id="290" r:id="rId33"/>
    <p:sldId id="291" r:id="rId34"/>
    <p:sldId id="284" r:id="rId35"/>
    <p:sldId id="293" r:id="rId36"/>
    <p:sldId id="292" r:id="rId37"/>
    <p:sldId id="295" r:id="rId38"/>
    <p:sldId id="296" r:id="rId39"/>
    <p:sldId id="299" r:id="rId40"/>
    <p:sldId id="297" r:id="rId41"/>
    <p:sldId id="298" r:id="rId42"/>
    <p:sldId id="300" r:id="rId43"/>
    <p:sldId id="301" r:id="rId44"/>
    <p:sldId id="302" r:id="rId45"/>
    <p:sldId id="304" r:id="rId46"/>
    <p:sldId id="303" r:id="rId47"/>
    <p:sldId id="306" r:id="rId48"/>
    <p:sldId id="307" r:id="rId49"/>
    <p:sldId id="318" r:id="rId50"/>
    <p:sldId id="308" r:id="rId51"/>
    <p:sldId id="309" r:id="rId52"/>
    <p:sldId id="305" r:id="rId53"/>
    <p:sldId id="311" r:id="rId54"/>
    <p:sldId id="312" r:id="rId55"/>
    <p:sldId id="313" r:id="rId56"/>
    <p:sldId id="314" r:id="rId57"/>
    <p:sldId id="315" r:id="rId58"/>
    <p:sldId id="317" r:id="rId59"/>
    <p:sldId id="316" r:id="rId60"/>
    <p:sldId id="310" r:id="rId61"/>
    <p:sldId id="321" r:id="rId62"/>
    <p:sldId id="327" r:id="rId63"/>
    <p:sldId id="328" r:id="rId64"/>
    <p:sldId id="319" r:id="rId65"/>
    <p:sldId id="330" r:id="rId66"/>
    <p:sldId id="331" r:id="rId67"/>
    <p:sldId id="332" r:id="rId68"/>
    <p:sldId id="336" r:id="rId69"/>
    <p:sldId id="337" r:id="rId70"/>
    <p:sldId id="338" r:id="rId71"/>
    <p:sldId id="339" r:id="rId72"/>
    <p:sldId id="329" r:id="rId73"/>
    <p:sldId id="342" r:id="rId74"/>
    <p:sldId id="341" r:id="rId75"/>
    <p:sldId id="343" r:id="rId76"/>
    <p:sldId id="340" r:id="rId77"/>
    <p:sldId id="344" r:id="rId78"/>
    <p:sldId id="345" r:id="rId79"/>
    <p:sldId id="347" r:id="rId80"/>
    <p:sldId id="346" r:id="rId81"/>
    <p:sldId id="349" r:id="rId82"/>
    <p:sldId id="350" r:id="rId83"/>
    <p:sldId id="351" r:id="rId84"/>
    <p:sldId id="348" r:id="rId85"/>
    <p:sldId id="354" r:id="rId86"/>
    <p:sldId id="352" r:id="rId87"/>
    <p:sldId id="353" r:id="rId88"/>
    <p:sldId id="356" r:id="rId89"/>
    <p:sldId id="357" r:id="rId90"/>
    <p:sldId id="358" r:id="rId91"/>
    <p:sldId id="355" r:id="rId92"/>
    <p:sldId id="359" r:id="rId93"/>
    <p:sldId id="361" r:id="rId94"/>
    <p:sldId id="362" r:id="rId95"/>
    <p:sldId id="363" r:id="rId96"/>
    <p:sldId id="364" r:id="rId97"/>
    <p:sldId id="365" r:id="rId98"/>
    <p:sldId id="366" r:id="rId99"/>
    <p:sldId id="367" r:id="rId100"/>
    <p:sldId id="368" r:id="rId101"/>
    <p:sldId id="360" r:id="rId102"/>
    <p:sldId id="369" r:id="rId103"/>
    <p:sldId id="371" r:id="rId104"/>
    <p:sldId id="372" r:id="rId105"/>
    <p:sldId id="373" r:id="rId106"/>
    <p:sldId id="374" r:id="rId107"/>
    <p:sldId id="375" r:id="rId108"/>
    <p:sldId id="376" r:id="rId109"/>
    <p:sldId id="370" r:id="rId110"/>
    <p:sldId id="377" r:id="rId111"/>
    <p:sldId id="379" r:id="rId112"/>
    <p:sldId id="380" r:id="rId113"/>
    <p:sldId id="378" r:id="rId114"/>
    <p:sldId id="383" r:id="rId115"/>
    <p:sldId id="382" r:id="rId116"/>
    <p:sldId id="384" r:id="rId117"/>
    <p:sldId id="385" r:id="rId118"/>
    <p:sldId id="386" r:id="rId119"/>
    <p:sldId id="387" r:id="rId120"/>
    <p:sldId id="388" r:id="rId121"/>
    <p:sldId id="389" r:id="rId122"/>
    <p:sldId id="381" r:id="rId123"/>
    <p:sldId id="394" r:id="rId124"/>
    <p:sldId id="391" r:id="rId125"/>
    <p:sldId id="392" r:id="rId126"/>
    <p:sldId id="393" r:id="rId127"/>
    <p:sldId id="396" r:id="rId128"/>
    <p:sldId id="395" r:id="rId129"/>
    <p:sldId id="399" r:id="rId130"/>
    <p:sldId id="400" r:id="rId131"/>
    <p:sldId id="401" r:id="rId132"/>
    <p:sldId id="402" r:id="rId133"/>
    <p:sldId id="397" r:id="rId134"/>
    <p:sldId id="404" r:id="rId135"/>
    <p:sldId id="405" r:id="rId136"/>
    <p:sldId id="406" r:id="rId137"/>
    <p:sldId id="403" r:id="rId138"/>
    <p:sldId id="409" r:id="rId139"/>
    <p:sldId id="408" r:id="rId140"/>
    <p:sldId id="410" r:id="rId141"/>
    <p:sldId id="411" r:id="rId142"/>
    <p:sldId id="412" r:id="rId143"/>
    <p:sldId id="413" r:id="rId144"/>
    <p:sldId id="407" r:id="rId145"/>
    <p:sldId id="415" r:id="rId146"/>
    <p:sldId id="416" r:id="rId147"/>
    <p:sldId id="417" r:id="rId148"/>
    <p:sldId id="418" r:id="rId149"/>
    <p:sldId id="419" r:id="rId150"/>
    <p:sldId id="420" r:id="rId151"/>
    <p:sldId id="421" r:id="rId1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1E26"/>
    <a:srgbClr val="1A1B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5" d="100"/>
          <a:sy n="105" d="100"/>
        </p:scale>
        <p:origin x="120"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viewProps" Target="view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56FB-E05E-443F-88A1-CFC90638997C}"/>
              </a:ext>
            </a:extLst>
          </p:cNvPr>
          <p:cNvSpPr>
            <a:spLocks noGrp="1"/>
          </p:cNvSpPr>
          <p:nvPr>
            <p:ph type="ctrTitle"/>
          </p:nvPr>
        </p:nvSpPr>
        <p:spPr>
          <a:xfrm>
            <a:off x="1084727" y="1597961"/>
            <a:ext cx="9144000" cy="31623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3C5DA97A-281B-4A77-9D2C-C5E6A860E645}"/>
              </a:ext>
            </a:extLst>
          </p:cNvPr>
          <p:cNvSpPr>
            <a:spLocks noGrp="1"/>
          </p:cNvSpPr>
          <p:nvPr>
            <p:ph type="subTitle" idx="1"/>
          </p:nvPr>
        </p:nvSpPr>
        <p:spPr>
          <a:xfrm>
            <a:off x="1084727" y="4902488"/>
            <a:ext cx="9144000" cy="985075"/>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FD7BAE-E194-4223-BB4E-5E487863F5BE}"/>
              </a:ext>
            </a:extLst>
          </p:cNvPr>
          <p:cNvSpPr>
            <a:spLocks noGrp="1"/>
          </p:cNvSpPr>
          <p:nvPr>
            <p:ph type="dt" sz="half" idx="10"/>
          </p:nvPr>
        </p:nvSpPr>
        <p:spPr/>
        <p:txBody>
          <a:bodyPr/>
          <a:lstStyle/>
          <a:p>
            <a:fld id="{8C28A28C-4C6A-46EA-90C0-4EE0B89CC5C7}" type="datetimeFigureOut">
              <a:rPr lang="en-US" smtClean="0"/>
              <a:t>10/17/2023</a:t>
            </a:fld>
            <a:endParaRPr lang="en-US" dirty="0"/>
          </a:p>
        </p:txBody>
      </p:sp>
      <p:sp>
        <p:nvSpPr>
          <p:cNvPr id="5" name="Footer Placeholder 4">
            <a:extLst>
              <a:ext uri="{FF2B5EF4-FFF2-40B4-BE49-F238E27FC236}">
                <a16:creationId xmlns:a16="http://schemas.microsoft.com/office/drawing/2014/main" id="{9721F6C9-7279-4DF8-9462-3EFEFA03F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57072-0A38-49AD-8D0D-0E42DD488E4F}"/>
              </a:ext>
            </a:extLst>
          </p:cNvPr>
          <p:cNvSpPr>
            <a:spLocks noGrp="1"/>
          </p:cNvSpPr>
          <p:nvPr>
            <p:ph type="sldNum" sz="quarter" idx="12"/>
          </p:nvPr>
        </p:nvSpPr>
        <p:spPr/>
        <p:txBody>
          <a:bodyPr/>
          <a:lstStyle/>
          <a:p>
            <a:fld id="{5DEF7F31-0B8A-474A-B86C-91F381754329}" type="slidenum">
              <a:rPr lang="en-US" smtClean="0"/>
              <a:t>‹#›</a:t>
            </a:fld>
            <a:endParaRPr lang="en-US" dirty="0"/>
          </a:p>
        </p:txBody>
      </p:sp>
    </p:spTree>
    <p:extLst>
      <p:ext uri="{BB962C8B-B14F-4D97-AF65-F5344CB8AC3E}">
        <p14:creationId xmlns:p14="http://schemas.microsoft.com/office/powerpoint/2010/main" val="3039976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9E81-5CFF-4A28-B9C8-5D54E51DF202}"/>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58A4CC8-DCB0-4E94-98A7-236E3D1866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1F802-21C2-44B2-A419-55469D826571}"/>
              </a:ext>
            </a:extLst>
          </p:cNvPr>
          <p:cNvSpPr>
            <a:spLocks noGrp="1"/>
          </p:cNvSpPr>
          <p:nvPr>
            <p:ph type="dt" sz="half" idx="10"/>
          </p:nvPr>
        </p:nvSpPr>
        <p:spPr/>
        <p:txBody>
          <a:bodyPr/>
          <a:lstStyle/>
          <a:p>
            <a:fld id="{8C28A28C-4C6A-46EA-90C0-4EE0B89CC5C7}" type="datetimeFigureOut">
              <a:rPr lang="en-US" smtClean="0"/>
              <a:t>10/17/2023</a:t>
            </a:fld>
            <a:endParaRPr lang="en-US"/>
          </a:p>
        </p:txBody>
      </p:sp>
      <p:sp>
        <p:nvSpPr>
          <p:cNvPr id="5" name="Footer Placeholder 4">
            <a:extLst>
              <a:ext uri="{FF2B5EF4-FFF2-40B4-BE49-F238E27FC236}">
                <a16:creationId xmlns:a16="http://schemas.microsoft.com/office/drawing/2014/main" id="{84BDB709-08FF-4C4A-8670-4CCA9146F9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95375-1CC8-4950-8439-877451C4266D}"/>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495729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8BDF0-A155-454D-B3E2-AD15D0905A62}"/>
              </a:ext>
            </a:extLst>
          </p:cNvPr>
          <p:cNvSpPr>
            <a:spLocks noGrp="1"/>
          </p:cNvSpPr>
          <p:nvPr>
            <p:ph type="title" orient="vert"/>
          </p:nvPr>
        </p:nvSpPr>
        <p:spPr>
          <a:xfrm>
            <a:off x="9073242" y="827313"/>
            <a:ext cx="2280557" cy="5061857"/>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7244E0D-96EC-4B35-BA5C-5DAFCC7281AE}"/>
              </a:ext>
            </a:extLst>
          </p:cNvPr>
          <p:cNvSpPr>
            <a:spLocks noGrp="1"/>
          </p:cNvSpPr>
          <p:nvPr>
            <p:ph type="body" orient="vert" idx="1"/>
          </p:nvPr>
        </p:nvSpPr>
        <p:spPr>
          <a:xfrm>
            <a:off x="838200" y="827313"/>
            <a:ext cx="8115300" cy="506185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3ADC4E-9FB1-439F-B0FB-47F47B3421A7}"/>
              </a:ext>
            </a:extLst>
          </p:cNvPr>
          <p:cNvSpPr>
            <a:spLocks noGrp="1"/>
          </p:cNvSpPr>
          <p:nvPr>
            <p:ph type="dt" sz="half" idx="10"/>
          </p:nvPr>
        </p:nvSpPr>
        <p:spPr/>
        <p:txBody>
          <a:bodyPr/>
          <a:lstStyle/>
          <a:p>
            <a:fld id="{8C28A28C-4C6A-46EA-90C0-4EE0B89CC5C7}" type="datetimeFigureOut">
              <a:rPr lang="en-US" smtClean="0"/>
              <a:t>10/17/2023</a:t>
            </a:fld>
            <a:endParaRPr lang="en-US"/>
          </a:p>
        </p:txBody>
      </p:sp>
      <p:sp>
        <p:nvSpPr>
          <p:cNvPr id="5" name="Footer Placeholder 4">
            <a:extLst>
              <a:ext uri="{FF2B5EF4-FFF2-40B4-BE49-F238E27FC236}">
                <a16:creationId xmlns:a16="http://schemas.microsoft.com/office/drawing/2014/main" id="{637EE406-061A-4440-BA75-3B684FC84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6D93CF-F5F3-4897-A51E-47D577FDD344}"/>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808118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8199-C6CF-4DFF-A750-435F06CC7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F2D5EB-F993-411F-9DBA-971321FC00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5D216-27F9-4078-8349-ABC9F614A5E7}"/>
              </a:ext>
            </a:extLst>
          </p:cNvPr>
          <p:cNvSpPr>
            <a:spLocks noGrp="1"/>
          </p:cNvSpPr>
          <p:nvPr>
            <p:ph type="dt" sz="half" idx="10"/>
          </p:nvPr>
        </p:nvSpPr>
        <p:spPr/>
        <p:txBody>
          <a:bodyPr/>
          <a:lstStyle/>
          <a:p>
            <a:fld id="{8C28A28C-4C6A-46EA-90C0-4EE0B89CC5C7}" type="datetimeFigureOut">
              <a:rPr lang="en-US" smtClean="0"/>
              <a:t>10/17/2023</a:t>
            </a:fld>
            <a:endParaRPr lang="en-US"/>
          </a:p>
        </p:txBody>
      </p:sp>
      <p:sp>
        <p:nvSpPr>
          <p:cNvPr id="5" name="Footer Placeholder 4">
            <a:extLst>
              <a:ext uri="{FF2B5EF4-FFF2-40B4-BE49-F238E27FC236}">
                <a16:creationId xmlns:a16="http://schemas.microsoft.com/office/drawing/2014/main" id="{4384F8A8-FBA7-4F25-ADEA-AF346495D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4609F8-5897-4724-8FA6-3EFDE8F2DD7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584310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C0F0C-7BA8-490D-B4C9-CCE145DCD19A}"/>
              </a:ext>
            </a:extLst>
          </p:cNvPr>
          <p:cNvSpPr>
            <a:spLocks noGrp="1"/>
          </p:cNvSpPr>
          <p:nvPr>
            <p:ph type="title"/>
          </p:nvPr>
        </p:nvSpPr>
        <p:spPr>
          <a:xfrm>
            <a:off x="1084726" y="1709738"/>
            <a:ext cx="9143999" cy="3050523"/>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290E61-B837-4BE4-9BC7-6AF706BCCA42}"/>
              </a:ext>
            </a:extLst>
          </p:cNvPr>
          <p:cNvSpPr>
            <a:spLocks noGrp="1"/>
          </p:cNvSpPr>
          <p:nvPr>
            <p:ph type="body" idx="1"/>
          </p:nvPr>
        </p:nvSpPr>
        <p:spPr>
          <a:xfrm>
            <a:off x="1084726" y="4902488"/>
            <a:ext cx="9143999" cy="9850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52E15F-E46D-44C6-9FB9-07B0BC545AEF}"/>
              </a:ext>
            </a:extLst>
          </p:cNvPr>
          <p:cNvSpPr>
            <a:spLocks noGrp="1"/>
          </p:cNvSpPr>
          <p:nvPr>
            <p:ph type="dt" sz="half" idx="10"/>
          </p:nvPr>
        </p:nvSpPr>
        <p:spPr/>
        <p:txBody>
          <a:bodyPr/>
          <a:lstStyle/>
          <a:p>
            <a:fld id="{8C28A28C-4C6A-46EA-90C0-4EE0B89CC5C7}" type="datetimeFigureOut">
              <a:rPr lang="en-US" smtClean="0"/>
              <a:t>10/17/2023</a:t>
            </a:fld>
            <a:endParaRPr lang="en-US"/>
          </a:p>
        </p:txBody>
      </p:sp>
      <p:sp>
        <p:nvSpPr>
          <p:cNvPr id="5" name="Footer Placeholder 4">
            <a:extLst>
              <a:ext uri="{FF2B5EF4-FFF2-40B4-BE49-F238E27FC236}">
                <a16:creationId xmlns:a16="http://schemas.microsoft.com/office/drawing/2014/main" id="{2EBF6955-3667-4857-B35A-9E12F7988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4B309-D15E-4FA1-9B8D-8C1F3B56C37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634515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19AB-91F9-4F80-9B5D-2E6FE925F0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9F334-D0CF-4DFD-BAA9-3ECD639B1F1E}"/>
              </a:ext>
            </a:extLst>
          </p:cNvPr>
          <p:cNvSpPr>
            <a:spLocks noGrp="1"/>
          </p:cNvSpPr>
          <p:nvPr>
            <p:ph sz="half" idx="1"/>
          </p:nvPr>
        </p:nvSpPr>
        <p:spPr>
          <a:xfrm>
            <a:off x="1077362" y="2227809"/>
            <a:ext cx="4942438" cy="39491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5E0B5D-4613-4DA7-BA20-58B19BE8A496}"/>
              </a:ext>
            </a:extLst>
          </p:cNvPr>
          <p:cNvSpPr>
            <a:spLocks noGrp="1"/>
          </p:cNvSpPr>
          <p:nvPr>
            <p:ph sz="half" idx="2"/>
          </p:nvPr>
        </p:nvSpPr>
        <p:spPr>
          <a:xfrm>
            <a:off x="6172200" y="2227809"/>
            <a:ext cx="4855265" cy="39491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F311AB-0603-424D-BC42-0CEAB3562BA4}"/>
              </a:ext>
            </a:extLst>
          </p:cNvPr>
          <p:cNvSpPr>
            <a:spLocks noGrp="1"/>
          </p:cNvSpPr>
          <p:nvPr>
            <p:ph type="dt" sz="half" idx="10"/>
          </p:nvPr>
        </p:nvSpPr>
        <p:spPr/>
        <p:txBody>
          <a:bodyPr/>
          <a:lstStyle/>
          <a:p>
            <a:fld id="{8C28A28C-4C6A-46EA-90C0-4EE0B89CC5C7}" type="datetimeFigureOut">
              <a:rPr lang="en-US" smtClean="0"/>
              <a:t>10/17/2023</a:t>
            </a:fld>
            <a:endParaRPr lang="en-US"/>
          </a:p>
        </p:txBody>
      </p:sp>
      <p:sp>
        <p:nvSpPr>
          <p:cNvPr id="6" name="Footer Placeholder 5">
            <a:extLst>
              <a:ext uri="{FF2B5EF4-FFF2-40B4-BE49-F238E27FC236}">
                <a16:creationId xmlns:a16="http://schemas.microsoft.com/office/drawing/2014/main" id="{7A3AA2AC-0C5F-4835-BE47-D780C29890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C54C0-DFDA-4778-9EE8-5E5C30E05412}"/>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522708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F3603-5B09-4916-8324-A6BDAB4E060E}"/>
              </a:ext>
            </a:extLst>
          </p:cNvPr>
          <p:cNvSpPr>
            <a:spLocks noGrp="1"/>
          </p:cNvSpPr>
          <p:nvPr>
            <p:ph type="title"/>
          </p:nvPr>
        </p:nvSpPr>
        <p:spPr>
          <a:xfrm>
            <a:off x="1084726" y="365125"/>
            <a:ext cx="9942739"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74073C-C15B-4218-9B84-6758955176E7}"/>
              </a:ext>
            </a:extLst>
          </p:cNvPr>
          <p:cNvSpPr>
            <a:spLocks noGrp="1"/>
          </p:cNvSpPr>
          <p:nvPr>
            <p:ph type="body" idx="1"/>
          </p:nvPr>
        </p:nvSpPr>
        <p:spPr>
          <a:xfrm>
            <a:off x="1084725" y="1681163"/>
            <a:ext cx="49128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116D27-36F6-440B-A9BE-8B9499047CEF}"/>
              </a:ext>
            </a:extLst>
          </p:cNvPr>
          <p:cNvSpPr>
            <a:spLocks noGrp="1"/>
          </p:cNvSpPr>
          <p:nvPr>
            <p:ph sz="half" idx="2"/>
          </p:nvPr>
        </p:nvSpPr>
        <p:spPr>
          <a:xfrm>
            <a:off x="1084726" y="2505075"/>
            <a:ext cx="4912849"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C12010D-7AC4-4A70-A211-6A29274119DB}"/>
              </a:ext>
            </a:extLst>
          </p:cNvPr>
          <p:cNvSpPr>
            <a:spLocks noGrp="1"/>
          </p:cNvSpPr>
          <p:nvPr>
            <p:ph type="body" sz="quarter" idx="3"/>
          </p:nvPr>
        </p:nvSpPr>
        <p:spPr>
          <a:xfrm>
            <a:off x="6172200" y="1681163"/>
            <a:ext cx="485526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AE85B5-3350-49A4-86A1-E5DAED491624}"/>
              </a:ext>
            </a:extLst>
          </p:cNvPr>
          <p:cNvSpPr>
            <a:spLocks noGrp="1"/>
          </p:cNvSpPr>
          <p:nvPr>
            <p:ph sz="quarter" idx="4"/>
          </p:nvPr>
        </p:nvSpPr>
        <p:spPr>
          <a:xfrm>
            <a:off x="6172200" y="2505075"/>
            <a:ext cx="485526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73E874-D08B-4D81-B82D-5DF242E4A1AA}"/>
              </a:ext>
            </a:extLst>
          </p:cNvPr>
          <p:cNvSpPr>
            <a:spLocks noGrp="1"/>
          </p:cNvSpPr>
          <p:nvPr>
            <p:ph type="dt" sz="half" idx="10"/>
          </p:nvPr>
        </p:nvSpPr>
        <p:spPr/>
        <p:txBody>
          <a:bodyPr/>
          <a:lstStyle/>
          <a:p>
            <a:fld id="{8C28A28C-4C6A-46EA-90C0-4EE0B89CC5C7}" type="datetimeFigureOut">
              <a:rPr lang="en-US" smtClean="0"/>
              <a:t>10/17/2023</a:t>
            </a:fld>
            <a:endParaRPr lang="en-US"/>
          </a:p>
        </p:txBody>
      </p:sp>
      <p:sp>
        <p:nvSpPr>
          <p:cNvPr id="8" name="Footer Placeholder 7">
            <a:extLst>
              <a:ext uri="{FF2B5EF4-FFF2-40B4-BE49-F238E27FC236}">
                <a16:creationId xmlns:a16="http://schemas.microsoft.com/office/drawing/2014/main" id="{AE174067-0FFA-41C3-A3A6-E8907CC32D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947985-FBC0-4118-8877-2E327F637DF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4242988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0282-3DE7-4AB9-83AC-AFEDD22AF3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A7436C-706A-443F-86CD-4444C82818B2}"/>
              </a:ext>
            </a:extLst>
          </p:cNvPr>
          <p:cNvSpPr>
            <a:spLocks noGrp="1"/>
          </p:cNvSpPr>
          <p:nvPr>
            <p:ph type="dt" sz="half" idx="10"/>
          </p:nvPr>
        </p:nvSpPr>
        <p:spPr/>
        <p:txBody>
          <a:bodyPr/>
          <a:lstStyle/>
          <a:p>
            <a:fld id="{8C28A28C-4C6A-46EA-90C0-4EE0B89CC5C7}" type="datetimeFigureOut">
              <a:rPr lang="en-US" smtClean="0"/>
              <a:t>10/17/2023</a:t>
            </a:fld>
            <a:endParaRPr lang="en-US"/>
          </a:p>
        </p:txBody>
      </p:sp>
      <p:sp>
        <p:nvSpPr>
          <p:cNvPr id="4" name="Footer Placeholder 3">
            <a:extLst>
              <a:ext uri="{FF2B5EF4-FFF2-40B4-BE49-F238E27FC236}">
                <a16:creationId xmlns:a16="http://schemas.microsoft.com/office/drawing/2014/main" id="{09B53292-7EA5-45D0-957F-636A44FC06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76F59D-34BB-462C-B506-040B9E982FCB}"/>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4086717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E55245-AB52-41B4-9B28-55E6527DA2F8}"/>
              </a:ext>
            </a:extLst>
          </p:cNvPr>
          <p:cNvSpPr>
            <a:spLocks noGrp="1"/>
          </p:cNvSpPr>
          <p:nvPr>
            <p:ph type="dt" sz="half" idx="10"/>
          </p:nvPr>
        </p:nvSpPr>
        <p:spPr/>
        <p:txBody>
          <a:bodyPr/>
          <a:lstStyle/>
          <a:p>
            <a:fld id="{8C28A28C-4C6A-46EA-90C0-4EE0B89CC5C7}" type="datetimeFigureOut">
              <a:rPr lang="en-US" smtClean="0"/>
              <a:t>10/17/2023</a:t>
            </a:fld>
            <a:endParaRPr lang="en-US"/>
          </a:p>
        </p:txBody>
      </p:sp>
      <p:sp>
        <p:nvSpPr>
          <p:cNvPr id="3" name="Footer Placeholder 2">
            <a:extLst>
              <a:ext uri="{FF2B5EF4-FFF2-40B4-BE49-F238E27FC236}">
                <a16:creationId xmlns:a16="http://schemas.microsoft.com/office/drawing/2014/main" id="{CA73B8AE-58B0-4FDF-8430-9D8D3DD537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9E4D91-8619-43C1-841B-B5F47DE0173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895615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A660-DF93-4947-B93F-BF118D3B5F80}"/>
              </a:ext>
            </a:extLst>
          </p:cNvPr>
          <p:cNvSpPr>
            <a:spLocks noGrp="1"/>
          </p:cNvSpPr>
          <p:nvPr>
            <p:ph type="title"/>
          </p:nvPr>
        </p:nvSpPr>
        <p:spPr>
          <a:xfrm>
            <a:off x="1084727" y="457200"/>
            <a:ext cx="3687298"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02F0292E-B3E1-4FD6-A7FA-C165BAC21C28}"/>
              </a:ext>
            </a:extLst>
          </p:cNvPr>
          <p:cNvSpPr>
            <a:spLocks noGrp="1"/>
          </p:cNvSpPr>
          <p:nvPr>
            <p:ph idx="1"/>
          </p:nvPr>
        </p:nvSpPr>
        <p:spPr>
          <a:xfrm>
            <a:off x="5183188" y="987425"/>
            <a:ext cx="5844277"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EFB0ECC-817B-4A71-AFB5-FC60A2BC3ABC}"/>
              </a:ext>
            </a:extLst>
          </p:cNvPr>
          <p:cNvSpPr>
            <a:spLocks noGrp="1"/>
          </p:cNvSpPr>
          <p:nvPr>
            <p:ph type="body" sz="half" idx="2"/>
          </p:nvPr>
        </p:nvSpPr>
        <p:spPr>
          <a:xfrm>
            <a:off x="1084727" y="2253343"/>
            <a:ext cx="3687298" cy="3615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788E0B-6135-4F59-A35A-2CA1A8BA4ED2}"/>
              </a:ext>
            </a:extLst>
          </p:cNvPr>
          <p:cNvSpPr>
            <a:spLocks noGrp="1"/>
          </p:cNvSpPr>
          <p:nvPr>
            <p:ph type="dt" sz="half" idx="10"/>
          </p:nvPr>
        </p:nvSpPr>
        <p:spPr/>
        <p:txBody>
          <a:bodyPr/>
          <a:lstStyle/>
          <a:p>
            <a:fld id="{8C28A28C-4C6A-46EA-90C0-4EE0B89CC5C7}" type="datetimeFigureOut">
              <a:rPr lang="en-US" smtClean="0"/>
              <a:t>10/17/2023</a:t>
            </a:fld>
            <a:endParaRPr lang="en-US"/>
          </a:p>
        </p:txBody>
      </p:sp>
      <p:sp>
        <p:nvSpPr>
          <p:cNvPr id="6" name="Footer Placeholder 5">
            <a:extLst>
              <a:ext uri="{FF2B5EF4-FFF2-40B4-BE49-F238E27FC236}">
                <a16:creationId xmlns:a16="http://schemas.microsoft.com/office/drawing/2014/main" id="{FD0DEF36-4037-4E6D-988F-CC8E3F11C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C0D2D-D878-4723-A002-5A601EFB48A0}"/>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108952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59D5-B8A1-4C9C-A61F-E082A44330BB}"/>
              </a:ext>
            </a:extLst>
          </p:cNvPr>
          <p:cNvSpPr>
            <a:spLocks noGrp="1"/>
          </p:cNvSpPr>
          <p:nvPr>
            <p:ph type="title"/>
          </p:nvPr>
        </p:nvSpPr>
        <p:spPr>
          <a:xfrm>
            <a:off x="1084727" y="720433"/>
            <a:ext cx="3687298" cy="1587337"/>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4CB4F5F-E6E7-45C3-B35C-80F81FB1A5E8}"/>
              </a:ext>
            </a:extLst>
          </p:cNvPr>
          <p:cNvSpPr>
            <a:spLocks noGrp="1"/>
          </p:cNvSpPr>
          <p:nvPr>
            <p:ph type="pic" idx="1"/>
          </p:nvPr>
        </p:nvSpPr>
        <p:spPr>
          <a:xfrm>
            <a:off x="5183188" y="987425"/>
            <a:ext cx="58277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633AB7-4F8E-4A9F-AC15-89E6A6E00347}"/>
              </a:ext>
            </a:extLst>
          </p:cNvPr>
          <p:cNvSpPr>
            <a:spLocks noGrp="1"/>
          </p:cNvSpPr>
          <p:nvPr>
            <p:ph type="body" sz="half" idx="2"/>
          </p:nvPr>
        </p:nvSpPr>
        <p:spPr>
          <a:xfrm>
            <a:off x="1084727" y="2449286"/>
            <a:ext cx="3687298" cy="3419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074B526-866D-4E11-A7F9-081BD4EDF484}"/>
              </a:ext>
            </a:extLst>
          </p:cNvPr>
          <p:cNvSpPr>
            <a:spLocks noGrp="1"/>
          </p:cNvSpPr>
          <p:nvPr>
            <p:ph type="dt" sz="half" idx="10"/>
          </p:nvPr>
        </p:nvSpPr>
        <p:spPr/>
        <p:txBody>
          <a:bodyPr/>
          <a:lstStyle/>
          <a:p>
            <a:fld id="{8C28A28C-4C6A-46EA-90C0-4EE0B89CC5C7}" type="datetimeFigureOut">
              <a:rPr lang="en-US" smtClean="0"/>
              <a:t>10/17/2023</a:t>
            </a:fld>
            <a:endParaRPr lang="en-US"/>
          </a:p>
        </p:txBody>
      </p:sp>
      <p:sp>
        <p:nvSpPr>
          <p:cNvPr id="6" name="Footer Placeholder 5">
            <a:extLst>
              <a:ext uri="{FF2B5EF4-FFF2-40B4-BE49-F238E27FC236}">
                <a16:creationId xmlns:a16="http://schemas.microsoft.com/office/drawing/2014/main" id="{CD758BF8-E962-4367-8495-62438FDD4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C20AE1-C97D-4E6C-9DB2-B2904C2CF247}"/>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655039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A1B26"/>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E192E3E-68A9-4F36-936C-1C8D0B9EF132}"/>
              </a:ext>
            </a:extLst>
          </p:cNvPr>
          <p:cNvSpPr/>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3F214EB0-7E6D-4536-9350-5CB688B56F26}"/>
              </a:ext>
            </a:extLst>
          </p:cNvPr>
          <p:cNvSpPr>
            <a:spLocks noGrp="1"/>
          </p:cNvSpPr>
          <p:nvPr>
            <p:ph type="title"/>
          </p:nvPr>
        </p:nvSpPr>
        <p:spPr>
          <a:xfrm>
            <a:off x="1077362" y="720434"/>
            <a:ext cx="9950103" cy="150737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BF5455E-4725-4924-BF7D-2E1FC9E391F8}"/>
              </a:ext>
            </a:extLst>
          </p:cNvPr>
          <p:cNvSpPr>
            <a:spLocks noGrp="1"/>
          </p:cNvSpPr>
          <p:nvPr>
            <p:ph type="body" idx="1"/>
          </p:nvPr>
        </p:nvSpPr>
        <p:spPr>
          <a:xfrm>
            <a:off x="1077362" y="2427316"/>
            <a:ext cx="9950103" cy="35135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2CAD9D9-1A1D-4438-9F3D-E5E58FD72F1F}"/>
              </a:ext>
            </a:extLst>
          </p:cNvPr>
          <p:cNvSpPr>
            <a:spLocks noGrp="1"/>
          </p:cNvSpPr>
          <p:nvPr>
            <p:ph type="dt" sz="half" idx="2"/>
          </p:nvPr>
        </p:nvSpPr>
        <p:spPr>
          <a:xfrm>
            <a:off x="9243751" y="6356350"/>
            <a:ext cx="2296603" cy="365125"/>
          </a:xfrm>
          <a:prstGeom prst="rect">
            <a:avLst/>
          </a:prstGeom>
        </p:spPr>
        <p:txBody>
          <a:bodyPr vert="horz" lIns="91440" tIns="45720" rIns="91440" bIns="45720" rtlCol="0" anchor="ctr"/>
          <a:lstStyle>
            <a:lvl1pPr algn="r">
              <a:defRPr sz="900">
                <a:solidFill>
                  <a:schemeClr val="bg1"/>
                </a:solidFill>
              </a:defRPr>
            </a:lvl1pPr>
          </a:lstStyle>
          <a:p>
            <a:fld id="{8C28A28C-4C6A-46EA-90C0-4EE0B89CC5C7}" type="datetimeFigureOut">
              <a:rPr lang="en-US" smtClean="0"/>
              <a:pPr/>
              <a:t>10/17/2023</a:t>
            </a:fld>
            <a:endParaRPr lang="en-US" dirty="0"/>
          </a:p>
        </p:txBody>
      </p:sp>
      <p:sp>
        <p:nvSpPr>
          <p:cNvPr id="5" name="Footer Placeholder 4">
            <a:extLst>
              <a:ext uri="{FF2B5EF4-FFF2-40B4-BE49-F238E27FC236}">
                <a16:creationId xmlns:a16="http://schemas.microsoft.com/office/drawing/2014/main" id="{AE80A827-D7BF-4CA4-8C29-5AE54ADA4787}"/>
              </a:ext>
            </a:extLst>
          </p:cNvPr>
          <p:cNvSpPr>
            <a:spLocks noGrp="1"/>
          </p:cNvSpPr>
          <p:nvPr>
            <p:ph type="ftr" sz="quarter" idx="3"/>
          </p:nvPr>
        </p:nvSpPr>
        <p:spPr>
          <a:xfrm rot="5400000">
            <a:off x="-1610380" y="1926575"/>
            <a:ext cx="3830351"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06717188-1DE1-4DA5-8161-21179E4ADEAE}"/>
              </a:ext>
            </a:extLst>
          </p:cNvPr>
          <p:cNvSpPr>
            <a:spLocks noGrp="1"/>
          </p:cNvSpPr>
          <p:nvPr>
            <p:ph type="sldNum" sz="quarter" idx="4"/>
          </p:nvPr>
        </p:nvSpPr>
        <p:spPr>
          <a:xfrm>
            <a:off x="11540355" y="6356350"/>
            <a:ext cx="410973" cy="365125"/>
          </a:xfrm>
          <a:prstGeom prst="rect">
            <a:avLst/>
          </a:prstGeom>
        </p:spPr>
        <p:txBody>
          <a:bodyPr vert="horz" lIns="91440" tIns="45720" rIns="91440" bIns="45720" rtlCol="0" anchor="ctr"/>
          <a:lstStyle>
            <a:lvl1pPr algn="r">
              <a:defRPr sz="900">
                <a:solidFill>
                  <a:schemeClr val="bg1"/>
                </a:solidFill>
              </a:defRPr>
            </a:lvl1p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3502812861"/>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txStyles>
    <p:title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3.png"/><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FDE3B669-D0C6-43C4-9D0E-ED152B12DA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C6D1572E-35F2-4C21-AA69-B57A248249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149662"/>
            <a:ext cx="12192000" cy="17083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B067392-DC2D-B5DC-B2CB-49A982D003FD}"/>
              </a:ext>
            </a:extLst>
          </p:cNvPr>
          <p:cNvSpPr/>
          <p:nvPr/>
        </p:nvSpPr>
        <p:spPr>
          <a:xfrm>
            <a:off x="0" y="4683967"/>
            <a:ext cx="12192000" cy="217403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90C4A9EC-EB08-98C0-35C8-632205D0A01A}"/>
              </a:ext>
            </a:extLst>
          </p:cNvPr>
          <p:cNvSpPr>
            <a:spLocks noGrp="1"/>
          </p:cNvSpPr>
          <p:nvPr>
            <p:ph type="ctrTitle"/>
          </p:nvPr>
        </p:nvSpPr>
        <p:spPr>
          <a:xfrm>
            <a:off x="1087348" y="5020660"/>
            <a:ext cx="8948048" cy="706641"/>
          </a:xfrm>
        </p:spPr>
        <p:txBody>
          <a:bodyPr anchor="b">
            <a:normAutofit/>
          </a:bodyPr>
          <a:lstStyle/>
          <a:p>
            <a:r>
              <a:rPr lang="en-AU" sz="2800" dirty="0">
                <a:latin typeface="Fira Sans SemiBold" panose="020B0603050000020004" pitchFamily="34" charset="0"/>
              </a:rPr>
              <a:t>parser combinators in n different languages</a:t>
            </a:r>
          </a:p>
        </p:txBody>
      </p:sp>
      <p:sp>
        <p:nvSpPr>
          <p:cNvPr id="29" name="TextBox 28">
            <a:extLst>
              <a:ext uri="{FF2B5EF4-FFF2-40B4-BE49-F238E27FC236}">
                <a16:creationId xmlns:a16="http://schemas.microsoft.com/office/drawing/2014/main" id="{53FAC66B-7F2C-7763-ACE6-895D8561D865}"/>
              </a:ext>
            </a:extLst>
          </p:cNvPr>
          <p:cNvSpPr txBox="1"/>
          <p:nvPr/>
        </p:nvSpPr>
        <p:spPr>
          <a:xfrm>
            <a:off x="4914901" y="3100277"/>
            <a:ext cx="6097554" cy="1200329"/>
          </a:xfrm>
          <a:prstGeom prst="rect">
            <a:avLst/>
          </a:prstGeom>
          <a:noFill/>
        </p:spPr>
        <p:txBody>
          <a:bodyPr wrap="square">
            <a:spAutoFit/>
          </a:bodyPr>
          <a:lstStyle/>
          <a:p>
            <a:r>
              <a:rPr lang="en-AU" b="0" dirty="0">
                <a:solidFill>
                  <a:srgbClr val="BB9AF7"/>
                </a:solidFill>
                <a:effectLst/>
                <a:latin typeface="JetBrains Mono Regular" panose="02000009000000000000" pitchFamily="49" charset="0"/>
              </a:rPr>
              <a:t>struct</a:t>
            </a:r>
            <a:r>
              <a:rPr lang="en-AU" b="0" dirty="0">
                <a:solidFill>
                  <a:srgbClr val="A9B1D6"/>
                </a:solidFill>
                <a:effectLst/>
                <a:latin typeface="JetBrains Mono Regular" panose="02000009000000000000" pitchFamily="49" charset="0"/>
              </a:rPr>
              <a:t> </a:t>
            </a:r>
            <a:r>
              <a:rPr lang="en-AU" b="0" dirty="0" err="1">
                <a:solidFill>
                  <a:srgbClr val="0DB9D7"/>
                </a:solidFill>
                <a:effectLst/>
                <a:latin typeface="JetBrains Mono Regular" panose="02000009000000000000" pitchFamily="49" charset="0"/>
              </a:rPr>
              <a:t>parser_t</a:t>
            </a:r>
            <a:r>
              <a:rPr lang="en-AU" b="0" dirty="0">
                <a:solidFill>
                  <a:srgbClr val="A9B1D6"/>
                </a:solidFill>
                <a:effectLst/>
                <a:latin typeface="JetBrains Mono Regular" panose="02000009000000000000" pitchFamily="49" charset="0"/>
              </a:rPr>
              <a:t> </a:t>
            </a:r>
            <a:r>
              <a:rPr lang="en-AU" b="0" dirty="0">
                <a:solidFill>
                  <a:srgbClr val="9ABDF5"/>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char</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parse)(</a:t>
            </a:r>
            <a:r>
              <a:rPr lang="en-AU" b="0" dirty="0">
                <a:solidFill>
                  <a:srgbClr val="BB9AF7"/>
                </a:solidFill>
                <a:effectLst/>
                <a:latin typeface="JetBrains Mono Regular" panose="02000009000000000000" pitchFamily="49" charset="0"/>
              </a:rPr>
              <a:t>char</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void</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void</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void</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data</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p:txBody>
      </p:sp>
      <p:sp>
        <p:nvSpPr>
          <p:cNvPr id="31" name="TextBox 30">
            <a:extLst>
              <a:ext uri="{FF2B5EF4-FFF2-40B4-BE49-F238E27FC236}">
                <a16:creationId xmlns:a16="http://schemas.microsoft.com/office/drawing/2014/main" id="{B6D49958-B987-6BBD-8E2D-3770C1C54DDA}"/>
              </a:ext>
            </a:extLst>
          </p:cNvPr>
          <p:cNvSpPr txBox="1"/>
          <p:nvPr/>
        </p:nvSpPr>
        <p:spPr>
          <a:xfrm>
            <a:off x="268255" y="2155372"/>
            <a:ext cx="6097554" cy="646331"/>
          </a:xfrm>
          <a:prstGeom prst="rect">
            <a:avLst/>
          </a:prstGeom>
          <a:noFill/>
        </p:spPr>
        <p:txBody>
          <a:bodyPr wrap="square">
            <a:spAutoFit/>
          </a:bodyPr>
          <a:lstStyle/>
          <a:p>
            <a:r>
              <a:rPr lang="pt-BR" b="0" dirty="0">
                <a:solidFill>
                  <a:srgbClr val="BB9AF7"/>
                </a:solidFill>
                <a:effectLst/>
                <a:latin typeface="JetBrains Mono Regular" panose="02000009000000000000" pitchFamily="49" charset="0"/>
              </a:rPr>
              <a:t>type</a:t>
            </a:r>
            <a:r>
              <a:rPr lang="pt-BR" b="0" dirty="0">
                <a:solidFill>
                  <a:srgbClr val="A9B1D6"/>
                </a:solidFill>
                <a:effectLst/>
                <a:latin typeface="JetBrains Mono Regular" panose="02000009000000000000" pitchFamily="49" charset="0"/>
              </a:rPr>
              <a:t> </a:t>
            </a:r>
            <a:r>
              <a:rPr lang="pt-BR" b="0" dirty="0">
                <a:solidFill>
                  <a:srgbClr val="C0CAF5"/>
                </a:solidFill>
                <a:effectLst/>
                <a:latin typeface="JetBrains Mono Regular" panose="02000009000000000000" pitchFamily="49" charset="0"/>
              </a:rPr>
              <a:t>IResult</a:t>
            </a:r>
            <a:r>
              <a:rPr lang="pt-BR" b="0" dirty="0">
                <a:solidFill>
                  <a:srgbClr val="89DDFF"/>
                </a:solidFill>
                <a:effectLst/>
                <a:latin typeface="JetBrains Mono Regular" panose="02000009000000000000" pitchFamily="49" charset="0"/>
              </a:rPr>
              <a:t>&lt;</a:t>
            </a:r>
            <a:r>
              <a:rPr lang="pt-BR" b="0" dirty="0">
                <a:solidFill>
                  <a:srgbClr val="C0CAF5"/>
                </a:solidFill>
                <a:effectLst/>
                <a:latin typeface="JetBrains Mono Regular" panose="02000009000000000000" pitchFamily="49" charset="0"/>
              </a:rPr>
              <a:t>I</a:t>
            </a:r>
            <a:r>
              <a:rPr lang="pt-BR" b="0" dirty="0">
                <a:solidFill>
                  <a:srgbClr val="89DDFF"/>
                </a:solidFill>
                <a:effectLst/>
                <a:latin typeface="JetBrains Mono Regular" panose="02000009000000000000" pitchFamily="49" charset="0"/>
              </a:rPr>
              <a:t>,</a:t>
            </a:r>
            <a:r>
              <a:rPr lang="pt-BR" b="0" dirty="0">
                <a:solidFill>
                  <a:srgbClr val="A9B1D6"/>
                </a:solidFill>
                <a:effectLst/>
                <a:latin typeface="JetBrains Mono Regular" panose="02000009000000000000" pitchFamily="49" charset="0"/>
              </a:rPr>
              <a:t> </a:t>
            </a:r>
            <a:r>
              <a:rPr lang="pt-BR" b="0" dirty="0">
                <a:solidFill>
                  <a:srgbClr val="C0CAF5"/>
                </a:solidFill>
                <a:effectLst/>
                <a:latin typeface="JetBrains Mono Regular" panose="02000009000000000000" pitchFamily="49" charset="0"/>
              </a:rPr>
              <a:t>O</a:t>
            </a:r>
            <a:r>
              <a:rPr lang="pt-BR" b="0" dirty="0">
                <a:solidFill>
                  <a:srgbClr val="89DDFF"/>
                </a:solidFill>
                <a:effectLst/>
                <a:latin typeface="JetBrains Mono Regular" panose="02000009000000000000" pitchFamily="49" charset="0"/>
              </a:rPr>
              <a:t>,</a:t>
            </a:r>
            <a:r>
              <a:rPr lang="pt-BR" b="0" dirty="0">
                <a:solidFill>
                  <a:srgbClr val="A9B1D6"/>
                </a:solidFill>
                <a:effectLst/>
                <a:latin typeface="JetBrains Mono Regular" panose="02000009000000000000" pitchFamily="49" charset="0"/>
              </a:rPr>
              <a:t> </a:t>
            </a:r>
            <a:r>
              <a:rPr lang="pt-BR" b="0" dirty="0">
                <a:solidFill>
                  <a:srgbClr val="C0CAF5"/>
                </a:solidFill>
                <a:effectLst/>
                <a:latin typeface="JetBrains Mono Regular" panose="02000009000000000000" pitchFamily="49" charset="0"/>
              </a:rPr>
              <a:t>E</a:t>
            </a:r>
            <a:r>
              <a:rPr lang="pt-BR" b="0" dirty="0">
                <a:solidFill>
                  <a:srgbClr val="A9B1D6"/>
                </a:solidFill>
                <a:effectLst/>
                <a:latin typeface="JetBrains Mono Regular" panose="02000009000000000000" pitchFamily="49" charset="0"/>
              </a:rPr>
              <a:t> </a:t>
            </a:r>
            <a:r>
              <a:rPr lang="pt-BR" b="0" dirty="0">
                <a:solidFill>
                  <a:srgbClr val="89DDFF"/>
                </a:solidFill>
                <a:effectLst/>
                <a:latin typeface="JetBrains Mono Regular" panose="02000009000000000000" pitchFamily="49" charset="0"/>
              </a:rPr>
              <a:t>=</a:t>
            </a:r>
            <a:r>
              <a:rPr lang="pt-BR" b="0" dirty="0">
                <a:solidFill>
                  <a:srgbClr val="A9B1D6"/>
                </a:solidFill>
                <a:effectLst/>
                <a:latin typeface="JetBrains Mono Regular" panose="02000009000000000000" pitchFamily="49" charset="0"/>
              </a:rPr>
              <a:t> </a:t>
            </a:r>
            <a:r>
              <a:rPr lang="pt-BR" b="0" dirty="0">
                <a:solidFill>
                  <a:srgbClr val="C0CAF5"/>
                </a:solidFill>
                <a:effectLst/>
                <a:latin typeface="JetBrains Mono Regular" panose="02000009000000000000" pitchFamily="49" charset="0"/>
              </a:rPr>
              <a:t>Error</a:t>
            </a:r>
            <a:r>
              <a:rPr lang="pt-BR" b="0" dirty="0">
                <a:solidFill>
                  <a:srgbClr val="89DDFF"/>
                </a:solidFill>
                <a:effectLst/>
                <a:latin typeface="JetBrains Mono Regular" panose="02000009000000000000" pitchFamily="49" charset="0"/>
              </a:rPr>
              <a:t>&lt;</a:t>
            </a:r>
            <a:r>
              <a:rPr lang="pt-BR" b="0" dirty="0">
                <a:solidFill>
                  <a:srgbClr val="C0CAF5"/>
                </a:solidFill>
                <a:effectLst/>
                <a:latin typeface="JetBrains Mono Regular" panose="02000009000000000000" pitchFamily="49" charset="0"/>
              </a:rPr>
              <a:t>I</a:t>
            </a:r>
            <a:r>
              <a:rPr lang="pt-BR" b="0" dirty="0">
                <a:solidFill>
                  <a:srgbClr val="89DDFF"/>
                </a:solidFill>
                <a:effectLst/>
                <a:latin typeface="JetBrains Mono Regular" panose="02000009000000000000" pitchFamily="49" charset="0"/>
              </a:rPr>
              <a:t>&gt;&gt;</a:t>
            </a:r>
            <a:r>
              <a:rPr lang="pt-BR" b="0" dirty="0">
                <a:solidFill>
                  <a:srgbClr val="A9B1D6"/>
                </a:solidFill>
                <a:effectLst/>
                <a:latin typeface="JetBrains Mono Regular" panose="02000009000000000000" pitchFamily="49" charset="0"/>
              </a:rPr>
              <a:t> </a:t>
            </a:r>
            <a:r>
              <a:rPr lang="pt-BR" b="0" dirty="0">
                <a:solidFill>
                  <a:srgbClr val="89DDFF"/>
                </a:solidFill>
                <a:effectLst/>
                <a:latin typeface="JetBrains Mono Regular" panose="02000009000000000000" pitchFamily="49" charset="0"/>
              </a:rPr>
              <a:t>=</a:t>
            </a:r>
            <a:r>
              <a:rPr lang="pt-BR" b="0" dirty="0">
                <a:solidFill>
                  <a:srgbClr val="A9B1D6"/>
                </a:solidFill>
                <a:effectLst/>
                <a:latin typeface="JetBrains Mono Regular" panose="02000009000000000000" pitchFamily="49" charset="0"/>
              </a:rPr>
              <a:t> 	</a:t>
            </a:r>
            <a:r>
              <a:rPr lang="pt-BR" b="0" dirty="0">
                <a:solidFill>
                  <a:srgbClr val="C0CAF5"/>
                </a:solidFill>
                <a:effectLst/>
                <a:latin typeface="JetBrains Mono Regular" panose="02000009000000000000" pitchFamily="49" charset="0"/>
              </a:rPr>
              <a:t>Result</a:t>
            </a:r>
            <a:r>
              <a:rPr lang="pt-BR" b="0" dirty="0">
                <a:solidFill>
                  <a:srgbClr val="89DDFF"/>
                </a:solidFill>
                <a:effectLst/>
                <a:latin typeface="JetBrains Mono Regular" panose="02000009000000000000" pitchFamily="49" charset="0"/>
              </a:rPr>
              <a:t>&lt;(</a:t>
            </a:r>
            <a:r>
              <a:rPr lang="pt-BR" b="0" dirty="0">
                <a:solidFill>
                  <a:srgbClr val="C0CAF5"/>
                </a:solidFill>
                <a:effectLst/>
                <a:latin typeface="JetBrains Mono Regular" panose="02000009000000000000" pitchFamily="49" charset="0"/>
              </a:rPr>
              <a:t>I</a:t>
            </a:r>
            <a:r>
              <a:rPr lang="pt-BR" b="0" dirty="0">
                <a:solidFill>
                  <a:srgbClr val="89DDFF"/>
                </a:solidFill>
                <a:effectLst/>
                <a:latin typeface="JetBrains Mono Regular" panose="02000009000000000000" pitchFamily="49" charset="0"/>
              </a:rPr>
              <a:t>,</a:t>
            </a:r>
            <a:r>
              <a:rPr lang="pt-BR" b="0" dirty="0">
                <a:solidFill>
                  <a:srgbClr val="A9B1D6"/>
                </a:solidFill>
                <a:effectLst/>
                <a:latin typeface="JetBrains Mono Regular" panose="02000009000000000000" pitchFamily="49" charset="0"/>
              </a:rPr>
              <a:t> </a:t>
            </a:r>
            <a:r>
              <a:rPr lang="pt-BR" b="0" dirty="0">
                <a:solidFill>
                  <a:srgbClr val="C0CAF5"/>
                </a:solidFill>
                <a:effectLst/>
                <a:latin typeface="JetBrains Mono Regular" panose="02000009000000000000" pitchFamily="49" charset="0"/>
              </a:rPr>
              <a:t>O</a:t>
            </a:r>
            <a:r>
              <a:rPr lang="pt-BR" b="0" dirty="0">
                <a:solidFill>
                  <a:srgbClr val="89DDFF"/>
                </a:solidFill>
                <a:effectLst/>
                <a:latin typeface="JetBrains Mono Regular" panose="02000009000000000000" pitchFamily="49" charset="0"/>
              </a:rPr>
              <a:t>),</a:t>
            </a:r>
            <a:r>
              <a:rPr lang="pt-BR" b="0" dirty="0">
                <a:solidFill>
                  <a:srgbClr val="A9B1D6"/>
                </a:solidFill>
                <a:effectLst/>
                <a:latin typeface="JetBrains Mono Regular" panose="02000009000000000000" pitchFamily="49" charset="0"/>
              </a:rPr>
              <a:t> </a:t>
            </a:r>
            <a:r>
              <a:rPr lang="pt-BR" b="0" dirty="0">
                <a:solidFill>
                  <a:srgbClr val="C0CAF5"/>
                </a:solidFill>
                <a:effectLst/>
                <a:latin typeface="JetBrains Mono Regular" panose="02000009000000000000" pitchFamily="49" charset="0"/>
              </a:rPr>
              <a:t>Err</a:t>
            </a:r>
            <a:r>
              <a:rPr lang="pt-BR" b="0" dirty="0">
                <a:solidFill>
                  <a:srgbClr val="89DDFF"/>
                </a:solidFill>
                <a:effectLst/>
                <a:latin typeface="JetBrains Mono Regular" panose="02000009000000000000" pitchFamily="49" charset="0"/>
              </a:rPr>
              <a:t>&lt;</a:t>
            </a:r>
            <a:r>
              <a:rPr lang="pt-BR" b="0" dirty="0">
                <a:solidFill>
                  <a:srgbClr val="C0CAF5"/>
                </a:solidFill>
                <a:effectLst/>
                <a:latin typeface="JetBrains Mono Regular" panose="02000009000000000000" pitchFamily="49" charset="0"/>
              </a:rPr>
              <a:t>E</a:t>
            </a:r>
            <a:r>
              <a:rPr lang="pt-BR" b="0" dirty="0">
                <a:solidFill>
                  <a:srgbClr val="89DDFF"/>
                </a:solidFill>
                <a:effectLst/>
                <a:latin typeface="JetBrains Mono Regular" panose="02000009000000000000" pitchFamily="49" charset="0"/>
              </a:rPr>
              <a:t>&gt;&gt;;</a:t>
            </a:r>
            <a:endParaRPr lang="pt-BR" b="0" dirty="0">
              <a:solidFill>
                <a:srgbClr val="A9B1D6"/>
              </a:solidFill>
              <a:effectLst/>
              <a:latin typeface="JetBrains Mono Regular" panose="02000009000000000000" pitchFamily="49" charset="0"/>
            </a:endParaRPr>
          </a:p>
        </p:txBody>
      </p:sp>
      <p:sp>
        <p:nvSpPr>
          <p:cNvPr id="35" name="TextBox 34">
            <a:extLst>
              <a:ext uri="{FF2B5EF4-FFF2-40B4-BE49-F238E27FC236}">
                <a16:creationId xmlns:a16="http://schemas.microsoft.com/office/drawing/2014/main" id="{F8854360-21DE-55F7-ABA3-BB803902F27B}"/>
              </a:ext>
            </a:extLst>
          </p:cNvPr>
          <p:cNvSpPr txBox="1"/>
          <p:nvPr/>
        </p:nvSpPr>
        <p:spPr>
          <a:xfrm>
            <a:off x="5561372" y="1393458"/>
            <a:ext cx="6699052" cy="923330"/>
          </a:xfrm>
          <a:prstGeom prst="rect">
            <a:avLst/>
          </a:prstGeom>
          <a:noFill/>
          <a:effectLst/>
        </p:spPr>
        <p:txBody>
          <a:bodyPr wrap="square">
            <a:spAutoFit/>
          </a:bodyPr>
          <a:lstStyle/>
          <a:p>
            <a:r>
              <a:rPr lang="en-US" b="0" dirty="0">
                <a:solidFill>
                  <a:srgbClr val="89DDFF"/>
                </a:solidFill>
                <a:effectLst/>
                <a:latin typeface="JetBrains Mono Regular" panose="02000009000000000000" pitchFamily="49" charset="0"/>
              </a:rPr>
              <a:t>data</a:t>
            </a:r>
            <a:r>
              <a:rPr lang="en-US" b="0" dirty="0">
                <a:solidFill>
                  <a:srgbClr val="A9B1D6"/>
                </a:solidFill>
                <a:effectLst/>
                <a:latin typeface="JetBrains Mono Regular" panose="02000009000000000000" pitchFamily="49" charset="0"/>
              </a:rPr>
              <a:t> </a:t>
            </a:r>
            <a:r>
              <a:rPr lang="en-US" b="0" dirty="0">
                <a:solidFill>
                  <a:srgbClr val="BB9AF7"/>
                </a:solidFill>
                <a:effectLst/>
                <a:latin typeface="JetBrains Mono Regular" panose="02000009000000000000" pitchFamily="49" charset="0"/>
              </a:rPr>
              <a:t>Parser</a:t>
            </a:r>
            <a:r>
              <a:rPr lang="en-US" b="0" dirty="0">
                <a:solidFill>
                  <a:srgbClr val="A9B1D6"/>
                </a:solidFill>
                <a:effectLst/>
                <a:latin typeface="JetBrains Mono Regular" panose="02000009000000000000" pitchFamily="49" charset="0"/>
              </a:rPr>
              <a:t> </a:t>
            </a:r>
            <a:r>
              <a:rPr lang="en-US" b="0" dirty="0">
                <a:solidFill>
                  <a:srgbClr val="C0CAF5"/>
                </a:solidFill>
                <a:effectLst/>
                <a:latin typeface="JetBrains Mono Regular" panose="02000009000000000000" pitchFamily="49" charset="0"/>
              </a:rPr>
              <a:t>a</a:t>
            </a:r>
            <a:r>
              <a:rPr lang="en-US" b="0" dirty="0">
                <a:solidFill>
                  <a:srgbClr val="A9B1D6"/>
                </a:solidFill>
                <a:effectLst/>
                <a:latin typeface="JetBrains Mono Regular" panose="02000009000000000000" pitchFamily="49" charset="0"/>
              </a:rPr>
              <a:t> </a:t>
            </a:r>
            <a:r>
              <a:rPr lang="en-US" b="0" dirty="0">
                <a:solidFill>
                  <a:srgbClr val="89DDFF"/>
                </a:solidFill>
                <a:effectLst/>
                <a:latin typeface="JetBrains Mono Regular" panose="02000009000000000000" pitchFamily="49" charset="0"/>
              </a:rPr>
              <a:t>=</a:t>
            </a:r>
            <a:r>
              <a:rPr lang="en-US" b="0" dirty="0">
                <a:solidFill>
                  <a:srgbClr val="A9B1D6"/>
                </a:solidFill>
                <a:effectLst/>
                <a:latin typeface="JetBrains Mono Regular" panose="02000009000000000000" pitchFamily="49" charset="0"/>
              </a:rPr>
              <a:t> </a:t>
            </a:r>
            <a:r>
              <a:rPr lang="en-US" b="0" dirty="0">
                <a:solidFill>
                  <a:srgbClr val="E0AF68"/>
                </a:solidFill>
                <a:effectLst/>
                <a:latin typeface="JetBrains Mono Regular" panose="02000009000000000000" pitchFamily="49" charset="0"/>
              </a:rPr>
              <a:t>P</a:t>
            </a:r>
            <a:r>
              <a:rPr lang="en-US" b="0" dirty="0">
                <a:solidFill>
                  <a:srgbClr val="A9B1D6"/>
                </a:solidFill>
                <a:effectLst/>
                <a:latin typeface="JetBrains Mono Regular" panose="02000009000000000000" pitchFamily="49" charset="0"/>
              </a:rPr>
              <a:t> </a:t>
            </a:r>
            <a:r>
              <a:rPr lang="en-US" b="0" dirty="0">
                <a:solidFill>
                  <a:srgbClr val="89DDFF"/>
                </a:solidFill>
                <a:effectLst/>
                <a:latin typeface="JetBrains Mono Regular" panose="02000009000000000000" pitchFamily="49" charset="0"/>
              </a:rPr>
              <a:t>(</a:t>
            </a:r>
            <a:r>
              <a:rPr lang="en-US" b="0" dirty="0">
                <a:solidFill>
                  <a:srgbClr val="BB9AF7"/>
                </a:solidFill>
                <a:effectLst/>
                <a:latin typeface="JetBrains Mono Regular" panose="02000009000000000000" pitchFamily="49" charset="0"/>
              </a:rPr>
              <a:t>String</a:t>
            </a:r>
            <a:r>
              <a:rPr lang="en-US" b="0" dirty="0">
                <a:solidFill>
                  <a:srgbClr val="A9B1D6"/>
                </a:solidFill>
                <a:effectLst/>
                <a:latin typeface="JetBrains Mono Regular" panose="02000009000000000000" pitchFamily="49" charset="0"/>
              </a:rPr>
              <a:t> </a:t>
            </a:r>
            <a:r>
              <a:rPr lang="en-US" b="0" dirty="0">
                <a:solidFill>
                  <a:srgbClr val="89DDFF"/>
                </a:solidFill>
                <a:effectLst/>
                <a:latin typeface="JetBrains Mono Regular" panose="02000009000000000000" pitchFamily="49" charset="0"/>
              </a:rPr>
              <a:t>-&gt;</a:t>
            </a:r>
            <a:r>
              <a:rPr lang="en-US" b="0" dirty="0">
                <a:solidFill>
                  <a:srgbClr val="A9B1D6"/>
                </a:solidFill>
                <a:effectLst/>
                <a:latin typeface="JetBrains Mono Regular" panose="02000009000000000000" pitchFamily="49" charset="0"/>
              </a:rPr>
              <a:t> </a:t>
            </a:r>
            <a:r>
              <a:rPr lang="en-US" b="0" dirty="0">
                <a:solidFill>
                  <a:srgbClr val="BB9AF7"/>
                </a:solidFill>
                <a:effectLst/>
                <a:latin typeface="JetBrains Mono Regular" panose="02000009000000000000" pitchFamily="49" charset="0"/>
              </a:rPr>
              <a:t>Maybe</a:t>
            </a:r>
            <a:r>
              <a:rPr lang="en-US" b="0" dirty="0">
                <a:solidFill>
                  <a:srgbClr val="A9B1D6"/>
                </a:solidFill>
                <a:effectLst/>
                <a:latin typeface="JetBrains Mono Regular" panose="02000009000000000000" pitchFamily="49" charset="0"/>
              </a:rPr>
              <a:t> </a:t>
            </a:r>
            <a:r>
              <a:rPr lang="en-US" b="0" dirty="0">
                <a:solidFill>
                  <a:srgbClr val="89DDFF"/>
                </a:solidFill>
                <a:effectLst/>
                <a:latin typeface="JetBrains Mono Regular" panose="02000009000000000000" pitchFamily="49" charset="0"/>
              </a:rPr>
              <a:t>(</a:t>
            </a:r>
            <a:r>
              <a:rPr lang="en-US" b="0" dirty="0">
                <a:solidFill>
                  <a:srgbClr val="C0CAF5"/>
                </a:solidFill>
                <a:effectLst/>
                <a:latin typeface="JetBrains Mono Regular" panose="02000009000000000000" pitchFamily="49" charset="0"/>
              </a:rPr>
              <a:t>a</a:t>
            </a:r>
            <a:r>
              <a:rPr lang="en-US" b="0" dirty="0">
                <a:solidFill>
                  <a:srgbClr val="89DDFF"/>
                </a:solidFill>
                <a:effectLst/>
                <a:latin typeface="JetBrains Mono Regular" panose="02000009000000000000" pitchFamily="49" charset="0"/>
              </a:rPr>
              <a:t>,</a:t>
            </a:r>
            <a:r>
              <a:rPr lang="en-US" b="0" dirty="0">
                <a:solidFill>
                  <a:srgbClr val="A9B1D6"/>
                </a:solidFill>
                <a:effectLst/>
                <a:latin typeface="JetBrains Mono Regular" panose="02000009000000000000" pitchFamily="49" charset="0"/>
              </a:rPr>
              <a:t> </a:t>
            </a:r>
            <a:r>
              <a:rPr lang="en-US" b="0" dirty="0">
                <a:solidFill>
                  <a:srgbClr val="BB9AF7"/>
                </a:solidFill>
                <a:effectLst/>
                <a:latin typeface="JetBrains Mono Regular" panose="02000009000000000000" pitchFamily="49" charset="0"/>
              </a:rPr>
              <a:t>String</a:t>
            </a:r>
            <a:r>
              <a:rPr lang="en-US" b="0" dirty="0">
                <a:solidFill>
                  <a:srgbClr val="89DDFF"/>
                </a:solidFill>
                <a:effectLst/>
                <a:latin typeface="JetBrains Mono Regular" panose="02000009000000000000" pitchFamily="49" charset="0"/>
              </a:rPr>
              <a:t>))</a:t>
            </a:r>
            <a:endParaRPr lang="en-US" b="0" dirty="0">
              <a:solidFill>
                <a:srgbClr val="A9B1D6"/>
              </a:solidFill>
              <a:effectLst/>
              <a:latin typeface="JetBrains Mono Regular" panose="02000009000000000000" pitchFamily="49" charset="0"/>
            </a:endParaRPr>
          </a:p>
          <a:p>
            <a:r>
              <a:rPr lang="en-US" b="0" dirty="0">
                <a:solidFill>
                  <a:srgbClr val="89DDFF"/>
                </a:solidFill>
                <a:effectLst/>
                <a:latin typeface="JetBrains Mono Regular" panose="02000009000000000000" pitchFamily="49" charset="0"/>
              </a:rPr>
              <a:t>instance</a:t>
            </a:r>
            <a:r>
              <a:rPr lang="en-US" b="0" dirty="0">
                <a:solidFill>
                  <a:srgbClr val="A9B1D6"/>
                </a:solidFill>
                <a:effectLst/>
                <a:latin typeface="JetBrains Mono Regular" panose="02000009000000000000" pitchFamily="49" charset="0"/>
              </a:rPr>
              <a:t> </a:t>
            </a:r>
            <a:r>
              <a:rPr lang="en-US" b="0" dirty="0">
                <a:solidFill>
                  <a:srgbClr val="BB9AF7"/>
                </a:solidFill>
                <a:effectLst/>
                <a:latin typeface="JetBrains Mono Regular" panose="02000009000000000000" pitchFamily="49" charset="0"/>
              </a:rPr>
              <a:t>Monad</a:t>
            </a:r>
            <a:r>
              <a:rPr lang="en-US" b="0" dirty="0">
                <a:solidFill>
                  <a:srgbClr val="A9B1D6"/>
                </a:solidFill>
                <a:effectLst/>
                <a:latin typeface="JetBrains Mono Regular" panose="02000009000000000000" pitchFamily="49" charset="0"/>
              </a:rPr>
              <a:t> </a:t>
            </a:r>
            <a:r>
              <a:rPr lang="en-US" b="0" dirty="0">
                <a:solidFill>
                  <a:srgbClr val="BB9AF7"/>
                </a:solidFill>
                <a:effectLst/>
                <a:latin typeface="JetBrains Mono Regular" panose="02000009000000000000" pitchFamily="49" charset="0"/>
              </a:rPr>
              <a:t>Parser</a:t>
            </a:r>
            <a:r>
              <a:rPr lang="en-US" b="0" dirty="0">
                <a:solidFill>
                  <a:srgbClr val="A9B1D6"/>
                </a:solidFill>
                <a:effectLst/>
                <a:latin typeface="JetBrains Mono Regular" panose="02000009000000000000" pitchFamily="49" charset="0"/>
              </a:rPr>
              <a:t> </a:t>
            </a:r>
            <a:r>
              <a:rPr lang="en-US" b="0" dirty="0">
                <a:solidFill>
                  <a:srgbClr val="89DDFF"/>
                </a:solidFill>
                <a:effectLst/>
                <a:latin typeface="JetBrains Mono Regular" panose="02000009000000000000" pitchFamily="49" charset="0"/>
              </a:rPr>
              <a:t>where</a:t>
            </a:r>
            <a:endParaRPr lang="en-US" b="0" dirty="0">
              <a:solidFill>
                <a:srgbClr val="A9B1D6"/>
              </a:solidFill>
              <a:effectLst/>
              <a:latin typeface="JetBrains Mono Regular" panose="02000009000000000000" pitchFamily="49" charset="0"/>
            </a:endParaRPr>
          </a:p>
          <a:p>
            <a:r>
              <a:rPr lang="en-US" b="0" dirty="0">
                <a:solidFill>
                  <a:srgbClr val="89DDFF"/>
                </a:solidFill>
                <a:effectLst/>
                <a:latin typeface="JetBrains Mono Regular" panose="02000009000000000000" pitchFamily="49" charset="0"/>
              </a:rPr>
              <a:t>    </a:t>
            </a:r>
            <a:r>
              <a:rPr lang="en-US" b="0" i="1" dirty="0">
                <a:solidFill>
                  <a:srgbClr val="444B6A"/>
                </a:solidFill>
                <a:effectLst/>
                <a:latin typeface="JetBrains Mono Regular" panose="02000009000000000000" pitchFamily="49" charset="0"/>
              </a:rPr>
              <a:t>-- ...</a:t>
            </a:r>
            <a:endParaRPr lang="en-US" b="0" dirty="0">
              <a:solidFill>
                <a:srgbClr val="A9B1D6"/>
              </a:solidFill>
              <a:effectLst/>
              <a:latin typeface="JetBrains Mono Regular" panose="02000009000000000000" pitchFamily="49" charset="0"/>
            </a:endParaRPr>
          </a:p>
        </p:txBody>
      </p:sp>
      <p:sp>
        <p:nvSpPr>
          <p:cNvPr id="37" name="TextBox 36">
            <a:extLst>
              <a:ext uri="{FF2B5EF4-FFF2-40B4-BE49-F238E27FC236}">
                <a16:creationId xmlns:a16="http://schemas.microsoft.com/office/drawing/2014/main" id="{3F514C0D-C9D8-F45D-CC82-1DBEFEF38765}"/>
              </a:ext>
            </a:extLst>
          </p:cNvPr>
          <p:cNvSpPr txBox="1"/>
          <p:nvPr/>
        </p:nvSpPr>
        <p:spPr>
          <a:xfrm>
            <a:off x="471881" y="512804"/>
            <a:ext cx="6128158" cy="1077218"/>
          </a:xfrm>
          <a:prstGeom prst="rect">
            <a:avLst/>
          </a:prstGeom>
          <a:noFill/>
        </p:spPr>
        <p:txBody>
          <a:bodyPr wrap="square">
            <a:spAutoFit/>
          </a:bodyPr>
          <a:lstStyle/>
          <a:p>
            <a:r>
              <a:rPr lang="en-AU" sz="1600" b="0" i="1" dirty="0">
                <a:solidFill>
                  <a:srgbClr val="9D7CD8"/>
                </a:solidFill>
                <a:effectLst/>
                <a:latin typeface="JetBrains Mono Regular" panose="02000009000000000000" pitchFamily="49" charset="0"/>
              </a:rPr>
              <a:t>let</a:t>
            </a:r>
            <a:r>
              <a:rPr lang="en-AU" sz="1600" b="0" dirty="0">
                <a:solidFill>
                  <a:srgbClr val="A9B1D6"/>
                </a:solidFill>
                <a:effectLst/>
                <a:latin typeface="JetBrains Mono Regular" panose="02000009000000000000" pitchFamily="49" charset="0"/>
              </a:rPr>
              <a:t> </a:t>
            </a:r>
            <a:r>
              <a:rPr lang="en-AU" sz="1600" b="0" dirty="0">
                <a:solidFill>
                  <a:srgbClr val="BB9AF7"/>
                </a:solidFill>
                <a:effectLst/>
                <a:latin typeface="JetBrains Mono Regular" panose="02000009000000000000" pitchFamily="49" charset="0"/>
              </a:rPr>
              <a:t>csv</a:t>
            </a:r>
            <a:r>
              <a:rPr lang="en-AU" sz="1600" b="0" dirty="0">
                <a:solidFill>
                  <a:srgbClr val="A9B1D6"/>
                </a:solidFill>
                <a:effectLst/>
                <a:latin typeface="JetBrains Mono Regular" panose="02000009000000000000" pitchFamily="49" charset="0"/>
              </a:rPr>
              <a:t> </a:t>
            </a:r>
            <a:r>
              <a:rPr lang="en-AU" sz="1600" b="0" dirty="0">
                <a:solidFill>
                  <a:srgbClr val="89DDFF"/>
                </a:solidFill>
                <a:effectLst/>
                <a:latin typeface="JetBrains Mono Regular" panose="02000009000000000000" pitchFamily="49" charset="0"/>
              </a:rPr>
              <a:t>=</a:t>
            </a:r>
            <a:r>
              <a:rPr lang="en-AU" sz="1600" b="0" dirty="0">
                <a:solidFill>
                  <a:srgbClr val="A9B1D6"/>
                </a:solidFill>
                <a:effectLst/>
                <a:latin typeface="JetBrains Mono Regular" panose="02000009000000000000" pitchFamily="49" charset="0"/>
              </a:rPr>
              <a:t> </a:t>
            </a:r>
            <a:r>
              <a:rPr lang="en-AU" sz="1600" b="0" dirty="0" err="1">
                <a:solidFill>
                  <a:srgbClr val="7AA2F7"/>
                </a:solidFill>
                <a:effectLst/>
                <a:latin typeface="JetBrains Mono Regular" panose="02000009000000000000" pitchFamily="49" charset="0"/>
              </a:rPr>
              <a:t>separatedList</a:t>
            </a:r>
            <a:r>
              <a:rPr lang="en-AU" sz="1600" b="0" dirty="0">
                <a:solidFill>
                  <a:srgbClr val="9ABDF5"/>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A9B1D6"/>
                </a:solidFill>
                <a:effectLst/>
                <a:latin typeface="JetBrains Mono Regular" panose="02000009000000000000" pitchFamily="49" charset="0"/>
              </a:rPr>
              <a:t>    </a:t>
            </a:r>
            <a:r>
              <a:rPr lang="en-AU" sz="1600" b="0" dirty="0" err="1">
                <a:solidFill>
                  <a:srgbClr val="7AA2F7"/>
                </a:solidFill>
                <a:effectLst/>
                <a:latin typeface="JetBrains Mono Regular" panose="02000009000000000000" pitchFamily="49" charset="0"/>
              </a:rPr>
              <a:t>separatedList</a:t>
            </a:r>
            <a:r>
              <a:rPr lang="en-AU" sz="1600" b="0" dirty="0">
                <a:solidFill>
                  <a:srgbClr val="9ABDF5"/>
                </a:solidFill>
                <a:effectLst/>
                <a:latin typeface="JetBrains Mono Regular" panose="02000009000000000000" pitchFamily="49" charset="0"/>
              </a:rPr>
              <a:t>(</a:t>
            </a:r>
            <a:r>
              <a:rPr lang="en-AU" sz="1600" b="0" dirty="0">
                <a:solidFill>
                  <a:srgbClr val="C0CAF5"/>
                </a:solidFill>
                <a:effectLst/>
                <a:latin typeface="JetBrains Mono Regular" panose="02000009000000000000" pitchFamily="49" charset="0"/>
              </a:rPr>
              <a:t>float</a:t>
            </a:r>
            <a:r>
              <a:rPr lang="en-AU" sz="1600" b="0" dirty="0">
                <a:solidFill>
                  <a:srgbClr val="89DDFF"/>
                </a:solidFill>
                <a:effectLst/>
                <a:latin typeface="JetBrains Mono Regular" panose="02000009000000000000" pitchFamily="49" charset="0"/>
              </a:rPr>
              <a:t>,</a:t>
            </a:r>
            <a:r>
              <a:rPr lang="en-AU" sz="1600" b="0" dirty="0">
                <a:solidFill>
                  <a:srgbClr val="A9B1D6"/>
                </a:solidFill>
                <a:effectLst/>
                <a:latin typeface="JetBrains Mono Regular" panose="02000009000000000000" pitchFamily="49" charset="0"/>
              </a:rPr>
              <a:t> </a:t>
            </a:r>
            <a:r>
              <a:rPr lang="en-AU" sz="1600" b="0" dirty="0">
                <a:solidFill>
                  <a:srgbClr val="7AA2F7"/>
                </a:solidFill>
                <a:effectLst/>
                <a:latin typeface="JetBrains Mono Regular" panose="02000009000000000000" pitchFamily="49" charset="0"/>
              </a:rPr>
              <a:t>str</a:t>
            </a:r>
            <a:r>
              <a:rPr lang="en-AU" sz="1600" b="0" dirty="0">
                <a:solidFill>
                  <a:srgbClr val="9ABDF5"/>
                </a:solidFill>
                <a:effectLst/>
                <a:latin typeface="JetBrains Mono Regular" panose="02000009000000000000" pitchFamily="49" charset="0"/>
              </a:rPr>
              <a:t>(</a:t>
            </a:r>
            <a:r>
              <a:rPr lang="en-AU" sz="1600" b="0" dirty="0">
                <a:solidFill>
                  <a:srgbClr val="89DDFF"/>
                </a:solidFill>
                <a:effectLst/>
                <a:latin typeface="JetBrains Mono Regular" panose="02000009000000000000" pitchFamily="49" charset="0"/>
              </a:rPr>
              <a:t>"</a:t>
            </a:r>
            <a:r>
              <a:rPr lang="en-AU" sz="1600" b="0" dirty="0">
                <a:solidFill>
                  <a:srgbClr val="9ECE6A"/>
                </a:solidFill>
                <a:effectLst/>
                <a:latin typeface="JetBrains Mono Regular" panose="02000009000000000000" pitchFamily="49" charset="0"/>
              </a:rPr>
              <a:t>,</a:t>
            </a:r>
            <a:r>
              <a:rPr lang="en-AU" sz="1600" b="0" dirty="0">
                <a:solidFill>
                  <a:srgbClr val="89DDFF"/>
                </a:solidFill>
                <a:effectLst/>
                <a:latin typeface="JetBrains Mono Regular" panose="02000009000000000000" pitchFamily="49" charset="0"/>
              </a:rPr>
              <a:t>"</a:t>
            </a:r>
            <a:r>
              <a:rPr lang="en-AU" sz="1600" b="0" dirty="0">
                <a:solidFill>
                  <a:srgbClr val="9ABDF5"/>
                </a:solidFill>
                <a:effectLst/>
                <a:latin typeface="JetBrains Mono Regular" panose="02000009000000000000" pitchFamily="49" charset="0"/>
              </a:rPr>
              <a:t>))</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A9B1D6"/>
                </a:solidFill>
                <a:effectLst/>
                <a:latin typeface="JetBrains Mono Regular" panose="02000009000000000000" pitchFamily="49" charset="0"/>
              </a:rPr>
              <a:t>    </a:t>
            </a:r>
            <a:r>
              <a:rPr lang="en-AU" sz="1600" b="0" dirty="0">
                <a:solidFill>
                  <a:srgbClr val="C0CAF5"/>
                </a:solidFill>
                <a:effectLst/>
                <a:latin typeface="JetBrains Mono Regular" panose="02000009000000000000" pitchFamily="49" charset="0"/>
              </a:rPr>
              <a:t>newline</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p:txBody>
      </p:sp>
    </p:spTree>
    <p:extLst>
      <p:ext uri="{BB962C8B-B14F-4D97-AF65-F5344CB8AC3E}">
        <p14:creationId xmlns:p14="http://schemas.microsoft.com/office/powerpoint/2010/main" val="486768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Background – Why am I talking about parsers??</a:t>
            </a:r>
          </a:p>
        </p:txBody>
      </p:sp>
    </p:spTree>
    <p:extLst>
      <p:ext uri="{BB962C8B-B14F-4D97-AF65-F5344CB8AC3E}">
        <p14:creationId xmlns:p14="http://schemas.microsoft.com/office/powerpoint/2010/main" val="47077802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2FA5DC5-DF68-4872-5D3F-A7CEB7FC32CF}"/>
              </a:ext>
            </a:extLst>
          </p:cNvPr>
          <p:cNvSpPr txBox="1"/>
          <p:nvPr/>
        </p:nvSpPr>
        <p:spPr>
          <a:xfrm>
            <a:off x="1828101" y="277622"/>
            <a:ext cx="10363899" cy="6340197"/>
          </a:xfrm>
          <a:prstGeom prst="rect">
            <a:avLst/>
          </a:prstGeom>
          <a:noFill/>
        </p:spPr>
        <p:txBody>
          <a:bodyPr wrap="square">
            <a:spAutoFit/>
          </a:bodyPr>
          <a:lstStyle/>
          <a:p>
            <a:r>
              <a:rPr lang="en-AU" sz="1400" b="0" dirty="0">
                <a:solidFill>
                  <a:srgbClr val="7DCFFF"/>
                </a:solidFill>
                <a:effectLst/>
                <a:latin typeface="JetBrains Mono Regular" panose="02000009000000000000" pitchFamily="49" charset="0"/>
              </a:rPr>
              <a:t>export</a:t>
            </a:r>
            <a:r>
              <a:rPr lang="en-AU" sz="1400" b="0" dirty="0">
                <a:solidFill>
                  <a:srgbClr val="C0CAF5"/>
                </a:solidFill>
                <a:effectLst/>
                <a:latin typeface="JetBrains Mono Regular" panose="02000009000000000000" pitchFamily="49" charset="0"/>
              </a:rPr>
              <a:t> </a:t>
            </a:r>
            <a:r>
              <a:rPr lang="en-AU" sz="1400" b="0" dirty="0">
                <a:solidFill>
                  <a:srgbClr val="BB9AF7"/>
                </a:solidFill>
                <a:effectLst/>
                <a:latin typeface="JetBrains Mono Regular" panose="02000009000000000000" pitchFamily="49" charset="0"/>
              </a:rPr>
              <a:t>function</a:t>
            </a:r>
            <a:r>
              <a:rPr lang="en-AU" sz="1400" b="0" dirty="0">
                <a:solidFill>
                  <a:srgbClr val="C0CAF5"/>
                </a:solidFill>
                <a:effectLst/>
                <a:latin typeface="JetBrains Mono Regular" panose="02000009000000000000" pitchFamily="49" charset="0"/>
              </a:rPr>
              <a:t> </a:t>
            </a:r>
            <a:r>
              <a:rPr lang="en-AU" sz="1400" b="0" dirty="0" err="1">
                <a:solidFill>
                  <a:srgbClr val="7AA2F7"/>
                </a:solidFill>
                <a:effectLst/>
                <a:latin typeface="JetBrains Mono Regular" panose="02000009000000000000" pitchFamily="49" charset="0"/>
              </a:rPr>
              <a:t>separatedList</a:t>
            </a:r>
            <a:r>
              <a:rPr lang="en-AU" sz="1400" b="0" dirty="0">
                <a:solidFill>
                  <a:srgbClr val="9ABDF5"/>
                </a:solidFill>
                <a:effectLst/>
                <a:latin typeface="JetBrains Mono Regular" panose="02000009000000000000" pitchFamily="49" charset="0"/>
              </a:rPr>
              <a:t>(</a:t>
            </a:r>
            <a:r>
              <a:rPr lang="en-AU" sz="1400" b="0" dirty="0">
                <a:solidFill>
                  <a:srgbClr val="E0AF68"/>
                </a:solidFill>
                <a:effectLst/>
                <a:latin typeface="JetBrains Mono Regular" panose="02000009000000000000" pitchFamily="49" charset="0"/>
              </a:rPr>
              <a:t>parser</a:t>
            </a:r>
            <a:r>
              <a:rPr lang="en-AU" sz="1400" b="0" dirty="0">
                <a:solidFill>
                  <a:srgbClr val="89DDFF"/>
                </a:solidFill>
                <a:effectLst/>
                <a:latin typeface="JetBrains Mono Regular" panose="02000009000000000000" pitchFamily="49" charset="0"/>
              </a:rPr>
              <a:t>,</a:t>
            </a:r>
            <a:r>
              <a:rPr lang="en-AU" sz="1400" b="0" dirty="0">
                <a:solidFill>
                  <a:srgbClr val="C0CAF5"/>
                </a:solidFill>
                <a:effectLst/>
                <a:latin typeface="JetBrains Mono Regular" panose="02000009000000000000" pitchFamily="49" charset="0"/>
              </a:rPr>
              <a:t> </a:t>
            </a:r>
            <a:r>
              <a:rPr lang="en-AU" sz="1400" b="0" dirty="0">
                <a:solidFill>
                  <a:srgbClr val="E0AF68"/>
                </a:solidFill>
                <a:effectLst/>
                <a:latin typeface="JetBrains Mono Regular" panose="02000009000000000000" pitchFamily="49" charset="0"/>
              </a:rPr>
              <a:t>separator</a:t>
            </a:r>
            <a:r>
              <a:rPr lang="en-AU" sz="1400" b="0" dirty="0">
                <a:solidFill>
                  <a:srgbClr val="9ABDF5"/>
                </a:solidFill>
                <a:effectLst/>
                <a:latin typeface="JetBrains Mono Regular" panose="02000009000000000000" pitchFamily="49" charset="0"/>
              </a:rPr>
              <a:t>)</a:t>
            </a:r>
            <a:r>
              <a:rPr lang="en-AU" sz="1400" b="0" dirty="0">
                <a:solidFill>
                  <a:srgbClr val="C0CAF5"/>
                </a:solidFill>
                <a:effectLst/>
                <a:latin typeface="JetBrains Mono Regular" panose="02000009000000000000" pitchFamily="49" charset="0"/>
              </a:rPr>
              <a:t> </a:t>
            </a:r>
            <a:r>
              <a:rPr lang="en-AU" sz="1400" b="0" dirty="0">
                <a:solidFill>
                  <a:srgbClr val="9ABDF5"/>
                </a:solidFill>
                <a:effectLst/>
                <a:latin typeface="JetBrains Mono Regular" panose="02000009000000000000" pitchFamily="49" charset="0"/>
              </a:rPr>
              <a:t>{</a:t>
            </a:r>
            <a:endParaRPr lang="en-AU" sz="1400" b="0" dirty="0">
              <a:solidFill>
                <a:srgbClr val="A9B1D6"/>
              </a:solidFill>
              <a:effectLst/>
              <a:latin typeface="JetBrains Mono Regular" panose="02000009000000000000" pitchFamily="49" charset="0"/>
            </a:endParaRPr>
          </a:p>
          <a:p>
            <a:r>
              <a:rPr lang="en-AU" sz="1400" b="0" dirty="0">
                <a:solidFill>
                  <a:srgbClr val="9ABDF5"/>
                </a:solidFill>
                <a:effectLst/>
                <a:latin typeface="JetBrains Mono Regular" panose="02000009000000000000" pitchFamily="49" charset="0"/>
              </a:rPr>
              <a:t>    </a:t>
            </a:r>
            <a:r>
              <a:rPr lang="en-AU" sz="1400" b="0" i="1" dirty="0">
                <a:solidFill>
                  <a:srgbClr val="BB9AF7"/>
                </a:solidFill>
                <a:effectLst/>
                <a:latin typeface="JetBrains Mono Regular" panose="02000009000000000000" pitchFamily="49" charset="0"/>
              </a:rPr>
              <a:t>return</a:t>
            </a:r>
            <a:r>
              <a:rPr lang="en-AU" sz="1400" b="0" dirty="0">
                <a:solidFill>
                  <a:srgbClr val="9ABDF5"/>
                </a:solidFill>
                <a:effectLst/>
                <a:latin typeface="JetBrains Mono Regular" panose="02000009000000000000" pitchFamily="49" charset="0"/>
              </a:rPr>
              <a:t> (</a:t>
            </a:r>
            <a:r>
              <a:rPr lang="en-AU" sz="1400" b="0" dirty="0">
                <a:solidFill>
                  <a:srgbClr val="E0AF68"/>
                </a:solidFill>
                <a:effectLst/>
                <a:latin typeface="JetBrains Mono Regular" panose="02000009000000000000" pitchFamily="49" charset="0"/>
              </a:rPr>
              <a:t>input</a:t>
            </a:r>
            <a:r>
              <a:rPr lang="en-AU" sz="1400" b="0" dirty="0">
                <a:solidFill>
                  <a:srgbClr val="9ABDF5"/>
                </a:solidFill>
                <a:effectLst/>
                <a:latin typeface="JetBrains Mono Regular" panose="02000009000000000000" pitchFamily="49" charset="0"/>
              </a:rPr>
              <a:t>) </a:t>
            </a:r>
            <a:r>
              <a:rPr lang="en-AU" sz="1400" b="0" dirty="0">
                <a:solidFill>
                  <a:srgbClr val="BB9AF7"/>
                </a:solidFill>
                <a:effectLst/>
                <a:latin typeface="JetBrains Mono Regular" panose="02000009000000000000" pitchFamily="49" charset="0"/>
              </a:rPr>
              <a:t>=&gt;</a:t>
            </a:r>
            <a:r>
              <a:rPr lang="en-AU" sz="1400" b="0" dirty="0">
                <a:solidFill>
                  <a:srgbClr val="9ABDF5"/>
                </a:solidFill>
                <a:effectLst/>
                <a:latin typeface="JetBrains Mono Regular" panose="02000009000000000000" pitchFamily="49" charset="0"/>
              </a:rPr>
              <a:t> {</a:t>
            </a:r>
            <a:endParaRPr lang="en-AU" sz="1400" b="0" dirty="0">
              <a:solidFill>
                <a:srgbClr val="A9B1D6"/>
              </a:solidFill>
              <a:effectLst/>
              <a:latin typeface="JetBrains Mono Regular" panose="02000009000000000000" pitchFamily="49" charset="0"/>
            </a:endParaRPr>
          </a:p>
          <a:p>
            <a:r>
              <a:rPr lang="en-AU" sz="1400" b="0" dirty="0">
                <a:solidFill>
                  <a:srgbClr val="9ABDF5"/>
                </a:solidFill>
                <a:effectLst/>
                <a:latin typeface="JetBrains Mono Regular" panose="02000009000000000000" pitchFamily="49" charset="0"/>
              </a:rPr>
              <a:t>        </a:t>
            </a:r>
            <a:r>
              <a:rPr lang="en-AU" sz="1400" b="0" i="1" dirty="0">
                <a:solidFill>
                  <a:srgbClr val="9D7CD8"/>
                </a:solidFill>
                <a:effectLst/>
                <a:latin typeface="JetBrains Mono Regular" panose="02000009000000000000" pitchFamily="49" charset="0"/>
              </a:rPr>
              <a:t>let</a:t>
            </a:r>
            <a:r>
              <a:rPr lang="en-AU" sz="1400" b="0" dirty="0">
                <a:solidFill>
                  <a:srgbClr val="9ABDF5"/>
                </a:solidFill>
                <a:effectLst/>
                <a:latin typeface="JetBrains Mono Regular" panose="02000009000000000000" pitchFamily="49" charset="0"/>
              </a:rPr>
              <a:t> </a:t>
            </a:r>
            <a:r>
              <a:rPr lang="en-AU" sz="1400" b="0" dirty="0">
                <a:solidFill>
                  <a:srgbClr val="BB9AF7"/>
                </a:solidFill>
                <a:effectLst/>
                <a:latin typeface="JetBrains Mono Regular" panose="02000009000000000000" pitchFamily="49" charset="0"/>
              </a:rPr>
              <a:t>value</a:t>
            </a:r>
            <a:r>
              <a:rPr lang="en-AU" sz="1400" b="0" dirty="0">
                <a:solidFill>
                  <a:srgbClr val="89DDFF"/>
                </a:solidFill>
                <a:effectLst/>
                <a:latin typeface="JetBrains Mono Regular" panose="02000009000000000000" pitchFamily="49" charset="0"/>
              </a:rPr>
              <a:t>;</a:t>
            </a:r>
            <a:endParaRPr lang="en-AU" sz="1400" b="0" dirty="0">
              <a:solidFill>
                <a:srgbClr val="A9B1D6"/>
              </a:solidFill>
              <a:effectLst/>
              <a:latin typeface="JetBrains Mono Regular" panose="02000009000000000000" pitchFamily="49" charset="0"/>
            </a:endParaRPr>
          </a:p>
          <a:p>
            <a:br>
              <a:rPr lang="en-AU" sz="1400" b="0" dirty="0">
                <a:solidFill>
                  <a:srgbClr val="A9B1D6"/>
                </a:solidFill>
                <a:effectLst/>
                <a:latin typeface="JetBrains Mono Regular" panose="02000009000000000000" pitchFamily="49" charset="0"/>
              </a:rPr>
            </a:br>
            <a:r>
              <a:rPr lang="en-AU" sz="1400" b="0" dirty="0">
                <a:solidFill>
                  <a:srgbClr val="89DDFF"/>
                </a:solidFill>
                <a:effectLst/>
                <a:latin typeface="JetBrains Mono Regular" panose="02000009000000000000" pitchFamily="49" charset="0"/>
              </a:rPr>
              <a:t>        </a:t>
            </a:r>
            <a:r>
              <a:rPr lang="en-AU" sz="1400" b="0" i="1" dirty="0">
                <a:solidFill>
                  <a:srgbClr val="444B6A"/>
                </a:solidFill>
                <a:effectLst/>
                <a:latin typeface="JetBrains Mono Regular" panose="02000009000000000000" pitchFamily="49" charset="0"/>
              </a:rPr>
              <a:t>// This is basically just the grammar for a nonempty list!</a:t>
            </a:r>
            <a:endParaRPr lang="en-AU" sz="1400" b="0" dirty="0">
              <a:solidFill>
                <a:srgbClr val="A9B1D6"/>
              </a:solidFill>
              <a:effectLst/>
              <a:latin typeface="JetBrains Mono Regular" panose="02000009000000000000" pitchFamily="49" charset="0"/>
            </a:endParaRPr>
          </a:p>
          <a:p>
            <a:r>
              <a:rPr lang="en-AU" sz="1400" b="0" dirty="0">
                <a:solidFill>
                  <a:srgbClr val="9ABDF5"/>
                </a:solidFill>
                <a:effectLst/>
                <a:latin typeface="JetBrains Mono Regular" panose="02000009000000000000" pitchFamily="49" charset="0"/>
              </a:rPr>
              <a:t>        </a:t>
            </a:r>
            <a:r>
              <a:rPr lang="en-AU" sz="1400" b="0" i="1" dirty="0">
                <a:solidFill>
                  <a:srgbClr val="9D7CD8"/>
                </a:solidFill>
                <a:effectLst/>
                <a:latin typeface="JetBrains Mono Regular" panose="02000009000000000000" pitchFamily="49" charset="0"/>
              </a:rPr>
              <a:t>let</a:t>
            </a:r>
            <a:r>
              <a:rPr lang="en-AU" sz="1400" b="0" dirty="0">
                <a:solidFill>
                  <a:srgbClr val="9ABDF5"/>
                </a:solidFill>
                <a:effectLst/>
                <a:latin typeface="JetBrains Mono Regular" panose="02000009000000000000" pitchFamily="49" charset="0"/>
              </a:rPr>
              <a:t> </a:t>
            </a:r>
            <a:r>
              <a:rPr lang="en-AU" sz="1400" b="0" dirty="0">
                <a:solidFill>
                  <a:srgbClr val="BB9AF7"/>
                </a:solidFill>
                <a:effectLst/>
                <a:latin typeface="JetBrains Mono Regular" panose="02000009000000000000" pitchFamily="49" charset="0"/>
              </a:rPr>
              <a:t>list</a:t>
            </a:r>
            <a:r>
              <a:rPr lang="en-AU" sz="1400" b="0" dirty="0">
                <a:solidFill>
                  <a:srgbClr val="9ABDF5"/>
                </a:solidFill>
                <a:effectLst/>
                <a:latin typeface="JetBrains Mono Regular" panose="02000009000000000000" pitchFamily="49" charset="0"/>
              </a:rPr>
              <a:t> </a:t>
            </a:r>
            <a:r>
              <a:rPr lang="en-AU" sz="1400" b="0" dirty="0">
                <a:solidFill>
                  <a:srgbClr val="89DDFF"/>
                </a:solidFill>
                <a:effectLst/>
                <a:latin typeface="JetBrains Mono Regular" panose="02000009000000000000" pitchFamily="49" charset="0"/>
              </a:rPr>
              <a:t>=</a:t>
            </a:r>
            <a:r>
              <a:rPr lang="en-AU" sz="1400" b="0" dirty="0">
                <a:solidFill>
                  <a:srgbClr val="9ABDF5"/>
                </a:solidFill>
                <a:effectLst/>
                <a:latin typeface="JetBrains Mono Regular" panose="02000009000000000000" pitchFamily="49" charset="0"/>
              </a:rPr>
              <a:t> </a:t>
            </a:r>
            <a:r>
              <a:rPr lang="en-AU" sz="1400" b="0" dirty="0">
                <a:solidFill>
                  <a:srgbClr val="7AA2F7"/>
                </a:solidFill>
                <a:effectLst/>
                <a:latin typeface="JetBrains Mono Regular" panose="02000009000000000000" pitchFamily="49" charset="0"/>
              </a:rPr>
              <a:t>seq</a:t>
            </a:r>
            <a:r>
              <a:rPr lang="en-AU" sz="1400" b="0" dirty="0">
                <a:solidFill>
                  <a:srgbClr val="9ABDF5"/>
                </a:solidFill>
                <a:effectLst/>
                <a:latin typeface="JetBrains Mono Regular" panose="02000009000000000000" pitchFamily="49" charset="0"/>
              </a:rPr>
              <a:t>(</a:t>
            </a:r>
            <a:endParaRPr lang="en-AU" sz="1400" b="0" dirty="0">
              <a:solidFill>
                <a:srgbClr val="A9B1D6"/>
              </a:solidFill>
              <a:effectLst/>
              <a:latin typeface="JetBrains Mono Regular" panose="02000009000000000000" pitchFamily="49" charset="0"/>
            </a:endParaRPr>
          </a:p>
          <a:p>
            <a:r>
              <a:rPr lang="en-AU" sz="1400" b="0" dirty="0">
                <a:solidFill>
                  <a:srgbClr val="9ABDF5"/>
                </a:solidFill>
                <a:effectLst/>
                <a:latin typeface="JetBrains Mono Regular" panose="02000009000000000000" pitchFamily="49" charset="0"/>
              </a:rPr>
              <a:t>            </a:t>
            </a:r>
            <a:r>
              <a:rPr lang="en-AU" sz="1400" b="0" dirty="0">
                <a:solidFill>
                  <a:srgbClr val="C0CAF5"/>
                </a:solidFill>
                <a:effectLst/>
                <a:latin typeface="JetBrains Mono Regular" panose="02000009000000000000" pitchFamily="49" charset="0"/>
              </a:rPr>
              <a:t>parser</a:t>
            </a:r>
            <a:r>
              <a:rPr lang="en-AU" sz="1400" b="0" dirty="0">
                <a:solidFill>
                  <a:srgbClr val="89DDFF"/>
                </a:solidFill>
                <a:effectLst/>
                <a:latin typeface="JetBrains Mono Regular" panose="02000009000000000000" pitchFamily="49" charset="0"/>
              </a:rPr>
              <a:t>,</a:t>
            </a:r>
            <a:endParaRPr lang="en-AU" sz="1400" b="0" dirty="0">
              <a:solidFill>
                <a:srgbClr val="A9B1D6"/>
              </a:solidFill>
              <a:effectLst/>
              <a:latin typeface="JetBrains Mono Regular" panose="02000009000000000000" pitchFamily="49" charset="0"/>
            </a:endParaRPr>
          </a:p>
          <a:p>
            <a:r>
              <a:rPr lang="en-AU" sz="1400" b="0" dirty="0">
                <a:solidFill>
                  <a:srgbClr val="9ABDF5"/>
                </a:solidFill>
                <a:effectLst/>
                <a:latin typeface="JetBrains Mono Regular" panose="02000009000000000000" pitchFamily="49" charset="0"/>
              </a:rPr>
              <a:t>            </a:t>
            </a:r>
            <a:r>
              <a:rPr lang="en-AU" sz="1400" b="0" dirty="0" err="1">
                <a:solidFill>
                  <a:srgbClr val="7AA2F7"/>
                </a:solidFill>
                <a:effectLst/>
                <a:latin typeface="JetBrains Mono Regular" panose="02000009000000000000" pitchFamily="49" charset="0"/>
              </a:rPr>
              <a:t>zeroOrMore</a:t>
            </a:r>
            <a:r>
              <a:rPr lang="en-AU" sz="1400" b="0" dirty="0">
                <a:solidFill>
                  <a:srgbClr val="9ABDF5"/>
                </a:solidFill>
                <a:effectLst/>
                <a:latin typeface="JetBrains Mono Regular" panose="02000009000000000000" pitchFamily="49" charset="0"/>
              </a:rPr>
              <a:t>(</a:t>
            </a:r>
            <a:r>
              <a:rPr lang="en-AU" sz="1400" b="0" dirty="0">
                <a:solidFill>
                  <a:srgbClr val="7AA2F7"/>
                </a:solidFill>
                <a:effectLst/>
                <a:latin typeface="JetBrains Mono Regular" panose="02000009000000000000" pitchFamily="49" charset="0"/>
              </a:rPr>
              <a:t>seq</a:t>
            </a:r>
            <a:r>
              <a:rPr lang="en-AU" sz="1400" b="0" dirty="0">
                <a:solidFill>
                  <a:srgbClr val="9ABDF5"/>
                </a:solidFill>
                <a:effectLst/>
                <a:latin typeface="JetBrains Mono Regular" panose="02000009000000000000" pitchFamily="49" charset="0"/>
              </a:rPr>
              <a:t>(</a:t>
            </a:r>
            <a:r>
              <a:rPr lang="en-AU" sz="1400" b="0" dirty="0">
                <a:solidFill>
                  <a:srgbClr val="C0CAF5"/>
                </a:solidFill>
                <a:effectLst/>
                <a:latin typeface="JetBrains Mono Regular" panose="02000009000000000000" pitchFamily="49" charset="0"/>
              </a:rPr>
              <a:t>separator</a:t>
            </a:r>
            <a:r>
              <a:rPr lang="en-AU" sz="1400" b="0" dirty="0">
                <a:solidFill>
                  <a:srgbClr val="89DDFF"/>
                </a:solidFill>
                <a:effectLst/>
                <a:latin typeface="JetBrains Mono Regular" panose="02000009000000000000" pitchFamily="49" charset="0"/>
              </a:rPr>
              <a:t>,</a:t>
            </a:r>
            <a:r>
              <a:rPr lang="en-AU" sz="1400" b="0" dirty="0">
                <a:solidFill>
                  <a:srgbClr val="9ABDF5"/>
                </a:solidFill>
                <a:effectLst/>
                <a:latin typeface="JetBrains Mono Regular" panose="02000009000000000000" pitchFamily="49" charset="0"/>
              </a:rPr>
              <a:t> </a:t>
            </a:r>
            <a:r>
              <a:rPr lang="en-AU" sz="1400" b="0" dirty="0">
                <a:solidFill>
                  <a:srgbClr val="C0CAF5"/>
                </a:solidFill>
                <a:effectLst/>
                <a:latin typeface="JetBrains Mono Regular" panose="02000009000000000000" pitchFamily="49" charset="0"/>
              </a:rPr>
              <a:t>parser</a:t>
            </a:r>
            <a:r>
              <a:rPr lang="en-AU" sz="1400" b="0" dirty="0">
                <a:solidFill>
                  <a:srgbClr val="9ABDF5"/>
                </a:solidFill>
                <a:effectLst/>
                <a:latin typeface="JetBrains Mono Regular" panose="02000009000000000000" pitchFamily="49" charset="0"/>
              </a:rPr>
              <a:t>))</a:t>
            </a:r>
            <a:r>
              <a:rPr lang="en-AU" sz="1400" b="0" dirty="0">
                <a:solidFill>
                  <a:srgbClr val="89DDFF"/>
                </a:solidFill>
                <a:effectLst/>
                <a:latin typeface="JetBrains Mono Regular" panose="02000009000000000000" pitchFamily="49" charset="0"/>
              </a:rPr>
              <a:t>,</a:t>
            </a:r>
            <a:endParaRPr lang="en-AU" sz="1400" b="0" dirty="0">
              <a:solidFill>
                <a:srgbClr val="A9B1D6"/>
              </a:solidFill>
              <a:effectLst/>
              <a:latin typeface="JetBrains Mono Regular" panose="02000009000000000000" pitchFamily="49" charset="0"/>
            </a:endParaRPr>
          </a:p>
          <a:p>
            <a:r>
              <a:rPr lang="en-AU" sz="1400" b="0" dirty="0">
                <a:solidFill>
                  <a:srgbClr val="9ABDF5"/>
                </a:solidFill>
                <a:effectLst/>
                <a:latin typeface="JetBrains Mono Regular" panose="02000009000000000000" pitchFamily="49" charset="0"/>
              </a:rPr>
              <a:t>        )</a:t>
            </a:r>
            <a:r>
              <a:rPr lang="en-AU" sz="1400" b="0" dirty="0">
                <a:solidFill>
                  <a:srgbClr val="89DDFF"/>
                </a:solidFill>
                <a:effectLst/>
                <a:latin typeface="JetBrains Mono Regular" panose="02000009000000000000" pitchFamily="49" charset="0"/>
              </a:rPr>
              <a:t>;</a:t>
            </a:r>
            <a:endParaRPr lang="en-AU" sz="1400" b="0" dirty="0">
              <a:solidFill>
                <a:srgbClr val="A9B1D6"/>
              </a:solidFill>
              <a:effectLst/>
              <a:latin typeface="JetBrains Mono Regular" panose="02000009000000000000" pitchFamily="49" charset="0"/>
            </a:endParaRPr>
          </a:p>
          <a:p>
            <a:br>
              <a:rPr lang="en-AU" sz="1400" b="0" dirty="0">
                <a:solidFill>
                  <a:srgbClr val="A9B1D6"/>
                </a:solidFill>
                <a:effectLst/>
                <a:latin typeface="JetBrains Mono Regular" panose="02000009000000000000" pitchFamily="49" charset="0"/>
              </a:rPr>
            </a:br>
            <a:r>
              <a:rPr lang="en-AU" sz="1400" b="0" dirty="0">
                <a:solidFill>
                  <a:srgbClr val="9ABDF5"/>
                </a:solidFill>
                <a:effectLst/>
                <a:latin typeface="JetBrains Mono Regular" panose="02000009000000000000" pitchFamily="49" charset="0"/>
              </a:rPr>
              <a:t>        </a:t>
            </a:r>
            <a:r>
              <a:rPr lang="en-AU" sz="1400" b="0" dirty="0">
                <a:solidFill>
                  <a:srgbClr val="BB9AF7"/>
                </a:solidFill>
                <a:effectLst/>
                <a:latin typeface="JetBrains Mono Regular" panose="02000009000000000000" pitchFamily="49" charset="0"/>
              </a:rPr>
              <a:t>try</a:t>
            </a:r>
            <a:r>
              <a:rPr lang="en-AU" sz="1400" b="0" dirty="0">
                <a:solidFill>
                  <a:srgbClr val="9ABDF5"/>
                </a:solidFill>
                <a:effectLst/>
                <a:latin typeface="JetBrains Mono Regular" panose="02000009000000000000" pitchFamily="49" charset="0"/>
              </a:rPr>
              <a:t> {</a:t>
            </a:r>
            <a:endParaRPr lang="en-AU" sz="1400" b="0" dirty="0">
              <a:solidFill>
                <a:srgbClr val="A9B1D6"/>
              </a:solidFill>
              <a:effectLst/>
              <a:latin typeface="JetBrains Mono Regular" panose="02000009000000000000" pitchFamily="49" charset="0"/>
            </a:endParaRPr>
          </a:p>
          <a:p>
            <a:r>
              <a:rPr lang="en-AU" sz="1400" b="0" dirty="0">
                <a:solidFill>
                  <a:srgbClr val="9ABDF5"/>
                </a:solidFill>
                <a:effectLst/>
                <a:latin typeface="JetBrains Mono Regular" panose="02000009000000000000" pitchFamily="49" charset="0"/>
              </a:rPr>
              <a:t>            ({</a:t>
            </a:r>
            <a:r>
              <a:rPr lang="en-AU" sz="1400" b="0" dirty="0">
                <a:solidFill>
                  <a:srgbClr val="C0CAF5"/>
                </a:solidFill>
                <a:effectLst/>
                <a:latin typeface="JetBrains Mono Regular" panose="02000009000000000000" pitchFamily="49" charset="0"/>
              </a:rPr>
              <a:t>value</a:t>
            </a:r>
            <a:r>
              <a:rPr lang="en-AU" sz="1400" b="0" dirty="0">
                <a:solidFill>
                  <a:srgbClr val="89DDFF"/>
                </a:solidFill>
                <a:effectLst/>
                <a:latin typeface="JetBrains Mono Regular" panose="02000009000000000000" pitchFamily="49" charset="0"/>
              </a:rPr>
              <a:t>,</a:t>
            </a:r>
            <a:r>
              <a:rPr lang="en-AU" sz="1400" b="0" dirty="0">
                <a:solidFill>
                  <a:srgbClr val="9ABDF5"/>
                </a:solidFill>
                <a:effectLst/>
                <a:latin typeface="JetBrains Mono Regular" panose="02000009000000000000" pitchFamily="49" charset="0"/>
              </a:rPr>
              <a:t> </a:t>
            </a:r>
            <a:r>
              <a:rPr lang="en-AU" sz="1400" b="0" dirty="0">
                <a:solidFill>
                  <a:srgbClr val="C0CAF5"/>
                </a:solidFill>
                <a:effectLst/>
                <a:latin typeface="JetBrains Mono Regular" panose="02000009000000000000" pitchFamily="49" charset="0"/>
              </a:rPr>
              <a:t>input</a:t>
            </a:r>
            <a:r>
              <a:rPr lang="en-AU" sz="1400" b="0" dirty="0">
                <a:solidFill>
                  <a:srgbClr val="9ABDF5"/>
                </a:solidFill>
                <a:effectLst/>
                <a:latin typeface="JetBrains Mono Regular" panose="02000009000000000000" pitchFamily="49" charset="0"/>
              </a:rPr>
              <a:t>} </a:t>
            </a:r>
            <a:r>
              <a:rPr lang="en-AU" sz="1400" b="0" dirty="0">
                <a:solidFill>
                  <a:srgbClr val="89DDFF"/>
                </a:solidFill>
                <a:effectLst/>
                <a:latin typeface="JetBrains Mono Regular" panose="02000009000000000000" pitchFamily="49" charset="0"/>
              </a:rPr>
              <a:t>=</a:t>
            </a:r>
            <a:r>
              <a:rPr lang="en-AU" sz="1400" b="0" dirty="0">
                <a:solidFill>
                  <a:srgbClr val="9ABDF5"/>
                </a:solidFill>
                <a:effectLst/>
                <a:latin typeface="JetBrains Mono Regular" panose="02000009000000000000" pitchFamily="49" charset="0"/>
              </a:rPr>
              <a:t> </a:t>
            </a:r>
            <a:r>
              <a:rPr lang="en-AU" sz="1400" b="0" dirty="0">
                <a:solidFill>
                  <a:srgbClr val="7AA2F7"/>
                </a:solidFill>
                <a:effectLst/>
                <a:latin typeface="JetBrains Mono Regular" panose="02000009000000000000" pitchFamily="49" charset="0"/>
              </a:rPr>
              <a:t>list</a:t>
            </a:r>
            <a:r>
              <a:rPr lang="en-AU" sz="1400" b="0" dirty="0">
                <a:solidFill>
                  <a:srgbClr val="9ABDF5"/>
                </a:solidFill>
                <a:effectLst/>
                <a:latin typeface="JetBrains Mono Regular" panose="02000009000000000000" pitchFamily="49" charset="0"/>
              </a:rPr>
              <a:t>(</a:t>
            </a:r>
            <a:r>
              <a:rPr lang="en-AU" sz="1400" b="0" dirty="0">
                <a:solidFill>
                  <a:srgbClr val="C0CAF5"/>
                </a:solidFill>
                <a:effectLst/>
                <a:latin typeface="JetBrains Mono Regular" panose="02000009000000000000" pitchFamily="49" charset="0"/>
              </a:rPr>
              <a:t>input</a:t>
            </a:r>
            <a:r>
              <a:rPr lang="en-AU" sz="1400" b="0" dirty="0">
                <a:solidFill>
                  <a:srgbClr val="9ABDF5"/>
                </a:solidFill>
                <a:effectLst/>
                <a:latin typeface="JetBrains Mono Regular" panose="02000009000000000000" pitchFamily="49" charset="0"/>
              </a:rPr>
              <a:t>))</a:t>
            </a:r>
            <a:r>
              <a:rPr lang="en-AU" sz="1400" b="0" dirty="0">
                <a:solidFill>
                  <a:srgbClr val="89DDFF"/>
                </a:solidFill>
                <a:effectLst/>
                <a:latin typeface="JetBrains Mono Regular" panose="02000009000000000000" pitchFamily="49" charset="0"/>
              </a:rPr>
              <a:t>;</a:t>
            </a:r>
            <a:endParaRPr lang="en-AU" sz="1400" b="0" dirty="0">
              <a:solidFill>
                <a:srgbClr val="A9B1D6"/>
              </a:solidFill>
              <a:effectLst/>
              <a:latin typeface="JetBrains Mono Regular" panose="02000009000000000000" pitchFamily="49" charset="0"/>
            </a:endParaRPr>
          </a:p>
          <a:p>
            <a:r>
              <a:rPr lang="en-AU" sz="1400" b="0" dirty="0">
                <a:solidFill>
                  <a:srgbClr val="9ABDF5"/>
                </a:solidFill>
                <a:effectLst/>
                <a:latin typeface="JetBrains Mono Regular" panose="02000009000000000000" pitchFamily="49" charset="0"/>
              </a:rPr>
              <a:t>        } </a:t>
            </a:r>
            <a:r>
              <a:rPr lang="en-AU" sz="1400" b="0" dirty="0">
                <a:solidFill>
                  <a:srgbClr val="BB9AF7"/>
                </a:solidFill>
                <a:effectLst/>
                <a:latin typeface="JetBrains Mono Regular" panose="02000009000000000000" pitchFamily="49" charset="0"/>
              </a:rPr>
              <a:t>catch</a:t>
            </a:r>
            <a:r>
              <a:rPr lang="en-AU" sz="1400" b="0" dirty="0">
                <a:solidFill>
                  <a:srgbClr val="9ABDF5"/>
                </a:solidFill>
                <a:effectLst/>
                <a:latin typeface="JetBrains Mono Regular" panose="02000009000000000000" pitchFamily="49" charset="0"/>
              </a:rPr>
              <a:t> {</a:t>
            </a:r>
            <a:endParaRPr lang="en-AU" sz="1400" b="0" dirty="0">
              <a:solidFill>
                <a:srgbClr val="A9B1D6"/>
              </a:solidFill>
              <a:effectLst/>
              <a:latin typeface="JetBrains Mono Regular" panose="02000009000000000000" pitchFamily="49" charset="0"/>
            </a:endParaRPr>
          </a:p>
          <a:p>
            <a:r>
              <a:rPr lang="en-AU" sz="1400" b="0" dirty="0">
                <a:solidFill>
                  <a:srgbClr val="89DDFF"/>
                </a:solidFill>
                <a:effectLst/>
                <a:latin typeface="JetBrains Mono Regular" panose="02000009000000000000" pitchFamily="49" charset="0"/>
              </a:rPr>
              <a:t>            </a:t>
            </a:r>
            <a:r>
              <a:rPr lang="en-AU" sz="1400" b="0" i="1" dirty="0">
                <a:solidFill>
                  <a:srgbClr val="444B6A"/>
                </a:solidFill>
                <a:effectLst/>
                <a:latin typeface="JetBrains Mono Regular" panose="02000009000000000000" pitchFamily="49" charset="0"/>
              </a:rPr>
              <a:t>// Parse this as an empty list</a:t>
            </a:r>
            <a:endParaRPr lang="en-AU" sz="1400" b="0" dirty="0">
              <a:solidFill>
                <a:srgbClr val="A9B1D6"/>
              </a:solidFill>
              <a:effectLst/>
              <a:latin typeface="JetBrains Mono Regular" panose="02000009000000000000" pitchFamily="49" charset="0"/>
            </a:endParaRPr>
          </a:p>
          <a:p>
            <a:r>
              <a:rPr lang="en-AU" sz="1400" b="0" dirty="0">
                <a:solidFill>
                  <a:srgbClr val="9ABDF5"/>
                </a:solidFill>
                <a:effectLst/>
                <a:latin typeface="JetBrains Mono Regular" panose="02000009000000000000" pitchFamily="49" charset="0"/>
              </a:rPr>
              <a:t>            </a:t>
            </a:r>
            <a:r>
              <a:rPr lang="en-AU" sz="1400" b="0" i="1" dirty="0">
                <a:solidFill>
                  <a:srgbClr val="BB9AF7"/>
                </a:solidFill>
                <a:effectLst/>
                <a:latin typeface="JetBrains Mono Regular" panose="02000009000000000000" pitchFamily="49" charset="0"/>
              </a:rPr>
              <a:t>return</a:t>
            </a:r>
            <a:r>
              <a:rPr lang="en-AU" sz="1400" b="0" dirty="0">
                <a:solidFill>
                  <a:srgbClr val="9ABDF5"/>
                </a:solidFill>
                <a:effectLst/>
                <a:latin typeface="JetBrains Mono Regular" panose="02000009000000000000" pitchFamily="49" charset="0"/>
              </a:rPr>
              <a:t> {</a:t>
            </a:r>
            <a:endParaRPr lang="en-AU" sz="1400" b="0" dirty="0">
              <a:solidFill>
                <a:srgbClr val="A9B1D6"/>
              </a:solidFill>
              <a:effectLst/>
              <a:latin typeface="JetBrains Mono Regular" panose="02000009000000000000" pitchFamily="49" charset="0"/>
            </a:endParaRPr>
          </a:p>
          <a:p>
            <a:r>
              <a:rPr lang="en-AU" sz="1400" b="0" dirty="0">
                <a:solidFill>
                  <a:srgbClr val="9ABDF5"/>
                </a:solidFill>
                <a:effectLst/>
                <a:latin typeface="JetBrains Mono Regular" panose="02000009000000000000" pitchFamily="49" charset="0"/>
              </a:rPr>
              <a:t>                </a:t>
            </a:r>
            <a:r>
              <a:rPr lang="en-AU" sz="1400" b="0" dirty="0">
                <a:solidFill>
                  <a:srgbClr val="73DACA"/>
                </a:solidFill>
                <a:effectLst/>
                <a:latin typeface="JetBrains Mono Regular" panose="02000009000000000000" pitchFamily="49" charset="0"/>
              </a:rPr>
              <a:t>value</a:t>
            </a:r>
            <a:r>
              <a:rPr lang="en-AU" sz="1400" b="0" dirty="0">
                <a:solidFill>
                  <a:srgbClr val="89DDFF"/>
                </a:solidFill>
                <a:effectLst/>
                <a:latin typeface="JetBrains Mono Regular" panose="02000009000000000000" pitchFamily="49" charset="0"/>
              </a:rPr>
              <a:t>:</a:t>
            </a:r>
            <a:r>
              <a:rPr lang="en-AU" sz="1400" b="0" dirty="0">
                <a:solidFill>
                  <a:srgbClr val="9ABDF5"/>
                </a:solidFill>
                <a:effectLst/>
                <a:latin typeface="JetBrains Mono Regular" panose="02000009000000000000" pitchFamily="49" charset="0"/>
              </a:rPr>
              <a:t> []</a:t>
            </a:r>
            <a:r>
              <a:rPr lang="en-AU" sz="1400" b="0" dirty="0">
                <a:solidFill>
                  <a:srgbClr val="89DDFF"/>
                </a:solidFill>
                <a:effectLst/>
                <a:latin typeface="JetBrains Mono Regular" panose="02000009000000000000" pitchFamily="49" charset="0"/>
              </a:rPr>
              <a:t>,</a:t>
            </a:r>
            <a:endParaRPr lang="en-AU" sz="1400" b="0" dirty="0">
              <a:solidFill>
                <a:srgbClr val="A9B1D6"/>
              </a:solidFill>
              <a:effectLst/>
              <a:latin typeface="JetBrains Mono Regular" panose="02000009000000000000" pitchFamily="49" charset="0"/>
            </a:endParaRPr>
          </a:p>
          <a:p>
            <a:r>
              <a:rPr lang="en-AU" sz="1400" b="0" dirty="0">
                <a:solidFill>
                  <a:srgbClr val="9ABDF5"/>
                </a:solidFill>
                <a:effectLst/>
                <a:latin typeface="JetBrains Mono Regular" panose="02000009000000000000" pitchFamily="49" charset="0"/>
              </a:rPr>
              <a:t>                </a:t>
            </a:r>
            <a:r>
              <a:rPr lang="en-AU" sz="1400" b="0" dirty="0">
                <a:solidFill>
                  <a:srgbClr val="C0CAF5"/>
                </a:solidFill>
                <a:effectLst/>
                <a:latin typeface="JetBrains Mono Regular" panose="02000009000000000000" pitchFamily="49" charset="0"/>
              </a:rPr>
              <a:t>input</a:t>
            </a:r>
            <a:r>
              <a:rPr lang="en-AU" sz="1400" b="0" dirty="0">
                <a:solidFill>
                  <a:srgbClr val="89DDFF"/>
                </a:solidFill>
                <a:effectLst/>
                <a:latin typeface="JetBrains Mono Regular" panose="02000009000000000000" pitchFamily="49" charset="0"/>
              </a:rPr>
              <a:t>,</a:t>
            </a:r>
            <a:endParaRPr lang="en-AU" sz="1400" b="0" dirty="0">
              <a:solidFill>
                <a:srgbClr val="A9B1D6"/>
              </a:solidFill>
              <a:effectLst/>
              <a:latin typeface="JetBrains Mono Regular" panose="02000009000000000000" pitchFamily="49" charset="0"/>
            </a:endParaRPr>
          </a:p>
          <a:p>
            <a:r>
              <a:rPr lang="en-AU" sz="1400" b="0" dirty="0">
                <a:solidFill>
                  <a:srgbClr val="9ABDF5"/>
                </a:solidFill>
                <a:effectLst/>
                <a:latin typeface="JetBrains Mono Regular" panose="02000009000000000000" pitchFamily="49" charset="0"/>
              </a:rPr>
              <a:t>            }</a:t>
            </a:r>
            <a:endParaRPr lang="en-AU" sz="1400" b="0" dirty="0">
              <a:solidFill>
                <a:srgbClr val="A9B1D6"/>
              </a:solidFill>
              <a:effectLst/>
              <a:latin typeface="JetBrains Mono Regular" panose="02000009000000000000" pitchFamily="49" charset="0"/>
            </a:endParaRPr>
          </a:p>
          <a:p>
            <a:r>
              <a:rPr lang="en-AU" sz="1400" b="0" dirty="0">
                <a:solidFill>
                  <a:srgbClr val="9ABDF5"/>
                </a:solidFill>
                <a:effectLst/>
                <a:latin typeface="JetBrains Mono Regular" panose="02000009000000000000" pitchFamily="49" charset="0"/>
              </a:rPr>
              <a:t>        }</a:t>
            </a:r>
            <a:endParaRPr lang="en-AU" sz="1400" b="0" dirty="0">
              <a:solidFill>
                <a:srgbClr val="A9B1D6"/>
              </a:solidFill>
              <a:effectLst/>
              <a:latin typeface="JetBrains Mono Regular" panose="02000009000000000000" pitchFamily="49" charset="0"/>
            </a:endParaRPr>
          </a:p>
          <a:p>
            <a:br>
              <a:rPr lang="en-AU" sz="1400" b="0" dirty="0">
                <a:solidFill>
                  <a:srgbClr val="A9B1D6"/>
                </a:solidFill>
                <a:effectLst/>
                <a:latin typeface="JetBrains Mono Regular" panose="02000009000000000000" pitchFamily="49" charset="0"/>
              </a:rPr>
            </a:br>
            <a:r>
              <a:rPr lang="en-AU" sz="1400" b="0" dirty="0">
                <a:solidFill>
                  <a:srgbClr val="9ABDF5"/>
                </a:solidFill>
                <a:effectLst/>
                <a:latin typeface="JetBrains Mono Regular" panose="02000009000000000000" pitchFamily="49" charset="0"/>
              </a:rPr>
              <a:t>        </a:t>
            </a:r>
            <a:r>
              <a:rPr lang="en-AU" sz="1400" b="0" i="1" dirty="0">
                <a:solidFill>
                  <a:srgbClr val="9D7CD8"/>
                </a:solidFill>
                <a:effectLst/>
                <a:latin typeface="JetBrains Mono Regular" panose="02000009000000000000" pitchFamily="49" charset="0"/>
              </a:rPr>
              <a:t>let</a:t>
            </a:r>
            <a:r>
              <a:rPr lang="en-AU" sz="1400" b="0" dirty="0">
                <a:solidFill>
                  <a:srgbClr val="9ABDF5"/>
                </a:solidFill>
                <a:effectLst/>
                <a:latin typeface="JetBrains Mono Regular" panose="02000009000000000000" pitchFamily="49" charset="0"/>
              </a:rPr>
              <a:t> </a:t>
            </a:r>
            <a:r>
              <a:rPr lang="en-AU" sz="1400" b="0" dirty="0">
                <a:solidFill>
                  <a:srgbClr val="89DDFF"/>
                </a:solidFill>
                <a:effectLst/>
                <a:latin typeface="JetBrains Mono Regular" panose="02000009000000000000" pitchFamily="49" charset="0"/>
              </a:rPr>
              <a:t>[</a:t>
            </a:r>
            <a:r>
              <a:rPr lang="en-AU" sz="1400" b="0" dirty="0" err="1">
                <a:solidFill>
                  <a:srgbClr val="BB9AF7"/>
                </a:solidFill>
                <a:effectLst/>
                <a:latin typeface="JetBrains Mono Regular" panose="02000009000000000000" pitchFamily="49" charset="0"/>
              </a:rPr>
              <a:t>firstElement</a:t>
            </a:r>
            <a:r>
              <a:rPr lang="en-AU" sz="1400" b="0" dirty="0">
                <a:solidFill>
                  <a:srgbClr val="89DDFF"/>
                </a:solidFill>
                <a:effectLst/>
                <a:latin typeface="JetBrains Mono Regular" panose="02000009000000000000" pitchFamily="49" charset="0"/>
              </a:rPr>
              <a:t>,</a:t>
            </a:r>
            <a:r>
              <a:rPr lang="en-AU" sz="1400" b="0" dirty="0">
                <a:solidFill>
                  <a:srgbClr val="9ABDF5"/>
                </a:solidFill>
                <a:effectLst/>
                <a:latin typeface="JetBrains Mono Regular" panose="02000009000000000000" pitchFamily="49" charset="0"/>
              </a:rPr>
              <a:t> </a:t>
            </a:r>
            <a:r>
              <a:rPr lang="en-AU" sz="1400" b="0" dirty="0" err="1">
                <a:solidFill>
                  <a:srgbClr val="BB9AF7"/>
                </a:solidFill>
                <a:effectLst/>
                <a:latin typeface="JetBrains Mono Regular" panose="02000009000000000000" pitchFamily="49" charset="0"/>
              </a:rPr>
              <a:t>subsequentElements</a:t>
            </a:r>
            <a:r>
              <a:rPr lang="en-AU" sz="1400" b="0" dirty="0">
                <a:solidFill>
                  <a:srgbClr val="89DDFF"/>
                </a:solidFill>
                <a:effectLst/>
                <a:latin typeface="JetBrains Mono Regular" panose="02000009000000000000" pitchFamily="49" charset="0"/>
              </a:rPr>
              <a:t>]</a:t>
            </a:r>
            <a:r>
              <a:rPr lang="en-AU" sz="1400" b="0" dirty="0">
                <a:solidFill>
                  <a:srgbClr val="9ABDF5"/>
                </a:solidFill>
                <a:effectLst/>
                <a:latin typeface="JetBrains Mono Regular" panose="02000009000000000000" pitchFamily="49" charset="0"/>
              </a:rPr>
              <a:t> </a:t>
            </a:r>
            <a:r>
              <a:rPr lang="en-AU" sz="1400" b="0" dirty="0">
                <a:solidFill>
                  <a:srgbClr val="89DDFF"/>
                </a:solidFill>
                <a:effectLst/>
                <a:latin typeface="JetBrains Mono Regular" panose="02000009000000000000" pitchFamily="49" charset="0"/>
              </a:rPr>
              <a:t>=</a:t>
            </a:r>
            <a:r>
              <a:rPr lang="en-AU" sz="1400" b="0" dirty="0">
                <a:solidFill>
                  <a:srgbClr val="9ABDF5"/>
                </a:solidFill>
                <a:effectLst/>
                <a:latin typeface="JetBrains Mono Regular" panose="02000009000000000000" pitchFamily="49" charset="0"/>
              </a:rPr>
              <a:t> </a:t>
            </a:r>
            <a:r>
              <a:rPr lang="en-AU" sz="1400" b="0" dirty="0">
                <a:solidFill>
                  <a:srgbClr val="C0CAF5"/>
                </a:solidFill>
                <a:effectLst/>
                <a:latin typeface="JetBrains Mono Regular" panose="02000009000000000000" pitchFamily="49" charset="0"/>
              </a:rPr>
              <a:t>value</a:t>
            </a:r>
            <a:r>
              <a:rPr lang="en-AU" sz="1400" b="0" dirty="0">
                <a:solidFill>
                  <a:srgbClr val="89DDFF"/>
                </a:solidFill>
                <a:effectLst/>
                <a:latin typeface="JetBrains Mono Regular" panose="02000009000000000000" pitchFamily="49" charset="0"/>
              </a:rPr>
              <a:t>;</a:t>
            </a:r>
            <a:endParaRPr lang="en-AU" sz="1400" b="0" dirty="0">
              <a:solidFill>
                <a:srgbClr val="A9B1D6"/>
              </a:solidFill>
              <a:effectLst/>
              <a:latin typeface="JetBrains Mono Regular" panose="02000009000000000000" pitchFamily="49" charset="0"/>
            </a:endParaRPr>
          </a:p>
          <a:p>
            <a:r>
              <a:rPr lang="en-AU" sz="1400" b="0" dirty="0">
                <a:solidFill>
                  <a:srgbClr val="9ABDF5"/>
                </a:solidFill>
                <a:effectLst/>
                <a:latin typeface="JetBrains Mono Regular" panose="02000009000000000000" pitchFamily="49" charset="0"/>
              </a:rPr>
              <a:t>        </a:t>
            </a:r>
            <a:r>
              <a:rPr lang="en-AU" sz="1400" b="0" dirty="0" err="1">
                <a:solidFill>
                  <a:srgbClr val="C0CAF5"/>
                </a:solidFill>
                <a:effectLst/>
                <a:latin typeface="JetBrains Mono Regular" panose="02000009000000000000" pitchFamily="49" charset="0"/>
              </a:rPr>
              <a:t>subsequentElements</a:t>
            </a:r>
            <a:r>
              <a:rPr lang="en-AU" sz="1400" b="0" dirty="0">
                <a:solidFill>
                  <a:srgbClr val="9ABDF5"/>
                </a:solidFill>
                <a:effectLst/>
                <a:latin typeface="JetBrains Mono Regular" panose="02000009000000000000" pitchFamily="49" charset="0"/>
              </a:rPr>
              <a:t> </a:t>
            </a:r>
            <a:r>
              <a:rPr lang="en-AU" sz="1400" b="0" dirty="0">
                <a:solidFill>
                  <a:srgbClr val="89DDFF"/>
                </a:solidFill>
                <a:effectLst/>
                <a:latin typeface="JetBrains Mono Regular" panose="02000009000000000000" pitchFamily="49" charset="0"/>
              </a:rPr>
              <a:t>=</a:t>
            </a:r>
            <a:r>
              <a:rPr lang="en-AU" sz="1400" b="0" dirty="0">
                <a:solidFill>
                  <a:srgbClr val="9ABDF5"/>
                </a:solidFill>
                <a:effectLst/>
                <a:latin typeface="JetBrains Mono Regular" panose="02000009000000000000" pitchFamily="49" charset="0"/>
              </a:rPr>
              <a:t> </a:t>
            </a:r>
            <a:r>
              <a:rPr lang="en-AU" sz="1400" b="0" dirty="0" err="1">
                <a:solidFill>
                  <a:srgbClr val="C0CAF5"/>
                </a:solidFill>
                <a:effectLst/>
                <a:latin typeface="JetBrains Mono Regular" panose="02000009000000000000" pitchFamily="49" charset="0"/>
              </a:rPr>
              <a:t>subsequentElements</a:t>
            </a:r>
            <a:r>
              <a:rPr lang="en-AU" sz="1400" b="0" dirty="0" err="1">
                <a:solidFill>
                  <a:srgbClr val="89DDFF"/>
                </a:solidFill>
                <a:effectLst/>
                <a:latin typeface="JetBrains Mono Regular" panose="02000009000000000000" pitchFamily="49" charset="0"/>
              </a:rPr>
              <a:t>.</a:t>
            </a:r>
            <a:r>
              <a:rPr lang="en-AU" sz="1400" b="0" dirty="0" err="1">
                <a:solidFill>
                  <a:srgbClr val="7AA2F7"/>
                </a:solidFill>
                <a:effectLst/>
                <a:latin typeface="JetBrains Mono Regular" panose="02000009000000000000" pitchFamily="49" charset="0"/>
              </a:rPr>
              <a:t>map</a:t>
            </a:r>
            <a:r>
              <a:rPr lang="en-AU" sz="1400" b="0" dirty="0">
                <a:solidFill>
                  <a:srgbClr val="9ABDF5"/>
                </a:solidFill>
                <a:effectLst/>
                <a:latin typeface="JetBrains Mono Regular" panose="02000009000000000000" pitchFamily="49" charset="0"/>
              </a:rPr>
              <a:t>((</a:t>
            </a:r>
            <a:r>
              <a:rPr lang="en-AU" sz="1400" b="0" dirty="0">
                <a:solidFill>
                  <a:srgbClr val="E0AF68"/>
                </a:solidFill>
                <a:effectLst/>
                <a:latin typeface="JetBrains Mono Regular" panose="02000009000000000000" pitchFamily="49" charset="0"/>
              </a:rPr>
              <a:t>list</a:t>
            </a:r>
            <a:r>
              <a:rPr lang="en-AU" sz="1400" b="0" dirty="0">
                <a:solidFill>
                  <a:srgbClr val="9ABDF5"/>
                </a:solidFill>
                <a:effectLst/>
                <a:latin typeface="JetBrains Mono Regular" panose="02000009000000000000" pitchFamily="49" charset="0"/>
              </a:rPr>
              <a:t> </a:t>
            </a:r>
            <a:r>
              <a:rPr lang="en-AU" sz="1400" b="0" dirty="0">
                <a:solidFill>
                  <a:srgbClr val="BB9AF7"/>
                </a:solidFill>
                <a:effectLst/>
                <a:latin typeface="JetBrains Mono Regular" panose="02000009000000000000" pitchFamily="49" charset="0"/>
              </a:rPr>
              <a:t>=&gt;</a:t>
            </a:r>
            <a:r>
              <a:rPr lang="en-AU" sz="1400" b="0" dirty="0">
                <a:solidFill>
                  <a:srgbClr val="9ABDF5"/>
                </a:solidFill>
                <a:effectLst/>
                <a:latin typeface="JetBrains Mono Regular" panose="02000009000000000000" pitchFamily="49" charset="0"/>
              </a:rPr>
              <a:t> </a:t>
            </a:r>
            <a:r>
              <a:rPr lang="en-AU" sz="1400" b="0" dirty="0">
                <a:solidFill>
                  <a:srgbClr val="C0CAF5"/>
                </a:solidFill>
                <a:effectLst/>
                <a:latin typeface="JetBrains Mono Regular" panose="02000009000000000000" pitchFamily="49" charset="0"/>
              </a:rPr>
              <a:t>list</a:t>
            </a:r>
            <a:r>
              <a:rPr lang="en-AU" sz="1400" b="0" dirty="0">
                <a:solidFill>
                  <a:srgbClr val="9ABDF5"/>
                </a:solidFill>
                <a:effectLst/>
                <a:latin typeface="JetBrains Mono Regular" panose="02000009000000000000" pitchFamily="49" charset="0"/>
              </a:rPr>
              <a:t>[</a:t>
            </a:r>
            <a:r>
              <a:rPr lang="en-AU" sz="1400" b="0" dirty="0">
                <a:solidFill>
                  <a:srgbClr val="FF9E64"/>
                </a:solidFill>
                <a:effectLst/>
                <a:latin typeface="JetBrains Mono Regular" panose="02000009000000000000" pitchFamily="49" charset="0"/>
              </a:rPr>
              <a:t>1</a:t>
            </a:r>
            <a:r>
              <a:rPr lang="en-AU" sz="1400" b="0" dirty="0">
                <a:solidFill>
                  <a:srgbClr val="9ABDF5"/>
                </a:solidFill>
                <a:effectLst/>
                <a:latin typeface="JetBrains Mono Regular" panose="02000009000000000000" pitchFamily="49" charset="0"/>
              </a:rPr>
              <a:t>]))</a:t>
            </a:r>
            <a:endParaRPr lang="en-AU" sz="1400" b="0" dirty="0">
              <a:solidFill>
                <a:srgbClr val="A9B1D6"/>
              </a:solidFill>
              <a:effectLst/>
              <a:latin typeface="JetBrains Mono Regular" panose="02000009000000000000" pitchFamily="49" charset="0"/>
            </a:endParaRPr>
          </a:p>
          <a:p>
            <a:br>
              <a:rPr lang="en-AU" sz="1400" b="0" dirty="0">
                <a:solidFill>
                  <a:srgbClr val="A9B1D6"/>
                </a:solidFill>
                <a:effectLst/>
                <a:latin typeface="JetBrains Mono Regular" panose="02000009000000000000" pitchFamily="49" charset="0"/>
              </a:rPr>
            </a:br>
            <a:r>
              <a:rPr lang="en-AU" sz="1400" b="0" dirty="0">
                <a:solidFill>
                  <a:srgbClr val="9ABDF5"/>
                </a:solidFill>
                <a:effectLst/>
                <a:latin typeface="JetBrains Mono Regular" panose="02000009000000000000" pitchFamily="49" charset="0"/>
              </a:rPr>
              <a:t>        </a:t>
            </a:r>
            <a:r>
              <a:rPr lang="en-AU" sz="1400" b="0" i="1" dirty="0">
                <a:solidFill>
                  <a:srgbClr val="BB9AF7"/>
                </a:solidFill>
                <a:effectLst/>
                <a:latin typeface="JetBrains Mono Regular" panose="02000009000000000000" pitchFamily="49" charset="0"/>
              </a:rPr>
              <a:t>return</a:t>
            </a:r>
            <a:r>
              <a:rPr lang="en-AU" sz="1400" b="0" dirty="0">
                <a:solidFill>
                  <a:srgbClr val="9ABDF5"/>
                </a:solidFill>
                <a:effectLst/>
                <a:latin typeface="JetBrains Mono Regular" panose="02000009000000000000" pitchFamily="49" charset="0"/>
              </a:rPr>
              <a:t> {</a:t>
            </a:r>
            <a:endParaRPr lang="en-AU" sz="1400" b="0" dirty="0">
              <a:solidFill>
                <a:srgbClr val="A9B1D6"/>
              </a:solidFill>
              <a:effectLst/>
              <a:latin typeface="JetBrains Mono Regular" panose="02000009000000000000" pitchFamily="49" charset="0"/>
            </a:endParaRPr>
          </a:p>
          <a:p>
            <a:r>
              <a:rPr lang="en-AU" sz="1400" b="0" dirty="0">
                <a:solidFill>
                  <a:srgbClr val="9ABDF5"/>
                </a:solidFill>
                <a:effectLst/>
                <a:latin typeface="JetBrains Mono Regular" panose="02000009000000000000" pitchFamily="49" charset="0"/>
              </a:rPr>
              <a:t>            </a:t>
            </a:r>
            <a:r>
              <a:rPr lang="en-AU" sz="1400" b="0" dirty="0">
                <a:solidFill>
                  <a:srgbClr val="73DACA"/>
                </a:solidFill>
                <a:effectLst/>
                <a:latin typeface="JetBrains Mono Regular" panose="02000009000000000000" pitchFamily="49" charset="0"/>
              </a:rPr>
              <a:t>value</a:t>
            </a:r>
            <a:r>
              <a:rPr lang="en-AU" sz="1400" b="0" dirty="0">
                <a:solidFill>
                  <a:srgbClr val="89DDFF"/>
                </a:solidFill>
                <a:effectLst/>
                <a:latin typeface="JetBrains Mono Regular" panose="02000009000000000000" pitchFamily="49" charset="0"/>
              </a:rPr>
              <a:t>:</a:t>
            </a:r>
            <a:r>
              <a:rPr lang="en-AU" sz="1400" b="0" dirty="0">
                <a:solidFill>
                  <a:srgbClr val="9ABDF5"/>
                </a:solidFill>
                <a:effectLst/>
                <a:latin typeface="JetBrains Mono Regular" panose="02000009000000000000" pitchFamily="49" charset="0"/>
              </a:rPr>
              <a:t> [</a:t>
            </a:r>
            <a:r>
              <a:rPr lang="en-AU" sz="1400" b="0" dirty="0" err="1">
                <a:solidFill>
                  <a:srgbClr val="7DCFFF"/>
                </a:solidFill>
                <a:effectLst/>
                <a:latin typeface="JetBrains Mono Regular" panose="02000009000000000000" pitchFamily="49" charset="0"/>
              </a:rPr>
              <a:t>firstElement</a:t>
            </a:r>
            <a:r>
              <a:rPr lang="en-AU" sz="1400" b="0" dirty="0">
                <a:solidFill>
                  <a:srgbClr val="89DDFF"/>
                </a:solidFill>
                <a:effectLst/>
                <a:latin typeface="JetBrains Mono Regular" panose="02000009000000000000" pitchFamily="49" charset="0"/>
              </a:rPr>
              <a:t>,</a:t>
            </a:r>
            <a:r>
              <a:rPr lang="en-AU" sz="1400" b="0" dirty="0">
                <a:solidFill>
                  <a:srgbClr val="9ABDF5"/>
                </a:solidFill>
                <a:effectLst/>
                <a:latin typeface="JetBrains Mono Regular" panose="02000009000000000000" pitchFamily="49" charset="0"/>
              </a:rPr>
              <a:t> </a:t>
            </a:r>
            <a:r>
              <a:rPr lang="en-AU" sz="1400" b="1" dirty="0">
                <a:solidFill>
                  <a:srgbClr val="F7768E"/>
                </a:solidFill>
                <a:effectLst/>
                <a:latin typeface="JetBrains Mono Regular" panose="02000009000000000000" pitchFamily="49" charset="0"/>
              </a:rPr>
              <a:t>...</a:t>
            </a:r>
            <a:r>
              <a:rPr lang="en-AU" sz="1400" b="0" dirty="0" err="1">
                <a:solidFill>
                  <a:srgbClr val="7DCFFF"/>
                </a:solidFill>
                <a:effectLst/>
                <a:latin typeface="JetBrains Mono Regular" panose="02000009000000000000" pitchFamily="49" charset="0"/>
              </a:rPr>
              <a:t>subsequentElements</a:t>
            </a:r>
            <a:r>
              <a:rPr lang="en-AU" sz="1400" b="0" dirty="0">
                <a:solidFill>
                  <a:srgbClr val="9ABDF5"/>
                </a:solidFill>
                <a:effectLst/>
                <a:latin typeface="JetBrains Mono Regular" panose="02000009000000000000" pitchFamily="49" charset="0"/>
              </a:rPr>
              <a:t>]</a:t>
            </a:r>
            <a:r>
              <a:rPr lang="en-AU" sz="1400" b="0" dirty="0">
                <a:solidFill>
                  <a:srgbClr val="89DDFF"/>
                </a:solidFill>
                <a:effectLst/>
                <a:latin typeface="JetBrains Mono Regular" panose="02000009000000000000" pitchFamily="49" charset="0"/>
              </a:rPr>
              <a:t>,</a:t>
            </a:r>
            <a:endParaRPr lang="en-AU" sz="1400" b="0" dirty="0">
              <a:solidFill>
                <a:srgbClr val="A9B1D6"/>
              </a:solidFill>
              <a:effectLst/>
              <a:latin typeface="JetBrains Mono Regular" panose="02000009000000000000" pitchFamily="49" charset="0"/>
            </a:endParaRPr>
          </a:p>
          <a:p>
            <a:r>
              <a:rPr lang="en-AU" sz="1400" b="0" dirty="0">
                <a:solidFill>
                  <a:srgbClr val="9ABDF5"/>
                </a:solidFill>
                <a:effectLst/>
                <a:latin typeface="JetBrains Mono Regular" panose="02000009000000000000" pitchFamily="49" charset="0"/>
              </a:rPr>
              <a:t>            </a:t>
            </a:r>
            <a:r>
              <a:rPr lang="en-AU" sz="1400" b="0" dirty="0">
                <a:solidFill>
                  <a:srgbClr val="C0CAF5"/>
                </a:solidFill>
                <a:effectLst/>
                <a:latin typeface="JetBrains Mono Regular" panose="02000009000000000000" pitchFamily="49" charset="0"/>
              </a:rPr>
              <a:t>input</a:t>
            </a:r>
            <a:r>
              <a:rPr lang="en-AU" sz="1400" b="0" dirty="0">
                <a:solidFill>
                  <a:srgbClr val="89DDFF"/>
                </a:solidFill>
                <a:effectLst/>
                <a:latin typeface="JetBrains Mono Regular" panose="02000009000000000000" pitchFamily="49" charset="0"/>
              </a:rPr>
              <a:t>,</a:t>
            </a:r>
            <a:endParaRPr lang="en-AU" sz="1400" b="0" dirty="0">
              <a:solidFill>
                <a:srgbClr val="A9B1D6"/>
              </a:solidFill>
              <a:effectLst/>
              <a:latin typeface="JetBrains Mono Regular" panose="02000009000000000000" pitchFamily="49" charset="0"/>
            </a:endParaRPr>
          </a:p>
          <a:p>
            <a:r>
              <a:rPr lang="en-AU" sz="1400" b="0" dirty="0">
                <a:solidFill>
                  <a:srgbClr val="9ABDF5"/>
                </a:solidFill>
                <a:effectLst/>
                <a:latin typeface="JetBrains Mono Regular" panose="02000009000000000000" pitchFamily="49" charset="0"/>
              </a:rPr>
              <a:t>        }</a:t>
            </a:r>
            <a:r>
              <a:rPr lang="en-AU" sz="1400" b="0" dirty="0">
                <a:solidFill>
                  <a:srgbClr val="89DDFF"/>
                </a:solidFill>
                <a:effectLst/>
                <a:latin typeface="JetBrains Mono Regular" panose="02000009000000000000" pitchFamily="49" charset="0"/>
              </a:rPr>
              <a:t>;</a:t>
            </a:r>
            <a:endParaRPr lang="en-AU" sz="1400" b="0" dirty="0">
              <a:solidFill>
                <a:srgbClr val="A9B1D6"/>
              </a:solidFill>
              <a:effectLst/>
              <a:latin typeface="JetBrains Mono Regular" panose="02000009000000000000" pitchFamily="49" charset="0"/>
            </a:endParaRPr>
          </a:p>
          <a:p>
            <a:r>
              <a:rPr lang="en-AU" sz="1400" b="0" dirty="0">
                <a:solidFill>
                  <a:srgbClr val="9ABDF5"/>
                </a:solidFill>
                <a:effectLst/>
                <a:latin typeface="JetBrains Mono Regular" panose="02000009000000000000" pitchFamily="49" charset="0"/>
              </a:rPr>
              <a:t>    }</a:t>
            </a:r>
            <a:endParaRPr lang="en-AU" sz="1400" b="0" dirty="0">
              <a:solidFill>
                <a:srgbClr val="A9B1D6"/>
              </a:solidFill>
              <a:effectLst/>
              <a:latin typeface="JetBrains Mono Regular" panose="02000009000000000000" pitchFamily="49" charset="0"/>
            </a:endParaRPr>
          </a:p>
          <a:p>
            <a:r>
              <a:rPr lang="en-AU" sz="1400" b="0" dirty="0">
                <a:solidFill>
                  <a:srgbClr val="9ABDF5"/>
                </a:solidFill>
                <a:effectLst/>
                <a:latin typeface="JetBrains Mono Regular" panose="02000009000000000000" pitchFamily="49" charset="0"/>
              </a:rPr>
              <a:t>}</a:t>
            </a:r>
            <a:endParaRPr lang="en-AU" sz="1400" b="0" dirty="0">
              <a:solidFill>
                <a:srgbClr val="A9B1D6"/>
              </a:solidFill>
              <a:effectLst/>
              <a:latin typeface="JetBrains Mono Regular" panose="02000009000000000000" pitchFamily="49" charset="0"/>
            </a:endParaRPr>
          </a:p>
        </p:txBody>
      </p:sp>
    </p:spTree>
    <p:extLst>
      <p:ext uri="{BB962C8B-B14F-4D97-AF65-F5344CB8AC3E}">
        <p14:creationId xmlns:p14="http://schemas.microsoft.com/office/powerpoint/2010/main" val="275552328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All together now</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2207528"/>
            <a:ext cx="9862930" cy="923330"/>
          </a:xfrm>
          <a:prstGeom prst="rect">
            <a:avLst/>
          </a:prstGeom>
          <a:noFill/>
        </p:spPr>
        <p:txBody>
          <a:bodyPr wrap="square" rtlCol="0">
            <a:spAutoFit/>
          </a:bodyPr>
          <a:lstStyle/>
          <a:p>
            <a:r>
              <a:rPr lang="en-AU" dirty="0">
                <a:solidFill>
                  <a:schemeClr val="bg1"/>
                </a:solidFill>
                <a:latin typeface="Fira Sans" panose="020B0503050000020004" pitchFamily="34" charset="0"/>
              </a:rPr>
              <a:t>We now have a bunch of combinators which will make writing parsers significantly simpler.  Let’s rewrite this parser now using the combinators we’ve defined!</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Tree>
    <p:extLst>
      <p:ext uri="{BB962C8B-B14F-4D97-AF65-F5344CB8AC3E}">
        <p14:creationId xmlns:p14="http://schemas.microsoft.com/office/powerpoint/2010/main" val="123446333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What have we learned?</a:t>
            </a:r>
          </a:p>
        </p:txBody>
      </p:sp>
    </p:spTree>
    <p:extLst>
      <p:ext uri="{BB962C8B-B14F-4D97-AF65-F5344CB8AC3E}">
        <p14:creationId xmlns:p14="http://schemas.microsoft.com/office/powerpoint/2010/main" val="321139185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What have we learned?</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923330"/>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Parser combinators are pretty cool</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Tree>
    <p:extLst>
      <p:ext uri="{BB962C8B-B14F-4D97-AF65-F5344CB8AC3E}">
        <p14:creationId xmlns:p14="http://schemas.microsoft.com/office/powerpoint/2010/main" val="391041381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What have we learned?</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1200329"/>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Parser combinators are pretty cool</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They give us the power of recursive descent with the readability of a grammar</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Tree>
    <p:extLst>
      <p:ext uri="{BB962C8B-B14F-4D97-AF65-F5344CB8AC3E}">
        <p14:creationId xmlns:p14="http://schemas.microsoft.com/office/powerpoint/2010/main" val="227280054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What have we learned?</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2031325"/>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Parser combinators are pretty cool</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They give us the power of recursive descent with the readability of a grammar</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The parsers they give us look like a description of the format, not like a complex program</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Tree>
    <p:extLst>
      <p:ext uri="{BB962C8B-B14F-4D97-AF65-F5344CB8AC3E}">
        <p14:creationId xmlns:p14="http://schemas.microsoft.com/office/powerpoint/2010/main" val="230392246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What have we learned?</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2585323"/>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Parser combinators are pretty cool</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They give us the power of recursive descent with the readability of a grammar</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The parsers they give us look like a description of the format, not like a complex program</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err="1">
                <a:solidFill>
                  <a:schemeClr val="bg1"/>
                </a:solidFill>
                <a:latin typeface="Fira Sans" panose="020B0503050000020004" pitchFamily="34" charset="0"/>
              </a:rPr>
              <a:t>Javascript</a:t>
            </a:r>
            <a:r>
              <a:rPr lang="en-AU" dirty="0">
                <a:solidFill>
                  <a:schemeClr val="bg1"/>
                </a:solidFill>
                <a:latin typeface="Fira Sans" panose="020B0503050000020004" pitchFamily="34" charset="0"/>
              </a:rPr>
              <a:t> is not as bad a language as I thought it would be (very hard to admit)</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Tree>
    <p:extLst>
      <p:ext uri="{BB962C8B-B14F-4D97-AF65-F5344CB8AC3E}">
        <p14:creationId xmlns:p14="http://schemas.microsoft.com/office/powerpoint/2010/main" val="355913178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bg>
      <p:bgPr>
        <a:solidFill>
          <a:srgbClr val="1C1E2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2989149" y="784353"/>
            <a:ext cx="7250225" cy="1541334"/>
          </a:xfrm>
        </p:spPr>
        <p:txBody>
          <a:bodyPr>
            <a:normAutofit fontScale="90000"/>
          </a:bodyPr>
          <a:lstStyle/>
          <a:p>
            <a:r>
              <a:rPr lang="en-AU" dirty="0">
                <a:solidFill>
                  <a:schemeClr val="bg1"/>
                </a:solidFill>
                <a:latin typeface="Fira Sans" panose="020B0503050000020004" pitchFamily="34" charset="0"/>
              </a:rPr>
              <a:t>Part 4 – Static checking, error handling, and my favourite language - Rust</a:t>
            </a:r>
          </a:p>
        </p:txBody>
      </p:sp>
      <p:pic>
        <p:nvPicPr>
          <p:cNvPr id="6" name="Picture 5" descr="A cartoon of a hedgehog holding a book&#10;&#10;Description automatically generated">
            <a:extLst>
              <a:ext uri="{FF2B5EF4-FFF2-40B4-BE49-F238E27FC236}">
                <a16:creationId xmlns:a16="http://schemas.microsoft.com/office/drawing/2014/main" id="{D7D5A27D-A98A-698D-775A-5ACEB0B0D0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5825" y="2731959"/>
            <a:ext cx="2800350" cy="2722563"/>
          </a:xfrm>
          <a:prstGeom prst="rect">
            <a:avLst/>
          </a:prstGeom>
        </p:spPr>
      </p:pic>
      <p:sp>
        <p:nvSpPr>
          <p:cNvPr id="7" name="TextBox 6">
            <a:extLst>
              <a:ext uri="{FF2B5EF4-FFF2-40B4-BE49-F238E27FC236}">
                <a16:creationId xmlns:a16="http://schemas.microsoft.com/office/drawing/2014/main" id="{6B270DB2-8942-E3CE-6A2E-FAB404D6F79C}"/>
              </a:ext>
            </a:extLst>
          </p:cNvPr>
          <p:cNvSpPr txBox="1"/>
          <p:nvPr/>
        </p:nvSpPr>
        <p:spPr>
          <a:xfrm>
            <a:off x="4462462" y="5704315"/>
            <a:ext cx="3267075" cy="369332"/>
          </a:xfrm>
          <a:prstGeom prst="rect">
            <a:avLst/>
          </a:prstGeom>
          <a:noFill/>
        </p:spPr>
        <p:txBody>
          <a:bodyPr wrap="square" rtlCol="0">
            <a:spAutoFit/>
          </a:bodyPr>
          <a:lstStyle/>
          <a:p>
            <a:r>
              <a:rPr lang="en-AU" i="1" dirty="0">
                <a:solidFill>
                  <a:schemeClr val="bg1"/>
                </a:solidFill>
                <a:latin typeface="Fira Sans Light" panose="020B0403050000020004" pitchFamily="34" charset="0"/>
              </a:rPr>
              <a:t>aka Ferris learns how to read</a:t>
            </a:r>
          </a:p>
        </p:txBody>
      </p:sp>
    </p:spTree>
    <p:extLst>
      <p:ext uri="{BB962C8B-B14F-4D97-AF65-F5344CB8AC3E}">
        <p14:creationId xmlns:p14="http://schemas.microsoft.com/office/powerpoint/2010/main" val="105485567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bg>
      <p:bgPr>
        <a:solidFill>
          <a:srgbClr val="1C1E2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2989149" y="632811"/>
            <a:ext cx="7250225" cy="1541334"/>
          </a:xfrm>
        </p:spPr>
        <p:txBody>
          <a:bodyPr>
            <a:normAutofit fontScale="90000"/>
          </a:bodyPr>
          <a:lstStyle/>
          <a:p>
            <a:r>
              <a:rPr lang="en-AU" dirty="0">
                <a:solidFill>
                  <a:schemeClr val="bg1"/>
                </a:solidFill>
                <a:latin typeface="Fira Sans" panose="020B0503050000020004" pitchFamily="34" charset="0"/>
              </a:rPr>
              <a:t>Part 4 – Static checking, error handling, and my favourite language - Rust</a:t>
            </a:r>
          </a:p>
        </p:txBody>
      </p:sp>
      <p:pic>
        <p:nvPicPr>
          <p:cNvPr id="6" name="Picture 5" descr="A cartoon of a hedgehog holding a book&#10;&#10;Description automatically generated">
            <a:extLst>
              <a:ext uri="{FF2B5EF4-FFF2-40B4-BE49-F238E27FC236}">
                <a16:creationId xmlns:a16="http://schemas.microsoft.com/office/drawing/2014/main" id="{D7D5A27D-A98A-698D-775A-5ACEB0B0D0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5823" y="2577948"/>
            <a:ext cx="2800350" cy="2722563"/>
          </a:xfrm>
          <a:prstGeom prst="rect">
            <a:avLst/>
          </a:prstGeom>
        </p:spPr>
      </p:pic>
      <p:sp>
        <p:nvSpPr>
          <p:cNvPr id="7" name="TextBox 6">
            <a:extLst>
              <a:ext uri="{FF2B5EF4-FFF2-40B4-BE49-F238E27FC236}">
                <a16:creationId xmlns:a16="http://schemas.microsoft.com/office/drawing/2014/main" id="{6B270DB2-8942-E3CE-6A2E-FAB404D6F79C}"/>
              </a:ext>
            </a:extLst>
          </p:cNvPr>
          <p:cNvSpPr txBox="1"/>
          <p:nvPr/>
        </p:nvSpPr>
        <p:spPr>
          <a:xfrm>
            <a:off x="4462461" y="5704315"/>
            <a:ext cx="3267075" cy="369332"/>
          </a:xfrm>
          <a:prstGeom prst="rect">
            <a:avLst/>
          </a:prstGeom>
          <a:noFill/>
        </p:spPr>
        <p:txBody>
          <a:bodyPr wrap="square" rtlCol="0">
            <a:spAutoFit/>
          </a:bodyPr>
          <a:lstStyle/>
          <a:p>
            <a:r>
              <a:rPr lang="en-AU" i="1" dirty="0">
                <a:solidFill>
                  <a:schemeClr val="bg1"/>
                </a:solidFill>
                <a:latin typeface="Fira Sans Light" panose="020B0403050000020004" pitchFamily="34" charset="0"/>
              </a:rPr>
              <a:t>aka Ferris learns how to read</a:t>
            </a:r>
          </a:p>
        </p:txBody>
      </p:sp>
      <p:sp>
        <p:nvSpPr>
          <p:cNvPr id="8" name="TextBox 7">
            <a:extLst>
              <a:ext uri="{FF2B5EF4-FFF2-40B4-BE49-F238E27FC236}">
                <a16:creationId xmlns:a16="http://schemas.microsoft.com/office/drawing/2014/main" id="{5C0D2E7C-4B91-89F6-7BC9-5E07948AB365}"/>
              </a:ext>
            </a:extLst>
          </p:cNvPr>
          <p:cNvSpPr txBox="1"/>
          <p:nvPr/>
        </p:nvSpPr>
        <p:spPr>
          <a:xfrm>
            <a:off x="3624262" y="6138774"/>
            <a:ext cx="4995863" cy="369332"/>
          </a:xfrm>
          <a:prstGeom prst="rect">
            <a:avLst/>
          </a:prstGeom>
          <a:noFill/>
        </p:spPr>
        <p:txBody>
          <a:bodyPr wrap="square" rtlCol="0">
            <a:spAutoFit/>
          </a:bodyPr>
          <a:lstStyle/>
          <a:p>
            <a:r>
              <a:rPr lang="en-AU" i="1" dirty="0">
                <a:solidFill>
                  <a:schemeClr val="bg1"/>
                </a:solidFill>
                <a:latin typeface="Fira Sans Light" panose="020B0403050000020004" pitchFamily="34" charset="0"/>
              </a:rPr>
              <a:t>yes I changed the colour theme for this section</a:t>
            </a:r>
          </a:p>
        </p:txBody>
      </p:sp>
    </p:spTree>
    <p:extLst>
      <p:ext uri="{BB962C8B-B14F-4D97-AF65-F5344CB8AC3E}">
        <p14:creationId xmlns:p14="http://schemas.microsoft.com/office/powerpoint/2010/main" val="423493979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MasterSp="0">
  <p:cSld>
    <p:bg>
      <p:bgPr>
        <a:solidFill>
          <a:srgbClr val="1C1E2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Reinventing the wheel is fun, but…</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1200329"/>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So far, we’ve made all our combinators and parsers ourself… but you wouldn’t really want to do that.</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So for the rust section, let’s look at a pre-existing combinator library called nom</a:t>
            </a:r>
          </a:p>
        </p:txBody>
      </p:sp>
      <p:pic>
        <p:nvPicPr>
          <p:cNvPr id="5" name="Picture 4" descr="A cartoon of a purple monster&#10;&#10;Description automatically generated">
            <a:extLst>
              <a:ext uri="{FF2B5EF4-FFF2-40B4-BE49-F238E27FC236}">
                <a16:creationId xmlns:a16="http://schemas.microsoft.com/office/drawing/2014/main" id="{8B1E71C3-BF37-11BA-AE77-563506803F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0409" y="3812094"/>
            <a:ext cx="2539682" cy="1739682"/>
          </a:xfrm>
          <a:prstGeom prst="rect">
            <a:avLst/>
          </a:prstGeom>
        </p:spPr>
      </p:pic>
      <p:sp>
        <p:nvSpPr>
          <p:cNvPr id="6" name="TextBox 5">
            <a:extLst>
              <a:ext uri="{FF2B5EF4-FFF2-40B4-BE49-F238E27FC236}">
                <a16:creationId xmlns:a16="http://schemas.microsoft.com/office/drawing/2014/main" id="{4FBCCC65-5029-D53B-06BA-58A0CE9D8F46}"/>
              </a:ext>
            </a:extLst>
          </p:cNvPr>
          <p:cNvSpPr txBox="1"/>
          <p:nvPr/>
        </p:nvSpPr>
        <p:spPr>
          <a:xfrm>
            <a:off x="4386262" y="5709695"/>
            <a:ext cx="2847975" cy="369332"/>
          </a:xfrm>
          <a:prstGeom prst="rect">
            <a:avLst/>
          </a:prstGeom>
          <a:noFill/>
        </p:spPr>
        <p:txBody>
          <a:bodyPr wrap="square" rtlCol="0">
            <a:spAutoFit/>
          </a:bodyPr>
          <a:lstStyle/>
          <a:p>
            <a:r>
              <a:rPr lang="en-AU" i="1" dirty="0">
                <a:solidFill>
                  <a:schemeClr val="bg1"/>
                </a:solidFill>
                <a:latin typeface="Fira Sans Light" panose="020B0403050000020004" pitchFamily="34" charset="0"/>
              </a:rPr>
              <a:t>“Eating data byte by byte”</a:t>
            </a:r>
          </a:p>
        </p:txBody>
      </p:sp>
    </p:spTree>
    <p:extLst>
      <p:ext uri="{BB962C8B-B14F-4D97-AF65-F5344CB8AC3E}">
        <p14:creationId xmlns:p14="http://schemas.microsoft.com/office/powerpoint/2010/main" val="559692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Background – Why am I talking about parsers??</a:t>
            </a:r>
          </a:p>
        </p:txBody>
      </p:sp>
      <p:sp>
        <p:nvSpPr>
          <p:cNvPr id="4" name="TextBox 3">
            <a:extLst>
              <a:ext uri="{FF2B5EF4-FFF2-40B4-BE49-F238E27FC236}">
                <a16:creationId xmlns:a16="http://schemas.microsoft.com/office/drawing/2014/main" id="{A99310B0-782D-AA04-0F29-1A216A490C20}"/>
              </a:ext>
            </a:extLst>
          </p:cNvPr>
          <p:cNvSpPr txBox="1"/>
          <p:nvPr/>
        </p:nvSpPr>
        <p:spPr>
          <a:xfrm>
            <a:off x="1164535" y="1845578"/>
            <a:ext cx="6570115" cy="646331"/>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I started programming when I was a kid. Had to write some manual parsers.</a:t>
            </a:r>
          </a:p>
        </p:txBody>
      </p:sp>
    </p:spTree>
    <p:extLst>
      <p:ext uri="{BB962C8B-B14F-4D97-AF65-F5344CB8AC3E}">
        <p14:creationId xmlns:p14="http://schemas.microsoft.com/office/powerpoint/2010/main" val="187334941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MasterSp="0">
  <p:cSld>
    <p:bg>
      <p:bgPr>
        <a:solidFill>
          <a:srgbClr val="1C1E2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What is the type of a parser?</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646331"/>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Rust has static typing, which makes our parsers more robust at the expense of some ergonomics</a:t>
            </a:r>
          </a:p>
        </p:txBody>
      </p:sp>
    </p:spTree>
    <p:extLst>
      <p:ext uri="{BB962C8B-B14F-4D97-AF65-F5344CB8AC3E}">
        <p14:creationId xmlns:p14="http://schemas.microsoft.com/office/powerpoint/2010/main" val="12872714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MasterSp="0">
  <p:cSld>
    <p:bg>
      <p:bgPr>
        <a:solidFill>
          <a:srgbClr val="1C1E2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What is the type of a parser?</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923330"/>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Rust has static typing, which makes our parsers more robust at the expense of some ergonomics</a:t>
            </a:r>
          </a:p>
          <a:p>
            <a:pPr marL="285750" indent="-285750">
              <a:buFont typeface="Arial" panose="020B0604020202020204" pitchFamily="34" charset="0"/>
              <a:buChar char="•"/>
            </a:pPr>
            <a:r>
              <a:rPr lang="en-AU" dirty="0">
                <a:solidFill>
                  <a:schemeClr val="bg1"/>
                </a:solidFill>
                <a:latin typeface="Fira Sans" panose="020B0503050000020004" pitchFamily="34" charset="0"/>
              </a:rPr>
              <a:t>The type of a parser function in nom looks like this:</a:t>
            </a:r>
          </a:p>
        </p:txBody>
      </p:sp>
      <p:sp>
        <p:nvSpPr>
          <p:cNvPr id="7" name="TextBox 6">
            <a:extLst>
              <a:ext uri="{FF2B5EF4-FFF2-40B4-BE49-F238E27FC236}">
                <a16:creationId xmlns:a16="http://schemas.microsoft.com/office/drawing/2014/main" id="{E9F9E943-C52A-46AE-6544-9CD3372F0703}"/>
              </a:ext>
            </a:extLst>
          </p:cNvPr>
          <p:cNvSpPr txBox="1"/>
          <p:nvPr/>
        </p:nvSpPr>
        <p:spPr>
          <a:xfrm>
            <a:off x="1164535" y="3103057"/>
            <a:ext cx="6486525" cy="3662541"/>
          </a:xfrm>
          <a:prstGeom prst="rect">
            <a:avLst/>
          </a:prstGeom>
          <a:noFill/>
        </p:spPr>
        <p:txBody>
          <a:bodyPr wrap="square">
            <a:spAutoFit/>
          </a:bodyPr>
          <a:lstStyle/>
          <a:p>
            <a:r>
              <a:rPr lang="en-AU" sz="1600" b="0" i="1" dirty="0">
                <a:solidFill>
                  <a:srgbClr val="BBBBBB"/>
                </a:solidFill>
                <a:effectLst/>
                <a:latin typeface="JetBrains Mono Regular" panose="02000009000000000000" pitchFamily="49" charset="0"/>
              </a:rPr>
              <a:t>// Defined in the standard library -</a:t>
            </a:r>
            <a:endParaRPr lang="en-AU" sz="1600" b="0" dirty="0">
              <a:solidFill>
                <a:srgbClr val="BBBBBB"/>
              </a:solidFill>
              <a:effectLst/>
              <a:latin typeface="JetBrains Mono Regular" panose="02000009000000000000" pitchFamily="49" charset="0"/>
            </a:endParaRPr>
          </a:p>
          <a:p>
            <a:r>
              <a:rPr lang="en-AU" sz="1600" b="0" i="1" dirty="0">
                <a:solidFill>
                  <a:srgbClr val="BBBBBB"/>
                </a:solidFill>
                <a:effectLst/>
                <a:latin typeface="JetBrains Mono Regular" panose="02000009000000000000" pitchFamily="49" charset="0"/>
              </a:rPr>
              <a:t>// this is how rust handles errors</a:t>
            </a:r>
            <a:endParaRPr lang="en-AU" sz="1600" b="0" dirty="0">
              <a:solidFill>
                <a:srgbClr val="BBBBBB"/>
              </a:solidFill>
              <a:effectLst/>
              <a:latin typeface="JetBrains Mono Regular" panose="02000009000000000000" pitchFamily="49" charset="0"/>
            </a:endParaRPr>
          </a:p>
          <a:p>
            <a:r>
              <a:rPr lang="en-AU" sz="1600" b="0" i="1" dirty="0" err="1">
                <a:solidFill>
                  <a:srgbClr val="B877DB"/>
                </a:solidFill>
                <a:effectLst/>
                <a:latin typeface="JetBrains Mono Regular" panose="02000009000000000000" pitchFamily="49" charset="0"/>
              </a:rPr>
              <a:t>enum</a:t>
            </a:r>
            <a:r>
              <a:rPr lang="en-AU" sz="1600" b="0" dirty="0">
                <a:solidFill>
                  <a:srgbClr val="F09483"/>
                </a:solidFill>
                <a:effectLst/>
                <a:latin typeface="JetBrains Mono Regular" panose="02000009000000000000" pitchFamily="49" charset="0"/>
              </a:rPr>
              <a:t> </a:t>
            </a:r>
            <a:r>
              <a:rPr lang="en-AU" sz="1600" b="0" dirty="0">
                <a:solidFill>
                  <a:srgbClr val="FAC29A"/>
                </a:solidFill>
                <a:effectLst/>
                <a:latin typeface="JetBrains Mono Regular" panose="02000009000000000000" pitchFamily="49" charset="0"/>
              </a:rPr>
              <a:t>Result</a:t>
            </a:r>
            <a:r>
              <a:rPr lang="en-AU" sz="1600" b="0" dirty="0">
                <a:solidFill>
                  <a:srgbClr val="F09483"/>
                </a:solidFill>
                <a:effectLst/>
                <a:latin typeface="JetBrains Mono Regular" panose="02000009000000000000" pitchFamily="49" charset="0"/>
              </a:rPr>
              <a:t>&lt;</a:t>
            </a:r>
            <a:r>
              <a:rPr lang="en-AU" sz="1600" b="0" dirty="0">
                <a:solidFill>
                  <a:srgbClr val="FAC29A"/>
                </a:solidFill>
                <a:effectLst/>
                <a:latin typeface="JetBrains Mono Regular" panose="02000009000000000000" pitchFamily="49" charset="0"/>
              </a:rPr>
              <a:t>T</a:t>
            </a:r>
            <a:r>
              <a:rPr lang="en-AU" sz="1600" b="0" dirty="0">
                <a:solidFill>
                  <a:srgbClr val="F09483"/>
                </a:solidFill>
                <a:effectLst/>
                <a:latin typeface="JetBrains Mono Regular" panose="02000009000000000000" pitchFamily="49" charset="0"/>
              </a:rPr>
              <a:t>, </a:t>
            </a:r>
            <a:r>
              <a:rPr lang="en-AU" sz="1600" b="0" dirty="0">
                <a:solidFill>
                  <a:srgbClr val="FAC29A"/>
                </a:solidFill>
                <a:effectLst/>
                <a:latin typeface="JetBrains Mono Regular" panose="02000009000000000000" pitchFamily="49" charset="0"/>
              </a:rPr>
              <a:t>E</a:t>
            </a:r>
            <a:r>
              <a:rPr lang="en-AU" sz="1600" b="0" dirty="0">
                <a:solidFill>
                  <a:srgbClr val="F09483"/>
                </a:solidFill>
                <a:effectLst/>
                <a:latin typeface="JetBrains Mono Regular" panose="02000009000000000000" pitchFamily="49" charset="0"/>
              </a:rPr>
              <a:t>&gt; {</a:t>
            </a:r>
            <a:endParaRPr lang="en-AU" sz="1600" b="0" dirty="0">
              <a:solidFill>
                <a:srgbClr val="BBBBBB"/>
              </a:solidFill>
              <a:effectLst/>
              <a:latin typeface="JetBrains Mono Regular" panose="02000009000000000000" pitchFamily="49" charset="0"/>
            </a:endParaRPr>
          </a:p>
          <a:p>
            <a:r>
              <a:rPr lang="en-AU" sz="1600" b="0" dirty="0">
                <a:solidFill>
                  <a:srgbClr val="F09483"/>
                </a:solidFill>
                <a:effectLst/>
                <a:latin typeface="JetBrains Mono Regular" panose="02000009000000000000" pitchFamily="49" charset="0"/>
              </a:rPr>
              <a:t>    </a:t>
            </a:r>
            <a:r>
              <a:rPr lang="en-AU" sz="1600" b="0" dirty="0">
                <a:solidFill>
                  <a:srgbClr val="FAC29A"/>
                </a:solidFill>
                <a:effectLst/>
                <a:latin typeface="JetBrains Mono Regular" panose="02000009000000000000" pitchFamily="49" charset="0"/>
              </a:rPr>
              <a:t>Ok</a:t>
            </a:r>
            <a:r>
              <a:rPr lang="en-AU" sz="1600" b="0" dirty="0">
                <a:solidFill>
                  <a:srgbClr val="F09483"/>
                </a:solidFill>
                <a:effectLst/>
                <a:latin typeface="JetBrains Mono Regular" panose="02000009000000000000" pitchFamily="49" charset="0"/>
              </a:rPr>
              <a:t>(</a:t>
            </a:r>
            <a:r>
              <a:rPr lang="en-AU" sz="1600" b="0" dirty="0">
                <a:solidFill>
                  <a:srgbClr val="FAC29A"/>
                </a:solidFill>
                <a:effectLst/>
                <a:latin typeface="JetBrains Mono Regular" panose="02000009000000000000" pitchFamily="49" charset="0"/>
              </a:rPr>
              <a:t>T</a:t>
            </a:r>
            <a:r>
              <a:rPr lang="en-AU" sz="1600" b="0" dirty="0">
                <a:solidFill>
                  <a:srgbClr val="F09483"/>
                </a:solidFill>
                <a:effectLst/>
                <a:latin typeface="JetBrains Mono Regular" panose="02000009000000000000" pitchFamily="49" charset="0"/>
              </a:rPr>
              <a:t>),</a:t>
            </a:r>
            <a:endParaRPr lang="en-AU" sz="1600" b="0" dirty="0">
              <a:solidFill>
                <a:srgbClr val="BBBBBB"/>
              </a:solidFill>
              <a:effectLst/>
              <a:latin typeface="JetBrains Mono Regular" panose="02000009000000000000" pitchFamily="49" charset="0"/>
            </a:endParaRPr>
          </a:p>
          <a:p>
            <a:r>
              <a:rPr lang="en-AU" sz="1600" b="0" dirty="0">
                <a:solidFill>
                  <a:srgbClr val="F09483"/>
                </a:solidFill>
                <a:effectLst/>
                <a:latin typeface="JetBrains Mono Regular" panose="02000009000000000000" pitchFamily="49" charset="0"/>
              </a:rPr>
              <a:t>    </a:t>
            </a:r>
            <a:r>
              <a:rPr lang="en-AU" sz="1600" b="0" dirty="0">
                <a:solidFill>
                  <a:srgbClr val="FAC29A"/>
                </a:solidFill>
                <a:effectLst/>
                <a:latin typeface="JetBrains Mono Regular" panose="02000009000000000000" pitchFamily="49" charset="0"/>
              </a:rPr>
              <a:t>Err</a:t>
            </a:r>
            <a:r>
              <a:rPr lang="en-AU" sz="1600" b="0" dirty="0">
                <a:solidFill>
                  <a:srgbClr val="F09483"/>
                </a:solidFill>
                <a:effectLst/>
                <a:latin typeface="JetBrains Mono Regular" panose="02000009000000000000" pitchFamily="49" charset="0"/>
              </a:rPr>
              <a:t>(</a:t>
            </a:r>
            <a:r>
              <a:rPr lang="en-AU" sz="1600" b="0" dirty="0">
                <a:solidFill>
                  <a:srgbClr val="FAC29A"/>
                </a:solidFill>
                <a:effectLst/>
                <a:latin typeface="JetBrains Mono Regular" panose="02000009000000000000" pitchFamily="49" charset="0"/>
              </a:rPr>
              <a:t>E</a:t>
            </a:r>
            <a:r>
              <a:rPr lang="en-AU" sz="1600" b="0" dirty="0">
                <a:solidFill>
                  <a:srgbClr val="F09483"/>
                </a:solidFill>
                <a:effectLst/>
                <a:latin typeface="JetBrains Mono Regular" panose="02000009000000000000" pitchFamily="49" charset="0"/>
              </a:rPr>
              <a:t>),</a:t>
            </a:r>
            <a:endParaRPr lang="en-AU" sz="1600" b="0" dirty="0">
              <a:solidFill>
                <a:srgbClr val="BBBBBB"/>
              </a:solidFill>
              <a:effectLst/>
              <a:latin typeface="JetBrains Mono Regular" panose="02000009000000000000" pitchFamily="49" charset="0"/>
            </a:endParaRPr>
          </a:p>
          <a:p>
            <a:r>
              <a:rPr lang="en-AU" sz="1600" b="0" dirty="0">
                <a:solidFill>
                  <a:srgbClr val="F09483"/>
                </a:solidFill>
                <a:effectLst/>
                <a:latin typeface="JetBrains Mono Regular" panose="02000009000000000000" pitchFamily="49" charset="0"/>
              </a:rPr>
              <a:t>}</a:t>
            </a:r>
            <a:endParaRPr lang="en-AU" sz="1600" b="0" dirty="0">
              <a:solidFill>
                <a:srgbClr val="BBBBBB"/>
              </a:solidFill>
              <a:effectLst/>
              <a:latin typeface="JetBrains Mono Regular" panose="02000009000000000000" pitchFamily="49" charset="0"/>
            </a:endParaRPr>
          </a:p>
          <a:p>
            <a:br>
              <a:rPr lang="en-AU" sz="1600" b="0" dirty="0">
                <a:solidFill>
                  <a:srgbClr val="BBBBBB"/>
                </a:solidFill>
                <a:effectLst/>
                <a:latin typeface="JetBrains Mono Regular" panose="02000009000000000000" pitchFamily="49" charset="0"/>
              </a:rPr>
            </a:br>
            <a:r>
              <a:rPr lang="en-AU" sz="1600" b="0" i="1" dirty="0" err="1">
                <a:solidFill>
                  <a:srgbClr val="B877DB"/>
                </a:solidFill>
                <a:effectLst/>
                <a:latin typeface="JetBrains Mono Regular" panose="02000009000000000000" pitchFamily="49" charset="0"/>
              </a:rPr>
              <a:t>enum</a:t>
            </a:r>
            <a:r>
              <a:rPr lang="en-AU" sz="1600" b="0" dirty="0">
                <a:solidFill>
                  <a:srgbClr val="F09483"/>
                </a:solidFill>
                <a:effectLst/>
                <a:latin typeface="JetBrains Mono Regular" panose="02000009000000000000" pitchFamily="49" charset="0"/>
              </a:rPr>
              <a:t> </a:t>
            </a:r>
            <a:r>
              <a:rPr lang="en-AU" sz="1600" b="0" dirty="0">
                <a:solidFill>
                  <a:srgbClr val="FAC29A"/>
                </a:solidFill>
                <a:effectLst/>
                <a:latin typeface="JetBrains Mono Regular" panose="02000009000000000000" pitchFamily="49" charset="0"/>
              </a:rPr>
              <a:t>Err</a:t>
            </a:r>
            <a:r>
              <a:rPr lang="en-AU" sz="1600" b="0" dirty="0">
                <a:solidFill>
                  <a:srgbClr val="F09483"/>
                </a:solidFill>
                <a:effectLst/>
                <a:latin typeface="JetBrains Mono Regular" panose="02000009000000000000" pitchFamily="49" charset="0"/>
              </a:rPr>
              <a:t>&lt;</a:t>
            </a:r>
            <a:r>
              <a:rPr lang="en-AU" sz="1600" b="0" dirty="0">
                <a:solidFill>
                  <a:srgbClr val="FAC29A"/>
                </a:solidFill>
                <a:effectLst/>
                <a:latin typeface="JetBrains Mono Regular" panose="02000009000000000000" pitchFamily="49" charset="0"/>
              </a:rPr>
              <a:t>E</a:t>
            </a:r>
            <a:r>
              <a:rPr lang="en-AU" sz="1600" b="0" dirty="0">
                <a:solidFill>
                  <a:srgbClr val="F09483"/>
                </a:solidFill>
                <a:effectLst/>
                <a:latin typeface="JetBrains Mono Regular" panose="02000009000000000000" pitchFamily="49" charset="0"/>
              </a:rPr>
              <a:t>&gt; {</a:t>
            </a:r>
            <a:endParaRPr lang="en-AU" sz="1600" b="0" dirty="0">
              <a:solidFill>
                <a:srgbClr val="BBBBBB"/>
              </a:solidFill>
              <a:effectLst/>
              <a:latin typeface="JetBrains Mono Regular" panose="02000009000000000000" pitchFamily="49" charset="0"/>
            </a:endParaRPr>
          </a:p>
          <a:p>
            <a:r>
              <a:rPr lang="en-AU" sz="1600" b="0" dirty="0">
                <a:solidFill>
                  <a:srgbClr val="F09483"/>
                </a:solidFill>
                <a:effectLst/>
                <a:latin typeface="JetBrains Mono Regular" panose="02000009000000000000" pitchFamily="49" charset="0"/>
              </a:rPr>
              <a:t>    </a:t>
            </a:r>
            <a:r>
              <a:rPr lang="en-AU" sz="1600" b="0" dirty="0">
                <a:solidFill>
                  <a:srgbClr val="25B0BC"/>
                </a:solidFill>
                <a:effectLst/>
                <a:latin typeface="JetBrains Mono Regular" panose="02000009000000000000" pitchFamily="49" charset="0"/>
              </a:rPr>
              <a:t>Incomplete</a:t>
            </a:r>
            <a:r>
              <a:rPr lang="en-AU" sz="1600" b="0" dirty="0">
                <a:solidFill>
                  <a:srgbClr val="F09483"/>
                </a:solidFill>
                <a:effectLst/>
                <a:latin typeface="JetBrains Mono Regular" panose="02000009000000000000" pitchFamily="49" charset="0"/>
              </a:rPr>
              <a:t>(</a:t>
            </a:r>
            <a:r>
              <a:rPr lang="en-AU" sz="1600" b="0" dirty="0">
                <a:solidFill>
                  <a:srgbClr val="FAC29A"/>
                </a:solidFill>
                <a:effectLst/>
                <a:latin typeface="JetBrains Mono Regular" panose="02000009000000000000" pitchFamily="49" charset="0"/>
              </a:rPr>
              <a:t>Needed</a:t>
            </a:r>
            <a:r>
              <a:rPr lang="en-AU" sz="1600" b="0" dirty="0">
                <a:solidFill>
                  <a:srgbClr val="F09483"/>
                </a:solidFill>
                <a:effectLst/>
                <a:latin typeface="JetBrains Mono Regular" panose="02000009000000000000" pitchFamily="49" charset="0"/>
              </a:rPr>
              <a:t>),</a:t>
            </a:r>
            <a:endParaRPr lang="en-AU" sz="1600" b="0" dirty="0">
              <a:solidFill>
                <a:srgbClr val="BBBBBB"/>
              </a:solidFill>
              <a:effectLst/>
              <a:latin typeface="JetBrains Mono Regular" panose="02000009000000000000" pitchFamily="49" charset="0"/>
            </a:endParaRPr>
          </a:p>
          <a:p>
            <a:r>
              <a:rPr lang="en-AU" sz="1600" b="0" dirty="0">
                <a:solidFill>
                  <a:srgbClr val="F09483"/>
                </a:solidFill>
                <a:effectLst/>
                <a:latin typeface="JetBrains Mono Regular" panose="02000009000000000000" pitchFamily="49" charset="0"/>
              </a:rPr>
              <a:t>    </a:t>
            </a:r>
            <a:r>
              <a:rPr lang="en-AU" sz="1600" b="0" dirty="0">
                <a:solidFill>
                  <a:srgbClr val="25B0BC"/>
                </a:solidFill>
                <a:effectLst/>
                <a:latin typeface="JetBrains Mono Regular" panose="02000009000000000000" pitchFamily="49" charset="0"/>
              </a:rPr>
              <a:t>Error</a:t>
            </a:r>
            <a:r>
              <a:rPr lang="en-AU" sz="1600" b="0" dirty="0">
                <a:solidFill>
                  <a:srgbClr val="F09483"/>
                </a:solidFill>
                <a:effectLst/>
                <a:latin typeface="JetBrains Mono Regular" panose="02000009000000000000" pitchFamily="49" charset="0"/>
              </a:rPr>
              <a:t>(</a:t>
            </a:r>
            <a:r>
              <a:rPr lang="en-AU" sz="1600" b="0" dirty="0">
                <a:solidFill>
                  <a:srgbClr val="FAC29A"/>
                </a:solidFill>
                <a:effectLst/>
                <a:latin typeface="JetBrains Mono Regular" panose="02000009000000000000" pitchFamily="49" charset="0"/>
              </a:rPr>
              <a:t>E</a:t>
            </a:r>
            <a:r>
              <a:rPr lang="en-AU" sz="1600" b="0" dirty="0">
                <a:solidFill>
                  <a:srgbClr val="F09483"/>
                </a:solidFill>
                <a:effectLst/>
                <a:latin typeface="JetBrains Mono Regular" panose="02000009000000000000" pitchFamily="49" charset="0"/>
              </a:rPr>
              <a:t>),</a:t>
            </a:r>
            <a:endParaRPr lang="en-AU" sz="1600" b="0" dirty="0">
              <a:solidFill>
                <a:srgbClr val="BBBBBB"/>
              </a:solidFill>
              <a:effectLst/>
              <a:latin typeface="JetBrains Mono Regular" panose="02000009000000000000" pitchFamily="49" charset="0"/>
            </a:endParaRPr>
          </a:p>
          <a:p>
            <a:r>
              <a:rPr lang="en-AU" sz="1600" b="0" dirty="0">
                <a:solidFill>
                  <a:srgbClr val="F09483"/>
                </a:solidFill>
                <a:effectLst/>
                <a:latin typeface="JetBrains Mono Regular" panose="02000009000000000000" pitchFamily="49" charset="0"/>
              </a:rPr>
              <a:t>    </a:t>
            </a:r>
            <a:r>
              <a:rPr lang="en-AU" sz="1600" b="0" dirty="0">
                <a:solidFill>
                  <a:srgbClr val="25B0BC"/>
                </a:solidFill>
                <a:effectLst/>
                <a:latin typeface="JetBrains Mono Regular" panose="02000009000000000000" pitchFamily="49" charset="0"/>
              </a:rPr>
              <a:t>Failure</a:t>
            </a:r>
            <a:r>
              <a:rPr lang="en-AU" sz="1600" b="0" dirty="0">
                <a:solidFill>
                  <a:srgbClr val="F09483"/>
                </a:solidFill>
                <a:effectLst/>
                <a:latin typeface="JetBrains Mono Regular" panose="02000009000000000000" pitchFamily="49" charset="0"/>
              </a:rPr>
              <a:t>(</a:t>
            </a:r>
            <a:r>
              <a:rPr lang="en-AU" sz="1600" b="0" dirty="0">
                <a:solidFill>
                  <a:srgbClr val="FAC29A"/>
                </a:solidFill>
                <a:effectLst/>
                <a:latin typeface="JetBrains Mono Regular" panose="02000009000000000000" pitchFamily="49" charset="0"/>
              </a:rPr>
              <a:t>E</a:t>
            </a:r>
            <a:r>
              <a:rPr lang="en-AU" sz="1600" b="0" dirty="0">
                <a:solidFill>
                  <a:srgbClr val="F09483"/>
                </a:solidFill>
                <a:effectLst/>
                <a:latin typeface="JetBrains Mono Regular" panose="02000009000000000000" pitchFamily="49" charset="0"/>
              </a:rPr>
              <a:t>),</a:t>
            </a:r>
            <a:endParaRPr lang="en-AU" sz="1600" b="0" dirty="0">
              <a:solidFill>
                <a:srgbClr val="BBBBBB"/>
              </a:solidFill>
              <a:effectLst/>
              <a:latin typeface="JetBrains Mono Regular" panose="02000009000000000000" pitchFamily="49" charset="0"/>
            </a:endParaRPr>
          </a:p>
          <a:p>
            <a:r>
              <a:rPr lang="en-AU" sz="1600" b="0" dirty="0">
                <a:solidFill>
                  <a:srgbClr val="F09483"/>
                </a:solidFill>
                <a:effectLst/>
                <a:latin typeface="JetBrains Mono Regular" panose="02000009000000000000" pitchFamily="49" charset="0"/>
              </a:rPr>
              <a:t>}</a:t>
            </a:r>
            <a:endParaRPr lang="en-AU" sz="1600" b="0" dirty="0">
              <a:solidFill>
                <a:srgbClr val="BBBBBB"/>
              </a:solidFill>
              <a:effectLst/>
              <a:latin typeface="JetBrains Mono Regular" panose="02000009000000000000" pitchFamily="49" charset="0"/>
            </a:endParaRPr>
          </a:p>
          <a:p>
            <a:br>
              <a:rPr lang="en-AU" sz="1600" b="0" dirty="0">
                <a:solidFill>
                  <a:srgbClr val="BBBBBB"/>
                </a:solidFill>
                <a:effectLst/>
                <a:latin typeface="JetBrains Mono Regular" panose="02000009000000000000" pitchFamily="49" charset="0"/>
              </a:rPr>
            </a:br>
            <a:r>
              <a:rPr lang="en-AU" sz="1600" b="0" i="1" dirty="0" err="1">
                <a:solidFill>
                  <a:srgbClr val="B877DB"/>
                </a:solidFill>
                <a:effectLst/>
                <a:latin typeface="JetBrains Mono Regular" panose="02000009000000000000" pitchFamily="49" charset="0"/>
              </a:rPr>
              <a:t>fn</a:t>
            </a:r>
            <a:r>
              <a:rPr lang="en-AU" sz="1600" b="0" dirty="0">
                <a:solidFill>
                  <a:srgbClr val="F09483"/>
                </a:solidFill>
                <a:effectLst/>
                <a:latin typeface="JetBrains Mono Regular" panose="02000009000000000000" pitchFamily="49" charset="0"/>
              </a:rPr>
              <a:t> </a:t>
            </a:r>
            <a:r>
              <a:rPr lang="en-AU" sz="1600" b="0" dirty="0">
                <a:solidFill>
                  <a:srgbClr val="25B0BC"/>
                </a:solidFill>
                <a:effectLst/>
                <a:latin typeface="JetBrains Mono Regular" panose="02000009000000000000" pitchFamily="49" charset="0"/>
              </a:rPr>
              <a:t>parser</a:t>
            </a:r>
            <a:r>
              <a:rPr lang="en-AU" sz="1600" b="0" dirty="0">
                <a:solidFill>
                  <a:srgbClr val="F09483"/>
                </a:solidFill>
                <a:effectLst/>
                <a:latin typeface="JetBrains Mono Regular" panose="02000009000000000000" pitchFamily="49" charset="0"/>
              </a:rPr>
              <a:t>(</a:t>
            </a:r>
            <a:r>
              <a:rPr lang="en-AU" sz="1600" b="0" dirty="0">
                <a:solidFill>
                  <a:srgbClr val="E95678"/>
                </a:solidFill>
                <a:effectLst/>
                <a:latin typeface="JetBrains Mono Regular" panose="02000009000000000000" pitchFamily="49" charset="0"/>
              </a:rPr>
              <a:t>input</a:t>
            </a:r>
            <a:r>
              <a:rPr lang="en-AU" sz="1600" b="0" i="1" dirty="0">
                <a:solidFill>
                  <a:srgbClr val="BBBBBB"/>
                </a:solidFill>
                <a:effectLst/>
                <a:latin typeface="JetBrains Mono Regular" panose="02000009000000000000" pitchFamily="49" charset="0"/>
              </a:rPr>
              <a:t>:</a:t>
            </a:r>
            <a:r>
              <a:rPr lang="en-AU" sz="1600" b="0" dirty="0">
                <a:solidFill>
                  <a:srgbClr val="F09483"/>
                </a:solidFill>
                <a:effectLst/>
                <a:latin typeface="JetBrains Mono Regular" panose="02000009000000000000" pitchFamily="49" charset="0"/>
              </a:rPr>
              <a:t> </a:t>
            </a:r>
            <a:r>
              <a:rPr lang="en-AU" sz="1600" b="0" dirty="0">
                <a:solidFill>
                  <a:srgbClr val="FAC29A"/>
                </a:solidFill>
                <a:effectLst/>
                <a:latin typeface="JetBrains Mono Regular" panose="02000009000000000000" pitchFamily="49" charset="0"/>
              </a:rPr>
              <a:t>I</a:t>
            </a:r>
            <a:r>
              <a:rPr lang="en-AU" sz="1600" b="0" dirty="0">
                <a:solidFill>
                  <a:srgbClr val="F09483"/>
                </a:solidFill>
                <a:effectLst/>
                <a:latin typeface="JetBrains Mono Regular" panose="02000009000000000000" pitchFamily="49" charset="0"/>
              </a:rPr>
              <a:t>) </a:t>
            </a:r>
            <a:r>
              <a:rPr lang="en-AU" sz="1600" b="0" i="1" dirty="0">
                <a:solidFill>
                  <a:srgbClr val="BBBBBB"/>
                </a:solidFill>
                <a:effectLst/>
                <a:latin typeface="JetBrains Mono Regular" panose="02000009000000000000" pitchFamily="49" charset="0"/>
              </a:rPr>
              <a:t>-&gt;</a:t>
            </a:r>
            <a:r>
              <a:rPr lang="en-AU" sz="1600" b="0" dirty="0">
                <a:solidFill>
                  <a:srgbClr val="F09483"/>
                </a:solidFill>
                <a:effectLst/>
                <a:latin typeface="JetBrains Mono Regular" panose="02000009000000000000" pitchFamily="49" charset="0"/>
              </a:rPr>
              <a:t> </a:t>
            </a:r>
            <a:r>
              <a:rPr lang="en-AU" sz="1600" b="0" dirty="0">
                <a:solidFill>
                  <a:srgbClr val="FAC29A"/>
                </a:solidFill>
                <a:effectLst/>
                <a:latin typeface="JetBrains Mono Regular" panose="02000009000000000000" pitchFamily="49" charset="0"/>
              </a:rPr>
              <a:t>Result</a:t>
            </a:r>
            <a:r>
              <a:rPr lang="en-AU" sz="1600" b="0" dirty="0">
                <a:solidFill>
                  <a:srgbClr val="F09483"/>
                </a:solidFill>
                <a:effectLst/>
                <a:latin typeface="JetBrains Mono Regular" panose="02000009000000000000" pitchFamily="49" charset="0"/>
              </a:rPr>
              <a:t>&lt;(</a:t>
            </a:r>
            <a:r>
              <a:rPr lang="en-AU" sz="1600" b="0" dirty="0">
                <a:solidFill>
                  <a:srgbClr val="FAC29A"/>
                </a:solidFill>
                <a:effectLst/>
                <a:latin typeface="JetBrains Mono Regular" panose="02000009000000000000" pitchFamily="49" charset="0"/>
              </a:rPr>
              <a:t>I</a:t>
            </a:r>
            <a:r>
              <a:rPr lang="en-AU" sz="1600" b="0" dirty="0">
                <a:solidFill>
                  <a:srgbClr val="F09483"/>
                </a:solidFill>
                <a:effectLst/>
                <a:latin typeface="JetBrains Mono Regular" panose="02000009000000000000" pitchFamily="49" charset="0"/>
              </a:rPr>
              <a:t>, </a:t>
            </a:r>
            <a:r>
              <a:rPr lang="en-AU" sz="1600" b="0" dirty="0">
                <a:solidFill>
                  <a:srgbClr val="FAC29A"/>
                </a:solidFill>
                <a:effectLst/>
                <a:latin typeface="JetBrains Mono Regular" panose="02000009000000000000" pitchFamily="49" charset="0"/>
              </a:rPr>
              <a:t>O</a:t>
            </a:r>
            <a:r>
              <a:rPr lang="en-AU" sz="1600" b="0" dirty="0">
                <a:solidFill>
                  <a:srgbClr val="F09483"/>
                </a:solidFill>
                <a:effectLst/>
                <a:latin typeface="JetBrains Mono Regular" panose="02000009000000000000" pitchFamily="49" charset="0"/>
              </a:rPr>
              <a:t>), </a:t>
            </a:r>
            <a:r>
              <a:rPr lang="en-AU" sz="1600" b="0" dirty="0">
                <a:solidFill>
                  <a:srgbClr val="FAC29A"/>
                </a:solidFill>
                <a:effectLst/>
                <a:latin typeface="JetBrains Mono Regular" panose="02000009000000000000" pitchFamily="49" charset="0"/>
              </a:rPr>
              <a:t>Err</a:t>
            </a:r>
            <a:r>
              <a:rPr lang="en-AU" sz="1600" b="0" dirty="0">
                <a:solidFill>
                  <a:srgbClr val="F09483"/>
                </a:solidFill>
                <a:effectLst/>
                <a:latin typeface="JetBrains Mono Regular" panose="02000009000000000000" pitchFamily="49" charset="0"/>
              </a:rPr>
              <a:t>&lt;</a:t>
            </a:r>
            <a:r>
              <a:rPr lang="en-AU" sz="1600" b="0" dirty="0">
                <a:solidFill>
                  <a:srgbClr val="FAC29A"/>
                </a:solidFill>
                <a:effectLst/>
                <a:latin typeface="JetBrains Mono Regular" panose="02000009000000000000" pitchFamily="49" charset="0"/>
              </a:rPr>
              <a:t>E</a:t>
            </a:r>
            <a:r>
              <a:rPr lang="en-AU" sz="1600" b="0" dirty="0">
                <a:solidFill>
                  <a:srgbClr val="F09483"/>
                </a:solidFill>
                <a:effectLst/>
                <a:latin typeface="JetBrains Mono Regular" panose="02000009000000000000" pitchFamily="49" charset="0"/>
              </a:rPr>
              <a:t>&gt;&gt;</a:t>
            </a:r>
            <a:endParaRPr lang="en-AU" sz="1600" b="0" dirty="0">
              <a:solidFill>
                <a:srgbClr val="BBBBBB"/>
              </a:solidFill>
              <a:effectLst/>
              <a:latin typeface="JetBrains Mono Regular" panose="02000009000000000000" pitchFamily="49" charset="0"/>
            </a:endParaRPr>
          </a:p>
        </p:txBody>
      </p:sp>
    </p:spTree>
    <p:extLst>
      <p:ext uri="{BB962C8B-B14F-4D97-AF65-F5344CB8AC3E}">
        <p14:creationId xmlns:p14="http://schemas.microsoft.com/office/powerpoint/2010/main" val="37378308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MasterSp="0">
  <p:cSld>
    <p:bg>
      <p:bgPr>
        <a:solidFill>
          <a:srgbClr val="1C1E26"/>
        </a:solidFill>
        <a:effectLst/>
      </p:bgPr>
    </p:bg>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98096A62-2BA0-3BE0-F235-0883E2C5A5F0}"/>
              </a:ext>
            </a:extLst>
          </p:cNvPr>
          <p:cNvSpPr txBox="1"/>
          <p:nvPr/>
        </p:nvSpPr>
        <p:spPr>
          <a:xfrm>
            <a:off x="1164535" y="3103057"/>
            <a:ext cx="6486525" cy="3662541"/>
          </a:xfrm>
          <a:prstGeom prst="rect">
            <a:avLst/>
          </a:prstGeom>
          <a:noFill/>
        </p:spPr>
        <p:txBody>
          <a:bodyPr wrap="square">
            <a:spAutoFit/>
          </a:bodyPr>
          <a:lstStyle/>
          <a:p>
            <a:r>
              <a:rPr lang="en-AU" sz="1600" b="0" i="1" dirty="0">
                <a:solidFill>
                  <a:srgbClr val="BBBBBB"/>
                </a:solidFill>
                <a:effectLst/>
                <a:latin typeface="JetBrains Mono Regular" panose="02000009000000000000" pitchFamily="49" charset="0"/>
              </a:rPr>
              <a:t>// Defined in the standard library -</a:t>
            </a:r>
            <a:endParaRPr lang="en-AU" sz="1600" b="0" dirty="0">
              <a:solidFill>
                <a:srgbClr val="BBBBBB"/>
              </a:solidFill>
              <a:effectLst/>
              <a:latin typeface="JetBrains Mono Regular" panose="02000009000000000000" pitchFamily="49" charset="0"/>
            </a:endParaRPr>
          </a:p>
          <a:p>
            <a:r>
              <a:rPr lang="en-AU" sz="1600" b="0" i="1" dirty="0">
                <a:solidFill>
                  <a:srgbClr val="BBBBBB"/>
                </a:solidFill>
                <a:effectLst/>
                <a:latin typeface="JetBrains Mono Regular" panose="02000009000000000000" pitchFamily="49" charset="0"/>
              </a:rPr>
              <a:t>// this is how rust handles errors</a:t>
            </a:r>
            <a:endParaRPr lang="en-AU" sz="1600" b="0" dirty="0">
              <a:solidFill>
                <a:srgbClr val="BBBBBB"/>
              </a:solidFill>
              <a:effectLst/>
              <a:latin typeface="JetBrains Mono Regular" panose="02000009000000000000" pitchFamily="49" charset="0"/>
            </a:endParaRPr>
          </a:p>
          <a:p>
            <a:r>
              <a:rPr lang="en-AU" sz="1600" b="0" i="1" dirty="0" err="1">
                <a:solidFill>
                  <a:srgbClr val="B877DB"/>
                </a:solidFill>
                <a:effectLst/>
                <a:latin typeface="JetBrains Mono Regular" panose="02000009000000000000" pitchFamily="49" charset="0"/>
              </a:rPr>
              <a:t>enum</a:t>
            </a:r>
            <a:r>
              <a:rPr lang="en-AU" sz="1600" b="0" dirty="0">
                <a:solidFill>
                  <a:srgbClr val="F09483"/>
                </a:solidFill>
                <a:effectLst/>
                <a:latin typeface="JetBrains Mono Regular" panose="02000009000000000000" pitchFamily="49" charset="0"/>
              </a:rPr>
              <a:t> </a:t>
            </a:r>
            <a:r>
              <a:rPr lang="en-AU" sz="1600" b="0" dirty="0">
                <a:solidFill>
                  <a:srgbClr val="FAC29A"/>
                </a:solidFill>
                <a:effectLst/>
                <a:latin typeface="JetBrains Mono Regular" panose="02000009000000000000" pitchFamily="49" charset="0"/>
              </a:rPr>
              <a:t>Result</a:t>
            </a:r>
            <a:r>
              <a:rPr lang="en-AU" sz="1600" b="0" dirty="0">
                <a:solidFill>
                  <a:srgbClr val="F09483"/>
                </a:solidFill>
                <a:effectLst/>
                <a:latin typeface="JetBrains Mono Regular" panose="02000009000000000000" pitchFamily="49" charset="0"/>
              </a:rPr>
              <a:t>&lt;</a:t>
            </a:r>
            <a:r>
              <a:rPr lang="en-AU" sz="1600" b="0" dirty="0">
                <a:solidFill>
                  <a:srgbClr val="FAC29A"/>
                </a:solidFill>
                <a:effectLst/>
                <a:latin typeface="JetBrains Mono Regular" panose="02000009000000000000" pitchFamily="49" charset="0"/>
              </a:rPr>
              <a:t>T</a:t>
            </a:r>
            <a:r>
              <a:rPr lang="en-AU" sz="1600" b="0" dirty="0">
                <a:solidFill>
                  <a:srgbClr val="F09483"/>
                </a:solidFill>
                <a:effectLst/>
                <a:latin typeface="JetBrains Mono Regular" panose="02000009000000000000" pitchFamily="49" charset="0"/>
              </a:rPr>
              <a:t>, </a:t>
            </a:r>
            <a:r>
              <a:rPr lang="en-AU" sz="1600" b="0" dirty="0">
                <a:solidFill>
                  <a:srgbClr val="FAC29A"/>
                </a:solidFill>
                <a:effectLst/>
                <a:latin typeface="JetBrains Mono Regular" panose="02000009000000000000" pitchFamily="49" charset="0"/>
              </a:rPr>
              <a:t>E</a:t>
            </a:r>
            <a:r>
              <a:rPr lang="en-AU" sz="1600" b="0" dirty="0">
                <a:solidFill>
                  <a:srgbClr val="F09483"/>
                </a:solidFill>
                <a:effectLst/>
                <a:latin typeface="JetBrains Mono Regular" panose="02000009000000000000" pitchFamily="49" charset="0"/>
              </a:rPr>
              <a:t>&gt; {</a:t>
            </a:r>
            <a:endParaRPr lang="en-AU" sz="1600" b="0" dirty="0">
              <a:solidFill>
                <a:srgbClr val="BBBBBB"/>
              </a:solidFill>
              <a:effectLst/>
              <a:latin typeface="JetBrains Mono Regular" panose="02000009000000000000" pitchFamily="49" charset="0"/>
            </a:endParaRPr>
          </a:p>
          <a:p>
            <a:r>
              <a:rPr lang="en-AU" sz="1600" b="0" dirty="0">
                <a:solidFill>
                  <a:srgbClr val="F09483"/>
                </a:solidFill>
                <a:effectLst/>
                <a:latin typeface="JetBrains Mono Regular" panose="02000009000000000000" pitchFamily="49" charset="0"/>
              </a:rPr>
              <a:t>    </a:t>
            </a:r>
            <a:r>
              <a:rPr lang="en-AU" sz="1600" b="0" dirty="0">
                <a:solidFill>
                  <a:srgbClr val="FAC29A"/>
                </a:solidFill>
                <a:effectLst/>
                <a:latin typeface="JetBrains Mono Regular" panose="02000009000000000000" pitchFamily="49" charset="0"/>
              </a:rPr>
              <a:t>Ok</a:t>
            </a:r>
            <a:r>
              <a:rPr lang="en-AU" sz="1600" b="0" dirty="0">
                <a:solidFill>
                  <a:srgbClr val="F09483"/>
                </a:solidFill>
                <a:effectLst/>
                <a:latin typeface="JetBrains Mono Regular" panose="02000009000000000000" pitchFamily="49" charset="0"/>
              </a:rPr>
              <a:t>(</a:t>
            </a:r>
            <a:r>
              <a:rPr lang="en-AU" sz="1600" b="0" dirty="0">
                <a:solidFill>
                  <a:srgbClr val="FAC29A"/>
                </a:solidFill>
                <a:effectLst/>
                <a:latin typeface="JetBrains Mono Regular" panose="02000009000000000000" pitchFamily="49" charset="0"/>
              </a:rPr>
              <a:t>T</a:t>
            </a:r>
            <a:r>
              <a:rPr lang="en-AU" sz="1600" b="0" dirty="0">
                <a:solidFill>
                  <a:srgbClr val="F09483"/>
                </a:solidFill>
                <a:effectLst/>
                <a:latin typeface="JetBrains Mono Regular" panose="02000009000000000000" pitchFamily="49" charset="0"/>
              </a:rPr>
              <a:t>),</a:t>
            </a:r>
            <a:endParaRPr lang="en-AU" sz="1600" b="0" dirty="0">
              <a:solidFill>
                <a:srgbClr val="BBBBBB"/>
              </a:solidFill>
              <a:effectLst/>
              <a:latin typeface="JetBrains Mono Regular" panose="02000009000000000000" pitchFamily="49" charset="0"/>
            </a:endParaRPr>
          </a:p>
          <a:p>
            <a:r>
              <a:rPr lang="en-AU" sz="1600" b="0" dirty="0">
                <a:solidFill>
                  <a:srgbClr val="F09483"/>
                </a:solidFill>
                <a:effectLst/>
                <a:latin typeface="JetBrains Mono Regular" panose="02000009000000000000" pitchFamily="49" charset="0"/>
              </a:rPr>
              <a:t>    </a:t>
            </a:r>
            <a:r>
              <a:rPr lang="en-AU" sz="1600" b="0" dirty="0">
                <a:solidFill>
                  <a:srgbClr val="FAC29A"/>
                </a:solidFill>
                <a:effectLst/>
                <a:latin typeface="JetBrains Mono Regular" panose="02000009000000000000" pitchFamily="49" charset="0"/>
              </a:rPr>
              <a:t>Err</a:t>
            </a:r>
            <a:r>
              <a:rPr lang="en-AU" sz="1600" b="0" dirty="0">
                <a:solidFill>
                  <a:srgbClr val="F09483"/>
                </a:solidFill>
                <a:effectLst/>
                <a:latin typeface="JetBrains Mono Regular" panose="02000009000000000000" pitchFamily="49" charset="0"/>
              </a:rPr>
              <a:t>(</a:t>
            </a:r>
            <a:r>
              <a:rPr lang="en-AU" sz="1600" b="0" dirty="0">
                <a:solidFill>
                  <a:srgbClr val="FAC29A"/>
                </a:solidFill>
                <a:effectLst/>
                <a:latin typeface="JetBrains Mono Regular" panose="02000009000000000000" pitchFamily="49" charset="0"/>
              </a:rPr>
              <a:t>E</a:t>
            </a:r>
            <a:r>
              <a:rPr lang="en-AU" sz="1600" b="0" dirty="0">
                <a:solidFill>
                  <a:srgbClr val="F09483"/>
                </a:solidFill>
                <a:effectLst/>
                <a:latin typeface="JetBrains Mono Regular" panose="02000009000000000000" pitchFamily="49" charset="0"/>
              </a:rPr>
              <a:t>),</a:t>
            </a:r>
            <a:endParaRPr lang="en-AU" sz="1600" b="0" dirty="0">
              <a:solidFill>
                <a:srgbClr val="BBBBBB"/>
              </a:solidFill>
              <a:effectLst/>
              <a:latin typeface="JetBrains Mono Regular" panose="02000009000000000000" pitchFamily="49" charset="0"/>
            </a:endParaRPr>
          </a:p>
          <a:p>
            <a:r>
              <a:rPr lang="en-AU" sz="1600" b="0" dirty="0">
                <a:solidFill>
                  <a:srgbClr val="F09483"/>
                </a:solidFill>
                <a:effectLst/>
                <a:latin typeface="JetBrains Mono Regular" panose="02000009000000000000" pitchFamily="49" charset="0"/>
              </a:rPr>
              <a:t>}</a:t>
            </a:r>
            <a:endParaRPr lang="en-AU" sz="1600" b="0" dirty="0">
              <a:solidFill>
                <a:srgbClr val="BBBBBB"/>
              </a:solidFill>
              <a:effectLst/>
              <a:latin typeface="JetBrains Mono Regular" panose="02000009000000000000" pitchFamily="49" charset="0"/>
            </a:endParaRPr>
          </a:p>
          <a:p>
            <a:br>
              <a:rPr lang="en-AU" sz="1600" b="0" dirty="0">
                <a:solidFill>
                  <a:srgbClr val="BBBBBB"/>
                </a:solidFill>
                <a:effectLst/>
                <a:latin typeface="JetBrains Mono Regular" panose="02000009000000000000" pitchFamily="49" charset="0"/>
              </a:rPr>
            </a:br>
            <a:r>
              <a:rPr lang="en-AU" sz="1600" b="0" i="1" dirty="0" err="1">
                <a:solidFill>
                  <a:srgbClr val="B877DB"/>
                </a:solidFill>
                <a:effectLst/>
                <a:latin typeface="JetBrains Mono Regular" panose="02000009000000000000" pitchFamily="49" charset="0"/>
              </a:rPr>
              <a:t>enum</a:t>
            </a:r>
            <a:r>
              <a:rPr lang="en-AU" sz="1600" b="0" dirty="0">
                <a:solidFill>
                  <a:srgbClr val="F09483"/>
                </a:solidFill>
                <a:effectLst/>
                <a:latin typeface="JetBrains Mono Regular" panose="02000009000000000000" pitchFamily="49" charset="0"/>
              </a:rPr>
              <a:t> </a:t>
            </a:r>
            <a:r>
              <a:rPr lang="en-AU" sz="1600" b="0" dirty="0">
                <a:solidFill>
                  <a:srgbClr val="FAC29A"/>
                </a:solidFill>
                <a:effectLst/>
                <a:latin typeface="JetBrains Mono Regular" panose="02000009000000000000" pitchFamily="49" charset="0"/>
              </a:rPr>
              <a:t>Err</a:t>
            </a:r>
            <a:r>
              <a:rPr lang="en-AU" sz="1600" b="0" dirty="0">
                <a:solidFill>
                  <a:srgbClr val="F09483"/>
                </a:solidFill>
                <a:effectLst/>
                <a:latin typeface="JetBrains Mono Regular" panose="02000009000000000000" pitchFamily="49" charset="0"/>
              </a:rPr>
              <a:t>&lt;</a:t>
            </a:r>
            <a:r>
              <a:rPr lang="en-AU" sz="1600" b="0" dirty="0">
                <a:solidFill>
                  <a:srgbClr val="FAC29A"/>
                </a:solidFill>
                <a:effectLst/>
                <a:latin typeface="JetBrains Mono Regular" panose="02000009000000000000" pitchFamily="49" charset="0"/>
              </a:rPr>
              <a:t>E</a:t>
            </a:r>
            <a:r>
              <a:rPr lang="en-AU" sz="1600" b="0" dirty="0">
                <a:solidFill>
                  <a:srgbClr val="F09483"/>
                </a:solidFill>
                <a:effectLst/>
                <a:latin typeface="JetBrains Mono Regular" panose="02000009000000000000" pitchFamily="49" charset="0"/>
              </a:rPr>
              <a:t>&gt; {</a:t>
            </a:r>
            <a:endParaRPr lang="en-AU" sz="1600" b="0" dirty="0">
              <a:solidFill>
                <a:srgbClr val="BBBBBB"/>
              </a:solidFill>
              <a:effectLst/>
              <a:latin typeface="JetBrains Mono Regular" panose="02000009000000000000" pitchFamily="49" charset="0"/>
            </a:endParaRPr>
          </a:p>
          <a:p>
            <a:r>
              <a:rPr lang="en-AU" sz="1600" b="0" dirty="0">
                <a:solidFill>
                  <a:srgbClr val="F09483"/>
                </a:solidFill>
                <a:effectLst/>
                <a:latin typeface="JetBrains Mono Regular" panose="02000009000000000000" pitchFamily="49" charset="0"/>
              </a:rPr>
              <a:t>    </a:t>
            </a:r>
            <a:r>
              <a:rPr lang="en-AU" sz="1600" b="0" dirty="0">
                <a:solidFill>
                  <a:srgbClr val="25B0BC"/>
                </a:solidFill>
                <a:effectLst/>
                <a:latin typeface="JetBrains Mono Regular" panose="02000009000000000000" pitchFamily="49" charset="0"/>
              </a:rPr>
              <a:t>Incomplete</a:t>
            </a:r>
            <a:r>
              <a:rPr lang="en-AU" sz="1600" b="0" dirty="0">
                <a:solidFill>
                  <a:srgbClr val="F09483"/>
                </a:solidFill>
                <a:effectLst/>
                <a:latin typeface="JetBrains Mono Regular" panose="02000009000000000000" pitchFamily="49" charset="0"/>
              </a:rPr>
              <a:t>(</a:t>
            </a:r>
            <a:r>
              <a:rPr lang="en-AU" sz="1600" b="0" dirty="0">
                <a:solidFill>
                  <a:srgbClr val="FAC29A"/>
                </a:solidFill>
                <a:effectLst/>
                <a:latin typeface="JetBrains Mono Regular" panose="02000009000000000000" pitchFamily="49" charset="0"/>
              </a:rPr>
              <a:t>Needed</a:t>
            </a:r>
            <a:r>
              <a:rPr lang="en-AU" sz="1600" b="0" dirty="0">
                <a:solidFill>
                  <a:srgbClr val="F09483"/>
                </a:solidFill>
                <a:effectLst/>
                <a:latin typeface="JetBrains Mono Regular" panose="02000009000000000000" pitchFamily="49" charset="0"/>
              </a:rPr>
              <a:t>),</a:t>
            </a:r>
            <a:endParaRPr lang="en-AU" sz="1600" b="0" dirty="0">
              <a:solidFill>
                <a:srgbClr val="BBBBBB"/>
              </a:solidFill>
              <a:effectLst/>
              <a:latin typeface="JetBrains Mono Regular" panose="02000009000000000000" pitchFamily="49" charset="0"/>
            </a:endParaRPr>
          </a:p>
          <a:p>
            <a:r>
              <a:rPr lang="en-AU" sz="1600" b="0" dirty="0">
                <a:solidFill>
                  <a:srgbClr val="F09483"/>
                </a:solidFill>
                <a:effectLst/>
                <a:latin typeface="JetBrains Mono Regular" panose="02000009000000000000" pitchFamily="49" charset="0"/>
              </a:rPr>
              <a:t>    </a:t>
            </a:r>
            <a:r>
              <a:rPr lang="en-AU" sz="1600" b="0" dirty="0">
                <a:solidFill>
                  <a:srgbClr val="25B0BC"/>
                </a:solidFill>
                <a:effectLst/>
                <a:latin typeface="JetBrains Mono Regular" panose="02000009000000000000" pitchFamily="49" charset="0"/>
              </a:rPr>
              <a:t>Error</a:t>
            </a:r>
            <a:r>
              <a:rPr lang="en-AU" sz="1600" b="0" dirty="0">
                <a:solidFill>
                  <a:srgbClr val="F09483"/>
                </a:solidFill>
                <a:effectLst/>
                <a:latin typeface="JetBrains Mono Regular" panose="02000009000000000000" pitchFamily="49" charset="0"/>
              </a:rPr>
              <a:t>(</a:t>
            </a:r>
            <a:r>
              <a:rPr lang="en-AU" sz="1600" b="0" dirty="0">
                <a:solidFill>
                  <a:srgbClr val="FAC29A"/>
                </a:solidFill>
                <a:effectLst/>
                <a:latin typeface="JetBrains Mono Regular" panose="02000009000000000000" pitchFamily="49" charset="0"/>
              </a:rPr>
              <a:t>E</a:t>
            </a:r>
            <a:r>
              <a:rPr lang="en-AU" sz="1600" b="0" dirty="0">
                <a:solidFill>
                  <a:srgbClr val="F09483"/>
                </a:solidFill>
                <a:effectLst/>
                <a:latin typeface="JetBrains Mono Regular" panose="02000009000000000000" pitchFamily="49" charset="0"/>
              </a:rPr>
              <a:t>),</a:t>
            </a:r>
            <a:endParaRPr lang="en-AU" sz="1600" b="0" dirty="0">
              <a:solidFill>
                <a:srgbClr val="BBBBBB"/>
              </a:solidFill>
              <a:effectLst/>
              <a:latin typeface="JetBrains Mono Regular" panose="02000009000000000000" pitchFamily="49" charset="0"/>
            </a:endParaRPr>
          </a:p>
          <a:p>
            <a:r>
              <a:rPr lang="en-AU" sz="1600" b="0" dirty="0">
                <a:solidFill>
                  <a:srgbClr val="F09483"/>
                </a:solidFill>
                <a:effectLst/>
                <a:latin typeface="JetBrains Mono Regular" panose="02000009000000000000" pitchFamily="49" charset="0"/>
              </a:rPr>
              <a:t>    </a:t>
            </a:r>
            <a:r>
              <a:rPr lang="en-AU" sz="1600" b="0" dirty="0">
                <a:solidFill>
                  <a:srgbClr val="25B0BC"/>
                </a:solidFill>
                <a:effectLst/>
                <a:latin typeface="JetBrains Mono Regular" panose="02000009000000000000" pitchFamily="49" charset="0"/>
              </a:rPr>
              <a:t>Failure</a:t>
            </a:r>
            <a:r>
              <a:rPr lang="en-AU" sz="1600" b="0" dirty="0">
                <a:solidFill>
                  <a:srgbClr val="F09483"/>
                </a:solidFill>
                <a:effectLst/>
                <a:latin typeface="JetBrains Mono Regular" panose="02000009000000000000" pitchFamily="49" charset="0"/>
              </a:rPr>
              <a:t>(</a:t>
            </a:r>
            <a:r>
              <a:rPr lang="en-AU" sz="1600" b="0" dirty="0">
                <a:solidFill>
                  <a:srgbClr val="FAC29A"/>
                </a:solidFill>
                <a:effectLst/>
                <a:latin typeface="JetBrains Mono Regular" panose="02000009000000000000" pitchFamily="49" charset="0"/>
              </a:rPr>
              <a:t>E</a:t>
            </a:r>
            <a:r>
              <a:rPr lang="en-AU" sz="1600" b="0" dirty="0">
                <a:solidFill>
                  <a:srgbClr val="F09483"/>
                </a:solidFill>
                <a:effectLst/>
                <a:latin typeface="JetBrains Mono Regular" panose="02000009000000000000" pitchFamily="49" charset="0"/>
              </a:rPr>
              <a:t>),</a:t>
            </a:r>
            <a:endParaRPr lang="en-AU" sz="1600" b="0" dirty="0">
              <a:solidFill>
                <a:srgbClr val="BBBBBB"/>
              </a:solidFill>
              <a:effectLst/>
              <a:latin typeface="JetBrains Mono Regular" panose="02000009000000000000" pitchFamily="49" charset="0"/>
            </a:endParaRPr>
          </a:p>
          <a:p>
            <a:r>
              <a:rPr lang="en-AU" sz="1600" b="0" dirty="0">
                <a:solidFill>
                  <a:srgbClr val="F09483"/>
                </a:solidFill>
                <a:effectLst/>
                <a:latin typeface="JetBrains Mono Regular" panose="02000009000000000000" pitchFamily="49" charset="0"/>
              </a:rPr>
              <a:t>}</a:t>
            </a:r>
            <a:endParaRPr lang="en-AU" sz="1600" b="0" dirty="0">
              <a:solidFill>
                <a:srgbClr val="BBBBBB"/>
              </a:solidFill>
              <a:effectLst/>
              <a:latin typeface="JetBrains Mono Regular" panose="02000009000000000000" pitchFamily="49" charset="0"/>
            </a:endParaRPr>
          </a:p>
          <a:p>
            <a:br>
              <a:rPr lang="en-AU" sz="1600" b="0" dirty="0">
                <a:solidFill>
                  <a:srgbClr val="BBBBBB"/>
                </a:solidFill>
                <a:effectLst/>
                <a:latin typeface="JetBrains Mono Regular" panose="02000009000000000000" pitchFamily="49" charset="0"/>
              </a:rPr>
            </a:br>
            <a:r>
              <a:rPr lang="en-AU" sz="1600" b="0" i="1" dirty="0" err="1">
                <a:solidFill>
                  <a:srgbClr val="B877DB"/>
                </a:solidFill>
                <a:effectLst/>
                <a:latin typeface="JetBrains Mono Regular" panose="02000009000000000000" pitchFamily="49" charset="0"/>
              </a:rPr>
              <a:t>fn</a:t>
            </a:r>
            <a:r>
              <a:rPr lang="en-AU" sz="1600" b="0" dirty="0">
                <a:solidFill>
                  <a:srgbClr val="F09483"/>
                </a:solidFill>
                <a:effectLst/>
                <a:latin typeface="JetBrains Mono Regular" panose="02000009000000000000" pitchFamily="49" charset="0"/>
              </a:rPr>
              <a:t> </a:t>
            </a:r>
            <a:r>
              <a:rPr lang="en-AU" sz="1600" b="0" dirty="0">
                <a:solidFill>
                  <a:srgbClr val="25B0BC"/>
                </a:solidFill>
                <a:effectLst/>
                <a:latin typeface="JetBrains Mono Regular" panose="02000009000000000000" pitchFamily="49" charset="0"/>
              </a:rPr>
              <a:t>parser</a:t>
            </a:r>
            <a:r>
              <a:rPr lang="en-AU" sz="1600" b="0" dirty="0">
                <a:solidFill>
                  <a:srgbClr val="F09483"/>
                </a:solidFill>
                <a:effectLst/>
                <a:latin typeface="JetBrains Mono Regular" panose="02000009000000000000" pitchFamily="49" charset="0"/>
              </a:rPr>
              <a:t>(</a:t>
            </a:r>
            <a:r>
              <a:rPr lang="en-AU" sz="1600" b="0" dirty="0">
                <a:solidFill>
                  <a:srgbClr val="E95678"/>
                </a:solidFill>
                <a:effectLst/>
                <a:latin typeface="JetBrains Mono Regular" panose="02000009000000000000" pitchFamily="49" charset="0"/>
              </a:rPr>
              <a:t>input</a:t>
            </a:r>
            <a:r>
              <a:rPr lang="en-AU" sz="1600" b="0" i="1" dirty="0">
                <a:solidFill>
                  <a:srgbClr val="BBBBBB"/>
                </a:solidFill>
                <a:effectLst/>
                <a:latin typeface="JetBrains Mono Regular" panose="02000009000000000000" pitchFamily="49" charset="0"/>
              </a:rPr>
              <a:t>:</a:t>
            </a:r>
            <a:r>
              <a:rPr lang="en-AU" sz="1600" b="0" dirty="0">
                <a:solidFill>
                  <a:srgbClr val="F09483"/>
                </a:solidFill>
                <a:effectLst/>
                <a:latin typeface="JetBrains Mono Regular" panose="02000009000000000000" pitchFamily="49" charset="0"/>
              </a:rPr>
              <a:t> </a:t>
            </a:r>
            <a:r>
              <a:rPr lang="en-AU" sz="1600" b="0" dirty="0">
                <a:solidFill>
                  <a:srgbClr val="FAC29A"/>
                </a:solidFill>
                <a:effectLst/>
                <a:latin typeface="JetBrains Mono Regular" panose="02000009000000000000" pitchFamily="49" charset="0"/>
              </a:rPr>
              <a:t>I</a:t>
            </a:r>
            <a:r>
              <a:rPr lang="en-AU" sz="1600" b="0" dirty="0">
                <a:solidFill>
                  <a:srgbClr val="F09483"/>
                </a:solidFill>
                <a:effectLst/>
                <a:latin typeface="JetBrains Mono Regular" panose="02000009000000000000" pitchFamily="49" charset="0"/>
              </a:rPr>
              <a:t>) </a:t>
            </a:r>
            <a:r>
              <a:rPr lang="en-AU" sz="1600" b="0" i="1" dirty="0">
                <a:solidFill>
                  <a:srgbClr val="BBBBBB"/>
                </a:solidFill>
                <a:effectLst/>
                <a:latin typeface="JetBrains Mono Regular" panose="02000009000000000000" pitchFamily="49" charset="0"/>
              </a:rPr>
              <a:t>-&gt;</a:t>
            </a:r>
            <a:r>
              <a:rPr lang="en-AU" sz="1600" b="0" dirty="0">
                <a:solidFill>
                  <a:srgbClr val="F09483"/>
                </a:solidFill>
                <a:effectLst/>
                <a:latin typeface="JetBrains Mono Regular" panose="02000009000000000000" pitchFamily="49" charset="0"/>
              </a:rPr>
              <a:t> </a:t>
            </a:r>
            <a:r>
              <a:rPr lang="en-AU" sz="1600" b="0" dirty="0">
                <a:solidFill>
                  <a:srgbClr val="FAC29A"/>
                </a:solidFill>
                <a:effectLst/>
                <a:latin typeface="JetBrains Mono Regular" panose="02000009000000000000" pitchFamily="49" charset="0"/>
              </a:rPr>
              <a:t>Result</a:t>
            </a:r>
            <a:r>
              <a:rPr lang="en-AU" sz="1600" b="0" dirty="0">
                <a:solidFill>
                  <a:srgbClr val="F09483"/>
                </a:solidFill>
                <a:effectLst/>
                <a:latin typeface="JetBrains Mono Regular" panose="02000009000000000000" pitchFamily="49" charset="0"/>
              </a:rPr>
              <a:t>&lt;(</a:t>
            </a:r>
            <a:r>
              <a:rPr lang="en-AU" sz="1600" b="0" dirty="0">
                <a:solidFill>
                  <a:srgbClr val="FAC29A"/>
                </a:solidFill>
                <a:effectLst/>
                <a:latin typeface="JetBrains Mono Regular" panose="02000009000000000000" pitchFamily="49" charset="0"/>
              </a:rPr>
              <a:t>I</a:t>
            </a:r>
            <a:r>
              <a:rPr lang="en-AU" sz="1600" b="0" dirty="0">
                <a:solidFill>
                  <a:srgbClr val="F09483"/>
                </a:solidFill>
                <a:effectLst/>
                <a:latin typeface="JetBrains Mono Regular" panose="02000009000000000000" pitchFamily="49" charset="0"/>
              </a:rPr>
              <a:t>, </a:t>
            </a:r>
            <a:r>
              <a:rPr lang="en-AU" sz="1600" b="0" dirty="0">
                <a:solidFill>
                  <a:srgbClr val="FAC29A"/>
                </a:solidFill>
                <a:effectLst/>
                <a:latin typeface="JetBrains Mono Regular" panose="02000009000000000000" pitchFamily="49" charset="0"/>
              </a:rPr>
              <a:t>O</a:t>
            </a:r>
            <a:r>
              <a:rPr lang="en-AU" sz="1600" b="0" dirty="0">
                <a:solidFill>
                  <a:srgbClr val="F09483"/>
                </a:solidFill>
                <a:effectLst/>
                <a:latin typeface="JetBrains Mono Regular" panose="02000009000000000000" pitchFamily="49" charset="0"/>
              </a:rPr>
              <a:t>), </a:t>
            </a:r>
            <a:r>
              <a:rPr lang="en-AU" sz="1600" b="0" dirty="0">
                <a:solidFill>
                  <a:srgbClr val="FAC29A"/>
                </a:solidFill>
                <a:effectLst/>
                <a:latin typeface="JetBrains Mono Regular" panose="02000009000000000000" pitchFamily="49" charset="0"/>
              </a:rPr>
              <a:t>Err</a:t>
            </a:r>
            <a:r>
              <a:rPr lang="en-AU" sz="1600" b="0" dirty="0">
                <a:solidFill>
                  <a:srgbClr val="F09483"/>
                </a:solidFill>
                <a:effectLst/>
                <a:latin typeface="JetBrains Mono Regular" panose="02000009000000000000" pitchFamily="49" charset="0"/>
              </a:rPr>
              <a:t>&lt;</a:t>
            </a:r>
            <a:r>
              <a:rPr lang="en-AU" sz="1600" b="0" dirty="0">
                <a:solidFill>
                  <a:srgbClr val="FAC29A"/>
                </a:solidFill>
                <a:effectLst/>
                <a:latin typeface="JetBrains Mono Regular" panose="02000009000000000000" pitchFamily="49" charset="0"/>
              </a:rPr>
              <a:t>E</a:t>
            </a:r>
            <a:r>
              <a:rPr lang="en-AU" sz="1600" b="0" dirty="0">
                <a:solidFill>
                  <a:srgbClr val="F09483"/>
                </a:solidFill>
                <a:effectLst/>
                <a:latin typeface="JetBrains Mono Regular" panose="02000009000000000000" pitchFamily="49" charset="0"/>
              </a:rPr>
              <a:t>&gt;&gt;</a:t>
            </a:r>
            <a:endParaRPr lang="en-AU" sz="1600" b="0" dirty="0">
              <a:solidFill>
                <a:srgbClr val="BBBBBB"/>
              </a:solidFill>
              <a:effectLst/>
              <a:latin typeface="JetBrains Mono Regular" panose="02000009000000000000" pitchFamily="49" charset="0"/>
            </a:endParaRPr>
          </a:p>
        </p:txBody>
      </p:sp>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What is the type of a parser?</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923330"/>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Rust has static typing, which makes our parsers more robust at the expense of some ergonomics</a:t>
            </a:r>
          </a:p>
          <a:p>
            <a:pPr marL="285750" indent="-285750">
              <a:buFont typeface="Arial" panose="020B0604020202020204" pitchFamily="34" charset="0"/>
              <a:buChar char="•"/>
            </a:pPr>
            <a:r>
              <a:rPr lang="en-AU" dirty="0">
                <a:solidFill>
                  <a:schemeClr val="bg1"/>
                </a:solidFill>
                <a:latin typeface="Fira Sans" panose="020B0503050000020004" pitchFamily="34" charset="0"/>
              </a:rPr>
              <a:t>The type of a parser function in nom looks like this:</a:t>
            </a:r>
          </a:p>
        </p:txBody>
      </p:sp>
      <p:sp>
        <p:nvSpPr>
          <p:cNvPr id="4" name="Speech Bubble: Rectangle 3">
            <a:extLst>
              <a:ext uri="{FF2B5EF4-FFF2-40B4-BE49-F238E27FC236}">
                <a16:creationId xmlns:a16="http://schemas.microsoft.com/office/drawing/2014/main" id="{E8663087-B966-5487-7976-01634EC9B06C}"/>
              </a:ext>
            </a:extLst>
          </p:cNvPr>
          <p:cNvSpPr/>
          <p:nvPr/>
        </p:nvSpPr>
        <p:spPr>
          <a:xfrm>
            <a:off x="4572000" y="847726"/>
            <a:ext cx="7537392" cy="6484566"/>
          </a:xfrm>
          <a:prstGeom prst="wedgeRectCallout">
            <a:avLst>
              <a:gd name="adj1" fmla="val -55959"/>
              <a:gd name="adj2" fmla="val 22374"/>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AU" dirty="0"/>
          </a:p>
        </p:txBody>
      </p:sp>
      <p:pic>
        <p:nvPicPr>
          <p:cNvPr id="5" name="Picture 4" descr="A cartoon of a child with a surprised expression&#10;&#10;Description automatically generated">
            <a:extLst>
              <a:ext uri="{FF2B5EF4-FFF2-40B4-BE49-F238E27FC236}">
                <a16:creationId xmlns:a16="http://schemas.microsoft.com/office/drawing/2014/main" id="{3DD0090D-8EC2-6E64-D54B-12014E2F9092}"/>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flipH="1">
            <a:off x="1799566" y="4550634"/>
            <a:ext cx="2438129" cy="2648499"/>
          </a:xfrm>
          <a:prstGeom prst="rect">
            <a:avLst/>
          </a:prstGeom>
        </p:spPr>
      </p:pic>
      <p:sp>
        <p:nvSpPr>
          <p:cNvPr id="6" name="TextBox 5">
            <a:extLst>
              <a:ext uri="{FF2B5EF4-FFF2-40B4-BE49-F238E27FC236}">
                <a16:creationId xmlns:a16="http://schemas.microsoft.com/office/drawing/2014/main" id="{F9FD7D49-596B-C3F2-A32F-7D4311368D8B}"/>
              </a:ext>
            </a:extLst>
          </p:cNvPr>
          <p:cNvSpPr txBox="1"/>
          <p:nvPr/>
        </p:nvSpPr>
        <p:spPr>
          <a:xfrm>
            <a:off x="5372624" y="1317283"/>
            <a:ext cx="5638800" cy="2308324"/>
          </a:xfrm>
          <a:prstGeom prst="rect">
            <a:avLst/>
          </a:prstGeom>
          <a:noFill/>
        </p:spPr>
        <p:txBody>
          <a:bodyPr wrap="square" rtlCol="0">
            <a:spAutoFit/>
          </a:bodyPr>
          <a:lstStyle/>
          <a:p>
            <a:pPr algn="ctr"/>
            <a:r>
              <a:rPr lang="en-AU" dirty="0">
                <a:latin typeface="Fira Sans" panose="020B0503050000020004" pitchFamily="34" charset="0"/>
              </a:rPr>
              <a:t>We are going to be seeing a LOT of </a:t>
            </a:r>
            <a:r>
              <a:rPr lang="en-AU" dirty="0" err="1">
                <a:latin typeface="Fira Sans" panose="020B0503050000020004" pitchFamily="34" charset="0"/>
              </a:rPr>
              <a:t>enums</a:t>
            </a:r>
            <a:r>
              <a:rPr lang="en-AU" dirty="0">
                <a:latin typeface="Fira Sans" panose="020B0503050000020004" pitchFamily="34" charset="0"/>
              </a:rPr>
              <a:t> in this section. Enums are useful for expressing that a type can be one of many alternatives.</a:t>
            </a:r>
          </a:p>
          <a:p>
            <a:pPr algn="ctr"/>
            <a:endParaRPr lang="en-AU" dirty="0">
              <a:latin typeface="Fira Sans" panose="020B0503050000020004" pitchFamily="34" charset="0"/>
            </a:endParaRPr>
          </a:p>
          <a:p>
            <a:pPr algn="ctr"/>
            <a:r>
              <a:rPr lang="en-AU" dirty="0">
                <a:latin typeface="Fira Sans" panose="020B0503050000020004" pitchFamily="34" charset="0"/>
              </a:rPr>
              <a:t>Here is an example of how the Result </a:t>
            </a:r>
            <a:r>
              <a:rPr lang="en-AU" dirty="0" err="1">
                <a:latin typeface="Fira Sans" panose="020B0503050000020004" pitchFamily="34" charset="0"/>
              </a:rPr>
              <a:t>enum</a:t>
            </a:r>
            <a:r>
              <a:rPr lang="en-AU" dirty="0">
                <a:latin typeface="Fira Sans" panose="020B0503050000020004" pitchFamily="34" charset="0"/>
              </a:rPr>
              <a:t> works in rust, just to get you acquainted</a:t>
            </a:r>
          </a:p>
          <a:p>
            <a:pPr marL="285750" indent="-285750" algn="ctr">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lgn="ctr">
              <a:buFont typeface="Arial" panose="020B0604020202020204" pitchFamily="34" charset="0"/>
              <a:buChar char="•"/>
            </a:pPr>
            <a:endParaRPr lang="en-AU" dirty="0">
              <a:solidFill>
                <a:schemeClr val="bg1"/>
              </a:solidFill>
              <a:latin typeface="Fira Sans" panose="020B0503050000020004" pitchFamily="34" charset="0"/>
            </a:endParaRPr>
          </a:p>
        </p:txBody>
      </p:sp>
      <p:sp>
        <p:nvSpPr>
          <p:cNvPr id="16" name="TextBox 15">
            <a:extLst>
              <a:ext uri="{FF2B5EF4-FFF2-40B4-BE49-F238E27FC236}">
                <a16:creationId xmlns:a16="http://schemas.microsoft.com/office/drawing/2014/main" id="{35A3BA79-21D9-42BB-2CD7-8435102D3F71}"/>
              </a:ext>
            </a:extLst>
          </p:cNvPr>
          <p:cNvSpPr txBox="1"/>
          <p:nvPr/>
        </p:nvSpPr>
        <p:spPr>
          <a:xfrm>
            <a:off x="5527617" y="3487592"/>
            <a:ext cx="7943850" cy="1600438"/>
          </a:xfrm>
          <a:prstGeom prst="rect">
            <a:avLst/>
          </a:prstGeom>
          <a:noFill/>
        </p:spPr>
        <p:txBody>
          <a:bodyPr wrap="square">
            <a:spAutoFit/>
          </a:bodyPr>
          <a:lstStyle/>
          <a:p>
            <a:r>
              <a:rPr lang="en-AU" sz="1400" b="0" i="1" dirty="0" err="1">
                <a:solidFill>
                  <a:srgbClr val="8A31B9"/>
                </a:solidFill>
                <a:effectLst/>
                <a:latin typeface="JetBrains Mono Regular" panose="02000009000000000000" pitchFamily="49" charset="0"/>
              </a:rPr>
              <a:t>fn</a:t>
            </a:r>
            <a:r>
              <a:rPr lang="en-AU" sz="1400" b="0" dirty="0">
                <a:solidFill>
                  <a:srgbClr val="DC3318"/>
                </a:solidFill>
                <a:effectLst/>
                <a:latin typeface="JetBrains Mono Regular" panose="02000009000000000000" pitchFamily="49" charset="0"/>
              </a:rPr>
              <a:t> </a:t>
            </a:r>
            <a:r>
              <a:rPr lang="en-AU" sz="1400" b="0" dirty="0" err="1">
                <a:solidFill>
                  <a:srgbClr val="1D8991"/>
                </a:solidFill>
                <a:effectLst/>
                <a:latin typeface="JetBrains Mono Regular" panose="02000009000000000000" pitchFamily="49" charset="0"/>
              </a:rPr>
              <a:t>read_to_string</a:t>
            </a:r>
            <a:r>
              <a:rPr lang="en-AU" sz="1400" b="0" dirty="0">
                <a:solidFill>
                  <a:srgbClr val="DC3318"/>
                </a:solidFill>
                <a:effectLst/>
                <a:latin typeface="JetBrains Mono Regular" panose="02000009000000000000" pitchFamily="49" charset="0"/>
              </a:rPr>
              <a:t>(</a:t>
            </a:r>
            <a:r>
              <a:rPr lang="en-AU" sz="1400" b="0" dirty="0">
                <a:solidFill>
                  <a:srgbClr val="DA103F"/>
                </a:solidFill>
                <a:effectLst/>
                <a:latin typeface="JetBrains Mono Regular" panose="02000009000000000000" pitchFamily="49" charset="0"/>
              </a:rPr>
              <a:t>filename</a:t>
            </a:r>
            <a:r>
              <a:rPr lang="en-AU" sz="1400" b="0" i="1" dirty="0">
                <a:solidFill>
                  <a:srgbClr val="333333"/>
                </a:solidFill>
                <a:effectLst/>
                <a:latin typeface="JetBrains Mono Regular" panose="02000009000000000000" pitchFamily="49" charset="0"/>
              </a:rPr>
              <a:t>:</a:t>
            </a:r>
            <a:r>
              <a:rPr lang="en-AU" sz="1400" b="0" dirty="0">
                <a:solidFill>
                  <a:srgbClr val="DC3318"/>
                </a:solidFill>
                <a:effectLst/>
                <a:latin typeface="JetBrains Mono Regular" panose="02000009000000000000" pitchFamily="49" charset="0"/>
              </a:rPr>
              <a:t> </a:t>
            </a:r>
            <a:r>
              <a:rPr lang="en-AU" sz="1400" b="0" dirty="0">
                <a:solidFill>
                  <a:srgbClr val="F77D26"/>
                </a:solidFill>
                <a:effectLst/>
                <a:latin typeface="JetBrains Mono Regular" panose="02000009000000000000" pitchFamily="49" charset="0"/>
              </a:rPr>
              <a:t>String</a:t>
            </a:r>
            <a:r>
              <a:rPr lang="en-AU" sz="1400" b="0" dirty="0">
                <a:solidFill>
                  <a:srgbClr val="DC3318"/>
                </a:solidFill>
                <a:effectLst/>
                <a:latin typeface="JetBrains Mono Regular" panose="02000009000000000000" pitchFamily="49" charset="0"/>
              </a:rPr>
              <a:t>) </a:t>
            </a:r>
          </a:p>
          <a:p>
            <a:r>
              <a:rPr lang="en-AU" sz="1400" i="1" dirty="0">
                <a:solidFill>
                  <a:srgbClr val="DC3318"/>
                </a:solidFill>
                <a:latin typeface="JetBrains Mono Regular" panose="02000009000000000000" pitchFamily="49" charset="0"/>
              </a:rPr>
              <a:t>	</a:t>
            </a:r>
            <a:r>
              <a:rPr lang="en-AU" sz="1400" b="0" i="1" dirty="0">
                <a:solidFill>
                  <a:srgbClr val="333333"/>
                </a:solidFill>
                <a:effectLst/>
                <a:latin typeface="JetBrains Mono Regular" panose="02000009000000000000" pitchFamily="49" charset="0"/>
              </a:rPr>
              <a:t>-&gt;</a:t>
            </a:r>
            <a:r>
              <a:rPr lang="en-AU" sz="1400" b="0" dirty="0">
                <a:solidFill>
                  <a:srgbClr val="DC3318"/>
                </a:solidFill>
                <a:effectLst/>
                <a:latin typeface="JetBrains Mono Regular" panose="02000009000000000000" pitchFamily="49" charset="0"/>
              </a:rPr>
              <a:t> </a:t>
            </a:r>
            <a:r>
              <a:rPr lang="en-AU" sz="1400" b="0" dirty="0">
                <a:solidFill>
                  <a:srgbClr val="F77D26"/>
                </a:solidFill>
                <a:effectLst/>
                <a:latin typeface="JetBrains Mono Regular" panose="02000009000000000000" pitchFamily="49" charset="0"/>
              </a:rPr>
              <a:t>Result</a:t>
            </a:r>
            <a:r>
              <a:rPr lang="en-AU" sz="1400" b="0" dirty="0">
                <a:solidFill>
                  <a:srgbClr val="DC3318"/>
                </a:solidFill>
                <a:effectLst/>
                <a:latin typeface="JetBrains Mono Regular" panose="02000009000000000000" pitchFamily="49" charset="0"/>
              </a:rPr>
              <a:t>&lt;</a:t>
            </a:r>
            <a:r>
              <a:rPr lang="en-AU" sz="1400" b="0" dirty="0">
                <a:solidFill>
                  <a:srgbClr val="F77D26"/>
                </a:solidFill>
                <a:effectLst/>
                <a:latin typeface="JetBrains Mono Regular" panose="02000009000000000000" pitchFamily="49" charset="0"/>
              </a:rPr>
              <a:t>String</a:t>
            </a:r>
            <a:r>
              <a:rPr lang="en-AU" sz="1400" b="0" dirty="0">
                <a:solidFill>
                  <a:srgbClr val="DC3318"/>
                </a:solidFill>
                <a:effectLst/>
                <a:latin typeface="JetBrains Mono Regular" panose="02000009000000000000" pitchFamily="49" charset="0"/>
              </a:rPr>
              <a:t>, </a:t>
            </a:r>
            <a:r>
              <a:rPr lang="en-AU" sz="1400" b="0" dirty="0">
                <a:solidFill>
                  <a:srgbClr val="DA103F"/>
                </a:solidFill>
                <a:effectLst/>
                <a:latin typeface="JetBrains Mono Regular" panose="02000009000000000000" pitchFamily="49" charset="0"/>
              </a:rPr>
              <a:t>std</a:t>
            </a:r>
            <a:r>
              <a:rPr lang="en-AU" sz="1400" b="0" i="1" dirty="0">
                <a:solidFill>
                  <a:srgbClr val="333333"/>
                </a:solidFill>
                <a:effectLst/>
                <a:latin typeface="JetBrains Mono Regular" panose="02000009000000000000" pitchFamily="49" charset="0"/>
              </a:rPr>
              <a:t>::</a:t>
            </a:r>
            <a:r>
              <a:rPr lang="en-AU" sz="1400" b="0" dirty="0">
                <a:solidFill>
                  <a:srgbClr val="DA103F"/>
                </a:solidFill>
                <a:effectLst/>
                <a:latin typeface="JetBrains Mono Regular" panose="02000009000000000000" pitchFamily="49" charset="0"/>
              </a:rPr>
              <a:t>io</a:t>
            </a:r>
            <a:r>
              <a:rPr lang="en-AU" sz="1400" b="0" i="1" dirty="0">
                <a:solidFill>
                  <a:srgbClr val="333333"/>
                </a:solidFill>
                <a:effectLst/>
                <a:latin typeface="JetBrains Mono Regular" panose="02000009000000000000" pitchFamily="49" charset="0"/>
              </a:rPr>
              <a:t>::</a:t>
            </a:r>
            <a:r>
              <a:rPr lang="en-AU" sz="1400" b="0" dirty="0">
                <a:solidFill>
                  <a:srgbClr val="F77D26"/>
                </a:solidFill>
                <a:effectLst/>
                <a:latin typeface="JetBrains Mono Regular" panose="02000009000000000000" pitchFamily="49" charset="0"/>
              </a:rPr>
              <a:t>Error</a:t>
            </a:r>
            <a:r>
              <a:rPr lang="en-AU" sz="1400" b="0" dirty="0">
                <a:solidFill>
                  <a:srgbClr val="DC3318"/>
                </a:solidFill>
                <a:effectLst/>
                <a:latin typeface="JetBrains Mono Regular" panose="02000009000000000000" pitchFamily="49" charset="0"/>
              </a:rPr>
              <a:t>&gt;;</a:t>
            </a:r>
            <a:endParaRPr lang="en-AU" sz="1400" b="0" dirty="0">
              <a:solidFill>
                <a:srgbClr val="333333"/>
              </a:solidFill>
              <a:effectLst/>
              <a:latin typeface="JetBrains Mono Regular" panose="02000009000000000000" pitchFamily="49" charset="0"/>
            </a:endParaRPr>
          </a:p>
          <a:p>
            <a:br>
              <a:rPr lang="en-AU" sz="1400" b="0" dirty="0">
                <a:solidFill>
                  <a:srgbClr val="333333"/>
                </a:solidFill>
                <a:effectLst/>
                <a:latin typeface="JetBrains Mono Regular" panose="02000009000000000000" pitchFamily="49" charset="0"/>
              </a:rPr>
            </a:br>
            <a:r>
              <a:rPr lang="en-AU" sz="1400" b="0" i="1" dirty="0">
                <a:solidFill>
                  <a:srgbClr val="8A31B9"/>
                </a:solidFill>
                <a:effectLst/>
                <a:latin typeface="JetBrains Mono Regular" panose="02000009000000000000" pitchFamily="49" charset="0"/>
              </a:rPr>
              <a:t>match</a:t>
            </a:r>
            <a:r>
              <a:rPr lang="en-AU" sz="1400" b="0" dirty="0">
                <a:solidFill>
                  <a:srgbClr val="DC3318"/>
                </a:solidFill>
                <a:effectLst/>
                <a:latin typeface="JetBrains Mono Regular" panose="02000009000000000000" pitchFamily="49" charset="0"/>
              </a:rPr>
              <a:t> </a:t>
            </a:r>
            <a:r>
              <a:rPr lang="en-AU" sz="1400" b="0" dirty="0" err="1">
                <a:solidFill>
                  <a:srgbClr val="1D8991"/>
                </a:solidFill>
                <a:effectLst/>
                <a:latin typeface="JetBrains Mono Regular" panose="02000009000000000000" pitchFamily="49" charset="0"/>
              </a:rPr>
              <a:t>read_to_string</a:t>
            </a:r>
            <a:r>
              <a:rPr lang="en-AU" sz="1400" b="0" dirty="0">
                <a:solidFill>
                  <a:srgbClr val="DC3318"/>
                </a:solidFill>
                <a:effectLst/>
                <a:latin typeface="JetBrains Mono Regular" panose="02000009000000000000" pitchFamily="49" charset="0"/>
              </a:rPr>
              <a:t>(</a:t>
            </a:r>
            <a:r>
              <a:rPr lang="en-AU" sz="1400" b="0" dirty="0">
                <a:solidFill>
                  <a:srgbClr val="F6661E"/>
                </a:solidFill>
                <a:effectLst/>
                <a:latin typeface="JetBrains Mono Regular" panose="02000009000000000000" pitchFamily="49" charset="0"/>
              </a:rPr>
              <a:t>"talk.md"</a:t>
            </a:r>
            <a:r>
              <a:rPr lang="en-AU" sz="1400" b="0" dirty="0">
                <a:solidFill>
                  <a:srgbClr val="DC3318"/>
                </a:solidFill>
                <a:effectLst/>
                <a:latin typeface="JetBrains Mono Regular" panose="02000009000000000000" pitchFamily="49" charset="0"/>
              </a:rPr>
              <a:t>) {</a:t>
            </a:r>
            <a:endParaRPr lang="en-AU" sz="1400" b="0" dirty="0">
              <a:solidFill>
                <a:srgbClr val="333333"/>
              </a:solidFill>
              <a:effectLst/>
              <a:latin typeface="JetBrains Mono Regular" panose="02000009000000000000" pitchFamily="49" charset="0"/>
            </a:endParaRPr>
          </a:p>
          <a:p>
            <a:r>
              <a:rPr lang="en-AU" sz="1400" b="0" dirty="0">
                <a:solidFill>
                  <a:srgbClr val="DC3318"/>
                </a:solidFill>
                <a:effectLst/>
                <a:latin typeface="JetBrains Mono Regular" panose="02000009000000000000" pitchFamily="49" charset="0"/>
              </a:rPr>
              <a:t>    </a:t>
            </a:r>
            <a:r>
              <a:rPr lang="en-AU" sz="1400" b="0" dirty="0">
                <a:solidFill>
                  <a:srgbClr val="F77D26"/>
                </a:solidFill>
                <a:effectLst/>
                <a:latin typeface="JetBrains Mono Regular" panose="02000009000000000000" pitchFamily="49" charset="0"/>
              </a:rPr>
              <a:t>Ok</a:t>
            </a:r>
            <a:r>
              <a:rPr lang="en-AU" sz="1400" b="0" dirty="0">
                <a:solidFill>
                  <a:srgbClr val="DC3318"/>
                </a:solidFill>
                <a:effectLst/>
                <a:latin typeface="JetBrains Mono Regular" panose="02000009000000000000" pitchFamily="49" charset="0"/>
              </a:rPr>
              <a:t>(</a:t>
            </a:r>
            <a:r>
              <a:rPr lang="en-AU" sz="1400" b="0" dirty="0">
                <a:solidFill>
                  <a:srgbClr val="DA103F"/>
                </a:solidFill>
                <a:effectLst/>
                <a:latin typeface="JetBrains Mono Regular" panose="02000009000000000000" pitchFamily="49" charset="0"/>
              </a:rPr>
              <a:t>string</a:t>
            </a:r>
            <a:r>
              <a:rPr lang="en-AU" sz="1400" b="0" dirty="0">
                <a:solidFill>
                  <a:srgbClr val="DC3318"/>
                </a:solidFill>
                <a:effectLst/>
                <a:latin typeface="JetBrains Mono Regular" panose="02000009000000000000" pitchFamily="49" charset="0"/>
              </a:rPr>
              <a:t>) </a:t>
            </a:r>
            <a:r>
              <a:rPr lang="en-AU" sz="1400" b="0" i="1" dirty="0">
                <a:solidFill>
                  <a:srgbClr val="333333"/>
                </a:solidFill>
                <a:effectLst/>
                <a:latin typeface="JetBrains Mono Regular" panose="02000009000000000000" pitchFamily="49" charset="0"/>
              </a:rPr>
              <a:t>=&gt;</a:t>
            </a:r>
            <a:r>
              <a:rPr lang="en-AU" sz="1400" b="0" dirty="0">
                <a:solidFill>
                  <a:srgbClr val="DC3318"/>
                </a:solidFill>
                <a:effectLst/>
                <a:latin typeface="JetBrains Mono Regular" panose="02000009000000000000" pitchFamily="49" charset="0"/>
              </a:rPr>
              <a:t> </a:t>
            </a:r>
            <a:r>
              <a:rPr lang="en-AU" sz="1400" b="0" dirty="0" err="1">
                <a:solidFill>
                  <a:srgbClr val="1D8991"/>
                </a:solidFill>
                <a:effectLst/>
                <a:latin typeface="JetBrains Mono Regular" panose="02000009000000000000" pitchFamily="49" charset="0"/>
              </a:rPr>
              <a:t>println</a:t>
            </a:r>
            <a:r>
              <a:rPr lang="en-AU" sz="1400" b="0" dirty="0">
                <a:solidFill>
                  <a:srgbClr val="1D8991"/>
                </a:solidFill>
                <a:effectLst/>
                <a:latin typeface="JetBrains Mono Regular" panose="02000009000000000000" pitchFamily="49" charset="0"/>
              </a:rPr>
              <a:t>!</a:t>
            </a:r>
            <a:r>
              <a:rPr lang="en-AU" sz="1400" b="0" dirty="0">
                <a:solidFill>
                  <a:srgbClr val="DC3318"/>
                </a:solidFill>
                <a:effectLst/>
                <a:latin typeface="JetBrains Mono Regular" panose="02000009000000000000" pitchFamily="49" charset="0"/>
              </a:rPr>
              <a:t>(</a:t>
            </a:r>
            <a:r>
              <a:rPr lang="en-AU" sz="1400" b="0" dirty="0">
                <a:solidFill>
                  <a:srgbClr val="F6661E"/>
                </a:solidFill>
                <a:effectLst/>
                <a:latin typeface="JetBrains Mono Regular" panose="02000009000000000000" pitchFamily="49" charset="0"/>
              </a:rPr>
              <a:t>"the script!: {string}"</a:t>
            </a:r>
            <a:r>
              <a:rPr lang="en-AU" sz="1400" b="0" dirty="0">
                <a:solidFill>
                  <a:srgbClr val="DC3318"/>
                </a:solidFill>
                <a:effectLst/>
                <a:latin typeface="JetBrains Mono Regular" panose="02000009000000000000" pitchFamily="49" charset="0"/>
              </a:rPr>
              <a:t>),</a:t>
            </a:r>
            <a:endParaRPr lang="en-AU" sz="1400" b="0" dirty="0">
              <a:solidFill>
                <a:srgbClr val="333333"/>
              </a:solidFill>
              <a:effectLst/>
              <a:latin typeface="JetBrains Mono Regular" panose="02000009000000000000" pitchFamily="49" charset="0"/>
            </a:endParaRPr>
          </a:p>
          <a:p>
            <a:r>
              <a:rPr lang="en-AU" sz="1400" b="0" dirty="0">
                <a:solidFill>
                  <a:srgbClr val="DC3318"/>
                </a:solidFill>
                <a:effectLst/>
                <a:latin typeface="JetBrains Mono Regular" panose="02000009000000000000" pitchFamily="49" charset="0"/>
              </a:rPr>
              <a:t>    </a:t>
            </a:r>
            <a:r>
              <a:rPr lang="en-AU" sz="1400" b="0" dirty="0">
                <a:solidFill>
                  <a:srgbClr val="F77D26"/>
                </a:solidFill>
                <a:effectLst/>
                <a:latin typeface="JetBrains Mono Regular" panose="02000009000000000000" pitchFamily="49" charset="0"/>
              </a:rPr>
              <a:t>Err</a:t>
            </a:r>
            <a:r>
              <a:rPr lang="en-AU" sz="1400" b="0" dirty="0">
                <a:solidFill>
                  <a:srgbClr val="DC3318"/>
                </a:solidFill>
                <a:effectLst/>
                <a:latin typeface="JetBrains Mono Regular" panose="02000009000000000000" pitchFamily="49" charset="0"/>
              </a:rPr>
              <a:t>(</a:t>
            </a:r>
            <a:r>
              <a:rPr lang="en-AU" sz="1400" b="0" dirty="0">
                <a:solidFill>
                  <a:srgbClr val="DA103F"/>
                </a:solidFill>
                <a:effectLst/>
                <a:latin typeface="JetBrains Mono Regular" panose="02000009000000000000" pitchFamily="49" charset="0"/>
              </a:rPr>
              <a:t>e</a:t>
            </a:r>
            <a:r>
              <a:rPr lang="en-AU" sz="1400" b="0" dirty="0">
                <a:solidFill>
                  <a:srgbClr val="DC3318"/>
                </a:solidFill>
                <a:effectLst/>
                <a:latin typeface="JetBrains Mono Regular" panose="02000009000000000000" pitchFamily="49" charset="0"/>
              </a:rPr>
              <a:t>) </a:t>
            </a:r>
            <a:r>
              <a:rPr lang="en-AU" sz="1400" b="0" i="1" dirty="0">
                <a:solidFill>
                  <a:srgbClr val="333333"/>
                </a:solidFill>
                <a:effectLst/>
                <a:latin typeface="JetBrains Mono Regular" panose="02000009000000000000" pitchFamily="49" charset="0"/>
              </a:rPr>
              <a:t>=&gt;</a:t>
            </a:r>
            <a:r>
              <a:rPr lang="en-AU" sz="1400" b="0" dirty="0">
                <a:solidFill>
                  <a:srgbClr val="DC3318"/>
                </a:solidFill>
                <a:effectLst/>
                <a:latin typeface="JetBrains Mono Regular" panose="02000009000000000000" pitchFamily="49" charset="0"/>
              </a:rPr>
              <a:t> </a:t>
            </a:r>
            <a:r>
              <a:rPr lang="en-AU" sz="1400" b="0" dirty="0" err="1">
                <a:solidFill>
                  <a:srgbClr val="1D8991"/>
                </a:solidFill>
                <a:effectLst/>
                <a:latin typeface="JetBrains Mono Regular" panose="02000009000000000000" pitchFamily="49" charset="0"/>
              </a:rPr>
              <a:t>eprintln</a:t>
            </a:r>
            <a:r>
              <a:rPr lang="en-AU" sz="1400" b="0" dirty="0">
                <a:solidFill>
                  <a:srgbClr val="1D8991"/>
                </a:solidFill>
                <a:effectLst/>
                <a:latin typeface="JetBrains Mono Regular" panose="02000009000000000000" pitchFamily="49" charset="0"/>
              </a:rPr>
              <a:t>!</a:t>
            </a:r>
            <a:r>
              <a:rPr lang="en-AU" sz="1400" b="0" dirty="0">
                <a:solidFill>
                  <a:srgbClr val="DC3318"/>
                </a:solidFill>
                <a:effectLst/>
                <a:latin typeface="JetBrains Mono Regular" panose="02000009000000000000" pitchFamily="49" charset="0"/>
              </a:rPr>
              <a:t>(</a:t>
            </a:r>
            <a:r>
              <a:rPr lang="en-AU" sz="1400" b="0" dirty="0">
                <a:solidFill>
                  <a:srgbClr val="F6661E"/>
                </a:solidFill>
                <a:effectLst/>
                <a:latin typeface="JetBrains Mono Regular" panose="02000009000000000000" pitchFamily="49" charset="0"/>
              </a:rPr>
              <a:t>"error: {e}"</a:t>
            </a:r>
            <a:r>
              <a:rPr lang="en-AU" sz="1400" b="0" dirty="0">
                <a:solidFill>
                  <a:srgbClr val="DC3318"/>
                </a:solidFill>
                <a:effectLst/>
                <a:latin typeface="JetBrains Mono Regular" panose="02000009000000000000" pitchFamily="49" charset="0"/>
              </a:rPr>
              <a:t>),</a:t>
            </a:r>
            <a:endParaRPr lang="en-AU" sz="1400" b="0" dirty="0">
              <a:solidFill>
                <a:srgbClr val="333333"/>
              </a:solidFill>
              <a:effectLst/>
              <a:latin typeface="JetBrains Mono Regular" panose="02000009000000000000" pitchFamily="49" charset="0"/>
            </a:endParaRPr>
          </a:p>
          <a:p>
            <a:r>
              <a:rPr lang="en-AU" sz="1400" b="0" dirty="0">
                <a:solidFill>
                  <a:srgbClr val="DC3318"/>
                </a:solidFill>
                <a:effectLst/>
                <a:latin typeface="JetBrains Mono Regular" panose="02000009000000000000" pitchFamily="49" charset="0"/>
              </a:rPr>
              <a:t>}</a:t>
            </a:r>
            <a:endParaRPr lang="en-AU" sz="1400" b="0" dirty="0">
              <a:solidFill>
                <a:srgbClr val="333333"/>
              </a:solidFill>
              <a:effectLst/>
              <a:latin typeface="JetBrains Mono Regular" panose="02000009000000000000" pitchFamily="49" charset="0"/>
            </a:endParaRPr>
          </a:p>
        </p:txBody>
      </p:sp>
      <p:sp>
        <p:nvSpPr>
          <p:cNvPr id="18" name="TextBox 17">
            <a:extLst>
              <a:ext uri="{FF2B5EF4-FFF2-40B4-BE49-F238E27FC236}">
                <a16:creationId xmlns:a16="http://schemas.microsoft.com/office/drawing/2014/main" id="{149C3C0A-0185-9A3D-D386-D813F99CD815}"/>
              </a:ext>
            </a:extLst>
          </p:cNvPr>
          <p:cNvSpPr txBox="1"/>
          <p:nvPr/>
        </p:nvSpPr>
        <p:spPr>
          <a:xfrm>
            <a:off x="5388665" y="5354637"/>
            <a:ext cx="6527110" cy="1754326"/>
          </a:xfrm>
          <a:prstGeom prst="rect">
            <a:avLst/>
          </a:prstGeom>
          <a:noFill/>
        </p:spPr>
        <p:txBody>
          <a:bodyPr wrap="square" rtlCol="0">
            <a:spAutoFit/>
          </a:bodyPr>
          <a:lstStyle/>
          <a:p>
            <a:pPr algn="ctr"/>
            <a:r>
              <a:rPr lang="en-AU" dirty="0">
                <a:latin typeface="Fira Sans" panose="020B0503050000020004" pitchFamily="34" charset="0"/>
              </a:rPr>
              <a:t>If a function returns a Result&lt;String, std::io::Error&gt;, it means it can fail; if it succeeds, it will return Ok(String), and if it fails it will return Err(std::io::Error). </a:t>
            </a:r>
          </a:p>
          <a:p>
            <a:pPr algn="ctr"/>
            <a:endParaRPr lang="en-AU" dirty="0">
              <a:latin typeface="Fira Sans" panose="020B0503050000020004" pitchFamily="34" charset="0"/>
            </a:endParaRPr>
          </a:p>
          <a:p>
            <a:pPr algn="ctr"/>
            <a:r>
              <a:rPr lang="en-AU" dirty="0">
                <a:latin typeface="Fira Sans" panose="020B0503050000020004" pitchFamily="34" charset="0"/>
              </a:rPr>
              <a:t>Now let’s check out the nom documentation!</a:t>
            </a:r>
          </a:p>
          <a:p>
            <a:pPr marL="285750" indent="-285750" algn="ctr">
              <a:buFont typeface="Arial" panose="020B0604020202020204" pitchFamily="34" charset="0"/>
              <a:buChar char="•"/>
            </a:pPr>
            <a:endParaRPr lang="en-AU" dirty="0">
              <a:solidFill>
                <a:schemeClr val="bg1"/>
              </a:solidFill>
              <a:latin typeface="Fira Sans" panose="020B0503050000020004" pitchFamily="34" charset="0"/>
            </a:endParaRPr>
          </a:p>
        </p:txBody>
      </p:sp>
    </p:spTree>
    <p:extLst>
      <p:ext uri="{BB962C8B-B14F-4D97-AF65-F5344CB8AC3E}">
        <p14:creationId xmlns:p14="http://schemas.microsoft.com/office/powerpoint/2010/main" val="38176785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showMasterSp="0">
  <p:cSld>
    <p:bg>
      <p:bgPr>
        <a:solidFill>
          <a:srgbClr val="1C1E2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What is the type of a parser?</a:t>
            </a:r>
          </a:p>
        </p:txBody>
      </p:sp>
      <p:sp>
        <p:nvSpPr>
          <p:cNvPr id="3" name="TextBox 2">
            <a:extLst>
              <a:ext uri="{FF2B5EF4-FFF2-40B4-BE49-F238E27FC236}">
                <a16:creationId xmlns:a16="http://schemas.microsoft.com/office/drawing/2014/main" id="{F3FDC3BC-091F-CFCB-D3E3-183F4ED753BC}"/>
              </a:ext>
            </a:extLst>
          </p:cNvPr>
          <p:cNvSpPr txBox="1"/>
          <p:nvPr/>
        </p:nvSpPr>
        <p:spPr>
          <a:xfrm>
            <a:off x="1316935" y="4283978"/>
            <a:ext cx="9862930" cy="646331"/>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We can define our own error type like I’ve done here, or just use the default one from the nom library, in which case we don’t even need to specify the error type:</a:t>
            </a:r>
          </a:p>
        </p:txBody>
      </p:sp>
      <p:sp>
        <p:nvSpPr>
          <p:cNvPr id="6" name="TextBox 5">
            <a:extLst>
              <a:ext uri="{FF2B5EF4-FFF2-40B4-BE49-F238E27FC236}">
                <a16:creationId xmlns:a16="http://schemas.microsoft.com/office/drawing/2014/main" id="{65BA3855-DC57-3DEB-CFB4-7708CB33A8EC}"/>
              </a:ext>
            </a:extLst>
          </p:cNvPr>
          <p:cNvSpPr txBox="1"/>
          <p:nvPr/>
        </p:nvSpPr>
        <p:spPr>
          <a:xfrm>
            <a:off x="1316935" y="1997978"/>
            <a:ext cx="9862930" cy="369332"/>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For example, here is the type of our non-negative integer parser from earlier:</a:t>
            </a:r>
          </a:p>
        </p:txBody>
      </p:sp>
      <p:sp>
        <p:nvSpPr>
          <p:cNvPr id="8" name="TextBox 7">
            <a:extLst>
              <a:ext uri="{FF2B5EF4-FFF2-40B4-BE49-F238E27FC236}">
                <a16:creationId xmlns:a16="http://schemas.microsoft.com/office/drawing/2014/main" id="{9DDED721-68CE-F666-003F-6194A80CB239}"/>
              </a:ext>
            </a:extLst>
          </p:cNvPr>
          <p:cNvSpPr txBox="1"/>
          <p:nvPr/>
        </p:nvSpPr>
        <p:spPr>
          <a:xfrm>
            <a:off x="1400174" y="3196536"/>
            <a:ext cx="10029825" cy="369332"/>
          </a:xfrm>
          <a:prstGeom prst="rect">
            <a:avLst/>
          </a:prstGeom>
          <a:noFill/>
        </p:spPr>
        <p:txBody>
          <a:bodyPr wrap="square">
            <a:spAutoFit/>
          </a:bodyPr>
          <a:lstStyle/>
          <a:p>
            <a:r>
              <a:rPr lang="en-AU" b="0" i="1" dirty="0" err="1">
                <a:solidFill>
                  <a:srgbClr val="B877DB"/>
                </a:solidFill>
                <a:effectLst/>
                <a:latin typeface="JetBrains Mono Regular" panose="02000009000000000000" pitchFamily="49" charset="0"/>
              </a:rPr>
              <a:t>fn</a:t>
            </a:r>
            <a:r>
              <a:rPr lang="en-AU" b="0" dirty="0">
                <a:solidFill>
                  <a:srgbClr val="F09483"/>
                </a:solidFill>
                <a:effectLst/>
                <a:latin typeface="JetBrains Mono Regular" panose="02000009000000000000" pitchFamily="49" charset="0"/>
              </a:rPr>
              <a:t> </a:t>
            </a:r>
            <a:r>
              <a:rPr lang="en-AU" b="0" dirty="0">
                <a:solidFill>
                  <a:srgbClr val="25B0BC"/>
                </a:solidFill>
                <a:effectLst/>
                <a:latin typeface="JetBrains Mono Regular" panose="02000009000000000000" pitchFamily="49" charset="0"/>
              </a:rPr>
              <a:t>integer</a:t>
            </a:r>
            <a:r>
              <a:rPr lang="en-AU" b="0" dirty="0">
                <a:solidFill>
                  <a:srgbClr val="F09483"/>
                </a:solidFill>
                <a:effectLst/>
                <a:latin typeface="JetBrains Mono Regular" panose="02000009000000000000" pitchFamily="49" charset="0"/>
              </a:rPr>
              <a:t>(</a:t>
            </a:r>
            <a:r>
              <a:rPr lang="en-AU" b="0" dirty="0">
                <a:solidFill>
                  <a:srgbClr val="E95678"/>
                </a:solidFill>
                <a:effectLst/>
                <a:latin typeface="JetBrains Mono Regular" panose="02000009000000000000" pitchFamily="49" charset="0"/>
              </a:rPr>
              <a:t>input</a:t>
            </a:r>
            <a:r>
              <a:rPr lang="en-AU" b="0" i="1" dirty="0">
                <a:solidFill>
                  <a:srgbClr val="BBBBBB"/>
                </a:solidFill>
                <a:effectLst/>
                <a:latin typeface="JetBrains Mono Regular" panose="02000009000000000000" pitchFamily="49" charset="0"/>
              </a:rPr>
              <a:t>:</a:t>
            </a:r>
            <a:r>
              <a:rPr lang="en-AU" b="0" dirty="0">
                <a:solidFill>
                  <a:srgbClr val="F09483"/>
                </a:solidFill>
                <a:effectLst/>
                <a:latin typeface="JetBrains Mono Regular" panose="02000009000000000000" pitchFamily="49" charset="0"/>
              </a:rPr>
              <a:t> </a:t>
            </a:r>
            <a:r>
              <a:rPr lang="en-AU" b="0" i="1" dirty="0">
                <a:solidFill>
                  <a:srgbClr val="BBBBBB"/>
                </a:solidFill>
                <a:effectLst/>
                <a:latin typeface="JetBrains Mono Regular" panose="02000009000000000000" pitchFamily="49" charset="0"/>
              </a:rPr>
              <a:t>&amp;</a:t>
            </a:r>
            <a:r>
              <a:rPr lang="en-AU" b="0" dirty="0">
                <a:solidFill>
                  <a:srgbClr val="FAC29A"/>
                </a:solidFill>
                <a:effectLst/>
                <a:latin typeface="JetBrains Mono Regular" panose="02000009000000000000" pitchFamily="49" charset="0"/>
              </a:rPr>
              <a:t>str</a:t>
            </a:r>
            <a:r>
              <a:rPr lang="en-AU" b="0" dirty="0">
                <a:solidFill>
                  <a:srgbClr val="F09483"/>
                </a:solidFill>
                <a:effectLst/>
                <a:latin typeface="JetBrains Mono Regular" panose="02000009000000000000" pitchFamily="49" charset="0"/>
              </a:rPr>
              <a:t>) </a:t>
            </a:r>
            <a:r>
              <a:rPr lang="en-AU" b="0" i="1" dirty="0">
                <a:solidFill>
                  <a:srgbClr val="BBBBBB"/>
                </a:solidFill>
                <a:effectLst/>
                <a:latin typeface="JetBrains Mono Regular" panose="02000009000000000000" pitchFamily="49" charset="0"/>
              </a:rPr>
              <a:t>-&gt;</a:t>
            </a:r>
            <a:r>
              <a:rPr lang="en-AU" b="0" dirty="0">
                <a:solidFill>
                  <a:srgbClr val="F09483"/>
                </a:solidFill>
                <a:effectLst/>
                <a:latin typeface="JetBrains Mono Regular" panose="02000009000000000000" pitchFamily="49" charset="0"/>
              </a:rPr>
              <a:t> </a:t>
            </a:r>
            <a:r>
              <a:rPr lang="en-AU" b="0" dirty="0" err="1">
                <a:solidFill>
                  <a:srgbClr val="FAC29A"/>
                </a:solidFill>
                <a:effectLst/>
                <a:latin typeface="JetBrains Mono Regular" panose="02000009000000000000" pitchFamily="49" charset="0"/>
              </a:rPr>
              <a:t>IResult</a:t>
            </a:r>
            <a:r>
              <a:rPr lang="en-AU" b="0" dirty="0">
                <a:solidFill>
                  <a:srgbClr val="F09483"/>
                </a:solidFill>
                <a:effectLst/>
                <a:latin typeface="JetBrains Mono Regular" panose="02000009000000000000" pitchFamily="49" charset="0"/>
              </a:rPr>
              <a:t>&lt;</a:t>
            </a:r>
            <a:r>
              <a:rPr lang="en-AU" b="0" i="1" dirty="0">
                <a:solidFill>
                  <a:srgbClr val="BBBBBB"/>
                </a:solidFill>
                <a:effectLst/>
                <a:latin typeface="JetBrains Mono Regular" panose="02000009000000000000" pitchFamily="49" charset="0"/>
              </a:rPr>
              <a:t>&amp;</a:t>
            </a:r>
            <a:r>
              <a:rPr lang="en-AU" b="0" dirty="0">
                <a:solidFill>
                  <a:srgbClr val="FAC29A"/>
                </a:solidFill>
                <a:effectLst/>
                <a:latin typeface="JetBrains Mono Regular" panose="02000009000000000000" pitchFamily="49" charset="0"/>
              </a:rPr>
              <a:t>str</a:t>
            </a:r>
            <a:r>
              <a:rPr lang="en-AU" b="0" dirty="0">
                <a:solidFill>
                  <a:srgbClr val="F09483"/>
                </a:solidFill>
                <a:effectLst/>
                <a:latin typeface="JetBrains Mono Regular" panose="02000009000000000000" pitchFamily="49" charset="0"/>
              </a:rPr>
              <a:t>, </a:t>
            </a:r>
            <a:r>
              <a:rPr lang="en-AU" b="0" dirty="0">
                <a:solidFill>
                  <a:srgbClr val="FAC29A"/>
                </a:solidFill>
                <a:effectLst/>
                <a:latin typeface="JetBrains Mono Regular" panose="02000009000000000000" pitchFamily="49" charset="0"/>
              </a:rPr>
              <a:t>i32</a:t>
            </a:r>
            <a:r>
              <a:rPr lang="en-AU" b="0" dirty="0">
                <a:solidFill>
                  <a:srgbClr val="F09483"/>
                </a:solidFill>
                <a:effectLst/>
                <a:latin typeface="JetBrains Mono Regular" panose="02000009000000000000" pitchFamily="49" charset="0"/>
              </a:rPr>
              <a:t>, </a:t>
            </a:r>
            <a:r>
              <a:rPr lang="en-AU" b="0" dirty="0" err="1">
                <a:solidFill>
                  <a:srgbClr val="FAC29A"/>
                </a:solidFill>
                <a:effectLst/>
                <a:latin typeface="JetBrains Mono Regular" panose="02000009000000000000" pitchFamily="49" charset="0"/>
              </a:rPr>
              <a:t>IntegerParseError</a:t>
            </a:r>
            <a:r>
              <a:rPr lang="en-AU" b="0" dirty="0">
                <a:solidFill>
                  <a:srgbClr val="F09483"/>
                </a:solidFill>
                <a:effectLst/>
                <a:latin typeface="JetBrains Mono Regular" panose="02000009000000000000" pitchFamily="49" charset="0"/>
              </a:rPr>
              <a:t>&gt;;</a:t>
            </a:r>
            <a:endParaRPr lang="en-AU" b="0" dirty="0">
              <a:solidFill>
                <a:srgbClr val="BBBBBB"/>
              </a:solidFill>
              <a:effectLst/>
              <a:latin typeface="JetBrains Mono Regular" panose="02000009000000000000" pitchFamily="49" charset="0"/>
            </a:endParaRPr>
          </a:p>
        </p:txBody>
      </p:sp>
      <p:sp>
        <p:nvSpPr>
          <p:cNvPr id="10" name="TextBox 9">
            <a:extLst>
              <a:ext uri="{FF2B5EF4-FFF2-40B4-BE49-F238E27FC236}">
                <a16:creationId xmlns:a16="http://schemas.microsoft.com/office/drawing/2014/main" id="{629C1274-2650-D448-4DCF-FF5F781D0690}"/>
              </a:ext>
            </a:extLst>
          </p:cNvPr>
          <p:cNvSpPr txBox="1"/>
          <p:nvPr/>
        </p:nvSpPr>
        <p:spPr>
          <a:xfrm>
            <a:off x="2924174" y="5463753"/>
            <a:ext cx="10191749" cy="369332"/>
          </a:xfrm>
          <a:prstGeom prst="rect">
            <a:avLst/>
          </a:prstGeom>
          <a:noFill/>
        </p:spPr>
        <p:txBody>
          <a:bodyPr wrap="square">
            <a:spAutoFit/>
          </a:bodyPr>
          <a:lstStyle/>
          <a:p>
            <a:r>
              <a:rPr lang="en-AU" b="0" i="1" dirty="0" err="1">
                <a:solidFill>
                  <a:srgbClr val="B877DB"/>
                </a:solidFill>
                <a:effectLst/>
                <a:latin typeface="JetBrains Mono Regular" panose="02000009000000000000" pitchFamily="49" charset="0"/>
              </a:rPr>
              <a:t>fn</a:t>
            </a:r>
            <a:r>
              <a:rPr lang="en-AU" b="0" dirty="0">
                <a:solidFill>
                  <a:srgbClr val="F09483"/>
                </a:solidFill>
                <a:effectLst/>
                <a:latin typeface="JetBrains Mono Regular" panose="02000009000000000000" pitchFamily="49" charset="0"/>
              </a:rPr>
              <a:t> </a:t>
            </a:r>
            <a:r>
              <a:rPr lang="en-AU" b="0" dirty="0">
                <a:solidFill>
                  <a:srgbClr val="25B0BC"/>
                </a:solidFill>
                <a:effectLst/>
                <a:latin typeface="JetBrains Mono Regular" panose="02000009000000000000" pitchFamily="49" charset="0"/>
              </a:rPr>
              <a:t>integer</a:t>
            </a:r>
            <a:r>
              <a:rPr lang="en-AU" b="0" dirty="0">
                <a:solidFill>
                  <a:srgbClr val="F09483"/>
                </a:solidFill>
                <a:effectLst/>
                <a:latin typeface="JetBrains Mono Regular" panose="02000009000000000000" pitchFamily="49" charset="0"/>
              </a:rPr>
              <a:t>(</a:t>
            </a:r>
            <a:r>
              <a:rPr lang="en-AU" b="0" dirty="0">
                <a:solidFill>
                  <a:srgbClr val="E95678"/>
                </a:solidFill>
                <a:effectLst/>
                <a:latin typeface="JetBrains Mono Regular" panose="02000009000000000000" pitchFamily="49" charset="0"/>
              </a:rPr>
              <a:t>input</a:t>
            </a:r>
            <a:r>
              <a:rPr lang="en-AU" b="0" i="1" dirty="0">
                <a:solidFill>
                  <a:srgbClr val="BBBBBB"/>
                </a:solidFill>
                <a:effectLst/>
                <a:latin typeface="JetBrains Mono Regular" panose="02000009000000000000" pitchFamily="49" charset="0"/>
              </a:rPr>
              <a:t>:</a:t>
            </a:r>
            <a:r>
              <a:rPr lang="en-AU" b="0" dirty="0">
                <a:solidFill>
                  <a:srgbClr val="F09483"/>
                </a:solidFill>
                <a:effectLst/>
                <a:latin typeface="JetBrains Mono Regular" panose="02000009000000000000" pitchFamily="49" charset="0"/>
              </a:rPr>
              <a:t> </a:t>
            </a:r>
            <a:r>
              <a:rPr lang="en-AU" b="0" i="1" dirty="0">
                <a:solidFill>
                  <a:srgbClr val="BBBBBB"/>
                </a:solidFill>
                <a:effectLst/>
                <a:latin typeface="JetBrains Mono Regular" panose="02000009000000000000" pitchFamily="49" charset="0"/>
              </a:rPr>
              <a:t>&amp;</a:t>
            </a:r>
            <a:r>
              <a:rPr lang="en-AU" b="0" dirty="0">
                <a:solidFill>
                  <a:srgbClr val="FAC29A"/>
                </a:solidFill>
                <a:effectLst/>
                <a:latin typeface="JetBrains Mono Regular" panose="02000009000000000000" pitchFamily="49" charset="0"/>
              </a:rPr>
              <a:t>str</a:t>
            </a:r>
            <a:r>
              <a:rPr lang="en-AU" b="0" dirty="0">
                <a:solidFill>
                  <a:srgbClr val="F09483"/>
                </a:solidFill>
                <a:effectLst/>
                <a:latin typeface="JetBrains Mono Regular" panose="02000009000000000000" pitchFamily="49" charset="0"/>
              </a:rPr>
              <a:t>) </a:t>
            </a:r>
            <a:r>
              <a:rPr lang="en-AU" b="0" i="1" dirty="0">
                <a:solidFill>
                  <a:srgbClr val="BBBBBB"/>
                </a:solidFill>
                <a:effectLst/>
                <a:latin typeface="JetBrains Mono Regular" panose="02000009000000000000" pitchFamily="49" charset="0"/>
              </a:rPr>
              <a:t>-&gt;</a:t>
            </a:r>
            <a:r>
              <a:rPr lang="en-AU" b="0" dirty="0">
                <a:solidFill>
                  <a:srgbClr val="F09483"/>
                </a:solidFill>
                <a:effectLst/>
                <a:latin typeface="JetBrains Mono Regular" panose="02000009000000000000" pitchFamily="49" charset="0"/>
              </a:rPr>
              <a:t> </a:t>
            </a:r>
            <a:r>
              <a:rPr lang="en-AU" b="0" dirty="0" err="1">
                <a:solidFill>
                  <a:srgbClr val="FAC29A"/>
                </a:solidFill>
                <a:effectLst/>
                <a:latin typeface="JetBrains Mono Regular" panose="02000009000000000000" pitchFamily="49" charset="0"/>
              </a:rPr>
              <a:t>IResult</a:t>
            </a:r>
            <a:r>
              <a:rPr lang="en-AU" b="0" dirty="0">
                <a:solidFill>
                  <a:srgbClr val="F09483"/>
                </a:solidFill>
                <a:effectLst/>
                <a:latin typeface="JetBrains Mono Regular" panose="02000009000000000000" pitchFamily="49" charset="0"/>
              </a:rPr>
              <a:t>&lt;</a:t>
            </a:r>
            <a:r>
              <a:rPr lang="en-AU" b="0" i="1" dirty="0">
                <a:solidFill>
                  <a:srgbClr val="BBBBBB"/>
                </a:solidFill>
                <a:effectLst/>
                <a:latin typeface="JetBrains Mono Regular" panose="02000009000000000000" pitchFamily="49" charset="0"/>
              </a:rPr>
              <a:t>&amp;</a:t>
            </a:r>
            <a:r>
              <a:rPr lang="en-AU" b="0" dirty="0">
                <a:solidFill>
                  <a:srgbClr val="FAC29A"/>
                </a:solidFill>
                <a:effectLst/>
                <a:latin typeface="JetBrains Mono Regular" panose="02000009000000000000" pitchFamily="49" charset="0"/>
              </a:rPr>
              <a:t>str</a:t>
            </a:r>
            <a:r>
              <a:rPr lang="en-AU" b="0" dirty="0">
                <a:solidFill>
                  <a:srgbClr val="F09483"/>
                </a:solidFill>
                <a:effectLst/>
                <a:latin typeface="JetBrains Mono Regular" panose="02000009000000000000" pitchFamily="49" charset="0"/>
              </a:rPr>
              <a:t>, </a:t>
            </a:r>
            <a:r>
              <a:rPr lang="en-AU" b="0" dirty="0">
                <a:solidFill>
                  <a:srgbClr val="FAC29A"/>
                </a:solidFill>
                <a:effectLst/>
                <a:latin typeface="JetBrains Mono Regular" panose="02000009000000000000" pitchFamily="49" charset="0"/>
              </a:rPr>
              <a:t>i32</a:t>
            </a:r>
            <a:r>
              <a:rPr lang="en-AU" b="0" dirty="0">
                <a:solidFill>
                  <a:srgbClr val="F09483"/>
                </a:solidFill>
                <a:effectLst/>
                <a:latin typeface="JetBrains Mono Regular" panose="02000009000000000000" pitchFamily="49" charset="0"/>
              </a:rPr>
              <a:t>&gt;;</a:t>
            </a:r>
            <a:endParaRPr lang="en-AU" b="0" dirty="0">
              <a:solidFill>
                <a:srgbClr val="BBBBBB"/>
              </a:solidFill>
              <a:effectLst/>
              <a:latin typeface="JetBrains Mono Regular" panose="02000009000000000000" pitchFamily="49" charset="0"/>
            </a:endParaRPr>
          </a:p>
        </p:txBody>
      </p:sp>
    </p:spTree>
    <p:extLst>
      <p:ext uri="{BB962C8B-B14F-4D97-AF65-F5344CB8AC3E}">
        <p14:creationId xmlns:p14="http://schemas.microsoft.com/office/powerpoint/2010/main" val="211451187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showMasterSp="0">
  <p:cSld>
    <p:bg>
      <p:bgPr>
        <a:solidFill>
          <a:srgbClr val="1C1E2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Another interesting concept – the parser trait</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923330"/>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In nom, a parser doesn’t have to be a function. It can be any type that has the “Parser” trait defined for it</a:t>
            </a:r>
          </a:p>
          <a:p>
            <a:pPr marL="742950" lvl="1" indent="-285750">
              <a:buFont typeface="Arial" panose="020B0604020202020204" pitchFamily="34" charset="0"/>
              <a:buChar char="•"/>
            </a:pPr>
            <a:r>
              <a:rPr lang="en-AU" dirty="0">
                <a:solidFill>
                  <a:schemeClr val="bg1"/>
                </a:solidFill>
                <a:latin typeface="Fira Sans" panose="020B0503050000020004" pitchFamily="34" charset="0"/>
              </a:rPr>
              <a:t>A trait is like a Java interface, but you can implement it for any type.</a:t>
            </a:r>
          </a:p>
        </p:txBody>
      </p:sp>
    </p:spTree>
    <p:extLst>
      <p:ext uri="{BB962C8B-B14F-4D97-AF65-F5344CB8AC3E}">
        <p14:creationId xmlns:p14="http://schemas.microsoft.com/office/powerpoint/2010/main" val="66955482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MasterSp="0">
  <p:cSld>
    <p:bg>
      <p:bgPr>
        <a:solidFill>
          <a:srgbClr val="1C1E2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Another interesting concept – the parser trait</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1477328"/>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In nom, a parser doesn’t have to be a function. It can be any type that has the “Parser” trait defined for it</a:t>
            </a:r>
          </a:p>
          <a:p>
            <a:pPr marL="742950" lvl="1" indent="-285750">
              <a:buFont typeface="Arial" panose="020B0604020202020204" pitchFamily="34" charset="0"/>
              <a:buChar char="•"/>
            </a:pPr>
            <a:r>
              <a:rPr lang="en-AU" dirty="0">
                <a:solidFill>
                  <a:schemeClr val="bg1"/>
                </a:solidFill>
                <a:latin typeface="Fira Sans" panose="020B0503050000020004" pitchFamily="34" charset="0"/>
              </a:rPr>
              <a:t>A trait is like a Java interface, but you can implement it for any type.</a:t>
            </a:r>
          </a:p>
          <a:p>
            <a:pPr marL="742950" lvl="1"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Parser is implemented for tuples, so a tuple of parsers </a:t>
            </a:r>
            <a:r>
              <a:rPr lang="en-AU" b="1" dirty="0">
                <a:solidFill>
                  <a:schemeClr val="bg1"/>
                </a:solidFill>
                <a:latin typeface="Fira Sans" panose="020B0503050000020004" pitchFamily="34" charset="0"/>
              </a:rPr>
              <a:t>is</a:t>
            </a:r>
            <a:r>
              <a:rPr lang="en-AU" dirty="0">
                <a:solidFill>
                  <a:schemeClr val="bg1"/>
                </a:solidFill>
                <a:latin typeface="Fira Sans" panose="020B0503050000020004" pitchFamily="34" charset="0"/>
              </a:rPr>
              <a:t> a parser!</a:t>
            </a:r>
          </a:p>
        </p:txBody>
      </p:sp>
    </p:spTree>
    <p:extLst>
      <p:ext uri="{BB962C8B-B14F-4D97-AF65-F5344CB8AC3E}">
        <p14:creationId xmlns:p14="http://schemas.microsoft.com/office/powerpoint/2010/main" val="80319964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MasterSp="0">
  <p:cSld>
    <p:bg>
      <p:bgPr>
        <a:solidFill>
          <a:srgbClr val="1C1E2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Another interesting concept – the parser trait</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1477328"/>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In nom, a parser doesn’t have to be a function. It can be any type that has the “Parser” trait defined for it</a:t>
            </a:r>
          </a:p>
          <a:p>
            <a:pPr marL="742950" lvl="1" indent="-285750">
              <a:buFont typeface="Arial" panose="020B0604020202020204" pitchFamily="34" charset="0"/>
              <a:buChar char="•"/>
            </a:pPr>
            <a:r>
              <a:rPr lang="en-AU" dirty="0">
                <a:solidFill>
                  <a:schemeClr val="bg1"/>
                </a:solidFill>
                <a:latin typeface="Fira Sans" panose="020B0503050000020004" pitchFamily="34" charset="0"/>
              </a:rPr>
              <a:t>A trait is like a Java interface, but you can implement it for any type.</a:t>
            </a:r>
          </a:p>
          <a:p>
            <a:pPr marL="742950" lvl="1"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Parser is implemented for tuples, so a tuple of parsers </a:t>
            </a:r>
            <a:r>
              <a:rPr lang="en-AU" b="1" dirty="0">
                <a:solidFill>
                  <a:schemeClr val="bg1"/>
                </a:solidFill>
                <a:latin typeface="Fira Sans" panose="020B0503050000020004" pitchFamily="34" charset="0"/>
              </a:rPr>
              <a:t>is</a:t>
            </a:r>
            <a:r>
              <a:rPr lang="en-AU" dirty="0">
                <a:solidFill>
                  <a:schemeClr val="bg1"/>
                </a:solidFill>
                <a:latin typeface="Fira Sans" panose="020B0503050000020004" pitchFamily="34" charset="0"/>
              </a:rPr>
              <a:t> a parser!</a:t>
            </a:r>
          </a:p>
        </p:txBody>
      </p:sp>
      <p:sp>
        <p:nvSpPr>
          <p:cNvPr id="8" name="TextBox 7">
            <a:extLst>
              <a:ext uri="{FF2B5EF4-FFF2-40B4-BE49-F238E27FC236}">
                <a16:creationId xmlns:a16="http://schemas.microsoft.com/office/drawing/2014/main" id="{B3FBE3C1-6A52-2C74-4A4E-5ADC77973F15}"/>
              </a:ext>
            </a:extLst>
          </p:cNvPr>
          <p:cNvSpPr txBox="1"/>
          <p:nvPr/>
        </p:nvSpPr>
        <p:spPr>
          <a:xfrm>
            <a:off x="3047288" y="3429000"/>
            <a:ext cx="6097424" cy="2308324"/>
          </a:xfrm>
          <a:prstGeom prst="rect">
            <a:avLst/>
          </a:prstGeom>
          <a:noFill/>
        </p:spPr>
        <p:txBody>
          <a:bodyPr wrap="square">
            <a:spAutoFit/>
          </a:bodyPr>
          <a:lstStyle/>
          <a:p>
            <a:r>
              <a:rPr lang="en-AU" b="0" dirty="0" err="1">
                <a:solidFill>
                  <a:srgbClr val="25B0BC"/>
                </a:solidFill>
                <a:effectLst/>
                <a:latin typeface="JetBrains Mono" panose="02000009000000000000" pitchFamily="49" charset="0"/>
              </a:rPr>
              <a:t>assert_eq</a:t>
            </a:r>
            <a:r>
              <a:rPr lang="en-AU" b="0" dirty="0">
                <a:solidFill>
                  <a:srgbClr val="25B0BC"/>
                </a:solidFill>
                <a:effectLst/>
                <a:latin typeface="JetBrains Mono" panose="02000009000000000000" pitchFamily="49" charset="0"/>
              </a:rPr>
              <a:t>!</a:t>
            </a:r>
            <a:r>
              <a:rPr lang="en-AU" b="0" dirty="0">
                <a:solidFill>
                  <a:srgbClr val="F09483"/>
                </a:solidFill>
                <a:effectLst/>
                <a:latin typeface="JetBrains Mono" panose="02000009000000000000" pitchFamily="49" charset="0"/>
              </a:rPr>
              <a:t>(</a:t>
            </a:r>
            <a:endParaRPr lang="en-AU" b="0" dirty="0">
              <a:solidFill>
                <a:srgbClr val="BBBBBB"/>
              </a:solidFill>
              <a:effectLst/>
              <a:latin typeface="JetBrains Mono" panose="02000009000000000000" pitchFamily="49" charset="0"/>
            </a:endParaRPr>
          </a:p>
          <a:p>
            <a:r>
              <a:rPr lang="en-AU" b="0" dirty="0">
                <a:solidFill>
                  <a:srgbClr val="F09483"/>
                </a:solidFill>
                <a:effectLst/>
                <a:latin typeface="JetBrains Mono" panose="02000009000000000000" pitchFamily="49" charset="0"/>
              </a:rPr>
              <a:t>    (</a:t>
            </a:r>
            <a:r>
              <a:rPr lang="en-AU" b="0" dirty="0">
                <a:solidFill>
                  <a:srgbClr val="E95678"/>
                </a:solidFill>
                <a:effectLst/>
                <a:latin typeface="JetBrains Mono" panose="02000009000000000000" pitchFamily="49" charset="0"/>
              </a:rPr>
              <a:t>letter</a:t>
            </a:r>
            <a:r>
              <a:rPr lang="en-AU" b="0" dirty="0">
                <a:solidFill>
                  <a:srgbClr val="F09483"/>
                </a:solidFill>
                <a:effectLst/>
                <a:latin typeface="JetBrains Mono" panose="02000009000000000000" pitchFamily="49" charset="0"/>
              </a:rPr>
              <a:t>, </a:t>
            </a:r>
            <a:r>
              <a:rPr lang="en-AU" b="0" dirty="0">
                <a:solidFill>
                  <a:srgbClr val="E95678"/>
                </a:solidFill>
                <a:effectLst/>
                <a:latin typeface="JetBrains Mono" panose="02000009000000000000" pitchFamily="49" charset="0"/>
              </a:rPr>
              <a:t>integer</a:t>
            </a:r>
            <a:r>
              <a:rPr lang="en-AU" b="0" dirty="0">
                <a:solidFill>
                  <a:srgbClr val="F09483"/>
                </a:solidFill>
                <a:effectLst/>
                <a:latin typeface="JetBrains Mono" panose="02000009000000000000" pitchFamily="49" charset="0"/>
              </a:rPr>
              <a:t>)</a:t>
            </a:r>
            <a:r>
              <a:rPr lang="en-AU" b="0" i="1" dirty="0">
                <a:solidFill>
                  <a:srgbClr val="BBBBBB"/>
                </a:solidFill>
                <a:effectLst/>
                <a:latin typeface="JetBrains Mono" panose="02000009000000000000" pitchFamily="49" charset="0"/>
              </a:rPr>
              <a:t>.</a:t>
            </a:r>
            <a:r>
              <a:rPr lang="en-AU" b="0" dirty="0">
                <a:solidFill>
                  <a:srgbClr val="25B0BC"/>
                </a:solidFill>
                <a:effectLst/>
                <a:latin typeface="JetBrains Mono" panose="02000009000000000000" pitchFamily="49" charset="0"/>
              </a:rPr>
              <a:t>parse</a:t>
            </a:r>
            <a:r>
              <a:rPr lang="en-AU" b="0" dirty="0">
                <a:solidFill>
                  <a:srgbClr val="F09483"/>
                </a:solidFill>
                <a:effectLst/>
                <a:latin typeface="JetBrains Mono" panose="02000009000000000000" pitchFamily="49" charset="0"/>
              </a:rPr>
              <a:t>(</a:t>
            </a:r>
            <a:r>
              <a:rPr lang="en-AU" b="0" dirty="0">
                <a:solidFill>
                  <a:srgbClr val="FAB795"/>
                </a:solidFill>
                <a:effectLst/>
                <a:latin typeface="JetBrains Mono" panose="02000009000000000000" pitchFamily="49" charset="0"/>
              </a:rPr>
              <a:t>"a12"</a:t>
            </a:r>
            <a:r>
              <a:rPr lang="en-AU" b="0" dirty="0">
                <a:solidFill>
                  <a:srgbClr val="F09483"/>
                </a:solidFill>
                <a:effectLst/>
                <a:latin typeface="JetBrains Mono" panose="02000009000000000000" pitchFamily="49" charset="0"/>
              </a:rPr>
              <a:t>),</a:t>
            </a:r>
            <a:endParaRPr lang="en-AU" b="0" dirty="0">
              <a:solidFill>
                <a:srgbClr val="BBBBBB"/>
              </a:solidFill>
              <a:effectLst/>
              <a:latin typeface="JetBrains Mono" panose="02000009000000000000" pitchFamily="49" charset="0"/>
            </a:endParaRPr>
          </a:p>
          <a:p>
            <a:r>
              <a:rPr lang="en-AU" b="0" dirty="0">
                <a:solidFill>
                  <a:srgbClr val="F09483"/>
                </a:solidFill>
                <a:effectLst/>
                <a:latin typeface="JetBrains Mono" panose="02000009000000000000" pitchFamily="49" charset="0"/>
              </a:rPr>
              <a:t>    </a:t>
            </a:r>
            <a:endParaRPr lang="en-AU" b="0" dirty="0">
              <a:solidFill>
                <a:srgbClr val="BBBBBB"/>
              </a:solidFill>
              <a:effectLst/>
              <a:latin typeface="JetBrains Mono" panose="02000009000000000000" pitchFamily="49" charset="0"/>
            </a:endParaRPr>
          </a:p>
          <a:p>
            <a:r>
              <a:rPr lang="en-AU" b="0" dirty="0">
                <a:solidFill>
                  <a:srgbClr val="F09483"/>
                </a:solidFill>
                <a:effectLst/>
                <a:latin typeface="JetBrains Mono" panose="02000009000000000000" pitchFamily="49" charset="0"/>
              </a:rPr>
              <a:t>    </a:t>
            </a:r>
            <a:r>
              <a:rPr lang="en-AU" b="0" dirty="0">
                <a:solidFill>
                  <a:srgbClr val="FAC29A"/>
                </a:solidFill>
                <a:effectLst/>
                <a:latin typeface="JetBrains Mono" panose="02000009000000000000" pitchFamily="49" charset="0"/>
              </a:rPr>
              <a:t>Ok</a:t>
            </a:r>
            <a:r>
              <a:rPr lang="en-AU" b="0" dirty="0">
                <a:solidFill>
                  <a:srgbClr val="F09483"/>
                </a:solidFill>
                <a:effectLst/>
                <a:latin typeface="JetBrains Mono" panose="02000009000000000000" pitchFamily="49" charset="0"/>
              </a:rPr>
              <a:t>((</a:t>
            </a:r>
            <a:endParaRPr lang="en-AU" b="0" dirty="0">
              <a:solidFill>
                <a:srgbClr val="BBBBBB"/>
              </a:solidFill>
              <a:effectLst/>
              <a:latin typeface="JetBrains Mono" panose="02000009000000000000" pitchFamily="49" charset="0"/>
            </a:endParaRPr>
          </a:p>
          <a:p>
            <a:r>
              <a:rPr lang="en-AU" b="0" dirty="0">
                <a:solidFill>
                  <a:srgbClr val="F09483"/>
                </a:solidFill>
                <a:effectLst/>
                <a:latin typeface="JetBrains Mono" panose="02000009000000000000" pitchFamily="49" charset="0"/>
              </a:rPr>
              <a:t>        </a:t>
            </a:r>
            <a:r>
              <a:rPr lang="en-AU" b="0" dirty="0">
                <a:solidFill>
                  <a:srgbClr val="FAB795"/>
                </a:solidFill>
                <a:effectLst/>
                <a:latin typeface="JetBrains Mono" panose="02000009000000000000" pitchFamily="49" charset="0"/>
              </a:rPr>
              <a:t>""</a:t>
            </a:r>
            <a:r>
              <a:rPr lang="en-AU" b="0" dirty="0">
                <a:solidFill>
                  <a:srgbClr val="F09483"/>
                </a:solidFill>
                <a:effectLst/>
                <a:latin typeface="JetBrains Mono" panose="02000009000000000000" pitchFamily="49" charset="0"/>
              </a:rPr>
              <a:t>,</a:t>
            </a:r>
            <a:r>
              <a:rPr lang="en-AU" b="0" i="1" dirty="0">
                <a:solidFill>
                  <a:srgbClr val="BBBBBB"/>
                </a:solidFill>
                <a:effectLst/>
                <a:latin typeface="JetBrains Mono" panose="02000009000000000000" pitchFamily="49" charset="0"/>
              </a:rPr>
              <a:t> // input</a:t>
            </a:r>
            <a:endParaRPr lang="en-AU" b="0" dirty="0">
              <a:solidFill>
                <a:srgbClr val="BBBBBB"/>
              </a:solidFill>
              <a:effectLst/>
              <a:latin typeface="JetBrains Mono" panose="02000009000000000000" pitchFamily="49" charset="0"/>
            </a:endParaRPr>
          </a:p>
          <a:p>
            <a:r>
              <a:rPr lang="en-AU" b="0" dirty="0">
                <a:solidFill>
                  <a:srgbClr val="F09483"/>
                </a:solidFill>
                <a:effectLst/>
                <a:latin typeface="JetBrains Mono" panose="02000009000000000000" pitchFamily="49" charset="0"/>
              </a:rPr>
              <a:t>        (</a:t>
            </a:r>
            <a:r>
              <a:rPr lang="en-AU" b="0" dirty="0">
                <a:solidFill>
                  <a:srgbClr val="FAB795"/>
                </a:solidFill>
                <a:effectLst/>
                <a:latin typeface="JetBrains Mono" panose="02000009000000000000" pitchFamily="49" charset="0"/>
              </a:rPr>
              <a:t>'a'</a:t>
            </a:r>
            <a:r>
              <a:rPr lang="en-AU" b="0" dirty="0">
                <a:solidFill>
                  <a:srgbClr val="F09483"/>
                </a:solidFill>
                <a:effectLst/>
                <a:latin typeface="JetBrains Mono" panose="02000009000000000000" pitchFamily="49" charset="0"/>
              </a:rPr>
              <a:t>, 12)</a:t>
            </a:r>
            <a:r>
              <a:rPr lang="en-AU" b="0" i="1" dirty="0">
                <a:solidFill>
                  <a:srgbClr val="BBBBBB"/>
                </a:solidFill>
                <a:effectLst/>
                <a:latin typeface="JetBrains Mono" panose="02000009000000000000" pitchFamily="49" charset="0"/>
              </a:rPr>
              <a:t> // value</a:t>
            </a:r>
            <a:endParaRPr lang="en-AU" b="0" dirty="0">
              <a:solidFill>
                <a:srgbClr val="BBBBBB"/>
              </a:solidFill>
              <a:effectLst/>
              <a:latin typeface="JetBrains Mono" panose="02000009000000000000" pitchFamily="49" charset="0"/>
            </a:endParaRPr>
          </a:p>
          <a:p>
            <a:r>
              <a:rPr lang="en-AU" b="0" dirty="0">
                <a:solidFill>
                  <a:srgbClr val="F09483"/>
                </a:solidFill>
                <a:effectLst/>
                <a:latin typeface="JetBrains Mono" panose="02000009000000000000" pitchFamily="49" charset="0"/>
              </a:rPr>
              <a:t>    ))</a:t>
            </a:r>
            <a:endParaRPr lang="en-AU" b="0" dirty="0">
              <a:solidFill>
                <a:srgbClr val="BBBBBB"/>
              </a:solidFill>
              <a:effectLst/>
              <a:latin typeface="JetBrains Mono" panose="02000009000000000000" pitchFamily="49" charset="0"/>
            </a:endParaRPr>
          </a:p>
          <a:p>
            <a:r>
              <a:rPr lang="en-AU" b="0" dirty="0">
                <a:solidFill>
                  <a:srgbClr val="F09483"/>
                </a:solidFill>
                <a:effectLst/>
                <a:latin typeface="JetBrains Mono" panose="02000009000000000000" pitchFamily="49" charset="0"/>
              </a:rPr>
              <a:t>);</a:t>
            </a:r>
            <a:endParaRPr lang="en-AU" b="0" dirty="0">
              <a:solidFill>
                <a:srgbClr val="BBBBBB"/>
              </a:solidFill>
              <a:effectLst/>
              <a:latin typeface="JetBrains Mono" panose="02000009000000000000" pitchFamily="49" charset="0"/>
            </a:endParaRPr>
          </a:p>
        </p:txBody>
      </p:sp>
    </p:spTree>
    <p:extLst>
      <p:ext uri="{BB962C8B-B14F-4D97-AF65-F5344CB8AC3E}">
        <p14:creationId xmlns:p14="http://schemas.microsoft.com/office/powerpoint/2010/main" val="407666127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MasterSp="0">
  <p:cSld>
    <p:bg>
      <p:bgPr>
        <a:solidFill>
          <a:srgbClr val="1C1E2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Another interesting concept – the parser trait</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1477328"/>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In nom, a parser doesn’t have to be a function. It can be any type that has the “Parser” trait defined for it</a:t>
            </a:r>
          </a:p>
          <a:p>
            <a:pPr marL="742950" lvl="1" indent="-285750">
              <a:buFont typeface="Arial" panose="020B0604020202020204" pitchFamily="34" charset="0"/>
              <a:buChar char="•"/>
            </a:pPr>
            <a:r>
              <a:rPr lang="en-AU" dirty="0">
                <a:solidFill>
                  <a:schemeClr val="bg1"/>
                </a:solidFill>
                <a:latin typeface="Fira Sans" panose="020B0503050000020004" pitchFamily="34" charset="0"/>
              </a:rPr>
              <a:t>A trait is like a Java interface, but you can implement it for any type.</a:t>
            </a:r>
          </a:p>
          <a:p>
            <a:pPr marL="742950" lvl="1"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Parser is implemented for tuples, so a tuple of parsers </a:t>
            </a:r>
            <a:r>
              <a:rPr lang="en-AU" b="1" dirty="0">
                <a:solidFill>
                  <a:schemeClr val="bg1"/>
                </a:solidFill>
                <a:latin typeface="Fira Sans" panose="020B0503050000020004" pitchFamily="34" charset="0"/>
              </a:rPr>
              <a:t>is</a:t>
            </a:r>
            <a:r>
              <a:rPr lang="en-AU" dirty="0">
                <a:solidFill>
                  <a:schemeClr val="bg1"/>
                </a:solidFill>
                <a:latin typeface="Fira Sans" panose="020B0503050000020004" pitchFamily="34" charset="0"/>
              </a:rPr>
              <a:t> a parser!</a:t>
            </a:r>
          </a:p>
        </p:txBody>
      </p:sp>
      <p:sp>
        <p:nvSpPr>
          <p:cNvPr id="6" name="TextBox 5">
            <a:extLst>
              <a:ext uri="{FF2B5EF4-FFF2-40B4-BE49-F238E27FC236}">
                <a16:creationId xmlns:a16="http://schemas.microsoft.com/office/drawing/2014/main" id="{66670E59-4EDC-FB9A-4DDA-F6E85F0A1E0D}"/>
              </a:ext>
            </a:extLst>
          </p:cNvPr>
          <p:cNvSpPr txBox="1"/>
          <p:nvPr/>
        </p:nvSpPr>
        <p:spPr>
          <a:xfrm>
            <a:off x="1077362" y="5749581"/>
            <a:ext cx="9862930" cy="369332"/>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It works like seq and returns a tuple of values</a:t>
            </a:r>
          </a:p>
        </p:txBody>
      </p:sp>
      <p:sp>
        <p:nvSpPr>
          <p:cNvPr id="4" name="TextBox 3">
            <a:extLst>
              <a:ext uri="{FF2B5EF4-FFF2-40B4-BE49-F238E27FC236}">
                <a16:creationId xmlns:a16="http://schemas.microsoft.com/office/drawing/2014/main" id="{06478E52-0704-753F-A7E0-78A4A66DBD9A}"/>
              </a:ext>
            </a:extLst>
          </p:cNvPr>
          <p:cNvSpPr txBox="1"/>
          <p:nvPr/>
        </p:nvSpPr>
        <p:spPr>
          <a:xfrm>
            <a:off x="3047288" y="3429000"/>
            <a:ext cx="6097424" cy="2308324"/>
          </a:xfrm>
          <a:prstGeom prst="rect">
            <a:avLst/>
          </a:prstGeom>
          <a:noFill/>
        </p:spPr>
        <p:txBody>
          <a:bodyPr wrap="square">
            <a:spAutoFit/>
          </a:bodyPr>
          <a:lstStyle/>
          <a:p>
            <a:r>
              <a:rPr lang="en-AU" b="0" dirty="0" err="1">
                <a:solidFill>
                  <a:srgbClr val="25B0BC"/>
                </a:solidFill>
                <a:effectLst/>
                <a:latin typeface="JetBrains Mono" panose="02000009000000000000" pitchFamily="49" charset="0"/>
              </a:rPr>
              <a:t>assert_eq</a:t>
            </a:r>
            <a:r>
              <a:rPr lang="en-AU" b="0" dirty="0">
                <a:solidFill>
                  <a:srgbClr val="25B0BC"/>
                </a:solidFill>
                <a:effectLst/>
                <a:latin typeface="JetBrains Mono" panose="02000009000000000000" pitchFamily="49" charset="0"/>
              </a:rPr>
              <a:t>!</a:t>
            </a:r>
            <a:r>
              <a:rPr lang="en-AU" b="0" dirty="0">
                <a:solidFill>
                  <a:srgbClr val="F09483"/>
                </a:solidFill>
                <a:effectLst/>
                <a:latin typeface="JetBrains Mono" panose="02000009000000000000" pitchFamily="49" charset="0"/>
              </a:rPr>
              <a:t>(</a:t>
            </a:r>
            <a:endParaRPr lang="en-AU" b="0" dirty="0">
              <a:solidFill>
                <a:srgbClr val="BBBBBB"/>
              </a:solidFill>
              <a:effectLst/>
              <a:latin typeface="JetBrains Mono" panose="02000009000000000000" pitchFamily="49" charset="0"/>
            </a:endParaRPr>
          </a:p>
          <a:p>
            <a:r>
              <a:rPr lang="en-AU" b="0" dirty="0">
                <a:solidFill>
                  <a:srgbClr val="F09483"/>
                </a:solidFill>
                <a:effectLst/>
                <a:latin typeface="JetBrains Mono" panose="02000009000000000000" pitchFamily="49" charset="0"/>
              </a:rPr>
              <a:t>    (</a:t>
            </a:r>
            <a:r>
              <a:rPr lang="en-AU" b="0" dirty="0">
                <a:solidFill>
                  <a:srgbClr val="E95678"/>
                </a:solidFill>
                <a:effectLst/>
                <a:latin typeface="JetBrains Mono" panose="02000009000000000000" pitchFamily="49" charset="0"/>
              </a:rPr>
              <a:t>letter</a:t>
            </a:r>
            <a:r>
              <a:rPr lang="en-AU" b="0" dirty="0">
                <a:solidFill>
                  <a:srgbClr val="F09483"/>
                </a:solidFill>
                <a:effectLst/>
                <a:latin typeface="JetBrains Mono" panose="02000009000000000000" pitchFamily="49" charset="0"/>
              </a:rPr>
              <a:t>, </a:t>
            </a:r>
            <a:r>
              <a:rPr lang="en-AU" b="0" dirty="0">
                <a:solidFill>
                  <a:srgbClr val="E95678"/>
                </a:solidFill>
                <a:effectLst/>
                <a:latin typeface="JetBrains Mono" panose="02000009000000000000" pitchFamily="49" charset="0"/>
              </a:rPr>
              <a:t>integer</a:t>
            </a:r>
            <a:r>
              <a:rPr lang="en-AU" b="0" dirty="0">
                <a:solidFill>
                  <a:srgbClr val="F09483"/>
                </a:solidFill>
                <a:effectLst/>
                <a:latin typeface="JetBrains Mono" panose="02000009000000000000" pitchFamily="49" charset="0"/>
              </a:rPr>
              <a:t>)</a:t>
            </a:r>
            <a:r>
              <a:rPr lang="en-AU" b="0" i="1" dirty="0">
                <a:solidFill>
                  <a:srgbClr val="BBBBBB"/>
                </a:solidFill>
                <a:effectLst/>
                <a:latin typeface="JetBrains Mono" panose="02000009000000000000" pitchFamily="49" charset="0"/>
              </a:rPr>
              <a:t>.</a:t>
            </a:r>
            <a:r>
              <a:rPr lang="en-AU" b="0" dirty="0">
                <a:solidFill>
                  <a:srgbClr val="25B0BC"/>
                </a:solidFill>
                <a:effectLst/>
                <a:latin typeface="JetBrains Mono" panose="02000009000000000000" pitchFamily="49" charset="0"/>
              </a:rPr>
              <a:t>parse</a:t>
            </a:r>
            <a:r>
              <a:rPr lang="en-AU" b="0" dirty="0">
                <a:solidFill>
                  <a:srgbClr val="F09483"/>
                </a:solidFill>
                <a:effectLst/>
                <a:latin typeface="JetBrains Mono" panose="02000009000000000000" pitchFamily="49" charset="0"/>
              </a:rPr>
              <a:t>(</a:t>
            </a:r>
            <a:r>
              <a:rPr lang="en-AU" b="0" dirty="0">
                <a:solidFill>
                  <a:srgbClr val="FAB795"/>
                </a:solidFill>
                <a:effectLst/>
                <a:latin typeface="JetBrains Mono" panose="02000009000000000000" pitchFamily="49" charset="0"/>
              </a:rPr>
              <a:t>"a12"</a:t>
            </a:r>
            <a:r>
              <a:rPr lang="en-AU" b="0" dirty="0">
                <a:solidFill>
                  <a:srgbClr val="F09483"/>
                </a:solidFill>
                <a:effectLst/>
                <a:latin typeface="JetBrains Mono" panose="02000009000000000000" pitchFamily="49" charset="0"/>
              </a:rPr>
              <a:t>),</a:t>
            </a:r>
            <a:endParaRPr lang="en-AU" b="0" dirty="0">
              <a:solidFill>
                <a:srgbClr val="BBBBBB"/>
              </a:solidFill>
              <a:effectLst/>
              <a:latin typeface="JetBrains Mono" panose="02000009000000000000" pitchFamily="49" charset="0"/>
            </a:endParaRPr>
          </a:p>
          <a:p>
            <a:r>
              <a:rPr lang="en-AU" b="0" dirty="0">
                <a:solidFill>
                  <a:srgbClr val="F09483"/>
                </a:solidFill>
                <a:effectLst/>
                <a:latin typeface="JetBrains Mono" panose="02000009000000000000" pitchFamily="49" charset="0"/>
              </a:rPr>
              <a:t>    </a:t>
            </a:r>
            <a:endParaRPr lang="en-AU" b="0" dirty="0">
              <a:solidFill>
                <a:srgbClr val="BBBBBB"/>
              </a:solidFill>
              <a:effectLst/>
              <a:latin typeface="JetBrains Mono" panose="02000009000000000000" pitchFamily="49" charset="0"/>
            </a:endParaRPr>
          </a:p>
          <a:p>
            <a:r>
              <a:rPr lang="en-AU" b="0" dirty="0">
                <a:solidFill>
                  <a:srgbClr val="F09483"/>
                </a:solidFill>
                <a:effectLst/>
                <a:latin typeface="JetBrains Mono" panose="02000009000000000000" pitchFamily="49" charset="0"/>
              </a:rPr>
              <a:t>    </a:t>
            </a:r>
            <a:r>
              <a:rPr lang="en-AU" b="0" dirty="0">
                <a:solidFill>
                  <a:srgbClr val="FAC29A"/>
                </a:solidFill>
                <a:effectLst/>
                <a:latin typeface="JetBrains Mono" panose="02000009000000000000" pitchFamily="49" charset="0"/>
              </a:rPr>
              <a:t>Ok</a:t>
            </a:r>
            <a:r>
              <a:rPr lang="en-AU" b="0" dirty="0">
                <a:solidFill>
                  <a:srgbClr val="F09483"/>
                </a:solidFill>
                <a:effectLst/>
                <a:latin typeface="JetBrains Mono" panose="02000009000000000000" pitchFamily="49" charset="0"/>
              </a:rPr>
              <a:t>((</a:t>
            </a:r>
            <a:endParaRPr lang="en-AU" b="0" dirty="0">
              <a:solidFill>
                <a:srgbClr val="BBBBBB"/>
              </a:solidFill>
              <a:effectLst/>
              <a:latin typeface="JetBrains Mono" panose="02000009000000000000" pitchFamily="49" charset="0"/>
            </a:endParaRPr>
          </a:p>
          <a:p>
            <a:r>
              <a:rPr lang="en-AU" b="0" dirty="0">
                <a:solidFill>
                  <a:srgbClr val="F09483"/>
                </a:solidFill>
                <a:effectLst/>
                <a:latin typeface="JetBrains Mono" panose="02000009000000000000" pitchFamily="49" charset="0"/>
              </a:rPr>
              <a:t>        </a:t>
            </a:r>
            <a:r>
              <a:rPr lang="en-AU" b="0" dirty="0">
                <a:solidFill>
                  <a:srgbClr val="FAB795"/>
                </a:solidFill>
                <a:effectLst/>
                <a:latin typeface="JetBrains Mono" panose="02000009000000000000" pitchFamily="49" charset="0"/>
              </a:rPr>
              <a:t>""</a:t>
            </a:r>
            <a:r>
              <a:rPr lang="en-AU" b="0" dirty="0">
                <a:solidFill>
                  <a:srgbClr val="F09483"/>
                </a:solidFill>
                <a:effectLst/>
                <a:latin typeface="JetBrains Mono" panose="02000009000000000000" pitchFamily="49" charset="0"/>
              </a:rPr>
              <a:t>,</a:t>
            </a:r>
            <a:r>
              <a:rPr lang="en-AU" b="0" i="1" dirty="0">
                <a:solidFill>
                  <a:srgbClr val="BBBBBB"/>
                </a:solidFill>
                <a:effectLst/>
                <a:latin typeface="JetBrains Mono" panose="02000009000000000000" pitchFamily="49" charset="0"/>
              </a:rPr>
              <a:t> // input</a:t>
            </a:r>
            <a:endParaRPr lang="en-AU" b="0" dirty="0">
              <a:solidFill>
                <a:srgbClr val="BBBBBB"/>
              </a:solidFill>
              <a:effectLst/>
              <a:latin typeface="JetBrains Mono" panose="02000009000000000000" pitchFamily="49" charset="0"/>
            </a:endParaRPr>
          </a:p>
          <a:p>
            <a:r>
              <a:rPr lang="en-AU" b="0" dirty="0">
                <a:solidFill>
                  <a:srgbClr val="F09483"/>
                </a:solidFill>
                <a:effectLst/>
                <a:latin typeface="JetBrains Mono" panose="02000009000000000000" pitchFamily="49" charset="0"/>
              </a:rPr>
              <a:t>        (</a:t>
            </a:r>
            <a:r>
              <a:rPr lang="en-AU" b="0" dirty="0">
                <a:solidFill>
                  <a:srgbClr val="FAB795"/>
                </a:solidFill>
                <a:effectLst/>
                <a:latin typeface="JetBrains Mono" panose="02000009000000000000" pitchFamily="49" charset="0"/>
              </a:rPr>
              <a:t>'a'</a:t>
            </a:r>
            <a:r>
              <a:rPr lang="en-AU" b="0" dirty="0">
                <a:solidFill>
                  <a:srgbClr val="F09483"/>
                </a:solidFill>
                <a:effectLst/>
                <a:latin typeface="JetBrains Mono" panose="02000009000000000000" pitchFamily="49" charset="0"/>
              </a:rPr>
              <a:t>, 12)</a:t>
            </a:r>
            <a:r>
              <a:rPr lang="en-AU" b="0" i="1" dirty="0">
                <a:solidFill>
                  <a:srgbClr val="BBBBBB"/>
                </a:solidFill>
                <a:effectLst/>
                <a:latin typeface="JetBrains Mono" panose="02000009000000000000" pitchFamily="49" charset="0"/>
              </a:rPr>
              <a:t> // value</a:t>
            </a:r>
            <a:endParaRPr lang="en-AU" b="0" dirty="0">
              <a:solidFill>
                <a:srgbClr val="BBBBBB"/>
              </a:solidFill>
              <a:effectLst/>
              <a:latin typeface="JetBrains Mono" panose="02000009000000000000" pitchFamily="49" charset="0"/>
            </a:endParaRPr>
          </a:p>
          <a:p>
            <a:r>
              <a:rPr lang="en-AU" b="0" dirty="0">
                <a:solidFill>
                  <a:srgbClr val="F09483"/>
                </a:solidFill>
                <a:effectLst/>
                <a:latin typeface="JetBrains Mono" panose="02000009000000000000" pitchFamily="49" charset="0"/>
              </a:rPr>
              <a:t>    ))</a:t>
            </a:r>
            <a:endParaRPr lang="en-AU" b="0" dirty="0">
              <a:solidFill>
                <a:srgbClr val="BBBBBB"/>
              </a:solidFill>
              <a:effectLst/>
              <a:latin typeface="JetBrains Mono" panose="02000009000000000000" pitchFamily="49" charset="0"/>
            </a:endParaRPr>
          </a:p>
          <a:p>
            <a:r>
              <a:rPr lang="en-AU" b="0" dirty="0">
                <a:solidFill>
                  <a:srgbClr val="F09483"/>
                </a:solidFill>
                <a:effectLst/>
                <a:latin typeface="JetBrains Mono" panose="02000009000000000000" pitchFamily="49" charset="0"/>
              </a:rPr>
              <a:t>);</a:t>
            </a:r>
            <a:endParaRPr lang="en-AU" b="0" dirty="0">
              <a:solidFill>
                <a:srgbClr val="BBBBBB"/>
              </a:solidFill>
              <a:effectLst/>
              <a:latin typeface="JetBrains Mono" panose="02000009000000000000" pitchFamily="49" charset="0"/>
            </a:endParaRPr>
          </a:p>
        </p:txBody>
      </p:sp>
    </p:spTree>
    <p:extLst>
      <p:ext uri="{BB962C8B-B14F-4D97-AF65-F5344CB8AC3E}">
        <p14:creationId xmlns:p14="http://schemas.microsoft.com/office/powerpoint/2010/main" val="335295538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MasterSp="0">
  <p:cSld>
    <p:bg>
      <p:bgPr>
        <a:solidFill>
          <a:srgbClr val="1C1E2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Another interesting concept – the parser trait</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369332"/>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We can also use anything that implements Parser in a combinator</a:t>
            </a:r>
          </a:p>
        </p:txBody>
      </p:sp>
    </p:spTree>
    <p:extLst>
      <p:ext uri="{BB962C8B-B14F-4D97-AF65-F5344CB8AC3E}">
        <p14:creationId xmlns:p14="http://schemas.microsoft.com/office/powerpoint/2010/main" val="233529026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MasterSp="0">
  <p:cSld>
    <p:bg>
      <p:bgPr>
        <a:solidFill>
          <a:srgbClr val="1C1E2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Another interesting concept – the parser trait</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369332"/>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We can also use anything that implements Parser in a combinator</a:t>
            </a:r>
          </a:p>
        </p:txBody>
      </p:sp>
      <p:sp>
        <p:nvSpPr>
          <p:cNvPr id="5" name="TextBox 4">
            <a:extLst>
              <a:ext uri="{FF2B5EF4-FFF2-40B4-BE49-F238E27FC236}">
                <a16:creationId xmlns:a16="http://schemas.microsoft.com/office/drawing/2014/main" id="{EACCB766-0A2E-70C9-66A6-101CB34AA0E2}"/>
              </a:ext>
            </a:extLst>
          </p:cNvPr>
          <p:cNvSpPr txBox="1"/>
          <p:nvPr/>
        </p:nvSpPr>
        <p:spPr>
          <a:xfrm>
            <a:off x="2760502" y="2743205"/>
            <a:ext cx="6583822" cy="2031325"/>
          </a:xfrm>
          <a:prstGeom prst="rect">
            <a:avLst/>
          </a:prstGeom>
          <a:noFill/>
        </p:spPr>
        <p:txBody>
          <a:bodyPr wrap="square">
            <a:spAutoFit/>
          </a:bodyPr>
          <a:lstStyle/>
          <a:p>
            <a:r>
              <a:rPr lang="en-AU" b="0" dirty="0" err="1">
                <a:solidFill>
                  <a:srgbClr val="25B0BC"/>
                </a:solidFill>
                <a:effectLst/>
                <a:latin typeface="JetBrains Mono" panose="02000009000000000000" pitchFamily="49" charset="0"/>
              </a:rPr>
              <a:t>assert_eq</a:t>
            </a:r>
            <a:r>
              <a:rPr lang="en-AU" b="0" dirty="0">
                <a:solidFill>
                  <a:srgbClr val="F09483"/>
                </a:solidFill>
                <a:effectLst/>
                <a:latin typeface="JetBrains Mono" panose="02000009000000000000" pitchFamily="49" charset="0"/>
              </a:rPr>
              <a:t>(</a:t>
            </a:r>
            <a:endParaRPr lang="en-AU" b="0" dirty="0">
              <a:solidFill>
                <a:srgbClr val="BBBBBB"/>
              </a:solidFill>
              <a:effectLst/>
              <a:latin typeface="JetBrains Mono" panose="02000009000000000000" pitchFamily="49" charset="0"/>
            </a:endParaRPr>
          </a:p>
          <a:p>
            <a:r>
              <a:rPr lang="en-AU" b="0" dirty="0">
                <a:solidFill>
                  <a:srgbClr val="F09483"/>
                </a:solidFill>
                <a:effectLst/>
                <a:latin typeface="JetBrains Mono" panose="02000009000000000000" pitchFamily="49" charset="0"/>
              </a:rPr>
              <a:t>    </a:t>
            </a:r>
            <a:r>
              <a:rPr lang="en-AU" b="0" dirty="0">
                <a:solidFill>
                  <a:srgbClr val="25B0BC"/>
                </a:solidFill>
                <a:effectLst/>
                <a:latin typeface="JetBrains Mono" panose="02000009000000000000" pitchFamily="49" charset="0"/>
              </a:rPr>
              <a:t>many0</a:t>
            </a:r>
            <a:r>
              <a:rPr lang="en-AU" b="0" dirty="0">
                <a:solidFill>
                  <a:srgbClr val="F09483"/>
                </a:solidFill>
                <a:effectLst/>
                <a:latin typeface="JetBrains Mono" panose="02000009000000000000" pitchFamily="49" charset="0"/>
              </a:rPr>
              <a:t>((</a:t>
            </a:r>
            <a:r>
              <a:rPr lang="en-AU" b="0" dirty="0">
                <a:solidFill>
                  <a:srgbClr val="E95678"/>
                </a:solidFill>
                <a:effectLst/>
                <a:latin typeface="JetBrains Mono" panose="02000009000000000000" pitchFamily="49" charset="0"/>
              </a:rPr>
              <a:t>letter</a:t>
            </a:r>
            <a:r>
              <a:rPr lang="en-AU" b="0" dirty="0">
                <a:solidFill>
                  <a:srgbClr val="F09483"/>
                </a:solidFill>
                <a:effectLst/>
                <a:latin typeface="JetBrains Mono" panose="02000009000000000000" pitchFamily="49" charset="0"/>
              </a:rPr>
              <a:t>, </a:t>
            </a:r>
            <a:r>
              <a:rPr lang="en-AU" b="0" dirty="0">
                <a:solidFill>
                  <a:srgbClr val="E95678"/>
                </a:solidFill>
                <a:effectLst/>
                <a:latin typeface="JetBrains Mono" panose="02000009000000000000" pitchFamily="49" charset="0"/>
              </a:rPr>
              <a:t>integer</a:t>
            </a:r>
            <a:r>
              <a:rPr lang="en-AU" b="0" dirty="0">
                <a:solidFill>
                  <a:srgbClr val="F09483"/>
                </a:solidFill>
                <a:effectLst/>
                <a:latin typeface="JetBrains Mono" panose="02000009000000000000" pitchFamily="49" charset="0"/>
              </a:rPr>
              <a:t>))(</a:t>
            </a:r>
            <a:r>
              <a:rPr lang="en-AU" b="0" dirty="0">
                <a:solidFill>
                  <a:srgbClr val="FAB795"/>
                </a:solidFill>
                <a:effectLst/>
                <a:latin typeface="JetBrains Mono" panose="02000009000000000000" pitchFamily="49" charset="0"/>
              </a:rPr>
              <a:t>"a12b34"</a:t>
            </a:r>
            <a:r>
              <a:rPr lang="en-AU" b="0" dirty="0">
                <a:solidFill>
                  <a:srgbClr val="F09483"/>
                </a:solidFill>
                <a:effectLst/>
                <a:latin typeface="JetBrains Mono" panose="02000009000000000000" pitchFamily="49" charset="0"/>
              </a:rPr>
              <a:t>),</a:t>
            </a:r>
            <a:endParaRPr lang="en-AU" b="0" dirty="0">
              <a:solidFill>
                <a:srgbClr val="BBBBBB"/>
              </a:solidFill>
              <a:effectLst/>
              <a:latin typeface="JetBrains Mono" panose="02000009000000000000" pitchFamily="49" charset="0"/>
            </a:endParaRPr>
          </a:p>
          <a:p>
            <a:r>
              <a:rPr lang="en-AU" b="0" dirty="0">
                <a:solidFill>
                  <a:srgbClr val="F09483"/>
                </a:solidFill>
                <a:effectLst/>
                <a:latin typeface="JetBrains Mono" panose="02000009000000000000" pitchFamily="49" charset="0"/>
              </a:rPr>
              <a:t>    </a:t>
            </a:r>
            <a:r>
              <a:rPr lang="en-AU" b="0" dirty="0">
                <a:solidFill>
                  <a:srgbClr val="FAC29A"/>
                </a:solidFill>
                <a:effectLst/>
                <a:latin typeface="JetBrains Mono" panose="02000009000000000000" pitchFamily="49" charset="0"/>
              </a:rPr>
              <a:t>Ok</a:t>
            </a:r>
            <a:r>
              <a:rPr lang="en-AU" b="0" dirty="0">
                <a:solidFill>
                  <a:srgbClr val="F09483"/>
                </a:solidFill>
                <a:effectLst/>
                <a:latin typeface="JetBrains Mono" panose="02000009000000000000" pitchFamily="49" charset="0"/>
              </a:rPr>
              <a:t>((</a:t>
            </a:r>
            <a:endParaRPr lang="en-AU" b="0" dirty="0">
              <a:solidFill>
                <a:srgbClr val="BBBBBB"/>
              </a:solidFill>
              <a:effectLst/>
              <a:latin typeface="JetBrains Mono" panose="02000009000000000000" pitchFamily="49" charset="0"/>
            </a:endParaRPr>
          </a:p>
          <a:p>
            <a:r>
              <a:rPr lang="en-AU" b="0" dirty="0">
                <a:solidFill>
                  <a:srgbClr val="F09483"/>
                </a:solidFill>
                <a:effectLst/>
                <a:latin typeface="JetBrains Mono" panose="02000009000000000000" pitchFamily="49" charset="0"/>
              </a:rPr>
              <a:t>        </a:t>
            </a:r>
            <a:r>
              <a:rPr lang="en-AU" b="0" dirty="0">
                <a:solidFill>
                  <a:srgbClr val="FAB795"/>
                </a:solidFill>
                <a:effectLst/>
                <a:latin typeface="JetBrains Mono" panose="02000009000000000000" pitchFamily="49" charset="0"/>
              </a:rPr>
              <a:t>""</a:t>
            </a:r>
            <a:r>
              <a:rPr lang="en-AU" b="0" dirty="0">
                <a:solidFill>
                  <a:srgbClr val="F09483"/>
                </a:solidFill>
                <a:effectLst/>
                <a:latin typeface="JetBrains Mono" panose="02000009000000000000" pitchFamily="49" charset="0"/>
              </a:rPr>
              <a:t>,</a:t>
            </a:r>
            <a:r>
              <a:rPr lang="en-AU" b="0" i="1" dirty="0">
                <a:solidFill>
                  <a:srgbClr val="BBBBBB"/>
                </a:solidFill>
                <a:effectLst/>
                <a:latin typeface="JetBrains Mono" panose="02000009000000000000" pitchFamily="49" charset="0"/>
              </a:rPr>
              <a:t> // input</a:t>
            </a:r>
            <a:endParaRPr lang="en-AU" b="0" dirty="0">
              <a:solidFill>
                <a:srgbClr val="BBBBBB"/>
              </a:solidFill>
              <a:effectLst/>
              <a:latin typeface="JetBrains Mono" panose="02000009000000000000" pitchFamily="49" charset="0"/>
            </a:endParaRPr>
          </a:p>
          <a:p>
            <a:r>
              <a:rPr lang="en-AU" b="0" dirty="0">
                <a:solidFill>
                  <a:srgbClr val="F09483"/>
                </a:solidFill>
                <a:effectLst/>
                <a:latin typeface="JetBrains Mono" panose="02000009000000000000" pitchFamily="49" charset="0"/>
              </a:rPr>
              <a:t>        </a:t>
            </a:r>
            <a:r>
              <a:rPr lang="en-AU" b="0" dirty="0" err="1">
                <a:solidFill>
                  <a:srgbClr val="25B0BC"/>
                </a:solidFill>
                <a:effectLst/>
                <a:latin typeface="JetBrains Mono" panose="02000009000000000000" pitchFamily="49" charset="0"/>
              </a:rPr>
              <a:t>vec</a:t>
            </a:r>
            <a:r>
              <a:rPr lang="en-AU" b="0" dirty="0">
                <a:solidFill>
                  <a:srgbClr val="25B0BC"/>
                </a:solidFill>
                <a:effectLst/>
                <a:latin typeface="JetBrains Mono" panose="02000009000000000000" pitchFamily="49" charset="0"/>
              </a:rPr>
              <a:t>!</a:t>
            </a:r>
            <a:r>
              <a:rPr lang="en-AU" b="0" dirty="0">
                <a:solidFill>
                  <a:srgbClr val="F09483"/>
                </a:solidFill>
                <a:effectLst/>
                <a:latin typeface="JetBrains Mono" panose="02000009000000000000" pitchFamily="49" charset="0"/>
              </a:rPr>
              <a:t>[(</a:t>
            </a:r>
            <a:r>
              <a:rPr lang="en-AU" b="0" dirty="0">
                <a:solidFill>
                  <a:srgbClr val="FAB795"/>
                </a:solidFill>
                <a:effectLst/>
                <a:latin typeface="JetBrains Mono" panose="02000009000000000000" pitchFamily="49" charset="0"/>
              </a:rPr>
              <a:t>'a'</a:t>
            </a:r>
            <a:r>
              <a:rPr lang="en-AU" b="0" dirty="0">
                <a:solidFill>
                  <a:srgbClr val="F09483"/>
                </a:solidFill>
                <a:effectLst/>
                <a:latin typeface="JetBrains Mono" panose="02000009000000000000" pitchFamily="49" charset="0"/>
              </a:rPr>
              <a:t>, 12), (</a:t>
            </a:r>
            <a:r>
              <a:rPr lang="en-AU" b="0" dirty="0">
                <a:solidFill>
                  <a:srgbClr val="FAB795"/>
                </a:solidFill>
                <a:effectLst/>
                <a:latin typeface="JetBrains Mono" panose="02000009000000000000" pitchFamily="49" charset="0"/>
              </a:rPr>
              <a:t>'b'</a:t>
            </a:r>
            <a:r>
              <a:rPr lang="en-AU" b="0" dirty="0">
                <a:solidFill>
                  <a:srgbClr val="F09483"/>
                </a:solidFill>
                <a:effectLst/>
                <a:latin typeface="JetBrains Mono" panose="02000009000000000000" pitchFamily="49" charset="0"/>
              </a:rPr>
              <a:t>, 34)]</a:t>
            </a:r>
            <a:r>
              <a:rPr lang="en-AU" b="0" i="1" dirty="0">
                <a:solidFill>
                  <a:srgbClr val="BBBBBB"/>
                </a:solidFill>
                <a:effectLst/>
                <a:latin typeface="JetBrains Mono" panose="02000009000000000000" pitchFamily="49" charset="0"/>
              </a:rPr>
              <a:t>  // value</a:t>
            </a:r>
            <a:endParaRPr lang="en-AU" b="0" dirty="0">
              <a:solidFill>
                <a:srgbClr val="BBBBBB"/>
              </a:solidFill>
              <a:effectLst/>
              <a:latin typeface="JetBrains Mono" panose="02000009000000000000" pitchFamily="49" charset="0"/>
            </a:endParaRPr>
          </a:p>
          <a:p>
            <a:r>
              <a:rPr lang="en-AU" b="0" dirty="0">
                <a:solidFill>
                  <a:srgbClr val="F09483"/>
                </a:solidFill>
                <a:effectLst/>
                <a:latin typeface="JetBrains Mono" panose="02000009000000000000" pitchFamily="49" charset="0"/>
              </a:rPr>
              <a:t>    ))</a:t>
            </a:r>
            <a:endParaRPr lang="en-AU" b="0" dirty="0">
              <a:solidFill>
                <a:srgbClr val="BBBBBB"/>
              </a:solidFill>
              <a:effectLst/>
              <a:latin typeface="JetBrains Mono" panose="02000009000000000000" pitchFamily="49" charset="0"/>
            </a:endParaRPr>
          </a:p>
          <a:p>
            <a:r>
              <a:rPr lang="en-AU" b="0" dirty="0">
                <a:solidFill>
                  <a:srgbClr val="F09483"/>
                </a:solidFill>
                <a:effectLst/>
                <a:latin typeface="JetBrains Mono" panose="02000009000000000000" pitchFamily="49" charset="0"/>
              </a:rPr>
              <a:t>);</a:t>
            </a:r>
            <a:endParaRPr lang="en-AU" b="0" dirty="0">
              <a:solidFill>
                <a:srgbClr val="BBBBBB"/>
              </a:solidFill>
              <a:effectLst/>
              <a:latin typeface="JetBrains Mono" panose="02000009000000000000" pitchFamily="49" charset="0"/>
            </a:endParaRPr>
          </a:p>
        </p:txBody>
      </p:sp>
    </p:spTree>
    <p:extLst>
      <p:ext uri="{BB962C8B-B14F-4D97-AF65-F5344CB8AC3E}">
        <p14:creationId xmlns:p14="http://schemas.microsoft.com/office/powerpoint/2010/main" val="888356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Background – Why am I talking about parsers??</a:t>
            </a:r>
          </a:p>
        </p:txBody>
      </p:sp>
      <p:sp>
        <p:nvSpPr>
          <p:cNvPr id="4" name="TextBox 3">
            <a:extLst>
              <a:ext uri="{FF2B5EF4-FFF2-40B4-BE49-F238E27FC236}">
                <a16:creationId xmlns:a16="http://schemas.microsoft.com/office/drawing/2014/main" id="{A99310B0-782D-AA04-0F29-1A216A490C20}"/>
              </a:ext>
            </a:extLst>
          </p:cNvPr>
          <p:cNvSpPr txBox="1"/>
          <p:nvPr/>
        </p:nvSpPr>
        <p:spPr>
          <a:xfrm>
            <a:off x="1164535" y="1845578"/>
            <a:ext cx="6779839" cy="1200329"/>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I started programming when I was a kid. Had to write some manual parsers.</a:t>
            </a:r>
          </a:p>
          <a:p>
            <a:pPr marL="742950" lvl="1" indent="-285750">
              <a:buFont typeface="Arial" panose="020B0604020202020204" pitchFamily="34" charset="0"/>
              <a:buChar char="•"/>
            </a:pPr>
            <a:r>
              <a:rPr lang="en-AU" dirty="0">
                <a:solidFill>
                  <a:schemeClr val="bg1"/>
                </a:solidFill>
                <a:latin typeface="Fira Sans" panose="020B0503050000020004" pitchFamily="34" charset="0"/>
              </a:rPr>
              <a:t>Conclusion reached – writing parsers SUCKS </a:t>
            </a:r>
            <a:r>
              <a:rPr lang="en-AU" dirty="0"/>
              <a:t>👎 👎 👎</a:t>
            </a:r>
          </a:p>
          <a:p>
            <a:endParaRPr lang="en-AU" dirty="0">
              <a:solidFill>
                <a:schemeClr val="bg1"/>
              </a:solidFill>
              <a:latin typeface="Fira Sans" panose="020B0503050000020004" pitchFamily="34" charset="0"/>
            </a:endParaRPr>
          </a:p>
        </p:txBody>
      </p:sp>
    </p:spTree>
    <p:extLst>
      <p:ext uri="{BB962C8B-B14F-4D97-AF65-F5344CB8AC3E}">
        <p14:creationId xmlns:p14="http://schemas.microsoft.com/office/powerpoint/2010/main" val="202561893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MasterSp="0">
  <p:cSld>
    <p:bg>
      <p:bgPr>
        <a:solidFill>
          <a:srgbClr val="1C1E2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Another interesting concept – the parser trait</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369332"/>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We can also use anything that implements Parser in a combinator</a:t>
            </a:r>
          </a:p>
        </p:txBody>
      </p:sp>
      <p:sp>
        <p:nvSpPr>
          <p:cNvPr id="5" name="TextBox 4">
            <a:extLst>
              <a:ext uri="{FF2B5EF4-FFF2-40B4-BE49-F238E27FC236}">
                <a16:creationId xmlns:a16="http://schemas.microsoft.com/office/drawing/2014/main" id="{EACCB766-0A2E-70C9-66A6-101CB34AA0E2}"/>
              </a:ext>
            </a:extLst>
          </p:cNvPr>
          <p:cNvSpPr txBox="1"/>
          <p:nvPr/>
        </p:nvSpPr>
        <p:spPr>
          <a:xfrm>
            <a:off x="2760502" y="2743205"/>
            <a:ext cx="6583822" cy="2031325"/>
          </a:xfrm>
          <a:prstGeom prst="rect">
            <a:avLst/>
          </a:prstGeom>
          <a:noFill/>
        </p:spPr>
        <p:txBody>
          <a:bodyPr wrap="square">
            <a:spAutoFit/>
          </a:bodyPr>
          <a:lstStyle/>
          <a:p>
            <a:r>
              <a:rPr lang="en-AU" b="0" dirty="0" err="1">
                <a:solidFill>
                  <a:srgbClr val="25B0BC"/>
                </a:solidFill>
                <a:effectLst/>
                <a:latin typeface="JetBrains Mono" panose="02000009000000000000" pitchFamily="49" charset="0"/>
              </a:rPr>
              <a:t>assert_eq</a:t>
            </a:r>
            <a:r>
              <a:rPr lang="en-AU" b="0" dirty="0">
                <a:solidFill>
                  <a:srgbClr val="F09483"/>
                </a:solidFill>
                <a:effectLst/>
                <a:latin typeface="JetBrains Mono" panose="02000009000000000000" pitchFamily="49" charset="0"/>
              </a:rPr>
              <a:t>(</a:t>
            </a:r>
            <a:endParaRPr lang="en-AU" b="0" dirty="0">
              <a:solidFill>
                <a:srgbClr val="BBBBBB"/>
              </a:solidFill>
              <a:effectLst/>
              <a:latin typeface="JetBrains Mono" panose="02000009000000000000" pitchFamily="49" charset="0"/>
            </a:endParaRPr>
          </a:p>
          <a:p>
            <a:r>
              <a:rPr lang="en-AU" b="0" dirty="0">
                <a:solidFill>
                  <a:srgbClr val="F09483"/>
                </a:solidFill>
                <a:effectLst/>
                <a:latin typeface="JetBrains Mono" panose="02000009000000000000" pitchFamily="49" charset="0"/>
              </a:rPr>
              <a:t>    </a:t>
            </a:r>
            <a:r>
              <a:rPr lang="en-AU" b="0" dirty="0">
                <a:solidFill>
                  <a:srgbClr val="25B0BC"/>
                </a:solidFill>
                <a:effectLst/>
                <a:latin typeface="JetBrains Mono" panose="02000009000000000000" pitchFamily="49" charset="0"/>
              </a:rPr>
              <a:t>many0</a:t>
            </a:r>
            <a:r>
              <a:rPr lang="en-AU" b="0" dirty="0">
                <a:solidFill>
                  <a:srgbClr val="F09483"/>
                </a:solidFill>
                <a:effectLst/>
                <a:latin typeface="JetBrains Mono" panose="02000009000000000000" pitchFamily="49" charset="0"/>
              </a:rPr>
              <a:t>((</a:t>
            </a:r>
            <a:r>
              <a:rPr lang="en-AU" b="0" dirty="0">
                <a:solidFill>
                  <a:srgbClr val="E95678"/>
                </a:solidFill>
                <a:effectLst/>
                <a:latin typeface="JetBrains Mono" panose="02000009000000000000" pitchFamily="49" charset="0"/>
              </a:rPr>
              <a:t>letter</a:t>
            </a:r>
            <a:r>
              <a:rPr lang="en-AU" b="0" dirty="0">
                <a:solidFill>
                  <a:srgbClr val="F09483"/>
                </a:solidFill>
                <a:effectLst/>
                <a:latin typeface="JetBrains Mono" panose="02000009000000000000" pitchFamily="49" charset="0"/>
              </a:rPr>
              <a:t>, </a:t>
            </a:r>
            <a:r>
              <a:rPr lang="en-AU" b="0" dirty="0">
                <a:solidFill>
                  <a:srgbClr val="E95678"/>
                </a:solidFill>
                <a:effectLst/>
                <a:latin typeface="JetBrains Mono" panose="02000009000000000000" pitchFamily="49" charset="0"/>
              </a:rPr>
              <a:t>integer</a:t>
            </a:r>
            <a:r>
              <a:rPr lang="en-AU" b="0" dirty="0">
                <a:solidFill>
                  <a:srgbClr val="F09483"/>
                </a:solidFill>
                <a:effectLst/>
                <a:latin typeface="JetBrains Mono" panose="02000009000000000000" pitchFamily="49" charset="0"/>
              </a:rPr>
              <a:t>))(</a:t>
            </a:r>
            <a:r>
              <a:rPr lang="en-AU" b="0" dirty="0">
                <a:solidFill>
                  <a:srgbClr val="FAB795"/>
                </a:solidFill>
                <a:effectLst/>
                <a:latin typeface="JetBrains Mono" panose="02000009000000000000" pitchFamily="49" charset="0"/>
              </a:rPr>
              <a:t>"a12b34"</a:t>
            </a:r>
            <a:r>
              <a:rPr lang="en-AU" b="0" dirty="0">
                <a:solidFill>
                  <a:srgbClr val="F09483"/>
                </a:solidFill>
                <a:effectLst/>
                <a:latin typeface="JetBrains Mono" panose="02000009000000000000" pitchFamily="49" charset="0"/>
              </a:rPr>
              <a:t>),</a:t>
            </a:r>
            <a:endParaRPr lang="en-AU" b="0" dirty="0">
              <a:solidFill>
                <a:srgbClr val="BBBBBB"/>
              </a:solidFill>
              <a:effectLst/>
              <a:latin typeface="JetBrains Mono" panose="02000009000000000000" pitchFamily="49" charset="0"/>
            </a:endParaRPr>
          </a:p>
          <a:p>
            <a:r>
              <a:rPr lang="en-AU" b="0" dirty="0">
                <a:solidFill>
                  <a:srgbClr val="F09483"/>
                </a:solidFill>
                <a:effectLst/>
                <a:latin typeface="JetBrains Mono" panose="02000009000000000000" pitchFamily="49" charset="0"/>
              </a:rPr>
              <a:t>    </a:t>
            </a:r>
            <a:r>
              <a:rPr lang="en-AU" b="0" dirty="0">
                <a:solidFill>
                  <a:srgbClr val="FAC29A"/>
                </a:solidFill>
                <a:effectLst/>
                <a:latin typeface="JetBrains Mono" panose="02000009000000000000" pitchFamily="49" charset="0"/>
              </a:rPr>
              <a:t>Ok</a:t>
            </a:r>
            <a:r>
              <a:rPr lang="en-AU" b="0" dirty="0">
                <a:solidFill>
                  <a:srgbClr val="F09483"/>
                </a:solidFill>
                <a:effectLst/>
                <a:latin typeface="JetBrains Mono" panose="02000009000000000000" pitchFamily="49" charset="0"/>
              </a:rPr>
              <a:t>((</a:t>
            </a:r>
            <a:endParaRPr lang="en-AU" b="0" dirty="0">
              <a:solidFill>
                <a:srgbClr val="BBBBBB"/>
              </a:solidFill>
              <a:effectLst/>
              <a:latin typeface="JetBrains Mono" panose="02000009000000000000" pitchFamily="49" charset="0"/>
            </a:endParaRPr>
          </a:p>
          <a:p>
            <a:r>
              <a:rPr lang="en-AU" b="0" dirty="0">
                <a:solidFill>
                  <a:srgbClr val="F09483"/>
                </a:solidFill>
                <a:effectLst/>
                <a:latin typeface="JetBrains Mono" panose="02000009000000000000" pitchFamily="49" charset="0"/>
              </a:rPr>
              <a:t>        </a:t>
            </a:r>
            <a:r>
              <a:rPr lang="en-AU" b="0" dirty="0">
                <a:solidFill>
                  <a:srgbClr val="FAB795"/>
                </a:solidFill>
                <a:effectLst/>
                <a:latin typeface="JetBrains Mono" panose="02000009000000000000" pitchFamily="49" charset="0"/>
              </a:rPr>
              <a:t>""</a:t>
            </a:r>
            <a:r>
              <a:rPr lang="en-AU" b="0" dirty="0">
                <a:solidFill>
                  <a:srgbClr val="F09483"/>
                </a:solidFill>
                <a:effectLst/>
                <a:latin typeface="JetBrains Mono" panose="02000009000000000000" pitchFamily="49" charset="0"/>
              </a:rPr>
              <a:t>,</a:t>
            </a:r>
            <a:r>
              <a:rPr lang="en-AU" b="0" i="1" dirty="0">
                <a:solidFill>
                  <a:srgbClr val="BBBBBB"/>
                </a:solidFill>
                <a:effectLst/>
                <a:latin typeface="JetBrains Mono" panose="02000009000000000000" pitchFamily="49" charset="0"/>
              </a:rPr>
              <a:t> // input</a:t>
            </a:r>
            <a:endParaRPr lang="en-AU" b="0" dirty="0">
              <a:solidFill>
                <a:srgbClr val="BBBBBB"/>
              </a:solidFill>
              <a:effectLst/>
              <a:latin typeface="JetBrains Mono" panose="02000009000000000000" pitchFamily="49" charset="0"/>
            </a:endParaRPr>
          </a:p>
          <a:p>
            <a:r>
              <a:rPr lang="en-AU" b="0" dirty="0">
                <a:solidFill>
                  <a:srgbClr val="F09483"/>
                </a:solidFill>
                <a:effectLst/>
                <a:latin typeface="JetBrains Mono" panose="02000009000000000000" pitchFamily="49" charset="0"/>
              </a:rPr>
              <a:t>        </a:t>
            </a:r>
            <a:r>
              <a:rPr lang="en-AU" b="0" dirty="0" err="1">
                <a:solidFill>
                  <a:srgbClr val="25B0BC"/>
                </a:solidFill>
                <a:effectLst/>
                <a:latin typeface="JetBrains Mono" panose="02000009000000000000" pitchFamily="49" charset="0"/>
              </a:rPr>
              <a:t>vec</a:t>
            </a:r>
            <a:r>
              <a:rPr lang="en-AU" b="0" dirty="0">
                <a:solidFill>
                  <a:srgbClr val="25B0BC"/>
                </a:solidFill>
                <a:effectLst/>
                <a:latin typeface="JetBrains Mono" panose="02000009000000000000" pitchFamily="49" charset="0"/>
              </a:rPr>
              <a:t>!</a:t>
            </a:r>
            <a:r>
              <a:rPr lang="en-AU" b="0" dirty="0">
                <a:solidFill>
                  <a:srgbClr val="F09483"/>
                </a:solidFill>
                <a:effectLst/>
                <a:latin typeface="JetBrains Mono" panose="02000009000000000000" pitchFamily="49" charset="0"/>
              </a:rPr>
              <a:t>[(</a:t>
            </a:r>
            <a:r>
              <a:rPr lang="en-AU" b="0" dirty="0">
                <a:solidFill>
                  <a:srgbClr val="FAB795"/>
                </a:solidFill>
                <a:effectLst/>
                <a:latin typeface="JetBrains Mono" panose="02000009000000000000" pitchFamily="49" charset="0"/>
              </a:rPr>
              <a:t>'a'</a:t>
            </a:r>
            <a:r>
              <a:rPr lang="en-AU" b="0" dirty="0">
                <a:solidFill>
                  <a:srgbClr val="F09483"/>
                </a:solidFill>
                <a:effectLst/>
                <a:latin typeface="JetBrains Mono" panose="02000009000000000000" pitchFamily="49" charset="0"/>
              </a:rPr>
              <a:t>, 12), (</a:t>
            </a:r>
            <a:r>
              <a:rPr lang="en-AU" b="0" dirty="0">
                <a:solidFill>
                  <a:srgbClr val="FAB795"/>
                </a:solidFill>
                <a:effectLst/>
                <a:latin typeface="JetBrains Mono" panose="02000009000000000000" pitchFamily="49" charset="0"/>
              </a:rPr>
              <a:t>'b'</a:t>
            </a:r>
            <a:r>
              <a:rPr lang="en-AU" b="0" dirty="0">
                <a:solidFill>
                  <a:srgbClr val="F09483"/>
                </a:solidFill>
                <a:effectLst/>
                <a:latin typeface="JetBrains Mono" panose="02000009000000000000" pitchFamily="49" charset="0"/>
              </a:rPr>
              <a:t>, 34)]</a:t>
            </a:r>
            <a:r>
              <a:rPr lang="en-AU" b="0" i="1" dirty="0">
                <a:solidFill>
                  <a:srgbClr val="BBBBBB"/>
                </a:solidFill>
                <a:effectLst/>
                <a:latin typeface="JetBrains Mono" panose="02000009000000000000" pitchFamily="49" charset="0"/>
              </a:rPr>
              <a:t>  // value</a:t>
            </a:r>
            <a:endParaRPr lang="en-AU" b="0" dirty="0">
              <a:solidFill>
                <a:srgbClr val="BBBBBB"/>
              </a:solidFill>
              <a:effectLst/>
              <a:latin typeface="JetBrains Mono" panose="02000009000000000000" pitchFamily="49" charset="0"/>
            </a:endParaRPr>
          </a:p>
          <a:p>
            <a:r>
              <a:rPr lang="en-AU" b="0" dirty="0">
                <a:solidFill>
                  <a:srgbClr val="F09483"/>
                </a:solidFill>
                <a:effectLst/>
                <a:latin typeface="JetBrains Mono" panose="02000009000000000000" pitchFamily="49" charset="0"/>
              </a:rPr>
              <a:t>    ))</a:t>
            </a:r>
            <a:endParaRPr lang="en-AU" b="0" dirty="0">
              <a:solidFill>
                <a:srgbClr val="BBBBBB"/>
              </a:solidFill>
              <a:effectLst/>
              <a:latin typeface="JetBrains Mono" panose="02000009000000000000" pitchFamily="49" charset="0"/>
            </a:endParaRPr>
          </a:p>
          <a:p>
            <a:r>
              <a:rPr lang="en-AU" b="0" dirty="0">
                <a:solidFill>
                  <a:srgbClr val="F09483"/>
                </a:solidFill>
                <a:effectLst/>
                <a:latin typeface="JetBrains Mono" panose="02000009000000000000" pitchFamily="49" charset="0"/>
              </a:rPr>
              <a:t>);</a:t>
            </a:r>
            <a:endParaRPr lang="en-AU" b="0" dirty="0">
              <a:solidFill>
                <a:srgbClr val="BBBBBB"/>
              </a:solidFill>
              <a:effectLst/>
              <a:latin typeface="JetBrains Mono" panose="02000009000000000000" pitchFamily="49" charset="0"/>
            </a:endParaRPr>
          </a:p>
        </p:txBody>
      </p:sp>
      <p:sp>
        <p:nvSpPr>
          <p:cNvPr id="4" name="TextBox 3">
            <a:extLst>
              <a:ext uri="{FF2B5EF4-FFF2-40B4-BE49-F238E27FC236}">
                <a16:creationId xmlns:a16="http://schemas.microsoft.com/office/drawing/2014/main" id="{C5DA9E63-DD74-974A-24BA-79461B860F03}"/>
              </a:ext>
            </a:extLst>
          </p:cNvPr>
          <p:cNvSpPr txBox="1"/>
          <p:nvPr/>
        </p:nvSpPr>
        <p:spPr>
          <a:xfrm>
            <a:off x="1077362" y="5450479"/>
            <a:ext cx="9862930" cy="36933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Fira Sans" panose="020B0503050000020004" pitchFamily="34" charset="0"/>
              </a:rPr>
              <a:t>W</a:t>
            </a:r>
            <a:r>
              <a:rPr lang="en-AU" dirty="0">
                <a:solidFill>
                  <a:schemeClr val="bg1"/>
                </a:solidFill>
                <a:latin typeface="Fira Sans" panose="020B0503050000020004" pitchFamily="34" charset="0"/>
              </a:rPr>
              <a:t>e pay nothing for this “dynamic typing” because of </a:t>
            </a:r>
            <a:r>
              <a:rPr lang="en-AU" dirty="0" err="1">
                <a:solidFill>
                  <a:schemeClr val="bg1"/>
                </a:solidFill>
                <a:latin typeface="Fira Sans" panose="020B0503050000020004" pitchFamily="34" charset="0"/>
              </a:rPr>
              <a:t>monomorphisation</a:t>
            </a:r>
            <a:endParaRPr lang="en-AU" dirty="0">
              <a:solidFill>
                <a:schemeClr val="bg1"/>
              </a:solidFill>
              <a:latin typeface="Fira Sans" panose="020B0503050000020004" pitchFamily="34" charset="0"/>
            </a:endParaRPr>
          </a:p>
        </p:txBody>
      </p:sp>
    </p:spTree>
    <p:extLst>
      <p:ext uri="{BB962C8B-B14F-4D97-AF65-F5344CB8AC3E}">
        <p14:creationId xmlns:p14="http://schemas.microsoft.com/office/powerpoint/2010/main" val="12956974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showMasterSp="0">
  <p:cSld>
    <p:bg>
      <p:bgPr>
        <a:solidFill>
          <a:srgbClr val="1C1E2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US" dirty="0">
                <a:solidFill>
                  <a:schemeClr val="bg1"/>
                </a:solidFill>
                <a:latin typeface="Fira Sans" panose="020B0503050000020004" pitchFamily="34" charset="0"/>
              </a:rPr>
              <a:t>L</a:t>
            </a:r>
            <a:r>
              <a:rPr lang="en-AU" dirty="0" err="1">
                <a:solidFill>
                  <a:schemeClr val="bg1"/>
                </a:solidFill>
                <a:latin typeface="Fira Sans" panose="020B0503050000020004" pitchFamily="34" charset="0"/>
              </a:rPr>
              <a:t>ive</a:t>
            </a:r>
            <a:r>
              <a:rPr lang="en-AU" dirty="0">
                <a:solidFill>
                  <a:schemeClr val="bg1"/>
                </a:solidFill>
                <a:latin typeface="Fira Sans" panose="020B0503050000020004" pitchFamily="34" charset="0"/>
              </a:rPr>
              <a:t> coding???</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36933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Fira Sans" panose="020B0503050000020004" pitchFamily="34" charset="0"/>
              </a:rPr>
              <a:t>If time permits let’s write a parser in rust</a:t>
            </a:r>
            <a:endParaRPr lang="en-AU" dirty="0">
              <a:solidFill>
                <a:schemeClr val="bg1"/>
              </a:solidFill>
              <a:latin typeface="Fira Sans" panose="020B0503050000020004" pitchFamily="34" charset="0"/>
            </a:endParaRPr>
          </a:p>
        </p:txBody>
      </p:sp>
    </p:spTree>
    <p:extLst>
      <p:ext uri="{BB962C8B-B14F-4D97-AF65-F5344CB8AC3E}">
        <p14:creationId xmlns:p14="http://schemas.microsoft.com/office/powerpoint/2010/main" val="66192101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MasterSp="0">
  <p:cSld>
    <p:bg>
      <p:bgPr>
        <a:solidFill>
          <a:srgbClr val="1C1E2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What have we learned?</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369332"/>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Rust is pretty cool</a:t>
            </a:r>
          </a:p>
        </p:txBody>
      </p:sp>
    </p:spTree>
    <p:extLst>
      <p:ext uri="{BB962C8B-B14F-4D97-AF65-F5344CB8AC3E}">
        <p14:creationId xmlns:p14="http://schemas.microsoft.com/office/powerpoint/2010/main" val="88939849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showMasterSp="0">
  <p:cSld>
    <p:bg>
      <p:bgPr>
        <a:solidFill>
          <a:srgbClr val="1C1E2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What have we learned?</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369332"/>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Rust is pretty cool</a:t>
            </a:r>
          </a:p>
        </p:txBody>
      </p:sp>
      <p:pic>
        <p:nvPicPr>
          <p:cNvPr id="5" name="Picture 4" descr="A drawing of a cartoon&#10;&#10;Description automatically generated">
            <a:extLst>
              <a:ext uri="{FF2B5EF4-FFF2-40B4-BE49-F238E27FC236}">
                <a16:creationId xmlns:a16="http://schemas.microsoft.com/office/drawing/2014/main" id="{2C805BDA-F6E1-1819-5BD5-98C02168D4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362" y="4092389"/>
            <a:ext cx="2086184" cy="2086184"/>
          </a:xfrm>
          <a:prstGeom prst="rect">
            <a:avLst/>
          </a:prstGeom>
        </p:spPr>
      </p:pic>
      <p:sp>
        <p:nvSpPr>
          <p:cNvPr id="6" name="TextBox 5">
            <a:extLst>
              <a:ext uri="{FF2B5EF4-FFF2-40B4-BE49-F238E27FC236}">
                <a16:creationId xmlns:a16="http://schemas.microsoft.com/office/drawing/2014/main" id="{6E90C55D-F891-13E8-B383-7EEC501C8B4F}"/>
              </a:ext>
            </a:extLst>
          </p:cNvPr>
          <p:cNvSpPr txBox="1"/>
          <p:nvPr/>
        </p:nvSpPr>
        <p:spPr>
          <a:xfrm>
            <a:off x="1077362" y="6170064"/>
            <a:ext cx="2076036" cy="461665"/>
          </a:xfrm>
          <a:prstGeom prst="rect">
            <a:avLst/>
          </a:prstGeom>
          <a:solidFill>
            <a:schemeClr val="bg1"/>
          </a:solidFill>
        </p:spPr>
        <p:txBody>
          <a:bodyPr wrap="square" rtlCol="0">
            <a:spAutoFit/>
          </a:bodyPr>
          <a:lstStyle/>
          <a:p>
            <a:r>
              <a:rPr lang="en-US" sz="1200" i="1" dirty="0">
                <a:latin typeface="Fira Sans Light" panose="020B0403050000020004" pitchFamily="34" charset="0"/>
              </a:rPr>
              <a:t>Artist’s impression of me watching people learn rust</a:t>
            </a:r>
            <a:endParaRPr lang="en-AU" sz="1200" i="1" dirty="0">
              <a:latin typeface="Fira Sans Light" panose="020B0403050000020004" pitchFamily="34" charset="0"/>
            </a:endParaRPr>
          </a:p>
        </p:txBody>
      </p:sp>
    </p:spTree>
    <p:extLst>
      <p:ext uri="{BB962C8B-B14F-4D97-AF65-F5344CB8AC3E}">
        <p14:creationId xmlns:p14="http://schemas.microsoft.com/office/powerpoint/2010/main" val="214403382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showMasterSp="0">
  <p:cSld>
    <p:bg>
      <p:bgPr>
        <a:solidFill>
          <a:srgbClr val="1C1E2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What have we learned?</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923330"/>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Rust is pretty cool</a:t>
            </a:r>
          </a:p>
          <a:p>
            <a:pPr marL="742950" lvl="1" indent="-285750">
              <a:buFont typeface="Arial" panose="020B0604020202020204" pitchFamily="34" charset="0"/>
              <a:buChar char="•"/>
            </a:pPr>
            <a:r>
              <a:rPr lang="en-AU" dirty="0">
                <a:solidFill>
                  <a:schemeClr val="bg1"/>
                </a:solidFill>
                <a:latin typeface="Fira Sans" panose="020B0503050000020004" pitchFamily="34" charset="0"/>
              </a:rPr>
              <a:t>We get all of the benefits of combinators with BLAZINGLY FAST 🚀🚀🚀🚀🚀 performance </a:t>
            </a:r>
          </a:p>
        </p:txBody>
      </p:sp>
      <p:pic>
        <p:nvPicPr>
          <p:cNvPr id="4" name="Picture 3" descr="A drawing of a cartoon&#10;&#10;Description automatically generated">
            <a:extLst>
              <a:ext uri="{FF2B5EF4-FFF2-40B4-BE49-F238E27FC236}">
                <a16:creationId xmlns:a16="http://schemas.microsoft.com/office/drawing/2014/main" id="{0825EF18-BAB2-FBCA-BC42-57DB234572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362" y="4092389"/>
            <a:ext cx="2086184" cy="2086184"/>
          </a:xfrm>
          <a:prstGeom prst="rect">
            <a:avLst/>
          </a:prstGeom>
        </p:spPr>
      </p:pic>
      <p:sp>
        <p:nvSpPr>
          <p:cNvPr id="5" name="TextBox 4">
            <a:extLst>
              <a:ext uri="{FF2B5EF4-FFF2-40B4-BE49-F238E27FC236}">
                <a16:creationId xmlns:a16="http://schemas.microsoft.com/office/drawing/2014/main" id="{6DC304D9-8DCE-B0CC-7E8E-7E30669E0F2E}"/>
              </a:ext>
            </a:extLst>
          </p:cNvPr>
          <p:cNvSpPr txBox="1"/>
          <p:nvPr/>
        </p:nvSpPr>
        <p:spPr>
          <a:xfrm>
            <a:off x="1077362" y="6170064"/>
            <a:ext cx="2076036" cy="461665"/>
          </a:xfrm>
          <a:prstGeom prst="rect">
            <a:avLst/>
          </a:prstGeom>
          <a:solidFill>
            <a:schemeClr val="bg1"/>
          </a:solidFill>
        </p:spPr>
        <p:txBody>
          <a:bodyPr wrap="square" rtlCol="0">
            <a:spAutoFit/>
          </a:bodyPr>
          <a:lstStyle/>
          <a:p>
            <a:r>
              <a:rPr lang="en-US" sz="1200" i="1" dirty="0">
                <a:latin typeface="Fira Sans Light" panose="020B0403050000020004" pitchFamily="34" charset="0"/>
              </a:rPr>
              <a:t>Artist’s impression of me watching people learn rust</a:t>
            </a:r>
            <a:endParaRPr lang="en-AU" sz="1200" i="1" dirty="0">
              <a:latin typeface="Fira Sans Light" panose="020B0403050000020004" pitchFamily="34" charset="0"/>
            </a:endParaRPr>
          </a:p>
        </p:txBody>
      </p:sp>
    </p:spTree>
    <p:extLst>
      <p:ext uri="{BB962C8B-B14F-4D97-AF65-F5344CB8AC3E}">
        <p14:creationId xmlns:p14="http://schemas.microsoft.com/office/powerpoint/2010/main" val="144611453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showMasterSp="0">
  <p:cSld>
    <p:bg>
      <p:bgPr>
        <a:solidFill>
          <a:srgbClr val="1C1E2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What have we learned?</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1477328"/>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Rust is pretty cool</a:t>
            </a:r>
          </a:p>
          <a:p>
            <a:pPr marL="742950" lvl="1" indent="-285750">
              <a:buFont typeface="Arial" panose="020B0604020202020204" pitchFamily="34" charset="0"/>
              <a:buChar char="•"/>
            </a:pPr>
            <a:r>
              <a:rPr lang="en-AU" dirty="0">
                <a:solidFill>
                  <a:schemeClr val="bg1"/>
                </a:solidFill>
                <a:latin typeface="Fira Sans" panose="020B0503050000020004" pitchFamily="34" charset="0"/>
              </a:rPr>
              <a:t>We get all of the benefits of combinators with BLAZINGLY FAST 🚀🚀🚀🚀🚀 performance</a:t>
            </a:r>
          </a:p>
          <a:p>
            <a:pPr marL="742950" lvl="1" indent="-285750">
              <a:buFont typeface="Arial" panose="020B0604020202020204" pitchFamily="34" charset="0"/>
              <a:buChar char="•"/>
            </a:pPr>
            <a:r>
              <a:rPr lang="en-AU" dirty="0">
                <a:solidFill>
                  <a:schemeClr val="bg1"/>
                </a:solidFill>
                <a:latin typeface="Fira Sans" panose="020B0503050000020004" pitchFamily="34" charset="0"/>
              </a:rPr>
              <a:t>The type system ensures the functions actually return what they say they return, and we know how they can fail </a:t>
            </a:r>
          </a:p>
        </p:txBody>
      </p:sp>
      <p:pic>
        <p:nvPicPr>
          <p:cNvPr id="4" name="Picture 3" descr="A drawing of a cartoon&#10;&#10;Description automatically generated">
            <a:extLst>
              <a:ext uri="{FF2B5EF4-FFF2-40B4-BE49-F238E27FC236}">
                <a16:creationId xmlns:a16="http://schemas.microsoft.com/office/drawing/2014/main" id="{3A9A16C5-BA3A-2C43-A4B1-CBC3311E34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362" y="4092389"/>
            <a:ext cx="2086184" cy="2086184"/>
          </a:xfrm>
          <a:prstGeom prst="rect">
            <a:avLst/>
          </a:prstGeom>
        </p:spPr>
      </p:pic>
      <p:sp>
        <p:nvSpPr>
          <p:cNvPr id="5" name="TextBox 4">
            <a:extLst>
              <a:ext uri="{FF2B5EF4-FFF2-40B4-BE49-F238E27FC236}">
                <a16:creationId xmlns:a16="http://schemas.microsoft.com/office/drawing/2014/main" id="{0ADDB40A-D316-9044-2439-EADC582F949C}"/>
              </a:ext>
            </a:extLst>
          </p:cNvPr>
          <p:cNvSpPr txBox="1"/>
          <p:nvPr/>
        </p:nvSpPr>
        <p:spPr>
          <a:xfrm>
            <a:off x="1077362" y="6170064"/>
            <a:ext cx="2076036" cy="461665"/>
          </a:xfrm>
          <a:prstGeom prst="rect">
            <a:avLst/>
          </a:prstGeom>
          <a:solidFill>
            <a:schemeClr val="bg1"/>
          </a:solidFill>
        </p:spPr>
        <p:txBody>
          <a:bodyPr wrap="square" rtlCol="0">
            <a:spAutoFit/>
          </a:bodyPr>
          <a:lstStyle/>
          <a:p>
            <a:r>
              <a:rPr lang="en-US" sz="1200" i="1" dirty="0">
                <a:latin typeface="Fira Sans Light" panose="020B0403050000020004" pitchFamily="34" charset="0"/>
              </a:rPr>
              <a:t>Artist’s impression of me watching people learn rust</a:t>
            </a:r>
            <a:endParaRPr lang="en-AU" sz="1200" i="1" dirty="0">
              <a:latin typeface="Fira Sans Light" panose="020B0403050000020004" pitchFamily="34" charset="0"/>
            </a:endParaRPr>
          </a:p>
        </p:txBody>
      </p:sp>
    </p:spTree>
    <p:extLst>
      <p:ext uri="{BB962C8B-B14F-4D97-AF65-F5344CB8AC3E}">
        <p14:creationId xmlns:p14="http://schemas.microsoft.com/office/powerpoint/2010/main" val="295787373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showMasterSp="0">
  <p:cSld>
    <p:bg>
      <p:bgPr>
        <a:solidFill>
          <a:srgbClr val="1C1E2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What have we learned?</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2031325"/>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Rust is pretty cool</a:t>
            </a:r>
          </a:p>
          <a:p>
            <a:pPr marL="742950" lvl="1" indent="-285750">
              <a:buFont typeface="Arial" panose="020B0604020202020204" pitchFamily="34" charset="0"/>
              <a:buChar char="•"/>
            </a:pPr>
            <a:r>
              <a:rPr lang="en-AU" dirty="0">
                <a:solidFill>
                  <a:schemeClr val="bg1"/>
                </a:solidFill>
                <a:latin typeface="Fira Sans" panose="020B0503050000020004" pitchFamily="34" charset="0"/>
              </a:rPr>
              <a:t>We get all of the benefits of combinators with BLAZINGLY FAST 🚀🚀🚀🚀🚀 performance</a:t>
            </a:r>
          </a:p>
          <a:p>
            <a:pPr marL="742950" lvl="1" indent="-285750">
              <a:buFont typeface="Arial" panose="020B0604020202020204" pitchFamily="34" charset="0"/>
              <a:buChar char="•"/>
            </a:pPr>
            <a:r>
              <a:rPr lang="en-AU" dirty="0">
                <a:solidFill>
                  <a:schemeClr val="bg1"/>
                </a:solidFill>
                <a:latin typeface="Fira Sans" panose="020B0503050000020004" pitchFamily="34" charset="0"/>
              </a:rPr>
              <a:t>The type system ensures the functions actually return what they say they return, and we know how they can fail</a:t>
            </a:r>
          </a:p>
          <a:p>
            <a:pPr marL="742950" lvl="1" indent="-285750">
              <a:buFont typeface="Arial" panose="020B0604020202020204" pitchFamily="34" charset="0"/>
              <a:buChar char="•"/>
            </a:pPr>
            <a:r>
              <a:rPr lang="en-AU" dirty="0">
                <a:solidFill>
                  <a:schemeClr val="bg1"/>
                </a:solidFill>
                <a:latin typeface="Fira Sans" panose="020B0503050000020004" pitchFamily="34" charset="0"/>
              </a:rPr>
              <a:t>…however, we have to do more work to get it (in particular, if we want a combinator to return multiple different types, we need to use </a:t>
            </a:r>
            <a:r>
              <a:rPr lang="en-AU" dirty="0" err="1">
                <a:solidFill>
                  <a:schemeClr val="bg1"/>
                </a:solidFill>
                <a:latin typeface="Fira Sans" panose="020B0503050000020004" pitchFamily="34" charset="0"/>
              </a:rPr>
              <a:t>enums</a:t>
            </a:r>
            <a:r>
              <a:rPr lang="en-AU" dirty="0">
                <a:solidFill>
                  <a:schemeClr val="bg1"/>
                </a:solidFill>
                <a:latin typeface="Fira Sans" panose="020B0503050000020004" pitchFamily="34" charset="0"/>
              </a:rPr>
              <a:t>)</a:t>
            </a:r>
          </a:p>
        </p:txBody>
      </p:sp>
      <p:pic>
        <p:nvPicPr>
          <p:cNvPr id="4" name="Picture 3" descr="A drawing of a cartoon&#10;&#10;Description automatically generated">
            <a:extLst>
              <a:ext uri="{FF2B5EF4-FFF2-40B4-BE49-F238E27FC236}">
                <a16:creationId xmlns:a16="http://schemas.microsoft.com/office/drawing/2014/main" id="{E81B3F75-6CE1-324D-79D2-2C79013358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362" y="4092389"/>
            <a:ext cx="2086184" cy="2086184"/>
          </a:xfrm>
          <a:prstGeom prst="rect">
            <a:avLst/>
          </a:prstGeom>
        </p:spPr>
      </p:pic>
      <p:sp>
        <p:nvSpPr>
          <p:cNvPr id="5" name="TextBox 4">
            <a:extLst>
              <a:ext uri="{FF2B5EF4-FFF2-40B4-BE49-F238E27FC236}">
                <a16:creationId xmlns:a16="http://schemas.microsoft.com/office/drawing/2014/main" id="{7F6E70B4-7311-F21E-6884-7E3B4E6A6920}"/>
              </a:ext>
            </a:extLst>
          </p:cNvPr>
          <p:cNvSpPr txBox="1"/>
          <p:nvPr/>
        </p:nvSpPr>
        <p:spPr>
          <a:xfrm>
            <a:off x="1077362" y="6170064"/>
            <a:ext cx="2076036" cy="461665"/>
          </a:xfrm>
          <a:prstGeom prst="rect">
            <a:avLst/>
          </a:prstGeom>
          <a:solidFill>
            <a:schemeClr val="bg1"/>
          </a:solidFill>
        </p:spPr>
        <p:txBody>
          <a:bodyPr wrap="square" rtlCol="0">
            <a:spAutoFit/>
          </a:bodyPr>
          <a:lstStyle/>
          <a:p>
            <a:r>
              <a:rPr lang="en-US" sz="1200" i="1" dirty="0">
                <a:latin typeface="Fira Sans Light" panose="020B0403050000020004" pitchFamily="34" charset="0"/>
              </a:rPr>
              <a:t>Artist’s impression of me watching people learn rust</a:t>
            </a:r>
            <a:endParaRPr lang="en-AU" sz="1200" i="1" dirty="0">
              <a:latin typeface="Fira Sans Light" panose="020B0403050000020004" pitchFamily="34" charset="0"/>
            </a:endParaRPr>
          </a:p>
        </p:txBody>
      </p:sp>
    </p:spTree>
    <p:extLst>
      <p:ext uri="{BB962C8B-B14F-4D97-AF65-F5344CB8AC3E}">
        <p14:creationId xmlns:p14="http://schemas.microsoft.com/office/powerpoint/2010/main" val="334152526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3327465" y="2368023"/>
            <a:ext cx="5537062" cy="1060977"/>
          </a:xfrm>
        </p:spPr>
        <p:txBody>
          <a:bodyPr>
            <a:normAutofit/>
          </a:bodyPr>
          <a:lstStyle/>
          <a:p>
            <a:r>
              <a:rPr lang="en-AU" dirty="0">
                <a:solidFill>
                  <a:schemeClr val="bg1"/>
                </a:solidFill>
                <a:latin typeface="Fira Sans" panose="020B0503050000020004" pitchFamily="34" charset="0"/>
              </a:rPr>
              <a:t>Part 5 – </a:t>
            </a:r>
            <a:r>
              <a:rPr lang="en-AU" dirty="0" err="1">
                <a:solidFill>
                  <a:schemeClr val="bg1"/>
                </a:solidFill>
                <a:latin typeface="Fira Sans" panose="020B0503050000020004" pitchFamily="34" charset="0"/>
              </a:rPr>
              <a:t>Honourary</a:t>
            </a:r>
            <a:r>
              <a:rPr lang="en-AU" dirty="0">
                <a:solidFill>
                  <a:schemeClr val="bg1"/>
                </a:solidFill>
                <a:latin typeface="Fira Sans" panose="020B0503050000020004" pitchFamily="34" charset="0"/>
              </a:rPr>
              <a:t> Mentions</a:t>
            </a:r>
          </a:p>
        </p:txBody>
      </p:sp>
      <p:sp>
        <p:nvSpPr>
          <p:cNvPr id="3" name="TextBox 2">
            <a:extLst>
              <a:ext uri="{FF2B5EF4-FFF2-40B4-BE49-F238E27FC236}">
                <a16:creationId xmlns:a16="http://schemas.microsoft.com/office/drawing/2014/main" id="{D99049A8-77F1-5CF4-4B86-8B7386BA9734}"/>
              </a:ext>
            </a:extLst>
          </p:cNvPr>
          <p:cNvSpPr txBox="1"/>
          <p:nvPr/>
        </p:nvSpPr>
        <p:spPr>
          <a:xfrm>
            <a:off x="3578185" y="3956701"/>
            <a:ext cx="5035621" cy="338554"/>
          </a:xfrm>
          <a:prstGeom prst="rect">
            <a:avLst/>
          </a:prstGeom>
          <a:noFill/>
        </p:spPr>
        <p:txBody>
          <a:bodyPr wrap="square" rtlCol="0">
            <a:spAutoFit/>
          </a:bodyPr>
          <a:lstStyle/>
          <a:p>
            <a:r>
              <a:rPr lang="en-US" sz="1600" i="1" dirty="0">
                <a:solidFill>
                  <a:schemeClr val="bg1"/>
                </a:solidFill>
                <a:latin typeface="Fira Sans Light" panose="020B0403050000020004" pitchFamily="34" charset="0"/>
              </a:rPr>
              <a:t>Or, “If I had my way, this talk would be 5 hours long”</a:t>
            </a:r>
            <a:endParaRPr lang="en-AU" sz="1600" i="1" dirty="0">
              <a:solidFill>
                <a:schemeClr val="bg1"/>
              </a:solidFill>
              <a:latin typeface="Fira Sans Light" panose="020B0403050000020004" pitchFamily="34" charset="0"/>
            </a:endParaRPr>
          </a:p>
        </p:txBody>
      </p:sp>
    </p:spTree>
    <p:extLst>
      <p:ext uri="{BB962C8B-B14F-4D97-AF65-F5344CB8AC3E}">
        <p14:creationId xmlns:p14="http://schemas.microsoft.com/office/powerpoint/2010/main" val="75874210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showMasterSp="0">
  <p:cSld>
    <p:bg>
      <p:bgPr>
        <a:solidFill>
          <a:srgbClr val="1C1E2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Functional Programming</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64633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Fira Sans" panose="020B0503050000020004" pitchFamily="34" charset="0"/>
              </a:rPr>
              <a:t>The technique we’ve learned today is an example of functional (style) programming</a:t>
            </a:r>
          </a:p>
          <a:p>
            <a:r>
              <a:rPr lang="en-US" dirty="0">
                <a:solidFill>
                  <a:schemeClr val="bg1"/>
                </a:solidFill>
                <a:latin typeface="Fira Sans" panose="020B0503050000020004" pitchFamily="34" charset="0"/>
              </a:rPr>
              <a:t>…though none of the languages we look at today are functional programming languages</a:t>
            </a:r>
          </a:p>
        </p:txBody>
      </p:sp>
    </p:spTree>
    <p:extLst>
      <p:ext uri="{BB962C8B-B14F-4D97-AF65-F5344CB8AC3E}">
        <p14:creationId xmlns:p14="http://schemas.microsoft.com/office/powerpoint/2010/main" val="262595973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showMasterSp="0">
  <p:cSld>
    <p:bg>
      <p:bgPr>
        <a:solidFill>
          <a:srgbClr val="1C1E2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Functional Programming</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92333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Fira Sans" panose="020B0503050000020004" pitchFamily="34" charset="0"/>
              </a:rPr>
              <a:t>The technique we’ve learned today is an example of functional (style) programming</a:t>
            </a:r>
          </a:p>
          <a:p>
            <a:r>
              <a:rPr lang="en-US" dirty="0">
                <a:solidFill>
                  <a:schemeClr val="bg1"/>
                </a:solidFill>
                <a:latin typeface="Fira Sans" panose="020B0503050000020004" pitchFamily="34" charset="0"/>
              </a:rPr>
              <a:t>…though none of the languages we look at today are functional programming languages</a:t>
            </a:r>
          </a:p>
          <a:p>
            <a:pPr marL="742950" lvl="1" indent="-285750">
              <a:buFont typeface="Arial" panose="020B0604020202020204" pitchFamily="34" charset="0"/>
              <a:buChar char="•"/>
            </a:pPr>
            <a:r>
              <a:rPr lang="en-US" dirty="0">
                <a:solidFill>
                  <a:schemeClr val="bg1"/>
                </a:solidFill>
                <a:latin typeface="Fira Sans" panose="020B0503050000020004" pitchFamily="34" charset="0"/>
              </a:rPr>
              <a:t>And </a:t>
            </a:r>
            <a:r>
              <a:rPr lang="en-US" dirty="0" err="1">
                <a:solidFill>
                  <a:schemeClr val="bg1"/>
                </a:solidFill>
                <a:latin typeface="Fira Sans" panose="020B0503050000020004" pitchFamily="34" charset="0"/>
              </a:rPr>
              <a:t>javascript</a:t>
            </a:r>
            <a:r>
              <a:rPr lang="en-US" dirty="0">
                <a:solidFill>
                  <a:schemeClr val="bg1"/>
                </a:solidFill>
                <a:latin typeface="Fira Sans" panose="020B0503050000020004" pitchFamily="34" charset="0"/>
              </a:rPr>
              <a:t> is a (non-functional) programming language</a:t>
            </a:r>
          </a:p>
        </p:txBody>
      </p:sp>
    </p:spTree>
    <p:extLst>
      <p:ext uri="{BB962C8B-B14F-4D97-AF65-F5344CB8AC3E}">
        <p14:creationId xmlns:p14="http://schemas.microsoft.com/office/powerpoint/2010/main" val="53150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Background – Why am I talking about parsers??</a:t>
            </a:r>
          </a:p>
        </p:txBody>
      </p:sp>
      <p:sp>
        <p:nvSpPr>
          <p:cNvPr id="4" name="TextBox 3">
            <a:extLst>
              <a:ext uri="{FF2B5EF4-FFF2-40B4-BE49-F238E27FC236}">
                <a16:creationId xmlns:a16="http://schemas.microsoft.com/office/drawing/2014/main" id="{A99310B0-782D-AA04-0F29-1A216A490C20}"/>
              </a:ext>
            </a:extLst>
          </p:cNvPr>
          <p:cNvSpPr txBox="1"/>
          <p:nvPr/>
        </p:nvSpPr>
        <p:spPr>
          <a:xfrm>
            <a:off x="1164535" y="1845578"/>
            <a:ext cx="6779839" cy="1754326"/>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I started programming when I was a kid. Had to write some manual parsers.</a:t>
            </a:r>
          </a:p>
          <a:p>
            <a:pPr marL="742950" lvl="1" indent="-285750">
              <a:buFont typeface="Arial" panose="020B0604020202020204" pitchFamily="34" charset="0"/>
              <a:buChar char="•"/>
            </a:pPr>
            <a:r>
              <a:rPr lang="en-AU" dirty="0">
                <a:solidFill>
                  <a:schemeClr val="bg1"/>
                </a:solidFill>
                <a:latin typeface="Fira Sans" panose="020B0503050000020004" pitchFamily="34" charset="0"/>
              </a:rPr>
              <a:t>Conclusion reached – writing parsers SUCKS </a:t>
            </a:r>
            <a:r>
              <a:rPr lang="en-AU" dirty="0"/>
              <a:t>👎 👎 👎</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Went to </a:t>
            </a:r>
            <a:r>
              <a:rPr lang="en-AU" dirty="0" err="1">
                <a:solidFill>
                  <a:schemeClr val="bg1"/>
                </a:solidFill>
                <a:latin typeface="Fira Sans" panose="020B0503050000020004" pitchFamily="34" charset="0"/>
              </a:rPr>
              <a:t>uni</a:t>
            </a:r>
            <a:r>
              <a:rPr lang="en-AU" dirty="0">
                <a:solidFill>
                  <a:schemeClr val="bg1"/>
                </a:solidFill>
                <a:latin typeface="Fira Sans" panose="020B0503050000020004" pitchFamily="34" charset="0"/>
              </a:rPr>
              <a:t> and took COMP3400 and COMP4403,</a:t>
            </a:r>
          </a:p>
          <a:p>
            <a:r>
              <a:rPr lang="en-AU" dirty="0">
                <a:solidFill>
                  <a:schemeClr val="bg1"/>
                </a:solidFill>
                <a:latin typeface="Fira Sans" panose="020B0503050000020004" pitchFamily="34" charset="0"/>
              </a:rPr>
              <a:t>     and learned what we are about to discuss</a:t>
            </a:r>
          </a:p>
        </p:txBody>
      </p:sp>
    </p:spTree>
    <p:extLst>
      <p:ext uri="{BB962C8B-B14F-4D97-AF65-F5344CB8AC3E}">
        <p14:creationId xmlns:p14="http://schemas.microsoft.com/office/powerpoint/2010/main" val="169126326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showMasterSp="0">
  <p:cSld>
    <p:bg>
      <p:bgPr>
        <a:solidFill>
          <a:srgbClr val="1C1E2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Functional Programming</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147732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Fira Sans" panose="020B0503050000020004" pitchFamily="34" charset="0"/>
              </a:rPr>
              <a:t>The technique we’ve learned today is an example of functional (style) programming</a:t>
            </a:r>
          </a:p>
          <a:p>
            <a:r>
              <a:rPr lang="en-US" dirty="0">
                <a:solidFill>
                  <a:schemeClr val="bg1"/>
                </a:solidFill>
                <a:latin typeface="Fira Sans" panose="020B0503050000020004" pitchFamily="34" charset="0"/>
              </a:rPr>
              <a:t>…though none of the languages we look at today are functional programming languages</a:t>
            </a:r>
          </a:p>
          <a:p>
            <a:pPr marL="742950" lvl="1" indent="-285750">
              <a:buFont typeface="Arial" panose="020B0604020202020204" pitchFamily="34" charset="0"/>
              <a:buChar char="•"/>
            </a:pPr>
            <a:r>
              <a:rPr lang="en-US" dirty="0">
                <a:solidFill>
                  <a:schemeClr val="bg1"/>
                </a:solidFill>
                <a:latin typeface="Fira Sans" panose="020B0503050000020004" pitchFamily="34" charset="0"/>
              </a:rPr>
              <a:t>And </a:t>
            </a:r>
            <a:r>
              <a:rPr lang="en-US" dirty="0" err="1">
                <a:solidFill>
                  <a:schemeClr val="bg1"/>
                </a:solidFill>
                <a:latin typeface="Fira Sans" panose="020B0503050000020004" pitchFamily="34" charset="0"/>
              </a:rPr>
              <a:t>javascript</a:t>
            </a:r>
            <a:r>
              <a:rPr lang="en-US" dirty="0">
                <a:solidFill>
                  <a:schemeClr val="bg1"/>
                </a:solidFill>
                <a:latin typeface="Fira Sans" panose="020B0503050000020004" pitchFamily="34" charset="0"/>
              </a:rPr>
              <a:t> is a (non-functional) programming language</a:t>
            </a:r>
          </a:p>
          <a:p>
            <a:pPr marL="742950" lvl="1" indent="-285750">
              <a:buFont typeface="Arial" panose="020B0604020202020204" pitchFamily="34" charset="0"/>
              <a:buChar char="•"/>
            </a:pPr>
            <a:endParaRPr lang="en-US" dirty="0">
              <a:solidFill>
                <a:schemeClr val="bg1"/>
              </a:solidFill>
              <a:latin typeface="Fira Sans" panose="020B0503050000020004" pitchFamily="34" charset="0"/>
            </a:endParaRPr>
          </a:p>
          <a:p>
            <a:pPr marL="285750" indent="-285750">
              <a:buFont typeface="Arial" panose="020B0604020202020204" pitchFamily="34" charset="0"/>
              <a:buChar char="•"/>
            </a:pPr>
            <a:r>
              <a:rPr lang="en-US" dirty="0">
                <a:solidFill>
                  <a:schemeClr val="bg1"/>
                </a:solidFill>
                <a:latin typeface="Fira Sans" panose="020B0503050000020004" pitchFamily="34" charset="0"/>
              </a:rPr>
              <a:t>We didn’t even talk about the fact that parsers are a monad!</a:t>
            </a:r>
          </a:p>
        </p:txBody>
      </p:sp>
    </p:spTree>
    <p:extLst>
      <p:ext uri="{BB962C8B-B14F-4D97-AF65-F5344CB8AC3E}">
        <p14:creationId xmlns:p14="http://schemas.microsoft.com/office/powerpoint/2010/main" val="272847369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showMasterSp="0">
  <p:cSld>
    <p:bg>
      <p:bgPr>
        <a:solidFill>
          <a:srgbClr val="1C1E2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Functional Programming</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175432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Fira Sans" panose="020B0503050000020004" pitchFamily="34" charset="0"/>
              </a:rPr>
              <a:t>The technique we’ve learned today is an example of functional (style) programming</a:t>
            </a:r>
          </a:p>
          <a:p>
            <a:r>
              <a:rPr lang="en-US" dirty="0">
                <a:solidFill>
                  <a:schemeClr val="bg1"/>
                </a:solidFill>
                <a:latin typeface="Fira Sans" panose="020B0503050000020004" pitchFamily="34" charset="0"/>
              </a:rPr>
              <a:t>…though none of the languages we look at today are functional programming languages</a:t>
            </a:r>
          </a:p>
          <a:p>
            <a:pPr marL="742950" lvl="1" indent="-285750">
              <a:buFont typeface="Arial" panose="020B0604020202020204" pitchFamily="34" charset="0"/>
              <a:buChar char="•"/>
            </a:pPr>
            <a:r>
              <a:rPr lang="en-US" dirty="0">
                <a:solidFill>
                  <a:schemeClr val="bg1"/>
                </a:solidFill>
                <a:latin typeface="Fira Sans" panose="020B0503050000020004" pitchFamily="34" charset="0"/>
              </a:rPr>
              <a:t>And </a:t>
            </a:r>
            <a:r>
              <a:rPr lang="en-US" dirty="0" err="1">
                <a:solidFill>
                  <a:schemeClr val="bg1"/>
                </a:solidFill>
                <a:latin typeface="Fira Sans" panose="020B0503050000020004" pitchFamily="34" charset="0"/>
              </a:rPr>
              <a:t>javascript</a:t>
            </a:r>
            <a:r>
              <a:rPr lang="en-US" dirty="0">
                <a:solidFill>
                  <a:schemeClr val="bg1"/>
                </a:solidFill>
                <a:latin typeface="Fira Sans" panose="020B0503050000020004" pitchFamily="34" charset="0"/>
              </a:rPr>
              <a:t> is a (non-functional) programming language</a:t>
            </a:r>
          </a:p>
          <a:p>
            <a:pPr marL="742950" lvl="1" indent="-285750">
              <a:buFont typeface="Arial" panose="020B0604020202020204" pitchFamily="34" charset="0"/>
              <a:buChar char="•"/>
            </a:pPr>
            <a:endParaRPr lang="en-US" dirty="0">
              <a:solidFill>
                <a:schemeClr val="bg1"/>
              </a:solidFill>
              <a:latin typeface="Fira Sans" panose="020B0503050000020004" pitchFamily="34" charset="0"/>
            </a:endParaRPr>
          </a:p>
          <a:p>
            <a:pPr marL="285750" indent="-285750">
              <a:buFont typeface="Arial" panose="020B0604020202020204" pitchFamily="34" charset="0"/>
              <a:buChar char="•"/>
            </a:pPr>
            <a:r>
              <a:rPr lang="en-US" dirty="0">
                <a:solidFill>
                  <a:schemeClr val="bg1"/>
                </a:solidFill>
                <a:latin typeface="Fira Sans" panose="020B0503050000020004" pitchFamily="34" charset="0"/>
              </a:rPr>
              <a:t>We didn’t even talk about the fact that parsers are a monad and an applicative functor!</a:t>
            </a:r>
          </a:p>
          <a:p>
            <a:pPr marL="742950" lvl="1" indent="-285750">
              <a:buFont typeface="Arial" panose="020B0604020202020204" pitchFamily="34" charset="0"/>
              <a:buChar char="•"/>
            </a:pPr>
            <a:r>
              <a:rPr lang="en-US" dirty="0">
                <a:solidFill>
                  <a:schemeClr val="bg1"/>
                </a:solidFill>
                <a:latin typeface="Fira Sans" panose="020B0503050000020004" pitchFamily="34" charset="0"/>
              </a:rPr>
              <a:t>^ statements dreamt up by the utterly deranged</a:t>
            </a:r>
          </a:p>
        </p:txBody>
      </p:sp>
    </p:spTree>
    <p:extLst>
      <p:ext uri="{BB962C8B-B14F-4D97-AF65-F5344CB8AC3E}">
        <p14:creationId xmlns:p14="http://schemas.microsoft.com/office/powerpoint/2010/main" val="359644332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showMasterSp="0">
  <p:cSld>
    <p:bg>
      <p:bgPr>
        <a:solidFill>
          <a:srgbClr val="1C1E2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Functional Programming</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286232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Fira Sans" panose="020B0503050000020004" pitchFamily="34" charset="0"/>
              </a:rPr>
              <a:t>The technique we’ve learned today is an example of functional (style) programming</a:t>
            </a:r>
          </a:p>
          <a:p>
            <a:r>
              <a:rPr lang="en-US" dirty="0">
                <a:solidFill>
                  <a:schemeClr val="bg1"/>
                </a:solidFill>
                <a:latin typeface="Fira Sans" panose="020B0503050000020004" pitchFamily="34" charset="0"/>
              </a:rPr>
              <a:t>…though none of the languages we look at today are functional programming languages</a:t>
            </a:r>
          </a:p>
          <a:p>
            <a:pPr marL="742950" lvl="1" indent="-285750">
              <a:buFont typeface="Arial" panose="020B0604020202020204" pitchFamily="34" charset="0"/>
              <a:buChar char="•"/>
            </a:pPr>
            <a:r>
              <a:rPr lang="en-US" dirty="0">
                <a:solidFill>
                  <a:schemeClr val="bg1"/>
                </a:solidFill>
                <a:latin typeface="Fira Sans" panose="020B0503050000020004" pitchFamily="34" charset="0"/>
              </a:rPr>
              <a:t>And </a:t>
            </a:r>
            <a:r>
              <a:rPr lang="en-US" dirty="0" err="1">
                <a:solidFill>
                  <a:schemeClr val="bg1"/>
                </a:solidFill>
                <a:latin typeface="Fira Sans" panose="020B0503050000020004" pitchFamily="34" charset="0"/>
              </a:rPr>
              <a:t>javascript</a:t>
            </a:r>
            <a:r>
              <a:rPr lang="en-US" dirty="0">
                <a:solidFill>
                  <a:schemeClr val="bg1"/>
                </a:solidFill>
                <a:latin typeface="Fira Sans" panose="020B0503050000020004" pitchFamily="34" charset="0"/>
              </a:rPr>
              <a:t> is a (non-functional) programming language</a:t>
            </a:r>
          </a:p>
          <a:p>
            <a:pPr marL="742950" lvl="1" indent="-285750">
              <a:buFont typeface="Arial" panose="020B0604020202020204" pitchFamily="34" charset="0"/>
              <a:buChar char="•"/>
            </a:pPr>
            <a:endParaRPr lang="en-US" dirty="0">
              <a:solidFill>
                <a:schemeClr val="bg1"/>
              </a:solidFill>
              <a:latin typeface="Fira Sans" panose="020B0503050000020004" pitchFamily="34" charset="0"/>
            </a:endParaRPr>
          </a:p>
          <a:p>
            <a:pPr marL="285750" indent="-285750">
              <a:buFont typeface="Arial" panose="020B0604020202020204" pitchFamily="34" charset="0"/>
              <a:buChar char="•"/>
            </a:pPr>
            <a:r>
              <a:rPr lang="en-US" dirty="0">
                <a:solidFill>
                  <a:schemeClr val="bg1"/>
                </a:solidFill>
                <a:latin typeface="Fira Sans" panose="020B0503050000020004" pitchFamily="34" charset="0"/>
              </a:rPr>
              <a:t>We didn’t even talk about the fact that parsers are a monad!</a:t>
            </a:r>
          </a:p>
          <a:p>
            <a:pPr marL="742950" lvl="1" indent="-285750">
              <a:buFont typeface="Arial" panose="020B0604020202020204" pitchFamily="34" charset="0"/>
              <a:buChar char="•"/>
            </a:pPr>
            <a:r>
              <a:rPr lang="en-US" dirty="0">
                <a:solidFill>
                  <a:schemeClr val="bg1"/>
                </a:solidFill>
                <a:latin typeface="Fira Sans" panose="020B0503050000020004" pitchFamily="34" charset="0"/>
              </a:rPr>
              <a:t>^ statements dreamt up by the utterly deranged</a:t>
            </a:r>
          </a:p>
          <a:p>
            <a:pPr marL="742950" lvl="1" indent="-285750">
              <a:buFont typeface="Arial" panose="020B0604020202020204" pitchFamily="34" charset="0"/>
              <a:buChar char="•"/>
            </a:pPr>
            <a:endParaRPr lang="en-US" dirty="0">
              <a:solidFill>
                <a:schemeClr val="bg1"/>
              </a:solidFill>
              <a:latin typeface="Fira Sans" panose="020B0503050000020004" pitchFamily="34" charset="0"/>
            </a:endParaRPr>
          </a:p>
          <a:p>
            <a:pPr marL="285750" indent="-285750">
              <a:buFont typeface="Arial" panose="020B0604020202020204" pitchFamily="34" charset="0"/>
              <a:buChar char="•"/>
            </a:pPr>
            <a:r>
              <a:rPr lang="en-US" dirty="0">
                <a:solidFill>
                  <a:schemeClr val="bg1"/>
                </a:solidFill>
                <a:latin typeface="Fira Sans" panose="020B0503050000020004" pitchFamily="34" charset="0"/>
              </a:rPr>
              <a:t>Functional programming is cool and if you want to understand why and learn how to write code like this, take COMP3400</a:t>
            </a:r>
          </a:p>
          <a:p>
            <a:pPr marL="742950" lvl="1" indent="-285750">
              <a:buFont typeface="Arial" panose="020B0604020202020204" pitchFamily="34" charset="0"/>
              <a:buChar char="•"/>
            </a:pPr>
            <a:endParaRPr lang="en-US" dirty="0">
              <a:solidFill>
                <a:schemeClr val="bg1"/>
              </a:solidFill>
              <a:latin typeface="Fira Sans" panose="020B0503050000020004" pitchFamily="34" charset="0"/>
            </a:endParaRPr>
          </a:p>
        </p:txBody>
      </p:sp>
      <p:sp>
        <p:nvSpPr>
          <p:cNvPr id="5" name="TextBox 4">
            <a:extLst>
              <a:ext uri="{FF2B5EF4-FFF2-40B4-BE49-F238E27FC236}">
                <a16:creationId xmlns:a16="http://schemas.microsoft.com/office/drawing/2014/main" id="{679D0E81-3541-D710-66FC-063C775BDD83}"/>
              </a:ext>
            </a:extLst>
          </p:cNvPr>
          <p:cNvSpPr txBox="1"/>
          <p:nvPr/>
        </p:nvSpPr>
        <p:spPr>
          <a:xfrm>
            <a:off x="2158736" y="4707900"/>
            <a:ext cx="7513890" cy="369332"/>
          </a:xfrm>
          <a:prstGeom prst="rect">
            <a:avLst/>
          </a:prstGeom>
          <a:noFill/>
        </p:spPr>
        <p:txBody>
          <a:bodyPr wrap="square">
            <a:spAutoFit/>
          </a:bodyPr>
          <a:lstStyle/>
          <a:p>
            <a:r>
              <a:rPr lang="en-AU" b="0" dirty="0">
                <a:solidFill>
                  <a:srgbClr val="C0CAF5"/>
                </a:solidFill>
                <a:effectLst/>
                <a:latin typeface="JetBrains Mono" panose="02000009000000000000" pitchFamily="49" charset="0"/>
              </a:rPr>
              <a:t>message </a:t>
            </a:r>
            <a:r>
              <a:rPr lang="en-AU" b="0" dirty="0">
                <a:solidFill>
                  <a:srgbClr val="89DDFF"/>
                </a:solidFill>
                <a:effectLst/>
                <a:latin typeface="JetBrains Mono" panose="02000009000000000000" pitchFamily="49" charset="0"/>
              </a:rPr>
              <a:t>=</a:t>
            </a:r>
            <a:r>
              <a:rPr lang="en-AU" b="0" dirty="0">
                <a:solidFill>
                  <a:srgbClr val="C0CAF5"/>
                </a:solidFill>
                <a:effectLst/>
                <a:latin typeface="JetBrains Mono" panose="02000009000000000000" pitchFamily="49" charset="0"/>
              </a:rPr>
              <a:t> </a:t>
            </a:r>
            <a:r>
              <a:rPr lang="en-AU" b="0" dirty="0">
                <a:solidFill>
                  <a:srgbClr val="89DDFF"/>
                </a:solidFill>
                <a:effectLst/>
                <a:latin typeface="JetBrains Mono" panose="02000009000000000000" pitchFamily="49" charset="0"/>
              </a:rPr>
              <a:t>(</a:t>
            </a:r>
            <a:r>
              <a:rPr lang="en-AU" b="0" dirty="0">
                <a:solidFill>
                  <a:srgbClr val="FF9E64"/>
                </a:solidFill>
                <a:effectLst/>
                <a:latin typeface="JetBrains Mono" panose="02000009000000000000" pitchFamily="49" charset="0"/>
              </a:rPr>
              <a:t>,,</a:t>
            </a:r>
            <a:r>
              <a:rPr lang="en-AU" b="0" dirty="0">
                <a:solidFill>
                  <a:srgbClr val="89DDFF"/>
                </a:solidFill>
                <a:effectLst/>
                <a:latin typeface="JetBrains Mono" panose="02000009000000000000" pitchFamily="49" charset="0"/>
              </a:rPr>
              <a:t>)</a:t>
            </a:r>
            <a:r>
              <a:rPr lang="en-AU" b="0" dirty="0">
                <a:solidFill>
                  <a:srgbClr val="C0CAF5"/>
                </a:solidFill>
                <a:effectLst/>
                <a:latin typeface="JetBrains Mono" panose="02000009000000000000" pitchFamily="49" charset="0"/>
              </a:rPr>
              <a:t> </a:t>
            </a:r>
            <a:r>
              <a:rPr lang="en-AU" b="0" dirty="0">
                <a:solidFill>
                  <a:srgbClr val="89DDFF"/>
                </a:solidFill>
                <a:effectLst/>
                <a:latin typeface="JetBrains Mono" panose="02000009000000000000" pitchFamily="49" charset="0"/>
              </a:rPr>
              <a:t>&lt;$&gt;</a:t>
            </a:r>
            <a:r>
              <a:rPr lang="en-AU" b="0" dirty="0">
                <a:solidFill>
                  <a:srgbClr val="C0CAF5"/>
                </a:solidFill>
                <a:effectLst/>
                <a:latin typeface="JetBrains Mono" panose="02000009000000000000" pitchFamily="49" charset="0"/>
              </a:rPr>
              <a:t> greeting </a:t>
            </a:r>
            <a:r>
              <a:rPr lang="en-AU" b="0" dirty="0">
                <a:solidFill>
                  <a:srgbClr val="89DDFF"/>
                </a:solidFill>
                <a:effectLst/>
                <a:latin typeface="JetBrains Mono" panose="02000009000000000000" pitchFamily="49" charset="0"/>
              </a:rPr>
              <a:t>&lt;*&gt;</a:t>
            </a:r>
            <a:r>
              <a:rPr lang="en-AU" b="0" dirty="0">
                <a:solidFill>
                  <a:srgbClr val="C0CAF5"/>
                </a:solidFill>
                <a:effectLst/>
                <a:latin typeface="JetBrains Mono" panose="02000009000000000000" pitchFamily="49" charset="0"/>
              </a:rPr>
              <a:t> string </a:t>
            </a:r>
            <a:r>
              <a:rPr lang="en-AU" b="0" dirty="0">
                <a:solidFill>
                  <a:srgbClr val="89DDFF"/>
                </a:solidFill>
                <a:effectLst/>
                <a:latin typeface="JetBrains Mono" panose="02000009000000000000" pitchFamily="49" charset="0"/>
              </a:rPr>
              <a:t>"</a:t>
            </a:r>
            <a:r>
              <a:rPr lang="en-AU" b="0" dirty="0">
                <a:solidFill>
                  <a:srgbClr val="9ECE6A"/>
                </a:solidFill>
                <a:effectLst/>
                <a:latin typeface="JetBrains Mono" panose="02000009000000000000" pitchFamily="49" charset="0"/>
              </a:rPr>
              <a:t> ,</a:t>
            </a:r>
            <a:r>
              <a:rPr lang="en-AU" b="0" dirty="0">
                <a:solidFill>
                  <a:srgbClr val="89DDFF"/>
                </a:solidFill>
                <a:effectLst/>
                <a:latin typeface="JetBrains Mono" panose="02000009000000000000" pitchFamily="49" charset="0"/>
              </a:rPr>
              <a:t>"</a:t>
            </a:r>
            <a:r>
              <a:rPr lang="en-AU" b="0" dirty="0">
                <a:solidFill>
                  <a:srgbClr val="C0CAF5"/>
                </a:solidFill>
                <a:effectLst/>
                <a:latin typeface="JetBrains Mono" panose="02000009000000000000" pitchFamily="49" charset="0"/>
              </a:rPr>
              <a:t> </a:t>
            </a:r>
            <a:r>
              <a:rPr lang="en-AU" b="0" dirty="0">
                <a:solidFill>
                  <a:srgbClr val="89DDFF"/>
                </a:solidFill>
                <a:effectLst/>
                <a:latin typeface="JetBrains Mono" panose="02000009000000000000" pitchFamily="49" charset="0"/>
              </a:rPr>
              <a:t>&lt;*&gt;</a:t>
            </a:r>
            <a:r>
              <a:rPr lang="en-AU" b="0" dirty="0">
                <a:solidFill>
                  <a:srgbClr val="C0CAF5"/>
                </a:solidFill>
                <a:effectLst/>
                <a:latin typeface="JetBrains Mono" panose="02000009000000000000" pitchFamily="49" charset="0"/>
              </a:rPr>
              <a:t> name</a:t>
            </a:r>
            <a:endParaRPr lang="en-AU" b="0" dirty="0">
              <a:solidFill>
                <a:srgbClr val="A9B1D6"/>
              </a:solidFill>
              <a:effectLst/>
              <a:latin typeface="JetBrains Mono" panose="02000009000000000000" pitchFamily="49" charset="0"/>
            </a:endParaRPr>
          </a:p>
        </p:txBody>
      </p:sp>
    </p:spTree>
    <p:extLst>
      <p:ext uri="{BB962C8B-B14F-4D97-AF65-F5344CB8AC3E}">
        <p14:creationId xmlns:p14="http://schemas.microsoft.com/office/powerpoint/2010/main" val="294918518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showMasterSp="0">
  <p:cSld>
    <p:bg>
      <p:bgPr>
        <a:solidFill>
          <a:srgbClr val="1C1E2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Can you write programming languages with this?</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369332"/>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Yes! But generally compilers are more complicated than the parsers we’ve written today</a:t>
            </a:r>
          </a:p>
        </p:txBody>
      </p:sp>
    </p:spTree>
    <p:extLst>
      <p:ext uri="{BB962C8B-B14F-4D97-AF65-F5344CB8AC3E}">
        <p14:creationId xmlns:p14="http://schemas.microsoft.com/office/powerpoint/2010/main" val="303613464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showMasterSp="0">
  <p:cSld>
    <p:bg>
      <p:bgPr>
        <a:solidFill>
          <a:srgbClr val="1C1E2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Can you write programming languages with this?</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1477328"/>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Yes! But generally compilers are more complicated than the parsers we’ve written today</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Usually a compiler will have (at least) TWO parsers:</a:t>
            </a:r>
          </a:p>
          <a:p>
            <a:pPr marL="742950" lvl="1" indent="-285750">
              <a:buFont typeface="Arial" panose="020B0604020202020204" pitchFamily="34" charset="0"/>
              <a:buChar char="•"/>
            </a:pPr>
            <a:r>
              <a:rPr lang="en-AU" dirty="0">
                <a:solidFill>
                  <a:schemeClr val="bg1"/>
                </a:solidFill>
                <a:latin typeface="Fira Sans" panose="020B0503050000020004" pitchFamily="34" charset="0"/>
              </a:rPr>
              <a:t>The </a:t>
            </a:r>
            <a:r>
              <a:rPr lang="en-AU" dirty="0" err="1">
                <a:solidFill>
                  <a:schemeClr val="bg1"/>
                </a:solidFill>
                <a:latin typeface="Fira Sans" panose="020B0503050000020004" pitchFamily="34" charset="0"/>
              </a:rPr>
              <a:t>lexer</a:t>
            </a:r>
            <a:r>
              <a:rPr lang="en-AU" dirty="0">
                <a:solidFill>
                  <a:schemeClr val="bg1"/>
                </a:solidFill>
                <a:latin typeface="Fira Sans" panose="020B0503050000020004" pitchFamily="34" charset="0"/>
              </a:rPr>
              <a:t> turns a string into a stream of </a:t>
            </a:r>
            <a:r>
              <a:rPr lang="en-AU" b="1" i="1" dirty="0">
                <a:solidFill>
                  <a:schemeClr val="bg1"/>
                </a:solidFill>
                <a:latin typeface="Fira Sans" panose="020B0503050000020004" pitchFamily="34" charset="0"/>
              </a:rPr>
              <a:t>tokens</a:t>
            </a:r>
            <a:endParaRPr lang="en-AU" i="1" dirty="0">
              <a:solidFill>
                <a:schemeClr val="bg1"/>
              </a:solidFill>
              <a:latin typeface="Fira Sans" panose="020B0503050000020004" pitchFamily="34" charset="0"/>
            </a:endParaRPr>
          </a:p>
          <a:p>
            <a:pPr marL="742950" lvl="1" indent="-285750">
              <a:buFont typeface="Arial" panose="020B0604020202020204" pitchFamily="34" charset="0"/>
              <a:buChar char="•"/>
            </a:pPr>
            <a:r>
              <a:rPr lang="en-AU" dirty="0">
                <a:solidFill>
                  <a:schemeClr val="bg1"/>
                </a:solidFill>
                <a:latin typeface="Fira Sans" panose="020B0503050000020004" pitchFamily="34" charset="0"/>
              </a:rPr>
              <a:t>The parser turns the stream of tokens into an </a:t>
            </a:r>
            <a:r>
              <a:rPr lang="en-AU" b="1" i="1" dirty="0">
                <a:solidFill>
                  <a:schemeClr val="bg1"/>
                </a:solidFill>
                <a:latin typeface="Fira Sans" panose="020B0503050000020004" pitchFamily="34" charset="0"/>
              </a:rPr>
              <a:t>abstract syntax tree</a:t>
            </a:r>
            <a:endParaRPr lang="en-AU" b="1" dirty="0">
              <a:solidFill>
                <a:schemeClr val="bg1"/>
              </a:solidFill>
              <a:latin typeface="Fira Sans" panose="020B0503050000020004" pitchFamily="34" charset="0"/>
            </a:endParaRPr>
          </a:p>
        </p:txBody>
      </p:sp>
    </p:spTree>
    <p:extLst>
      <p:ext uri="{BB962C8B-B14F-4D97-AF65-F5344CB8AC3E}">
        <p14:creationId xmlns:p14="http://schemas.microsoft.com/office/powerpoint/2010/main" val="61150351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showMasterSp="0">
  <p:cSld>
    <p:bg>
      <p:bgPr>
        <a:solidFill>
          <a:srgbClr val="1C1E2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Can you write programming languages with this?</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1477328"/>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Yes! But generally compilers are more complicated than the parsers we’ve written today</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Usually a compiler will have (at least) TWO parsers:</a:t>
            </a:r>
          </a:p>
          <a:p>
            <a:pPr marL="742950" lvl="1" indent="-285750">
              <a:buFont typeface="Arial" panose="020B0604020202020204" pitchFamily="34" charset="0"/>
              <a:buChar char="•"/>
            </a:pPr>
            <a:r>
              <a:rPr lang="en-AU" dirty="0">
                <a:solidFill>
                  <a:schemeClr val="bg1"/>
                </a:solidFill>
                <a:latin typeface="Fira Sans" panose="020B0503050000020004" pitchFamily="34" charset="0"/>
              </a:rPr>
              <a:t>The </a:t>
            </a:r>
            <a:r>
              <a:rPr lang="en-AU" dirty="0" err="1">
                <a:solidFill>
                  <a:schemeClr val="bg1"/>
                </a:solidFill>
                <a:latin typeface="Fira Sans" panose="020B0503050000020004" pitchFamily="34" charset="0"/>
              </a:rPr>
              <a:t>lexer</a:t>
            </a:r>
            <a:r>
              <a:rPr lang="en-AU" dirty="0">
                <a:solidFill>
                  <a:schemeClr val="bg1"/>
                </a:solidFill>
                <a:latin typeface="Fira Sans" panose="020B0503050000020004" pitchFamily="34" charset="0"/>
              </a:rPr>
              <a:t> turns a string into a stream of </a:t>
            </a:r>
            <a:r>
              <a:rPr lang="en-AU" b="1" i="1" dirty="0">
                <a:solidFill>
                  <a:schemeClr val="bg1"/>
                </a:solidFill>
                <a:latin typeface="Fira Sans" panose="020B0503050000020004" pitchFamily="34" charset="0"/>
              </a:rPr>
              <a:t>tokens</a:t>
            </a:r>
            <a:endParaRPr lang="en-AU" i="1" dirty="0">
              <a:solidFill>
                <a:schemeClr val="bg1"/>
              </a:solidFill>
              <a:latin typeface="Fira Sans" panose="020B0503050000020004" pitchFamily="34" charset="0"/>
            </a:endParaRPr>
          </a:p>
          <a:p>
            <a:pPr marL="742950" lvl="1" indent="-285750">
              <a:buFont typeface="Arial" panose="020B0604020202020204" pitchFamily="34" charset="0"/>
              <a:buChar char="•"/>
            </a:pPr>
            <a:r>
              <a:rPr lang="en-AU" dirty="0">
                <a:solidFill>
                  <a:schemeClr val="bg1"/>
                </a:solidFill>
                <a:latin typeface="Fira Sans" panose="020B0503050000020004" pitchFamily="34" charset="0"/>
              </a:rPr>
              <a:t>The parser turns the stream of tokens into an </a:t>
            </a:r>
            <a:r>
              <a:rPr lang="en-AU" b="1" i="1" dirty="0">
                <a:solidFill>
                  <a:schemeClr val="bg1"/>
                </a:solidFill>
                <a:latin typeface="Fira Sans" panose="020B0503050000020004" pitchFamily="34" charset="0"/>
              </a:rPr>
              <a:t>abstract syntax tree</a:t>
            </a:r>
          </a:p>
        </p:txBody>
      </p:sp>
      <p:sp>
        <p:nvSpPr>
          <p:cNvPr id="5" name="TextBox 4">
            <a:extLst>
              <a:ext uri="{FF2B5EF4-FFF2-40B4-BE49-F238E27FC236}">
                <a16:creationId xmlns:a16="http://schemas.microsoft.com/office/drawing/2014/main" id="{D270751A-5BF7-3D94-C892-611117AE0F51}"/>
              </a:ext>
            </a:extLst>
          </p:cNvPr>
          <p:cNvSpPr txBox="1"/>
          <p:nvPr/>
        </p:nvSpPr>
        <p:spPr>
          <a:xfrm>
            <a:off x="658739" y="3989702"/>
            <a:ext cx="6097424" cy="923330"/>
          </a:xfrm>
          <a:prstGeom prst="rect">
            <a:avLst/>
          </a:prstGeom>
          <a:noFill/>
        </p:spPr>
        <p:txBody>
          <a:bodyPr wrap="square">
            <a:spAutoFit/>
          </a:bodyPr>
          <a:lstStyle/>
          <a:p>
            <a:r>
              <a:rPr lang="en-US" b="0" dirty="0">
                <a:solidFill>
                  <a:srgbClr val="BB9AF7"/>
                </a:solidFill>
                <a:effectLst/>
                <a:latin typeface="JetBrains Mono" panose="02000009000000000000" pitchFamily="49" charset="0"/>
              </a:rPr>
              <a:t>if</a:t>
            </a:r>
            <a:r>
              <a:rPr lang="en-US" b="0" dirty="0">
                <a:solidFill>
                  <a:srgbClr val="C0CAF5"/>
                </a:solidFill>
                <a:effectLst/>
                <a:latin typeface="JetBrains Mono" panose="02000009000000000000" pitchFamily="49" charset="0"/>
              </a:rPr>
              <a:t> </a:t>
            </a:r>
            <a:r>
              <a:rPr lang="en-US" b="0" dirty="0" err="1">
                <a:solidFill>
                  <a:srgbClr val="C0CAF5"/>
                </a:solidFill>
                <a:effectLst/>
                <a:latin typeface="JetBrains Mono" panose="02000009000000000000" pitchFamily="49" charset="0"/>
              </a:rPr>
              <a:t>i</a:t>
            </a:r>
            <a:r>
              <a:rPr lang="en-US" b="0" dirty="0">
                <a:solidFill>
                  <a:srgbClr val="C0CAF5"/>
                </a:solidFill>
                <a:effectLst/>
                <a:latin typeface="JetBrains Mono" panose="02000009000000000000" pitchFamily="49" charset="0"/>
              </a:rPr>
              <a:t> </a:t>
            </a:r>
            <a:r>
              <a:rPr lang="en-US" b="0" dirty="0">
                <a:solidFill>
                  <a:srgbClr val="BB9AF7"/>
                </a:solidFill>
                <a:effectLst/>
                <a:latin typeface="JetBrains Mono" panose="02000009000000000000" pitchFamily="49" charset="0"/>
              </a:rPr>
              <a:t>==</a:t>
            </a:r>
            <a:r>
              <a:rPr lang="en-US" b="0" dirty="0">
                <a:solidFill>
                  <a:srgbClr val="C0CAF5"/>
                </a:solidFill>
                <a:effectLst/>
                <a:latin typeface="JetBrains Mono" panose="02000009000000000000" pitchFamily="49" charset="0"/>
              </a:rPr>
              <a:t> </a:t>
            </a:r>
            <a:r>
              <a:rPr lang="en-US" b="0" dirty="0">
                <a:solidFill>
                  <a:srgbClr val="FF9E64"/>
                </a:solidFill>
                <a:effectLst/>
                <a:latin typeface="JetBrains Mono" panose="02000009000000000000" pitchFamily="49" charset="0"/>
              </a:rPr>
              <a:t>1</a:t>
            </a:r>
            <a:r>
              <a:rPr lang="en-US" b="0" dirty="0">
                <a:solidFill>
                  <a:srgbClr val="C0CAF5"/>
                </a:solidFill>
                <a:effectLst/>
                <a:latin typeface="JetBrains Mono" panose="02000009000000000000" pitchFamily="49" charset="0"/>
              </a:rPr>
              <a:t> </a:t>
            </a:r>
            <a:r>
              <a:rPr lang="en-US" b="0" dirty="0">
                <a:solidFill>
                  <a:srgbClr val="89DDFF"/>
                </a:solidFill>
                <a:effectLst/>
                <a:latin typeface="JetBrains Mono" panose="02000009000000000000" pitchFamily="49" charset="0"/>
              </a:rPr>
              <a:t>{</a:t>
            </a:r>
            <a:endParaRPr lang="en-US" b="0" dirty="0">
              <a:solidFill>
                <a:srgbClr val="A9B1D6"/>
              </a:solidFill>
              <a:effectLst/>
              <a:latin typeface="JetBrains Mono" panose="02000009000000000000" pitchFamily="49" charset="0"/>
            </a:endParaRPr>
          </a:p>
          <a:p>
            <a:r>
              <a:rPr lang="en-US" b="0" dirty="0">
                <a:solidFill>
                  <a:srgbClr val="C0CAF5"/>
                </a:solidFill>
                <a:effectLst/>
                <a:latin typeface="JetBrains Mono" panose="02000009000000000000" pitchFamily="49" charset="0"/>
              </a:rPr>
              <a:t>    </a:t>
            </a:r>
            <a:r>
              <a:rPr lang="en-US" b="0" dirty="0">
                <a:solidFill>
                  <a:srgbClr val="7AA2F7"/>
                </a:solidFill>
                <a:effectLst/>
                <a:latin typeface="JetBrains Mono" panose="02000009000000000000" pitchFamily="49" charset="0"/>
              </a:rPr>
              <a:t>print</a:t>
            </a:r>
            <a:r>
              <a:rPr lang="en-US" b="0" dirty="0">
                <a:solidFill>
                  <a:srgbClr val="89DDFF"/>
                </a:solidFill>
                <a:effectLst/>
                <a:latin typeface="JetBrains Mono" panose="02000009000000000000" pitchFamily="49" charset="0"/>
              </a:rPr>
              <a:t>("</a:t>
            </a:r>
            <a:r>
              <a:rPr lang="en-US" b="0" dirty="0">
                <a:solidFill>
                  <a:srgbClr val="9ECE6A"/>
                </a:solidFill>
                <a:effectLst/>
                <a:latin typeface="JetBrains Mono" panose="02000009000000000000" pitchFamily="49" charset="0"/>
              </a:rPr>
              <a:t>hello</a:t>
            </a:r>
            <a:r>
              <a:rPr lang="en-US" b="0" dirty="0">
                <a:solidFill>
                  <a:srgbClr val="89DDFF"/>
                </a:solidFill>
                <a:effectLst/>
                <a:latin typeface="JetBrains Mono" panose="02000009000000000000" pitchFamily="49" charset="0"/>
              </a:rPr>
              <a:t>");</a:t>
            </a:r>
            <a:endParaRPr lang="en-US" b="0" dirty="0">
              <a:solidFill>
                <a:srgbClr val="A9B1D6"/>
              </a:solidFill>
              <a:effectLst/>
              <a:latin typeface="JetBrains Mono" panose="02000009000000000000" pitchFamily="49" charset="0"/>
            </a:endParaRPr>
          </a:p>
          <a:p>
            <a:r>
              <a:rPr lang="en-US" b="0" dirty="0">
                <a:solidFill>
                  <a:srgbClr val="89DDFF"/>
                </a:solidFill>
                <a:effectLst/>
                <a:latin typeface="JetBrains Mono" panose="02000009000000000000" pitchFamily="49" charset="0"/>
              </a:rPr>
              <a:t>}</a:t>
            </a:r>
            <a:endParaRPr lang="en-US" b="0" dirty="0">
              <a:solidFill>
                <a:srgbClr val="A9B1D6"/>
              </a:solidFill>
              <a:effectLst/>
              <a:latin typeface="JetBrains Mono" panose="02000009000000000000" pitchFamily="49" charset="0"/>
            </a:endParaRPr>
          </a:p>
        </p:txBody>
      </p:sp>
      <p:sp>
        <p:nvSpPr>
          <p:cNvPr id="7" name="TextBox 6">
            <a:extLst>
              <a:ext uri="{FF2B5EF4-FFF2-40B4-BE49-F238E27FC236}">
                <a16:creationId xmlns:a16="http://schemas.microsoft.com/office/drawing/2014/main" id="{E22307DB-C19B-9251-317E-4A1CD22F3408}"/>
              </a:ext>
            </a:extLst>
          </p:cNvPr>
          <p:cNvSpPr txBox="1"/>
          <p:nvPr/>
        </p:nvSpPr>
        <p:spPr>
          <a:xfrm>
            <a:off x="5270618" y="3851202"/>
            <a:ext cx="6915685" cy="1200329"/>
          </a:xfrm>
          <a:prstGeom prst="rect">
            <a:avLst/>
          </a:prstGeom>
          <a:noFill/>
        </p:spPr>
        <p:txBody>
          <a:bodyPr wrap="square">
            <a:spAutoFit/>
          </a:bodyPr>
          <a:lstStyle/>
          <a:p>
            <a:r>
              <a:rPr lang="en-AU" b="0" dirty="0">
                <a:solidFill>
                  <a:srgbClr val="89DDFF"/>
                </a:solidFill>
                <a:effectLst/>
                <a:latin typeface="JetBrains Mono" panose="02000009000000000000" pitchFamily="49" charset="0"/>
              </a:rPr>
              <a:t>[</a:t>
            </a:r>
            <a:r>
              <a:rPr lang="en-AU" b="0" dirty="0">
                <a:solidFill>
                  <a:srgbClr val="C0CAF5"/>
                </a:solidFill>
                <a:effectLst/>
                <a:latin typeface="JetBrains Mono" panose="02000009000000000000" pitchFamily="49" charset="0"/>
              </a:rPr>
              <a:t>If</a:t>
            </a:r>
            <a:r>
              <a:rPr lang="en-AU" b="0" dirty="0">
                <a:solidFill>
                  <a:srgbClr val="89DDFF"/>
                </a:solidFill>
                <a:effectLst/>
                <a:latin typeface="JetBrains Mono" panose="02000009000000000000" pitchFamily="49" charset="0"/>
              </a:rPr>
              <a:t>,</a:t>
            </a:r>
            <a:r>
              <a:rPr lang="en-AU" b="0" dirty="0">
                <a:solidFill>
                  <a:srgbClr val="C0CAF5"/>
                </a:solidFill>
                <a:effectLst/>
                <a:latin typeface="JetBrains Mono" panose="02000009000000000000" pitchFamily="49" charset="0"/>
              </a:rPr>
              <a:t> </a:t>
            </a:r>
            <a:r>
              <a:rPr lang="en-AU" b="0" dirty="0">
                <a:solidFill>
                  <a:srgbClr val="7AA2F7"/>
                </a:solidFill>
                <a:effectLst/>
                <a:latin typeface="JetBrains Mono" panose="02000009000000000000" pitchFamily="49" charset="0"/>
              </a:rPr>
              <a:t>Identifier</a:t>
            </a:r>
            <a:r>
              <a:rPr lang="en-AU" b="0" dirty="0">
                <a:solidFill>
                  <a:srgbClr val="89DDFF"/>
                </a:solidFill>
                <a:effectLst/>
                <a:latin typeface="JetBrains Mono" panose="02000009000000000000" pitchFamily="49" charset="0"/>
              </a:rPr>
              <a:t>("</a:t>
            </a:r>
            <a:r>
              <a:rPr lang="en-AU" b="0" dirty="0" err="1">
                <a:solidFill>
                  <a:srgbClr val="9ECE6A"/>
                </a:solidFill>
                <a:effectLst/>
                <a:latin typeface="JetBrains Mono" panose="02000009000000000000" pitchFamily="49" charset="0"/>
              </a:rPr>
              <a:t>i</a:t>
            </a:r>
            <a:r>
              <a:rPr lang="en-AU" b="0" dirty="0">
                <a:solidFill>
                  <a:srgbClr val="89DDFF"/>
                </a:solidFill>
                <a:effectLst/>
                <a:latin typeface="JetBrains Mono" panose="02000009000000000000" pitchFamily="49" charset="0"/>
              </a:rPr>
              <a:t>"),</a:t>
            </a:r>
            <a:r>
              <a:rPr lang="en-AU" b="0" dirty="0">
                <a:solidFill>
                  <a:srgbClr val="C0CAF5"/>
                </a:solidFill>
                <a:effectLst/>
                <a:latin typeface="JetBrains Mono" panose="02000009000000000000" pitchFamily="49" charset="0"/>
              </a:rPr>
              <a:t> Eq</a:t>
            </a:r>
            <a:r>
              <a:rPr lang="en-AU" b="0" dirty="0">
                <a:solidFill>
                  <a:srgbClr val="89DDFF"/>
                </a:solidFill>
                <a:effectLst/>
                <a:latin typeface="JetBrains Mono" panose="02000009000000000000" pitchFamily="49" charset="0"/>
              </a:rPr>
              <a:t>,</a:t>
            </a:r>
            <a:r>
              <a:rPr lang="en-AU" b="0" dirty="0">
                <a:solidFill>
                  <a:srgbClr val="C0CAF5"/>
                </a:solidFill>
                <a:effectLst/>
                <a:latin typeface="JetBrains Mono" panose="02000009000000000000" pitchFamily="49" charset="0"/>
              </a:rPr>
              <a:t> </a:t>
            </a:r>
            <a:r>
              <a:rPr lang="en-AU" b="0" dirty="0">
                <a:solidFill>
                  <a:srgbClr val="7AA2F7"/>
                </a:solidFill>
                <a:effectLst/>
                <a:latin typeface="JetBrains Mono" panose="02000009000000000000" pitchFamily="49" charset="0"/>
              </a:rPr>
              <a:t>Integer</a:t>
            </a:r>
            <a:r>
              <a:rPr lang="en-AU" b="0" dirty="0">
                <a:solidFill>
                  <a:srgbClr val="89DDFF"/>
                </a:solidFill>
                <a:effectLst/>
                <a:latin typeface="JetBrains Mono" panose="02000009000000000000" pitchFamily="49" charset="0"/>
              </a:rPr>
              <a:t>(</a:t>
            </a:r>
            <a:r>
              <a:rPr lang="en-AU" b="0" dirty="0">
                <a:solidFill>
                  <a:srgbClr val="FF9E64"/>
                </a:solidFill>
                <a:effectLst/>
                <a:latin typeface="JetBrains Mono" panose="02000009000000000000" pitchFamily="49" charset="0"/>
              </a:rPr>
              <a:t>1</a:t>
            </a:r>
            <a:r>
              <a:rPr lang="en-AU" b="0" dirty="0">
                <a:solidFill>
                  <a:srgbClr val="89DDFF"/>
                </a:solidFill>
                <a:effectLst/>
                <a:latin typeface="JetBrains Mono" panose="02000009000000000000" pitchFamily="49" charset="0"/>
              </a:rPr>
              <a:t>),</a:t>
            </a:r>
            <a:r>
              <a:rPr lang="en-AU" b="0" dirty="0">
                <a:solidFill>
                  <a:srgbClr val="C0CAF5"/>
                </a:solidFill>
                <a:effectLst/>
                <a:latin typeface="JetBrains Mono" panose="02000009000000000000" pitchFamily="49" charset="0"/>
              </a:rPr>
              <a:t> </a:t>
            </a:r>
            <a:r>
              <a:rPr lang="en-AU" b="0" dirty="0" err="1">
                <a:solidFill>
                  <a:srgbClr val="C0CAF5"/>
                </a:solidFill>
                <a:effectLst/>
                <a:latin typeface="JetBrains Mono" panose="02000009000000000000" pitchFamily="49" charset="0"/>
              </a:rPr>
              <a:t>LeftCurly</a:t>
            </a:r>
            <a:r>
              <a:rPr lang="en-AU" b="0" dirty="0">
                <a:solidFill>
                  <a:srgbClr val="89DDFF"/>
                </a:solidFill>
                <a:effectLst/>
                <a:latin typeface="JetBrains Mono" panose="02000009000000000000" pitchFamily="49" charset="0"/>
              </a:rPr>
              <a:t>,</a:t>
            </a:r>
            <a:r>
              <a:rPr lang="en-AU" b="0" dirty="0">
                <a:solidFill>
                  <a:srgbClr val="C0CAF5"/>
                </a:solidFill>
                <a:effectLst/>
                <a:latin typeface="JetBrains Mono" panose="02000009000000000000" pitchFamily="49" charset="0"/>
              </a:rPr>
              <a:t> </a:t>
            </a:r>
            <a:r>
              <a:rPr lang="en-AU" b="0" dirty="0">
                <a:solidFill>
                  <a:srgbClr val="7AA2F7"/>
                </a:solidFill>
                <a:effectLst/>
                <a:latin typeface="JetBrains Mono" panose="02000009000000000000" pitchFamily="49" charset="0"/>
              </a:rPr>
              <a:t>Identifier</a:t>
            </a:r>
            <a:r>
              <a:rPr lang="en-AU" b="0" dirty="0">
                <a:solidFill>
                  <a:srgbClr val="89DDFF"/>
                </a:solidFill>
                <a:effectLst/>
                <a:latin typeface="JetBrains Mono" panose="02000009000000000000" pitchFamily="49" charset="0"/>
              </a:rPr>
              <a:t>("</a:t>
            </a:r>
            <a:r>
              <a:rPr lang="en-AU" b="0" dirty="0">
                <a:solidFill>
                  <a:srgbClr val="9ECE6A"/>
                </a:solidFill>
                <a:effectLst/>
                <a:latin typeface="JetBrains Mono" panose="02000009000000000000" pitchFamily="49" charset="0"/>
              </a:rPr>
              <a:t>print</a:t>
            </a:r>
            <a:r>
              <a:rPr lang="en-AU" b="0" dirty="0">
                <a:solidFill>
                  <a:srgbClr val="89DDFF"/>
                </a:solidFill>
                <a:effectLst/>
                <a:latin typeface="JetBrains Mono" panose="02000009000000000000" pitchFamily="49" charset="0"/>
              </a:rPr>
              <a:t>"),</a:t>
            </a:r>
            <a:r>
              <a:rPr lang="en-AU" b="0" dirty="0">
                <a:solidFill>
                  <a:srgbClr val="C0CAF5"/>
                </a:solidFill>
                <a:effectLst/>
                <a:latin typeface="JetBrains Mono" panose="02000009000000000000" pitchFamily="49" charset="0"/>
              </a:rPr>
              <a:t> </a:t>
            </a:r>
            <a:r>
              <a:rPr lang="en-AU" b="0" dirty="0" err="1">
                <a:solidFill>
                  <a:srgbClr val="C0CAF5"/>
                </a:solidFill>
                <a:effectLst/>
                <a:latin typeface="JetBrains Mono" panose="02000009000000000000" pitchFamily="49" charset="0"/>
              </a:rPr>
              <a:t>LeftBracket</a:t>
            </a:r>
            <a:r>
              <a:rPr lang="en-AU" b="0" dirty="0">
                <a:solidFill>
                  <a:srgbClr val="89DDFF"/>
                </a:solidFill>
                <a:effectLst/>
                <a:latin typeface="JetBrains Mono" panose="02000009000000000000" pitchFamily="49" charset="0"/>
              </a:rPr>
              <a:t>,</a:t>
            </a:r>
            <a:r>
              <a:rPr lang="en-AU" b="0" dirty="0">
                <a:solidFill>
                  <a:srgbClr val="C0CAF5"/>
                </a:solidFill>
                <a:effectLst/>
                <a:latin typeface="JetBrains Mono" panose="02000009000000000000" pitchFamily="49" charset="0"/>
              </a:rPr>
              <a:t> </a:t>
            </a:r>
            <a:r>
              <a:rPr lang="en-AU" b="0" dirty="0">
                <a:solidFill>
                  <a:srgbClr val="7AA2F7"/>
                </a:solidFill>
                <a:effectLst/>
                <a:latin typeface="JetBrains Mono" panose="02000009000000000000" pitchFamily="49" charset="0"/>
              </a:rPr>
              <a:t>String</a:t>
            </a:r>
            <a:r>
              <a:rPr lang="en-AU" b="0" dirty="0">
                <a:solidFill>
                  <a:srgbClr val="89DDFF"/>
                </a:solidFill>
                <a:effectLst/>
                <a:latin typeface="JetBrains Mono" panose="02000009000000000000" pitchFamily="49" charset="0"/>
              </a:rPr>
              <a:t>("</a:t>
            </a:r>
            <a:r>
              <a:rPr lang="en-AU" b="0" dirty="0">
                <a:solidFill>
                  <a:srgbClr val="9ECE6A"/>
                </a:solidFill>
                <a:effectLst/>
                <a:latin typeface="JetBrains Mono" panose="02000009000000000000" pitchFamily="49" charset="0"/>
              </a:rPr>
              <a:t>hello</a:t>
            </a:r>
            <a:r>
              <a:rPr lang="en-AU" b="0" dirty="0">
                <a:solidFill>
                  <a:srgbClr val="89DDFF"/>
                </a:solidFill>
                <a:effectLst/>
                <a:latin typeface="JetBrains Mono" panose="02000009000000000000" pitchFamily="49" charset="0"/>
              </a:rPr>
              <a:t>"),</a:t>
            </a:r>
            <a:r>
              <a:rPr lang="en-AU" b="0" dirty="0">
                <a:solidFill>
                  <a:srgbClr val="C0CAF5"/>
                </a:solidFill>
                <a:effectLst/>
                <a:latin typeface="JetBrains Mono" panose="02000009000000000000" pitchFamily="49" charset="0"/>
              </a:rPr>
              <a:t> </a:t>
            </a:r>
            <a:r>
              <a:rPr lang="en-AU" b="0" dirty="0" err="1">
                <a:solidFill>
                  <a:srgbClr val="C0CAF5"/>
                </a:solidFill>
                <a:effectLst/>
                <a:latin typeface="JetBrains Mono" panose="02000009000000000000" pitchFamily="49" charset="0"/>
              </a:rPr>
              <a:t>RightBracket</a:t>
            </a:r>
            <a:r>
              <a:rPr lang="en-AU" b="0" dirty="0">
                <a:solidFill>
                  <a:srgbClr val="89DDFF"/>
                </a:solidFill>
                <a:effectLst/>
                <a:latin typeface="JetBrains Mono" panose="02000009000000000000" pitchFamily="49" charset="0"/>
              </a:rPr>
              <a:t>,</a:t>
            </a:r>
            <a:r>
              <a:rPr lang="en-AU" b="0" dirty="0">
                <a:solidFill>
                  <a:srgbClr val="C0CAF5"/>
                </a:solidFill>
                <a:effectLst/>
                <a:latin typeface="JetBrains Mono" panose="02000009000000000000" pitchFamily="49" charset="0"/>
              </a:rPr>
              <a:t> Semicolon</a:t>
            </a:r>
            <a:r>
              <a:rPr lang="en-AU" b="0" dirty="0">
                <a:solidFill>
                  <a:srgbClr val="89DDFF"/>
                </a:solidFill>
                <a:effectLst/>
                <a:latin typeface="JetBrains Mono" panose="02000009000000000000" pitchFamily="49" charset="0"/>
              </a:rPr>
              <a:t>,</a:t>
            </a:r>
            <a:r>
              <a:rPr lang="en-AU" b="0" dirty="0">
                <a:solidFill>
                  <a:srgbClr val="C0CAF5"/>
                </a:solidFill>
                <a:effectLst/>
                <a:latin typeface="JetBrains Mono" panose="02000009000000000000" pitchFamily="49" charset="0"/>
              </a:rPr>
              <a:t> </a:t>
            </a:r>
            <a:r>
              <a:rPr lang="en-AU" b="0" dirty="0" err="1">
                <a:solidFill>
                  <a:srgbClr val="C0CAF5"/>
                </a:solidFill>
                <a:effectLst/>
                <a:latin typeface="JetBrains Mono" panose="02000009000000000000" pitchFamily="49" charset="0"/>
              </a:rPr>
              <a:t>RightCurly</a:t>
            </a:r>
            <a:r>
              <a:rPr lang="en-AU" b="0" dirty="0">
                <a:solidFill>
                  <a:srgbClr val="89DDFF"/>
                </a:solidFill>
                <a:effectLst/>
                <a:latin typeface="JetBrains Mono" panose="02000009000000000000" pitchFamily="49" charset="0"/>
              </a:rPr>
              <a:t>]</a:t>
            </a:r>
            <a:endParaRPr lang="en-AU" b="0" dirty="0">
              <a:solidFill>
                <a:srgbClr val="A9B1D6"/>
              </a:solidFill>
              <a:effectLst/>
              <a:latin typeface="JetBrains Mono" panose="02000009000000000000" pitchFamily="49" charset="0"/>
            </a:endParaRPr>
          </a:p>
        </p:txBody>
      </p:sp>
      <p:sp>
        <p:nvSpPr>
          <p:cNvPr id="8" name="Arrow: Right 7">
            <a:extLst>
              <a:ext uri="{FF2B5EF4-FFF2-40B4-BE49-F238E27FC236}">
                <a16:creationId xmlns:a16="http://schemas.microsoft.com/office/drawing/2014/main" id="{BCCD1921-E187-B7BE-C10A-5026BC4C1073}"/>
              </a:ext>
            </a:extLst>
          </p:cNvPr>
          <p:cNvSpPr/>
          <p:nvPr/>
        </p:nvSpPr>
        <p:spPr>
          <a:xfrm>
            <a:off x="3472441" y="3851201"/>
            <a:ext cx="1640793" cy="1200329"/>
          </a:xfrm>
          <a:prstGeom prst="rightArrow">
            <a:avLst/>
          </a:prstGeom>
          <a:solidFill>
            <a:schemeClr val="accent1">
              <a:lumMod val="40000"/>
              <a:lumOff val="6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err="1">
                <a:solidFill>
                  <a:schemeClr val="tx1"/>
                </a:solidFill>
                <a:latin typeface="Fira Sans" panose="020B0503050000020004" pitchFamily="34" charset="0"/>
              </a:rPr>
              <a:t>Lexer</a:t>
            </a:r>
            <a:endParaRPr lang="en-AU" dirty="0">
              <a:solidFill>
                <a:schemeClr val="tx1"/>
              </a:solidFill>
              <a:latin typeface="Fira Sans" panose="020B0503050000020004" pitchFamily="34" charset="0"/>
            </a:endParaRPr>
          </a:p>
        </p:txBody>
      </p:sp>
    </p:spTree>
    <p:extLst>
      <p:ext uri="{BB962C8B-B14F-4D97-AF65-F5344CB8AC3E}">
        <p14:creationId xmlns:p14="http://schemas.microsoft.com/office/powerpoint/2010/main" val="7516125"/>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showMasterSp="0">
  <p:cSld>
    <p:bg>
      <p:bgPr>
        <a:solidFill>
          <a:srgbClr val="1C1E2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Can you write programming languages with this?</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4524315"/>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Yes! But generally compilers are more complicated than the parsers we’ve written today</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Usually a compiler will have (at least) TWO parsers:</a:t>
            </a:r>
          </a:p>
          <a:p>
            <a:pPr marL="742950" lvl="1" indent="-285750">
              <a:buFont typeface="Arial" panose="020B0604020202020204" pitchFamily="34" charset="0"/>
              <a:buChar char="•"/>
            </a:pPr>
            <a:r>
              <a:rPr lang="en-AU" dirty="0">
                <a:solidFill>
                  <a:schemeClr val="bg1"/>
                </a:solidFill>
                <a:latin typeface="Fira Sans" panose="020B0503050000020004" pitchFamily="34" charset="0"/>
              </a:rPr>
              <a:t>The </a:t>
            </a:r>
            <a:r>
              <a:rPr lang="en-AU" dirty="0" err="1">
                <a:solidFill>
                  <a:schemeClr val="bg1"/>
                </a:solidFill>
                <a:latin typeface="Fira Sans" panose="020B0503050000020004" pitchFamily="34" charset="0"/>
              </a:rPr>
              <a:t>lexer</a:t>
            </a:r>
            <a:r>
              <a:rPr lang="en-AU" dirty="0">
                <a:solidFill>
                  <a:schemeClr val="bg1"/>
                </a:solidFill>
                <a:latin typeface="Fira Sans" panose="020B0503050000020004" pitchFamily="34" charset="0"/>
              </a:rPr>
              <a:t> turns a string into a stream of </a:t>
            </a:r>
            <a:r>
              <a:rPr lang="en-AU" b="1" i="1" dirty="0">
                <a:solidFill>
                  <a:schemeClr val="bg1"/>
                </a:solidFill>
                <a:latin typeface="Fira Sans" panose="020B0503050000020004" pitchFamily="34" charset="0"/>
              </a:rPr>
              <a:t>tokens</a:t>
            </a:r>
            <a:endParaRPr lang="en-AU" i="1" dirty="0">
              <a:solidFill>
                <a:schemeClr val="bg1"/>
              </a:solidFill>
              <a:latin typeface="Fira Sans" panose="020B0503050000020004" pitchFamily="34" charset="0"/>
            </a:endParaRPr>
          </a:p>
          <a:p>
            <a:pPr marL="742950" lvl="1" indent="-285750">
              <a:buFont typeface="Arial" panose="020B0604020202020204" pitchFamily="34" charset="0"/>
              <a:buChar char="•"/>
            </a:pPr>
            <a:r>
              <a:rPr lang="en-AU" dirty="0">
                <a:solidFill>
                  <a:schemeClr val="bg1"/>
                </a:solidFill>
                <a:latin typeface="Fira Sans" panose="020B0503050000020004" pitchFamily="34" charset="0"/>
              </a:rPr>
              <a:t>The parser turns the stream of tokens into an </a:t>
            </a:r>
            <a:r>
              <a:rPr lang="en-AU" b="1" i="1" dirty="0">
                <a:solidFill>
                  <a:schemeClr val="bg1"/>
                </a:solidFill>
                <a:latin typeface="Fira Sans" panose="020B0503050000020004" pitchFamily="34" charset="0"/>
              </a:rPr>
              <a:t>abstract syntax tree</a:t>
            </a:r>
          </a:p>
          <a:p>
            <a:pPr marL="742950" lvl="1" indent="-285750">
              <a:buFont typeface="Arial" panose="020B0604020202020204" pitchFamily="34" charset="0"/>
              <a:buChar char="•"/>
            </a:pPr>
            <a:endParaRPr lang="en-AU" b="1" i="1" dirty="0">
              <a:solidFill>
                <a:schemeClr val="bg1"/>
              </a:solidFill>
              <a:latin typeface="Fira Sans" panose="020B0503050000020004" pitchFamily="34" charset="0"/>
            </a:endParaRPr>
          </a:p>
          <a:p>
            <a:pPr marL="742950" lvl="1" indent="-285750">
              <a:buFont typeface="Arial" panose="020B0604020202020204" pitchFamily="34" charset="0"/>
              <a:buChar char="•"/>
            </a:pPr>
            <a:endParaRPr lang="en-AU" b="1" i="1" dirty="0">
              <a:solidFill>
                <a:schemeClr val="bg1"/>
              </a:solidFill>
              <a:latin typeface="Fira Sans" panose="020B0503050000020004" pitchFamily="34" charset="0"/>
            </a:endParaRPr>
          </a:p>
          <a:p>
            <a:pPr marL="742950" lvl="1" indent="-285750">
              <a:buFont typeface="Arial" panose="020B0604020202020204" pitchFamily="34" charset="0"/>
              <a:buChar char="•"/>
            </a:pPr>
            <a:endParaRPr lang="en-AU" b="1" i="1" dirty="0">
              <a:solidFill>
                <a:schemeClr val="bg1"/>
              </a:solidFill>
              <a:latin typeface="Fira Sans" panose="020B0503050000020004" pitchFamily="34" charset="0"/>
            </a:endParaRPr>
          </a:p>
          <a:p>
            <a:pPr marL="742950" lvl="1" indent="-285750">
              <a:buFont typeface="Arial" panose="020B0604020202020204" pitchFamily="34" charset="0"/>
              <a:buChar char="•"/>
            </a:pPr>
            <a:endParaRPr lang="en-AU" b="1" i="1" dirty="0">
              <a:solidFill>
                <a:schemeClr val="bg1"/>
              </a:solidFill>
              <a:latin typeface="Fira Sans" panose="020B0503050000020004" pitchFamily="34" charset="0"/>
            </a:endParaRPr>
          </a:p>
          <a:p>
            <a:pPr marL="742950" lvl="1" indent="-285750">
              <a:buFont typeface="Arial" panose="020B0604020202020204" pitchFamily="34" charset="0"/>
              <a:buChar char="•"/>
            </a:pPr>
            <a:endParaRPr lang="en-AU" b="1" i="1" dirty="0">
              <a:solidFill>
                <a:schemeClr val="bg1"/>
              </a:solidFill>
              <a:latin typeface="Fira Sans" panose="020B0503050000020004" pitchFamily="34" charset="0"/>
            </a:endParaRPr>
          </a:p>
          <a:p>
            <a:pPr marL="742950" lvl="1" indent="-285750">
              <a:buFont typeface="Arial" panose="020B0604020202020204" pitchFamily="34" charset="0"/>
              <a:buChar char="•"/>
            </a:pPr>
            <a:endParaRPr lang="en-AU" b="1" i="1" dirty="0">
              <a:solidFill>
                <a:schemeClr val="bg1"/>
              </a:solidFill>
              <a:latin typeface="Fira Sans" panose="020B0503050000020004" pitchFamily="34" charset="0"/>
            </a:endParaRPr>
          </a:p>
          <a:p>
            <a:pPr marL="742950" lvl="1" indent="-285750">
              <a:buFont typeface="Arial" panose="020B0604020202020204" pitchFamily="34" charset="0"/>
              <a:buChar char="•"/>
            </a:pPr>
            <a:endParaRPr lang="en-AU" b="1" i="1" dirty="0">
              <a:solidFill>
                <a:schemeClr val="bg1"/>
              </a:solidFill>
              <a:latin typeface="Fira Sans" panose="020B0503050000020004" pitchFamily="34" charset="0"/>
            </a:endParaRPr>
          </a:p>
          <a:p>
            <a:pPr marL="742950" lvl="1" indent="-285750">
              <a:buFont typeface="Arial" panose="020B0604020202020204" pitchFamily="34" charset="0"/>
              <a:buChar char="•"/>
            </a:pPr>
            <a:endParaRPr lang="en-AU" b="1" i="1" dirty="0">
              <a:solidFill>
                <a:schemeClr val="bg1"/>
              </a:solidFill>
              <a:latin typeface="Fira Sans" panose="020B0503050000020004" pitchFamily="34" charset="0"/>
            </a:endParaRPr>
          </a:p>
          <a:p>
            <a:pPr marL="742950" lvl="1" indent="-285750">
              <a:buFont typeface="Arial" panose="020B0604020202020204" pitchFamily="34" charset="0"/>
              <a:buChar char="•"/>
            </a:pPr>
            <a:endParaRPr lang="en-AU" b="1" i="1"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If you want to learn </a:t>
            </a:r>
            <a:r>
              <a:rPr lang="en-AU" dirty="0" err="1">
                <a:solidFill>
                  <a:schemeClr val="bg1"/>
                </a:solidFill>
                <a:latin typeface="Fira Sans" panose="020B0503050000020004" pitchFamily="34" charset="0"/>
              </a:rPr>
              <a:t>wayyy</a:t>
            </a:r>
            <a:r>
              <a:rPr lang="en-AU" dirty="0">
                <a:solidFill>
                  <a:schemeClr val="bg1"/>
                </a:solidFill>
                <a:latin typeface="Fira Sans" panose="020B0503050000020004" pitchFamily="34" charset="0"/>
              </a:rPr>
              <a:t> more about parsing and compilers and interpreters, take COMP4403</a:t>
            </a:r>
          </a:p>
        </p:txBody>
      </p:sp>
      <p:sp>
        <p:nvSpPr>
          <p:cNvPr id="5" name="TextBox 4">
            <a:extLst>
              <a:ext uri="{FF2B5EF4-FFF2-40B4-BE49-F238E27FC236}">
                <a16:creationId xmlns:a16="http://schemas.microsoft.com/office/drawing/2014/main" id="{D270751A-5BF7-3D94-C892-611117AE0F51}"/>
              </a:ext>
            </a:extLst>
          </p:cNvPr>
          <p:cNvSpPr txBox="1"/>
          <p:nvPr/>
        </p:nvSpPr>
        <p:spPr>
          <a:xfrm>
            <a:off x="658739" y="3989702"/>
            <a:ext cx="6097424" cy="923330"/>
          </a:xfrm>
          <a:prstGeom prst="rect">
            <a:avLst/>
          </a:prstGeom>
          <a:noFill/>
        </p:spPr>
        <p:txBody>
          <a:bodyPr wrap="square">
            <a:spAutoFit/>
          </a:bodyPr>
          <a:lstStyle/>
          <a:p>
            <a:r>
              <a:rPr lang="en-US" b="0" dirty="0">
                <a:solidFill>
                  <a:srgbClr val="BB9AF7"/>
                </a:solidFill>
                <a:effectLst/>
                <a:latin typeface="JetBrains Mono" panose="02000009000000000000" pitchFamily="49" charset="0"/>
              </a:rPr>
              <a:t>if</a:t>
            </a:r>
            <a:r>
              <a:rPr lang="en-US" b="0" dirty="0">
                <a:solidFill>
                  <a:srgbClr val="C0CAF5"/>
                </a:solidFill>
                <a:effectLst/>
                <a:latin typeface="JetBrains Mono" panose="02000009000000000000" pitchFamily="49" charset="0"/>
              </a:rPr>
              <a:t> </a:t>
            </a:r>
            <a:r>
              <a:rPr lang="en-US" b="0" dirty="0" err="1">
                <a:solidFill>
                  <a:srgbClr val="C0CAF5"/>
                </a:solidFill>
                <a:effectLst/>
                <a:latin typeface="JetBrains Mono" panose="02000009000000000000" pitchFamily="49" charset="0"/>
              </a:rPr>
              <a:t>i</a:t>
            </a:r>
            <a:r>
              <a:rPr lang="en-US" b="0" dirty="0">
                <a:solidFill>
                  <a:srgbClr val="C0CAF5"/>
                </a:solidFill>
                <a:effectLst/>
                <a:latin typeface="JetBrains Mono" panose="02000009000000000000" pitchFamily="49" charset="0"/>
              </a:rPr>
              <a:t> </a:t>
            </a:r>
            <a:r>
              <a:rPr lang="en-US" b="0" dirty="0">
                <a:solidFill>
                  <a:srgbClr val="BB9AF7"/>
                </a:solidFill>
                <a:effectLst/>
                <a:latin typeface="JetBrains Mono" panose="02000009000000000000" pitchFamily="49" charset="0"/>
              </a:rPr>
              <a:t>==</a:t>
            </a:r>
            <a:r>
              <a:rPr lang="en-US" b="0" dirty="0">
                <a:solidFill>
                  <a:srgbClr val="C0CAF5"/>
                </a:solidFill>
                <a:effectLst/>
                <a:latin typeface="JetBrains Mono" panose="02000009000000000000" pitchFamily="49" charset="0"/>
              </a:rPr>
              <a:t> </a:t>
            </a:r>
            <a:r>
              <a:rPr lang="en-US" b="0" dirty="0">
                <a:solidFill>
                  <a:srgbClr val="FF9E64"/>
                </a:solidFill>
                <a:effectLst/>
                <a:latin typeface="JetBrains Mono" panose="02000009000000000000" pitchFamily="49" charset="0"/>
              </a:rPr>
              <a:t>1</a:t>
            </a:r>
            <a:r>
              <a:rPr lang="en-US" b="0" dirty="0">
                <a:solidFill>
                  <a:srgbClr val="C0CAF5"/>
                </a:solidFill>
                <a:effectLst/>
                <a:latin typeface="JetBrains Mono" panose="02000009000000000000" pitchFamily="49" charset="0"/>
              </a:rPr>
              <a:t> </a:t>
            </a:r>
            <a:r>
              <a:rPr lang="en-US" b="0" dirty="0">
                <a:solidFill>
                  <a:srgbClr val="89DDFF"/>
                </a:solidFill>
                <a:effectLst/>
                <a:latin typeface="JetBrains Mono" panose="02000009000000000000" pitchFamily="49" charset="0"/>
              </a:rPr>
              <a:t>{</a:t>
            </a:r>
            <a:endParaRPr lang="en-US" b="0" dirty="0">
              <a:solidFill>
                <a:srgbClr val="A9B1D6"/>
              </a:solidFill>
              <a:effectLst/>
              <a:latin typeface="JetBrains Mono" panose="02000009000000000000" pitchFamily="49" charset="0"/>
            </a:endParaRPr>
          </a:p>
          <a:p>
            <a:r>
              <a:rPr lang="en-US" b="0" dirty="0">
                <a:solidFill>
                  <a:srgbClr val="C0CAF5"/>
                </a:solidFill>
                <a:effectLst/>
                <a:latin typeface="JetBrains Mono" panose="02000009000000000000" pitchFamily="49" charset="0"/>
              </a:rPr>
              <a:t>    </a:t>
            </a:r>
            <a:r>
              <a:rPr lang="en-US" b="0" dirty="0">
                <a:solidFill>
                  <a:srgbClr val="7AA2F7"/>
                </a:solidFill>
                <a:effectLst/>
                <a:latin typeface="JetBrains Mono" panose="02000009000000000000" pitchFamily="49" charset="0"/>
              </a:rPr>
              <a:t>print</a:t>
            </a:r>
            <a:r>
              <a:rPr lang="en-US" b="0" dirty="0">
                <a:solidFill>
                  <a:srgbClr val="89DDFF"/>
                </a:solidFill>
                <a:effectLst/>
                <a:latin typeface="JetBrains Mono" panose="02000009000000000000" pitchFamily="49" charset="0"/>
              </a:rPr>
              <a:t>("</a:t>
            </a:r>
            <a:r>
              <a:rPr lang="en-US" b="0" dirty="0">
                <a:solidFill>
                  <a:srgbClr val="9ECE6A"/>
                </a:solidFill>
                <a:effectLst/>
                <a:latin typeface="JetBrains Mono" panose="02000009000000000000" pitchFamily="49" charset="0"/>
              </a:rPr>
              <a:t>hello</a:t>
            </a:r>
            <a:r>
              <a:rPr lang="en-US" b="0" dirty="0">
                <a:solidFill>
                  <a:srgbClr val="89DDFF"/>
                </a:solidFill>
                <a:effectLst/>
                <a:latin typeface="JetBrains Mono" panose="02000009000000000000" pitchFamily="49" charset="0"/>
              </a:rPr>
              <a:t>");</a:t>
            </a:r>
            <a:endParaRPr lang="en-US" b="0" dirty="0">
              <a:solidFill>
                <a:srgbClr val="A9B1D6"/>
              </a:solidFill>
              <a:effectLst/>
              <a:latin typeface="JetBrains Mono" panose="02000009000000000000" pitchFamily="49" charset="0"/>
            </a:endParaRPr>
          </a:p>
          <a:p>
            <a:r>
              <a:rPr lang="en-US" b="0" dirty="0">
                <a:solidFill>
                  <a:srgbClr val="89DDFF"/>
                </a:solidFill>
                <a:effectLst/>
                <a:latin typeface="JetBrains Mono" panose="02000009000000000000" pitchFamily="49" charset="0"/>
              </a:rPr>
              <a:t>}</a:t>
            </a:r>
            <a:endParaRPr lang="en-US" b="0" dirty="0">
              <a:solidFill>
                <a:srgbClr val="A9B1D6"/>
              </a:solidFill>
              <a:effectLst/>
              <a:latin typeface="JetBrains Mono" panose="02000009000000000000" pitchFamily="49" charset="0"/>
            </a:endParaRPr>
          </a:p>
        </p:txBody>
      </p:sp>
      <p:sp>
        <p:nvSpPr>
          <p:cNvPr id="7" name="TextBox 6">
            <a:extLst>
              <a:ext uri="{FF2B5EF4-FFF2-40B4-BE49-F238E27FC236}">
                <a16:creationId xmlns:a16="http://schemas.microsoft.com/office/drawing/2014/main" id="{E22307DB-C19B-9251-317E-4A1CD22F3408}"/>
              </a:ext>
            </a:extLst>
          </p:cNvPr>
          <p:cNvSpPr txBox="1"/>
          <p:nvPr/>
        </p:nvSpPr>
        <p:spPr>
          <a:xfrm>
            <a:off x="5270618" y="3851202"/>
            <a:ext cx="6915685" cy="1200329"/>
          </a:xfrm>
          <a:prstGeom prst="rect">
            <a:avLst/>
          </a:prstGeom>
          <a:noFill/>
        </p:spPr>
        <p:txBody>
          <a:bodyPr wrap="square">
            <a:spAutoFit/>
          </a:bodyPr>
          <a:lstStyle/>
          <a:p>
            <a:r>
              <a:rPr lang="en-AU" b="0" dirty="0">
                <a:solidFill>
                  <a:srgbClr val="89DDFF"/>
                </a:solidFill>
                <a:effectLst/>
                <a:latin typeface="JetBrains Mono" panose="02000009000000000000" pitchFamily="49" charset="0"/>
              </a:rPr>
              <a:t>[</a:t>
            </a:r>
            <a:r>
              <a:rPr lang="en-AU" b="0" dirty="0">
                <a:solidFill>
                  <a:srgbClr val="C0CAF5"/>
                </a:solidFill>
                <a:effectLst/>
                <a:latin typeface="JetBrains Mono" panose="02000009000000000000" pitchFamily="49" charset="0"/>
              </a:rPr>
              <a:t>If</a:t>
            </a:r>
            <a:r>
              <a:rPr lang="en-AU" b="0" dirty="0">
                <a:solidFill>
                  <a:srgbClr val="89DDFF"/>
                </a:solidFill>
                <a:effectLst/>
                <a:latin typeface="JetBrains Mono" panose="02000009000000000000" pitchFamily="49" charset="0"/>
              </a:rPr>
              <a:t>,</a:t>
            </a:r>
            <a:r>
              <a:rPr lang="en-AU" b="0" dirty="0">
                <a:solidFill>
                  <a:srgbClr val="C0CAF5"/>
                </a:solidFill>
                <a:effectLst/>
                <a:latin typeface="JetBrains Mono" panose="02000009000000000000" pitchFamily="49" charset="0"/>
              </a:rPr>
              <a:t> </a:t>
            </a:r>
            <a:r>
              <a:rPr lang="en-AU" b="0" dirty="0">
                <a:solidFill>
                  <a:srgbClr val="7AA2F7"/>
                </a:solidFill>
                <a:effectLst/>
                <a:latin typeface="JetBrains Mono" panose="02000009000000000000" pitchFamily="49" charset="0"/>
              </a:rPr>
              <a:t>Identifier</a:t>
            </a:r>
            <a:r>
              <a:rPr lang="en-AU" b="0" dirty="0">
                <a:solidFill>
                  <a:srgbClr val="89DDFF"/>
                </a:solidFill>
                <a:effectLst/>
                <a:latin typeface="JetBrains Mono" panose="02000009000000000000" pitchFamily="49" charset="0"/>
              </a:rPr>
              <a:t>("</a:t>
            </a:r>
            <a:r>
              <a:rPr lang="en-AU" b="0" dirty="0" err="1">
                <a:solidFill>
                  <a:srgbClr val="9ECE6A"/>
                </a:solidFill>
                <a:effectLst/>
                <a:latin typeface="JetBrains Mono" panose="02000009000000000000" pitchFamily="49" charset="0"/>
              </a:rPr>
              <a:t>i</a:t>
            </a:r>
            <a:r>
              <a:rPr lang="en-AU" b="0" dirty="0">
                <a:solidFill>
                  <a:srgbClr val="89DDFF"/>
                </a:solidFill>
                <a:effectLst/>
                <a:latin typeface="JetBrains Mono" panose="02000009000000000000" pitchFamily="49" charset="0"/>
              </a:rPr>
              <a:t>"),</a:t>
            </a:r>
            <a:r>
              <a:rPr lang="en-AU" b="0" dirty="0">
                <a:solidFill>
                  <a:srgbClr val="C0CAF5"/>
                </a:solidFill>
                <a:effectLst/>
                <a:latin typeface="JetBrains Mono" panose="02000009000000000000" pitchFamily="49" charset="0"/>
              </a:rPr>
              <a:t> Eq</a:t>
            </a:r>
            <a:r>
              <a:rPr lang="en-AU" b="0" dirty="0">
                <a:solidFill>
                  <a:srgbClr val="89DDFF"/>
                </a:solidFill>
                <a:effectLst/>
                <a:latin typeface="JetBrains Mono" panose="02000009000000000000" pitchFamily="49" charset="0"/>
              </a:rPr>
              <a:t>,</a:t>
            </a:r>
            <a:r>
              <a:rPr lang="en-AU" b="0" dirty="0">
                <a:solidFill>
                  <a:srgbClr val="C0CAF5"/>
                </a:solidFill>
                <a:effectLst/>
                <a:latin typeface="JetBrains Mono" panose="02000009000000000000" pitchFamily="49" charset="0"/>
              </a:rPr>
              <a:t> </a:t>
            </a:r>
            <a:r>
              <a:rPr lang="en-AU" b="0" dirty="0">
                <a:solidFill>
                  <a:srgbClr val="7AA2F7"/>
                </a:solidFill>
                <a:effectLst/>
                <a:latin typeface="JetBrains Mono" panose="02000009000000000000" pitchFamily="49" charset="0"/>
              </a:rPr>
              <a:t>Integer</a:t>
            </a:r>
            <a:r>
              <a:rPr lang="en-AU" b="0" dirty="0">
                <a:solidFill>
                  <a:srgbClr val="89DDFF"/>
                </a:solidFill>
                <a:effectLst/>
                <a:latin typeface="JetBrains Mono" panose="02000009000000000000" pitchFamily="49" charset="0"/>
              </a:rPr>
              <a:t>(</a:t>
            </a:r>
            <a:r>
              <a:rPr lang="en-AU" b="0" dirty="0">
                <a:solidFill>
                  <a:srgbClr val="FF9E64"/>
                </a:solidFill>
                <a:effectLst/>
                <a:latin typeface="JetBrains Mono" panose="02000009000000000000" pitchFamily="49" charset="0"/>
              </a:rPr>
              <a:t>1</a:t>
            </a:r>
            <a:r>
              <a:rPr lang="en-AU" b="0" dirty="0">
                <a:solidFill>
                  <a:srgbClr val="89DDFF"/>
                </a:solidFill>
                <a:effectLst/>
                <a:latin typeface="JetBrains Mono" panose="02000009000000000000" pitchFamily="49" charset="0"/>
              </a:rPr>
              <a:t>),</a:t>
            </a:r>
            <a:r>
              <a:rPr lang="en-AU" b="0" dirty="0">
                <a:solidFill>
                  <a:srgbClr val="C0CAF5"/>
                </a:solidFill>
                <a:effectLst/>
                <a:latin typeface="JetBrains Mono" panose="02000009000000000000" pitchFamily="49" charset="0"/>
              </a:rPr>
              <a:t> </a:t>
            </a:r>
            <a:r>
              <a:rPr lang="en-AU" b="0" dirty="0" err="1">
                <a:solidFill>
                  <a:srgbClr val="C0CAF5"/>
                </a:solidFill>
                <a:effectLst/>
                <a:latin typeface="JetBrains Mono" panose="02000009000000000000" pitchFamily="49" charset="0"/>
              </a:rPr>
              <a:t>LeftCurly</a:t>
            </a:r>
            <a:r>
              <a:rPr lang="en-AU" b="0" dirty="0">
                <a:solidFill>
                  <a:srgbClr val="89DDFF"/>
                </a:solidFill>
                <a:effectLst/>
                <a:latin typeface="JetBrains Mono" panose="02000009000000000000" pitchFamily="49" charset="0"/>
              </a:rPr>
              <a:t>,</a:t>
            </a:r>
            <a:r>
              <a:rPr lang="en-AU" b="0" dirty="0">
                <a:solidFill>
                  <a:srgbClr val="C0CAF5"/>
                </a:solidFill>
                <a:effectLst/>
                <a:latin typeface="JetBrains Mono" panose="02000009000000000000" pitchFamily="49" charset="0"/>
              </a:rPr>
              <a:t> </a:t>
            </a:r>
            <a:r>
              <a:rPr lang="en-AU" b="0" dirty="0">
                <a:solidFill>
                  <a:srgbClr val="7AA2F7"/>
                </a:solidFill>
                <a:effectLst/>
                <a:latin typeface="JetBrains Mono" panose="02000009000000000000" pitchFamily="49" charset="0"/>
              </a:rPr>
              <a:t>Identifier</a:t>
            </a:r>
            <a:r>
              <a:rPr lang="en-AU" b="0" dirty="0">
                <a:solidFill>
                  <a:srgbClr val="89DDFF"/>
                </a:solidFill>
                <a:effectLst/>
                <a:latin typeface="JetBrains Mono" panose="02000009000000000000" pitchFamily="49" charset="0"/>
              </a:rPr>
              <a:t>("</a:t>
            </a:r>
            <a:r>
              <a:rPr lang="en-AU" b="0" dirty="0">
                <a:solidFill>
                  <a:srgbClr val="9ECE6A"/>
                </a:solidFill>
                <a:effectLst/>
                <a:latin typeface="JetBrains Mono" panose="02000009000000000000" pitchFamily="49" charset="0"/>
              </a:rPr>
              <a:t>print</a:t>
            </a:r>
            <a:r>
              <a:rPr lang="en-AU" b="0" dirty="0">
                <a:solidFill>
                  <a:srgbClr val="89DDFF"/>
                </a:solidFill>
                <a:effectLst/>
                <a:latin typeface="JetBrains Mono" panose="02000009000000000000" pitchFamily="49" charset="0"/>
              </a:rPr>
              <a:t>"),</a:t>
            </a:r>
            <a:r>
              <a:rPr lang="en-AU" b="0" dirty="0">
                <a:solidFill>
                  <a:srgbClr val="C0CAF5"/>
                </a:solidFill>
                <a:effectLst/>
                <a:latin typeface="JetBrains Mono" panose="02000009000000000000" pitchFamily="49" charset="0"/>
              </a:rPr>
              <a:t> </a:t>
            </a:r>
            <a:r>
              <a:rPr lang="en-AU" b="0" dirty="0" err="1">
                <a:solidFill>
                  <a:srgbClr val="C0CAF5"/>
                </a:solidFill>
                <a:effectLst/>
                <a:latin typeface="JetBrains Mono" panose="02000009000000000000" pitchFamily="49" charset="0"/>
              </a:rPr>
              <a:t>LeftBracket</a:t>
            </a:r>
            <a:r>
              <a:rPr lang="en-AU" b="0" dirty="0">
                <a:solidFill>
                  <a:srgbClr val="89DDFF"/>
                </a:solidFill>
                <a:effectLst/>
                <a:latin typeface="JetBrains Mono" panose="02000009000000000000" pitchFamily="49" charset="0"/>
              </a:rPr>
              <a:t>,</a:t>
            </a:r>
            <a:r>
              <a:rPr lang="en-AU" b="0" dirty="0">
                <a:solidFill>
                  <a:srgbClr val="C0CAF5"/>
                </a:solidFill>
                <a:effectLst/>
                <a:latin typeface="JetBrains Mono" panose="02000009000000000000" pitchFamily="49" charset="0"/>
              </a:rPr>
              <a:t> </a:t>
            </a:r>
            <a:r>
              <a:rPr lang="en-AU" b="0" dirty="0">
                <a:solidFill>
                  <a:srgbClr val="7AA2F7"/>
                </a:solidFill>
                <a:effectLst/>
                <a:latin typeface="JetBrains Mono" panose="02000009000000000000" pitchFamily="49" charset="0"/>
              </a:rPr>
              <a:t>String</a:t>
            </a:r>
            <a:r>
              <a:rPr lang="en-AU" b="0" dirty="0">
                <a:solidFill>
                  <a:srgbClr val="89DDFF"/>
                </a:solidFill>
                <a:effectLst/>
                <a:latin typeface="JetBrains Mono" panose="02000009000000000000" pitchFamily="49" charset="0"/>
              </a:rPr>
              <a:t>("</a:t>
            </a:r>
            <a:r>
              <a:rPr lang="en-AU" b="0" dirty="0">
                <a:solidFill>
                  <a:srgbClr val="9ECE6A"/>
                </a:solidFill>
                <a:effectLst/>
                <a:latin typeface="JetBrains Mono" panose="02000009000000000000" pitchFamily="49" charset="0"/>
              </a:rPr>
              <a:t>hello</a:t>
            </a:r>
            <a:r>
              <a:rPr lang="en-AU" b="0" dirty="0">
                <a:solidFill>
                  <a:srgbClr val="89DDFF"/>
                </a:solidFill>
                <a:effectLst/>
                <a:latin typeface="JetBrains Mono" panose="02000009000000000000" pitchFamily="49" charset="0"/>
              </a:rPr>
              <a:t>"),</a:t>
            </a:r>
            <a:r>
              <a:rPr lang="en-AU" b="0" dirty="0">
                <a:solidFill>
                  <a:srgbClr val="C0CAF5"/>
                </a:solidFill>
                <a:effectLst/>
                <a:latin typeface="JetBrains Mono" panose="02000009000000000000" pitchFamily="49" charset="0"/>
              </a:rPr>
              <a:t> </a:t>
            </a:r>
            <a:r>
              <a:rPr lang="en-AU" b="0" dirty="0" err="1">
                <a:solidFill>
                  <a:srgbClr val="C0CAF5"/>
                </a:solidFill>
                <a:effectLst/>
                <a:latin typeface="JetBrains Mono" panose="02000009000000000000" pitchFamily="49" charset="0"/>
              </a:rPr>
              <a:t>RightBracket</a:t>
            </a:r>
            <a:r>
              <a:rPr lang="en-AU" b="0" dirty="0">
                <a:solidFill>
                  <a:srgbClr val="89DDFF"/>
                </a:solidFill>
                <a:effectLst/>
                <a:latin typeface="JetBrains Mono" panose="02000009000000000000" pitchFamily="49" charset="0"/>
              </a:rPr>
              <a:t>,</a:t>
            </a:r>
            <a:r>
              <a:rPr lang="en-AU" b="0" dirty="0">
                <a:solidFill>
                  <a:srgbClr val="C0CAF5"/>
                </a:solidFill>
                <a:effectLst/>
                <a:latin typeface="JetBrains Mono" panose="02000009000000000000" pitchFamily="49" charset="0"/>
              </a:rPr>
              <a:t> Semicolon</a:t>
            </a:r>
            <a:r>
              <a:rPr lang="en-AU" b="0" dirty="0">
                <a:solidFill>
                  <a:srgbClr val="89DDFF"/>
                </a:solidFill>
                <a:effectLst/>
                <a:latin typeface="JetBrains Mono" panose="02000009000000000000" pitchFamily="49" charset="0"/>
              </a:rPr>
              <a:t>,</a:t>
            </a:r>
            <a:r>
              <a:rPr lang="en-AU" b="0" dirty="0">
                <a:solidFill>
                  <a:srgbClr val="C0CAF5"/>
                </a:solidFill>
                <a:effectLst/>
                <a:latin typeface="JetBrains Mono" panose="02000009000000000000" pitchFamily="49" charset="0"/>
              </a:rPr>
              <a:t> </a:t>
            </a:r>
            <a:r>
              <a:rPr lang="en-AU" b="0" dirty="0" err="1">
                <a:solidFill>
                  <a:srgbClr val="C0CAF5"/>
                </a:solidFill>
                <a:effectLst/>
                <a:latin typeface="JetBrains Mono" panose="02000009000000000000" pitchFamily="49" charset="0"/>
              </a:rPr>
              <a:t>RightCurly</a:t>
            </a:r>
            <a:r>
              <a:rPr lang="en-AU" b="0" dirty="0">
                <a:solidFill>
                  <a:srgbClr val="89DDFF"/>
                </a:solidFill>
                <a:effectLst/>
                <a:latin typeface="JetBrains Mono" panose="02000009000000000000" pitchFamily="49" charset="0"/>
              </a:rPr>
              <a:t>]</a:t>
            </a:r>
            <a:endParaRPr lang="en-AU" b="0" dirty="0">
              <a:solidFill>
                <a:srgbClr val="A9B1D6"/>
              </a:solidFill>
              <a:effectLst/>
              <a:latin typeface="JetBrains Mono" panose="02000009000000000000" pitchFamily="49" charset="0"/>
            </a:endParaRPr>
          </a:p>
        </p:txBody>
      </p:sp>
      <p:sp>
        <p:nvSpPr>
          <p:cNvPr id="8" name="Arrow: Right 7">
            <a:extLst>
              <a:ext uri="{FF2B5EF4-FFF2-40B4-BE49-F238E27FC236}">
                <a16:creationId xmlns:a16="http://schemas.microsoft.com/office/drawing/2014/main" id="{BCCD1921-E187-B7BE-C10A-5026BC4C1073}"/>
              </a:ext>
            </a:extLst>
          </p:cNvPr>
          <p:cNvSpPr/>
          <p:nvPr/>
        </p:nvSpPr>
        <p:spPr>
          <a:xfrm>
            <a:off x="3472441" y="3851201"/>
            <a:ext cx="1640793" cy="1200329"/>
          </a:xfrm>
          <a:prstGeom prst="rightArrow">
            <a:avLst/>
          </a:prstGeom>
          <a:solidFill>
            <a:schemeClr val="accent1">
              <a:lumMod val="40000"/>
              <a:lumOff val="6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err="1">
                <a:solidFill>
                  <a:schemeClr val="tx1"/>
                </a:solidFill>
                <a:latin typeface="Fira Sans" panose="020B0503050000020004" pitchFamily="34" charset="0"/>
              </a:rPr>
              <a:t>Lexer</a:t>
            </a:r>
            <a:endParaRPr lang="en-AU" dirty="0">
              <a:solidFill>
                <a:schemeClr val="tx1"/>
              </a:solidFill>
              <a:latin typeface="Fira Sans" panose="020B0503050000020004" pitchFamily="34" charset="0"/>
            </a:endParaRPr>
          </a:p>
        </p:txBody>
      </p:sp>
    </p:spTree>
    <p:extLst>
      <p:ext uri="{BB962C8B-B14F-4D97-AF65-F5344CB8AC3E}">
        <p14:creationId xmlns:p14="http://schemas.microsoft.com/office/powerpoint/2010/main" val="324134486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showMasterSp="0">
  <p:cSld>
    <p:bg>
      <p:bgPr>
        <a:solidFill>
          <a:srgbClr val="1C1E2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Wait, there are MORE methods of parsing??</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369332"/>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If you don’t want to write a parser?</a:t>
            </a:r>
          </a:p>
        </p:txBody>
      </p:sp>
    </p:spTree>
    <p:extLst>
      <p:ext uri="{BB962C8B-B14F-4D97-AF65-F5344CB8AC3E}">
        <p14:creationId xmlns:p14="http://schemas.microsoft.com/office/powerpoint/2010/main" val="178721696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showMasterSp="0">
  <p:cSld>
    <p:bg>
      <p:bgPr>
        <a:solidFill>
          <a:srgbClr val="1C1E2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Wait, there are MORE methods of parsing??</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646331"/>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If you don’t want to write a parser?</a:t>
            </a:r>
          </a:p>
          <a:p>
            <a:pPr marL="742950" lvl="1" indent="-285750">
              <a:buFont typeface="Arial" panose="020B0604020202020204" pitchFamily="34" charset="0"/>
              <a:buChar char="•"/>
            </a:pPr>
            <a:r>
              <a:rPr lang="en-AU" dirty="0">
                <a:solidFill>
                  <a:schemeClr val="bg1"/>
                </a:solidFill>
                <a:latin typeface="Fira Sans" panose="020B0503050000020004" pitchFamily="34" charset="0"/>
              </a:rPr>
              <a:t>Use a parser generator like </a:t>
            </a:r>
            <a:r>
              <a:rPr lang="en-AU" dirty="0" err="1">
                <a:solidFill>
                  <a:schemeClr val="bg1"/>
                </a:solidFill>
                <a:latin typeface="Fira Sans" panose="020B0503050000020004" pitchFamily="34" charset="0"/>
              </a:rPr>
              <a:t>yacc</a:t>
            </a:r>
            <a:r>
              <a:rPr lang="en-AU" dirty="0">
                <a:solidFill>
                  <a:schemeClr val="bg1"/>
                </a:solidFill>
                <a:latin typeface="Fira Sans" panose="020B0503050000020004" pitchFamily="34" charset="0"/>
              </a:rPr>
              <a:t> or pest</a:t>
            </a:r>
          </a:p>
        </p:txBody>
      </p:sp>
    </p:spTree>
    <p:extLst>
      <p:ext uri="{BB962C8B-B14F-4D97-AF65-F5344CB8AC3E}">
        <p14:creationId xmlns:p14="http://schemas.microsoft.com/office/powerpoint/2010/main" val="33093948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showMasterSp="0">
  <p:cSld>
    <p:bg>
      <p:bgPr>
        <a:solidFill>
          <a:srgbClr val="1C1E2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Wait, there are MORE methods of parsing??</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1200329"/>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If you don’t want to write a parser?</a:t>
            </a:r>
          </a:p>
          <a:p>
            <a:pPr marL="742950" lvl="1" indent="-285750">
              <a:buFont typeface="Arial" panose="020B0604020202020204" pitchFamily="34" charset="0"/>
              <a:buChar char="•"/>
            </a:pPr>
            <a:r>
              <a:rPr lang="en-AU" dirty="0">
                <a:solidFill>
                  <a:schemeClr val="bg1"/>
                </a:solidFill>
                <a:latin typeface="Fira Sans" panose="020B0503050000020004" pitchFamily="34" charset="0"/>
              </a:rPr>
              <a:t>Use a parser generator like </a:t>
            </a:r>
            <a:r>
              <a:rPr lang="en-AU" dirty="0" err="1">
                <a:solidFill>
                  <a:schemeClr val="bg1"/>
                </a:solidFill>
                <a:latin typeface="Fira Sans" panose="020B0503050000020004" pitchFamily="34" charset="0"/>
              </a:rPr>
              <a:t>yacc</a:t>
            </a:r>
            <a:r>
              <a:rPr lang="en-AU" dirty="0">
                <a:solidFill>
                  <a:schemeClr val="bg1"/>
                </a:solidFill>
                <a:latin typeface="Fira Sans" panose="020B0503050000020004" pitchFamily="34" charset="0"/>
              </a:rPr>
              <a:t> or pest</a:t>
            </a:r>
          </a:p>
          <a:p>
            <a:pPr marL="742950" lvl="1"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If your data format is simple/you just want to test if a string matches a format? </a:t>
            </a:r>
          </a:p>
        </p:txBody>
      </p:sp>
    </p:spTree>
    <p:extLst>
      <p:ext uri="{BB962C8B-B14F-4D97-AF65-F5344CB8AC3E}">
        <p14:creationId xmlns:p14="http://schemas.microsoft.com/office/powerpoint/2010/main" val="2043316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Background – Why am I talking about parsers??</a:t>
            </a:r>
          </a:p>
        </p:txBody>
      </p:sp>
      <p:sp>
        <p:nvSpPr>
          <p:cNvPr id="4" name="TextBox 3">
            <a:extLst>
              <a:ext uri="{FF2B5EF4-FFF2-40B4-BE49-F238E27FC236}">
                <a16:creationId xmlns:a16="http://schemas.microsoft.com/office/drawing/2014/main" id="{A99310B0-782D-AA04-0F29-1A216A490C20}"/>
              </a:ext>
            </a:extLst>
          </p:cNvPr>
          <p:cNvSpPr txBox="1"/>
          <p:nvPr/>
        </p:nvSpPr>
        <p:spPr>
          <a:xfrm>
            <a:off x="1164535" y="1845578"/>
            <a:ext cx="6779839" cy="2031325"/>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I started programming when I was a kid. Had to write some manual parsers.</a:t>
            </a:r>
          </a:p>
          <a:p>
            <a:pPr marL="742950" lvl="1" indent="-285750">
              <a:buFont typeface="Arial" panose="020B0604020202020204" pitchFamily="34" charset="0"/>
              <a:buChar char="•"/>
            </a:pPr>
            <a:r>
              <a:rPr lang="en-AU" dirty="0">
                <a:solidFill>
                  <a:schemeClr val="bg1"/>
                </a:solidFill>
                <a:latin typeface="Fira Sans" panose="020B0503050000020004" pitchFamily="34" charset="0"/>
              </a:rPr>
              <a:t>Conclusion reached – writing parsers SUCKS </a:t>
            </a:r>
            <a:r>
              <a:rPr lang="en-AU" dirty="0"/>
              <a:t>👎 👎 👎</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Went to </a:t>
            </a:r>
            <a:r>
              <a:rPr lang="en-AU" dirty="0" err="1">
                <a:solidFill>
                  <a:schemeClr val="bg1"/>
                </a:solidFill>
                <a:latin typeface="Fira Sans" panose="020B0503050000020004" pitchFamily="34" charset="0"/>
              </a:rPr>
              <a:t>uni</a:t>
            </a:r>
            <a:r>
              <a:rPr lang="en-AU" dirty="0">
                <a:solidFill>
                  <a:schemeClr val="bg1"/>
                </a:solidFill>
                <a:latin typeface="Fira Sans" panose="020B0503050000020004" pitchFamily="34" charset="0"/>
              </a:rPr>
              <a:t> and took COMP3400 and COMP4403,</a:t>
            </a:r>
          </a:p>
          <a:p>
            <a:r>
              <a:rPr lang="en-AU" dirty="0">
                <a:solidFill>
                  <a:schemeClr val="bg1"/>
                </a:solidFill>
                <a:latin typeface="Fira Sans" panose="020B0503050000020004" pitchFamily="34" charset="0"/>
              </a:rPr>
              <a:t>     and learned what we are about to discuss</a:t>
            </a:r>
          </a:p>
          <a:p>
            <a:pPr marL="742950" lvl="1" indent="-285750">
              <a:buFont typeface="Arial" panose="020B0604020202020204" pitchFamily="34" charset="0"/>
              <a:buChar char="•"/>
            </a:pPr>
            <a:r>
              <a:rPr lang="en-AU" dirty="0">
                <a:solidFill>
                  <a:schemeClr val="bg1"/>
                </a:solidFill>
                <a:latin typeface="Fira Sans" panose="020B0503050000020004" pitchFamily="34" charset="0"/>
              </a:rPr>
              <a:t>Conclusion reached – parsers are pretty sick</a:t>
            </a:r>
          </a:p>
        </p:txBody>
      </p:sp>
    </p:spTree>
    <p:extLst>
      <p:ext uri="{BB962C8B-B14F-4D97-AF65-F5344CB8AC3E}">
        <p14:creationId xmlns:p14="http://schemas.microsoft.com/office/powerpoint/2010/main" val="3509427427"/>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showMasterSp="0">
  <p:cSld>
    <p:bg>
      <p:bgPr>
        <a:solidFill>
          <a:srgbClr val="1C1E2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Wait, there are MORE methods of parsing??</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1200329"/>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If you don’t want to write a parser?</a:t>
            </a:r>
          </a:p>
          <a:p>
            <a:pPr marL="742950" lvl="1" indent="-285750">
              <a:buFont typeface="Arial" panose="020B0604020202020204" pitchFamily="34" charset="0"/>
              <a:buChar char="•"/>
            </a:pPr>
            <a:r>
              <a:rPr lang="en-AU" dirty="0">
                <a:solidFill>
                  <a:schemeClr val="bg1"/>
                </a:solidFill>
                <a:latin typeface="Fira Sans" panose="020B0503050000020004" pitchFamily="34" charset="0"/>
              </a:rPr>
              <a:t>Use a parser generator like </a:t>
            </a:r>
            <a:r>
              <a:rPr lang="en-AU" dirty="0" err="1">
                <a:solidFill>
                  <a:schemeClr val="bg1"/>
                </a:solidFill>
                <a:latin typeface="Fira Sans" panose="020B0503050000020004" pitchFamily="34" charset="0"/>
              </a:rPr>
              <a:t>yacc</a:t>
            </a:r>
            <a:r>
              <a:rPr lang="en-AU" dirty="0">
                <a:solidFill>
                  <a:schemeClr val="bg1"/>
                </a:solidFill>
                <a:latin typeface="Fira Sans" panose="020B0503050000020004" pitchFamily="34" charset="0"/>
              </a:rPr>
              <a:t> or pest</a:t>
            </a:r>
          </a:p>
          <a:p>
            <a:pPr marL="742950" lvl="1"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If your data format is simple/you just want to test if a string matches a format?</a:t>
            </a:r>
          </a:p>
        </p:txBody>
      </p:sp>
    </p:spTree>
    <p:extLst>
      <p:ext uri="{BB962C8B-B14F-4D97-AF65-F5344CB8AC3E}">
        <p14:creationId xmlns:p14="http://schemas.microsoft.com/office/powerpoint/2010/main" val="165592000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showMasterSp="0">
  <p:cSld>
    <p:bg>
      <p:bgPr>
        <a:solidFill>
          <a:srgbClr val="1C1E2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Wait, there are MORE methods of parsing??</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2031325"/>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If you don’t want to write a parser?</a:t>
            </a:r>
          </a:p>
          <a:p>
            <a:pPr marL="742950" lvl="1" indent="-285750">
              <a:buFont typeface="Arial" panose="020B0604020202020204" pitchFamily="34" charset="0"/>
              <a:buChar char="•"/>
            </a:pPr>
            <a:r>
              <a:rPr lang="en-AU" dirty="0">
                <a:solidFill>
                  <a:schemeClr val="bg1"/>
                </a:solidFill>
                <a:latin typeface="Fira Sans" panose="020B0503050000020004" pitchFamily="34" charset="0"/>
              </a:rPr>
              <a:t>Use a parser generator like </a:t>
            </a:r>
            <a:r>
              <a:rPr lang="en-AU" dirty="0" err="1">
                <a:solidFill>
                  <a:schemeClr val="bg1"/>
                </a:solidFill>
                <a:latin typeface="Fira Sans" panose="020B0503050000020004" pitchFamily="34" charset="0"/>
              </a:rPr>
              <a:t>yacc</a:t>
            </a:r>
            <a:r>
              <a:rPr lang="en-AU" dirty="0">
                <a:solidFill>
                  <a:schemeClr val="bg1"/>
                </a:solidFill>
                <a:latin typeface="Fira Sans" panose="020B0503050000020004" pitchFamily="34" charset="0"/>
              </a:rPr>
              <a:t> or pest</a:t>
            </a:r>
          </a:p>
          <a:p>
            <a:pPr marL="742950" lvl="1"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If your data format is simple/you just want to test if a string matches a format?</a:t>
            </a:r>
          </a:p>
          <a:p>
            <a:pPr marL="742950" lvl="1" indent="-285750">
              <a:buFont typeface="Arial" panose="020B0604020202020204" pitchFamily="34" charset="0"/>
              <a:buChar char="•"/>
            </a:pPr>
            <a:r>
              <a:rPr lang="en-AU" dirty="0">
                <a:solidFill>
                  <a:schemeClr val="bg1"/>
                </a:solidFill>
                <a:latin typeface="Fira Sans" panose="020B0503050000020004" pitchFamily="34" charset="0"/>
              </a:rPr>
              <a:t>Regex is fine</a:t>
            </a:r>
          </a:p>
          <a:p>
            <a:pPr marL="742950" lvl="1"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Tree>
    <p:extLst>
      <p:ext uri="{BB962C8B-B14F-4D97-AF65-F5344CB8AC3E}">
        <p14:creationId xmlns:p14="http://schemas.microsoft.com/office/powerpoint/2010/main" val="34102447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showMasterSp="0">
  <p:cSld>
    <p:bg>
      <p:bgPr>
        <a:solidFill>
          <a:srgbClr val="1C1E2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Wait, there are MORE methods of parsing??</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2031325"/>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If you don’t want to write a parser?</a:t>
            </a:r>
          </a:p>
          <a:p>
            <a:pPr marL="742950" lvl="1" indent="-285750">
              <a:buFont typeface="Arial" panose="020B0604020202020204" pitchFamily="34" charset="0"/>
              <a:buChar char="•"/>
            </a:pPr>
            <a:r>
              <a:rPr lang="en-AU" dirty="0">
                <a:solidFill>
                  <a:schemeClr val="bg1"/>
                </a:solidFill>
                <a:latin typeface="Fira Sans" panose="020B0503050000020004" pitchFamily="34" charset="0"/>
              </a:rPr>
              <a:t>Use a parser generator like </a:t>
            </a:r>
            <a:r>
              <a:rPr lang="en-AU" dirty="0" err="1">
                <a:solidFill>
                  <a:schemeClr val="bg1"/>
                </a:solidFill>
                <a:latin typeface="Fira Sans" panose="020B0503050000020004" pitchFamily="34" charset="0"/>
              </a:rPr>
              <a:t>yacc</a:t>
            </a:r>
            <a:r>
              <a:rPr lang="en-AU" dirty="0">
                <a:solidFill>
                  <a:schemeClr val="bg1"/>
                </a:solidFill>
                <a:latin typeface="Fira Sans" panose="020B0503050000020004" pitchFamily="34" charset="0"/>
              </a:rPr>
              <a:t> or pest</a:t>
            </a:r>
          </a:p>
          <a:p>
            <a:pPr marL="742950" lvl="1"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If your data format is simple/you just want to test if a string matches a format?</a:t>
            </a:r>
          </a:p>
          <a:p>
            <a:pPr marL="742950" lvl="1" indent="-285750">
              <a:buFont typeface="Arial" panose="020B0604020202020204" pitchFamily="34" charset="0"/>
              <a:buChar char="•"/>
            </a:pPr>
            <a:r>
              <a:rPr lang="en-AU" dirty="0">
                <a:solidFill>
                  <a:schemeClr val="bg1"/>
                </a:solidFill>
                <a:latin typeface="Fira Sans" panose="020B0503050000020004" pitchFamily="34" charset="0"/>
              </a:rPr>
              <a:t>Regex is fine</a:t>
            </a:r>
          </a:p>
          <a:p>
            <a:pPr marL="742950" lvl="1"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Language doesn’t support combinators?</a:t>
            </a:r>
          </a:p>
        </p:txBody>
      </p:sp>
    </p:spTree>
    <p:extLst>
      <p:ext uri="{BB962C8B-B14F-4D97-AF65-F5344CB8AC3E}">
        <p14:creationId xmlns:p14="http://schemas.microsoft.com/office/powerpoint/2010/main" val="1552071769"/>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showMasterSp="0">
  <p:cSld>
    <p:bg>
      <p:bgPr>
        <a:solidFill>
          <a:srgbClr val="1C1E2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Wait, there are MORE methods of parsing??</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2585323"/>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If you don’t want to write a parser?</a:t>
            </a:r>
          </a:p>
          <a:p>
            <a:pPr marL="742950" lvl="1" indent="-285750">
              <a:buFont typeface="Arial" panose="020B0604020202020204" pitchFamily="34" charset="0"/>
              <a:buChar char="•"/>
            </a:pPr>
            <a:r>
              <a:rPr lang="en-AU" dirty="0">
                <a:solidFill>
                  <a:schemeClr val="bg1"/>
                </a:solidFill>
                <a:latin typeface="Fira Sans" panose="020B0503050000020004" pitchFamily="34" charset="0"/>
              </a:rPr>
              <a:t>Use a parser generator like </a:t>
            </a:r>
            <a:r>
              <a:rPr lang="en-AU" dirty="0" err="1">
                <a:solidFill>
                  <a:schemeClr val="bg1"/>
                </a:solidFill>
                <a:latin typeface="Fira Sans" panose="020B0503050000020004" pitchFamily="34" charset="0"/>
              </a:rPr>
              <a:t>yacc</a:t>
            </a:r>
            <a:r>
              <a:rPr lang="en-AU" dirty="0">
                <a:solidFill>
                  <a:schemeClr val="bg1"/>
                </a:solidFill>
                <a:latin typeface="Fira Sans" panose="020B0503050000020004" pitchFamily="34" charset="0"/>
              </a:rPr>
              <a:t> or pest</a:t>
            </a:r>
          </a:p>
          <a:p>
            <a:pPr marL="742950" lvl="1"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If your data format is simple/you just want to test if a string matches a format?</a:t>
            </a:r>
          </a:p>
          <a:p>
            <a:pPr marL="742950" lvl="1" indent="-285750">
              <a:buFont typeface="Arial" panose="020B0604020202020204" pitchFamily="34" charset="0"/>
              <a:buChar char="•"/>
            </a:pPr>
            <a:r>
              <a:rPr lang="en-AU" dirty="0">
                <a:solidFill>
                  <a:schemeClr val="bg1"/>
                </a:solidFill>
                <a:latin typeface="Fira Sans" panose="020B0503050000020004" pitchFamily="34" charset="0"/>
              </a:rPr>
              <a:t>Regex is fine</a:t>
            </a:r>
          </a:p>
          <a:p>
            <a:pPr marL="742950" lvl="1"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Language doesn’t support combinators?</a:t>
            </a:r>
          </a:p>
          <a:p>
            <a:pPr marL="742950" lvl="1" indent="-285750">
              <a:buFont typeface="Arial" panose="020B0604020202020204" pitchFamily="34" charset="0"/>
              <a:buChar char="•"/>
            </a:pPr>
            <a:r>
              <a:rPr lang="en-AU" dirty="0">
                <a:solidFill>
                  <a:schemeClr val="bg1"/>
                </a:solidFill>
                <a:latin typeface="Fira Sans" panose="020B0503050000020004" pitchFamily="34" charset="0"/>
              </a:rPr>
              <a:t>Recursive descent, or even more methods</a:t>
            </a:r>
          </a:p>
          <a:p>
            <a:pPr marL="742950" lvl="1" indent="-285750">
              <a:buFont typeface="Arial" panose="020B0604020202020204" pitchFamily="34" charset="0"/>
              <a:buChar char="•"/>
            </a:pPr>
            <a:r>
              <a:rPr lang="en-AU" dirty="0">
                <a:solidFill>
                  <a:schemeClr val="bg1"/>
                </a:solidFill>
                <a:latin typeface="Fira Sans" panose="020B0503050000020004" pitchFamily="34" charset="0"/>
              </a:rPr>
              <a:t>COMP4403 covers stack-based Parsing Automata</a:t>
            </a:r>
          </a:p>
        </p:txBody>
      </p:sp>
    </p:spTree>
    <p:extLst>
      <p:ext uri="{BB962C8B-B14F-4D97-AF65-F5344CB8AC3E}">
        <p14:creationId xmlns:p14="http://schemas.microsoft.com/office/powerpoint/2010/main" val="272021349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showMasterSp="0">
  <p:cSld>
    <p:bg>
      <p:bgPr>
        <a:solidFill>
          <a:srgbClr val="1C1E2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Conclusions, before we look at C</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92333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Fira Sans" panose="020B0503050000020004" pitchFamily="34" charset="0"/>
              </a:rPr>
              <a:t>Parsers are really fun to write when you have some direction.</a:t>
            </a:r>
          </a:p>
          <a:p>
            <a:pPr marL="285750" indent="-285750">
              <a:buFont typeface="Arial" panose="020B0604020202020204" pitchFamily="34" charset="0"/>
              <a:buChar char="•"/>
            </a:pPr>
            <a:endParaRPr lang="en-US"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Tree>
    <p:extLst>
      <p:ext uri="{BB962C8B-B14F-4D97-AF65-F5344CB8AC3E}">
        <p14:creationId xmlns:p14="http://schemas.microsoft.com/office/powerpoint/2010/main" val="256604394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showMasterSp="0">
  <p:cSld>
    <p:bg>
      <p:bgPr>
        <a:solidFill>
          <a:srgbClr val="1C1E2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Conclusions, before we look at C</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120032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Fira Sans" panose="020B0503050000020004" pitchFamily="34" charset="0"/>
              </a:rPr>
              <a:t>Parsers are really fun to write when you have some direction.</a:t>
            </a:r>
          </a:p>
          <a:p>
            <a:pPr marL="285750" indent="-285750">
              <a:buFont typeface="Arial" panose="020B0604020202020204" pitchFamily="34" charset="0"/>
              <a:buChar char="•"/>
            </a:pPr>
            <a:endParaRPr lang="en-US"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Combinators are a nice solution to writing parsers of many different sizes with a high degree of flexibility and readability.</a:t>
            </a:r>
          </a:p>
        </p:txBody>
      </p:sp>
    </p:spTree>
    <p:extLst>
      <p:ext uri="{BB962C8B-B14F-4D97-AF65-F5344CB8AC3E}">
        <p14:creationId xmlns:p14="http://schemas.microsoft.com/office/powerpoint/2010/main" val="420845838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showMasterSp="0">
  <p:cSld>
    <p:bg>
      <p:bgPr>
        <a:solidFill>
          <a:srgbClr val="1C1E2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Conclusions, before we look at C</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175432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Fira Sans" panose="020B0503050000020004" pitchFamily="34" charset="0"/>
              </a:rPr>
              <a:t>Parsers are really fun to write when you have some direction.</a:t>
            </a:r>
          </a:p>
          <a:p>
            <a:pPr marL="285750" indent="-285750">
              <a:buFont typeface="Arial" panose="020B0604020202020204" pitchFamily="34" charset="0"/>
              <a:buChar char="•"/>
            </a:pPr>
            <a:endParaRPr lang="en-US"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Combinators are a nice solution to writing parsers of many different sizes with a high degree of flexibility and readability.</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Exercises left for the listener:</a:t>
            </a:r>
          </a:p>
        </p:txBody>
      </p:sp>
    </p:spTree>
    <p:extLst>
      <p:ext uri="{BB962C8B-B14F-4D97-AF65-F5344CB8AC3E}">
        <p14:creationId xmlns:p14="http://schemas.microsoft.com/office/powerpoint/2010/main" val="384927232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showMasterSp="0">
  <p:cSld>
    <p:bg>
      <p:bgPr>
        <a:solidFill>
          <a:srgbClr val="1C1E2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Conclusions, before we look at C</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203132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Fira Sans" panose="020B0503050000020004" pitchFamily="34" charset="0"/>
              </a:rPr>
              <a:t>Parsers are really fun to write when you have some direction.</a:t>
            </a:r>
          </a:p>
          <a:p>
            <a:pPr marL="285750" indent="-285750">
              <a:buFont typeface="Arial" panose="020B0604020202020204" pitchFamily="34" charset="0"/>
              <a:buChar char="•"/>
            </a:pPr>
            <a:endParaRPr lang="en-US"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Combinators are a nice solution to writing parsers of many different sizes with a high degree of flexibility and readability.</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Exercises left for the listener:</a:t>
            </a:r>
          </a:p>
          <a:p>
            <a:pPr marL="742950" lvl="1" indent="-285750">
              <a:buFont typeface="Arial" panose="020B0604020202020204" pitchFamily="34" charset="0"/>
              <a:buChar char="•"/>
            </a:pPr>
            <a:r>
              <a:rPr lang="en-US" dirty="0">
                <a:solidFill>
                  <a:schemeClr val="bg1"/>
                </a:solidFill>
                <a:latin typeface="Fira Sans" panose="020B0503050000020004" pitchFamily="34" charset="0"/>
              </a:rPr>
              <a:t>Invent your own configuration language and parse it (creative!)</a:t>
            </a:r>
            <a:endParaRPr lang="en-AU" dirty="0">
              <a:solidFill>
                <a:schemeClr val="bg1"/>
              </a:solidFill>
              <a:latin typeface="Fira Sans" panose="020B0503050000020004" pitchFamily="34" charset="0"/>
            </a:endParaRPr>
          </a:p>
        </p:txBody>
      </p:sp>
    </p:spTree>
    <p:extLst>
      <p:ext uri="{BB962C8B-B14F-4D97-AF65-F5344CB8AC3E}">
        <p14:creationId xmlns:p14="http://schemas.microsoft.com/office/powerpoint/2010/main" val="115088191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showMasterSp="0">
  <p:cSld>
    <p:bg>
      <p:bgPr>
        <a:solidFill>
          <a:srgbClr val="1C1E2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Conclusions, before we look at C</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286232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Fira Sans" panose="020B0503050000020004" pitchFamily="34" charset="0"/>
              </a:rPr>
              <a:t>Parsers are really fun to write when you have some direction.</a:t>
            </a:r>
          </a:p>
          <a:p>
            <a:pPr marL="285750" indent="-285750">
              <a:buFont typeface="Arial" panose="020B0604020202020204" pitchFamily="34" charset="0"/>
              <a:buChar char="•"/>
            </a:pPr>
            <a:endParaRPr lang="en-US"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Combinators are a nice solution to writing parsers of many different sizes with a high degree of flexibility and readability.</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Exercises left for the listener:</a:t>
            </a:r>
          </a:p>
          <a:p>
            <a:pPr marL="742950" lvl="1" indent="-285750">
              <a:buFont typeface="Arial" panose="020B0604020202020204" pitchFamily="34" charset="0"/>
              <a:buChar char="•"/>
            </a:pPr>
            <a:r>
              <a:rPr lang="en-US" dirty="0">
                <a:solidFill>
                  <a:schemeClr val="bg1"/>
                </a:solidFill>
                <a:latin typeface="Fira Sans" panose="020B0503050000020004" pitchFamily="34" charset="0"/>
              </a:rPr>
              <a:t>Invent your own configuration language and parse it (creative!)</a:t>
            </a:r>
          </a:p>
          <a:p>
            <a:pPr marL="742950" lvl="1" indent="-285750">
              <a:buFont typeface="Arial" panose="020B0604020202020204" pitchFamily="34" charset="0"/>
              <a:buChar char="•"/>
            </a:pPr>
            <a:endParaRPr lang="en-US" dirty="0">
              <a:solidFill>
                <a:schemeClr val="bg1"/>
              </a:solidFill>
              <a:latin typeface="Fira Sans" panose="020B0503050000020004" pitchFamily="34" charset="0"/>
            </a:endParaRPr>
          </a:p>
          <a:p>
            <a:pPr marL="742950" lvl="1" indent="-285750">
              <a:buFont typeface="Arial" panose="020B0604020202020204" pitchFamily="34" charset="0"/>
              <a:buChar char="•"/>
            </a:pPr>
            <a:r>
              <a:rPr lang="en-US" dirty="0">
                <a:solidFill>
                  <a:schemeClr val="bg1"/>
                </a:solidFill>
                <a:latin typeface="Fira Sans" panose="020B0503050000020004" pitchFamily="34" charset="0"/>
              </a:rPr>
              <a:t>A parser that analyses logical expressions and prints out their truth table (mathematical!)</a:t>
            </a:r>
          </a:p>
        </p:txBody>
      </p:sp>
    </p:spTree>
    <p:extLst>
      <p:ext uri="{BB962C8B-B14F-4D97-AF65-F5344CB8AC3E}">
        <p14:creationId xmlns:p14="http://schemas.microsoft.com/office/powerpoint/2010/main" val="3684143110"/>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showMasterSp="0">
  <p:cSld>
    <p:bg>
      <p:bgPr>
        <a:solidFill>
          <a:srgbClr val="1C1E2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Conclusions, before we look at C</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341632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Fira Sans" panose="020B0503050000020004" pitchFamily="34" charset="0"/>
              </a:rPr>
              <a:t>Parsers are really fun to write when you have some direction.</a:t>
            </a:r>
          </a:p>
          <a:p>
            <a:pPr marL="285750" indent="-285750">
              <a:buFont typeface="Arial" panose="020B0604020202020204" pitchFamily="34" charset="0"/>
              <a:buChar char="•"/>
            </a:pPr>
            <a:endParaRPr lang="en-US"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Combinators are a nice solution to writing parsers of many different sizes with a high degree of flexibility and readability.</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Exercises left for the listener:</a:t>
            </a:r>
          </a:p>
          <a:p>
            <a:pPr marL="742950" lvl="1" indent="-285750">
              <a:buFont typeface="Arial" panose="020B0604020202020204" pitchFamily="34" charset="0"/>
              <a:buChar char="•"/>
            </a:pPr>
            <a:r>
              <a:rPr lang="en-US" dirty="0">
                <a:solidFill>
                  <a:schemeClr val="bg1"/>
                </a:solidFill>
                <a:latin typeface="Fira Sans" panose="020B0503050000020004" pitchFamily="34" charset="0"/>
              </a:rPr>
              <a:t>Invent your own configuration language and parse it (creative!)</a:t>
            </a:r>
          </a:p>
          <a:p>
            <a:pPr marL="742950" lvl="1" indent="-285750">
              <a:buFont typeface="Arial" panose="020B0604020202020204" pitchFamily="34" charset="0"/>
              <a:buChar char="•"/>
            </a:pPr>
            <a:endParaRPr lang="en-US" dirty="0">
              <a:solidFill>
                <a:schemeClr val="bg1"/>
              </a:solidFill>
              <a:latin typeface="Fira Sans" panose="020B0503050000020004" pitchFamily="34" charset="0"/>
            </a:endParaRPr>
          </a:p>
          <a:p>
            <a:pPr marL="742950" lvl="1" indent="-285750">
              <a:buFont typeface="Arial" panose="020B0604020202020204" pitchFamily="34" charset="0"/>
              <a:buChar char="•"/>
            </a:pPr>
            <a:r>
              <a:rPr lang="en-US" dirty="0">
                <a:solidFill>
                  <a:schemeClr val="bg1"/>
                </a:solidFill>
                <a:latin typeface="Fira Sans" panose="020B0503050000020004" pitchFamily="34" charset="0"/>
              </a:rPr>
              <a:t>A parser that analyses logical expressions and prints out their truth table (mathematical!)</a:t>
            </a:r>
          </a:p>
          <a:p>
            <a:pPr marL="742950" lvl="1" indent="-285750">
              <a:buFont typeface="Arial" panose="020B0604020202020204" pitchFamily="34" charset="0"/>
              <a:buChar char="•"/>
            </a:pPr>
            <a:endParaRPr lang="en-US" dirty="0">
              <a:solidFill>
                <a:schemeClr val="bg1"/>
              </a:solidFill>
              <a:latin typeface="Fira Sans" panose="020B0503050000020004" pitchFamily="34" charset="0"/>
            </a:endParaRPr>
          </a:p>
          <a:p>
            <a:pPr marL="742950" lvl="1" indent="-285750">
              <a:buFont typeface="Arial" panose="020B0604020202020204" pitchFamily="34" charset="0"/>
              <a:buChar char="•"/>
            </a:pPr>
            <a:r>
              <a:rPr lang="en-US" dirty="0">
                <a:solidFill>
                  <a:schemeClr val="bg1"/>
                </a:solidFill>
                <a:latin typeface="Fira Sans" panose="020B0503050000020004" pitchFamily="34" charset="0"/>
              </a:rPr>
              <a:t>Your own dialect of the lisp programming language ((((((((</a:t>
            </a:r>
            <a:r>
              <a:rPr lang="en-US" dirty="0" err="1">
                <a:solidFill>
                  <a:schemeClr val="bg1"/>
                </a:solidFill>
                <a:latin typeface="Fira Sans" panose="020B0503050000020004" pitchFamily="34" charset="0"/>
              </a:rPr>
              <a:t>SICParsing</a:t>
            </a:r>
            <a:r>
              <a:rPr lang="en-US" dirty="0">
                <a:solidFill>
                  <a:schemeClr val="bg1"/>
                </a:solidFill>
                <a:latin typeface="Fira Sans" panose="020B0503050000020004" pitchFamily="34" charset="0"/>
              </a:rPr>
              <a:t>)))))))!)</a:t>
            </a:r>
          </a:p>
        </p:txBody>
      </p:sp>
    </p:spTree>
    <p:extLst>
      <p:ext uri="{BB962C8B-B14F-4D97-AF65-F5344CB8AC3E}">
        <p14:creationId xmlns:p14="http://schemas.microsoft.com/office/powerpoint/2010/main" val="3826756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Background – Why am I talking about parsers??</a:t>
            </a:r>
          </a:p>
        </p:txBody>
      </p:sp>
      <p:sp>
        <p:nvSpPr>
          <p:cNvPr id="4" name="TextBox 3">
            <a:extLst>
              <a:ext uri="{FF2B5EF4-FFF2-40B4-BE49-F238E27FC236}">
                <a16:creationId xmlns:a16="http://schemas.microsoft.com/office/drawing/2014/main" id="{A99310B0-782D-AA04-0F29-1A216A490C20}"/>
              </a:ext>
            </a:extLst>
          </p:cNvPr>
          <p:cNvSpPr txBox="1"/>
          <p:nvPr/>
        </p:nvSpPr>
        <p:spPr>
          <a:xfrm>
            <a:off x="1164535" y="1845578"/>
            <a:ext cx="6779839" cy="2031325"/>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I started programming when I was a kid. Had to write some manual parsers.</a:t>
            </a:r>
          </a:p>
          <a:p>
            <a:pPr marL="742950" lvl="1" indent="-285750">
              <a:buFont typeface="Arial" panose="020B0604020202020204" pitchFamily="34" charset="0"/>
              <a:buChar char="•"/>
            </a:pPr>
            <a:r>
              <a:rPr lang="en-AU" dirty="0">
                <a:solidFill>
                  <a:schemeClr val="bg1"/>
                </a:solidFill>
                <a:latin typeface="Fira Sans" panose="020B0503050000020004" pitchFamily="34" charset="0"/>
              </a:rPr>
              <a:t>Conclusion reached – writing parsers SUCKS </a:t>
            </a:r>
            <a:r>
              <a:rPr lang="en-AU" dirty="0"/>
              <a:t>👎 👎 👎</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Went to </a:t>
            </a:r>
            <a:r>
              <a:rPr lang="en-AU" dirty="0" err="1">
                <a:solidFill>
                  <a:schemeClr val="bg1"/>
                </a:solidFill>
                <a:latin typeface="Fira Sans" panose="020B0503050000020004" pitchFamily="34" charset="0"/>
              </a:rPr>
              <a:t>uni</a:t>
            </a:r>
            <a:r>
              <a:rPr lang="en-AU" dirty="0">
                <a:solidFill>
                  <a:schemeClr val="bg1"/>
                </a:solidFill>
                <a:latin typeface="Fira Sans" panose="020B0503050000020004" pitchFamily="34" charset="0"/>
              </a:rPr>
              <a:t> and took COMP3400 and COMP4403,</a:t>
            </a:r>
          </a:p>
          <a:p>
            <a:r>
              <a:rPr lang="en-AU" dirty="0">
                <a:solidFill>
                  <a:schemeClr val="bg1"/>
                </a:solidFill>
                <a:latin typeface="Fira Sans" panose="020B0503050000020004" pitchFamily="34" charset="0"/>
              </a:rPr>
              <a:t>     and learned what we are about to discuss</a:t>
            </a:r>
          </a:p>
          <a:p>
            <a:pPr marL="742950" lvl="1" indent="-285750">
              <a:buFont typeface="Arial" panose="020B0604020202020204" pitchFamily="34" charset="0"/>
              <a:buChar char="•"/>
            </a:pPr>
            <a:r>
              <a:rPr lang="en-AU" dirty="0">
                <a:solidFill>
                  <a:schemeClr val="bg1"/>
                </a:solidFill>
                <a:latin typeface="Fira Sans" panose="020B0503050000020004" pitchFamily="34" charset="0"/>
              </a:rPr>
              <a:t>Conclusion reached – parsers are pretty sick</a:t>
            </a:r>
          </a:p>
        </p:txBody>
      </p:sp>
      <p:pic>
        <p:nvPicPr>
          <p:cNvPr id="5" name="Picture 4" descr="A cartoon of a child with a surprised expression&#10;&#10;Description automatically generated">
            <a:extLst>
              <a:ext uri="{FF2B5EF4-FFF2-40B4-BE49-F238E27FC236}">
                <a16:creationId xmlns:a16="http://schemas.microsoft.com/office/drawing/2014/main" id="{CD7FED63-B6D7-4AAF-0B77-60AECD9CA5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3282" y="1922023"/>
            <a:ext cx="2830044" cy="3074229"/>
          </a:xfrm>
          <a:prstGeom prst="rect">
            <a:avLst/>
          </a:prstGeom>
        </p:spPr>
      </p:pic>
      <p:sp>
        <p:nvSpPr>
          <p:cNvPr id="6" name="TextBox 5">
            <a:extLst>
              <a:ext uri="{FF2B5EF4-FFF2-40B4-BE49-F238E27FC236}">
                <a16:creationId xmlns:a16="http://schemas.microsoft.com/office/drawing/2014/main" id="{8203C566-0F4E-B84F-F660-D785076E10AB}"/>
              </a:ext>
            </a:extLst>
          </p:cNvPr>
          <p:cNvSpPr txBox="1"/>
          <p:nvPr/>
        </p:nvSpPr>
        <p:spPr>
          <a:xfrm>
            <a:off x="8703282" y="4996252"/>
            <a:ext cx="2830044" cy="461665"/>
          </a:xfrm>
          <a:prstGeom prst="rect">
            <a:avLst/>
          </a:prstGeom>
          <a:solidFill>
            <a:schemeClr val="bg1"/>
          </a:solidFill>
        </p:spPr>
        <p:txBody>
          <a:bodyPr wrap="square" rtlCol="0">
            <a:spAutoFit/>
          </a:bodyPr>
          <a:lstStyle/>
          <a:p>
            <a:r>
              <a:rPr lang="en-AU" sz="1200" i="1" dirty="0">
                <a:solidFill>
                  <a:srgbClr val="1A1B26"/>
                </a:solidFill>
                <a:latin typeface="Fira Sans Light" panose="020B0403050000020004" pitchFamily="34" charset="0"/>
              </a:rPr>
              <a:t>Artist’s impression of me discovering that parsers rule</a:t>
            </a:r>
          </a:p>
        </p:txBody>
      </p:sp>
    </p:spTree>
    <p:extLst>
      <p:ext uri="{BB962C8B-B14F-4D97-AF65-F5344CB8AC3E}">
        <p14:creationId xmlns:p14="http://schemas.microsoft.com/office/powerpoint/2010/main" val="3613535635"/>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showMasterSp="0">
  <p:cSld>
    <p:bg>
      <p:bgPr>
        <a:solidFill>
          <a:srgbClr val="1C1E2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Conclusions, before we look at C</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452431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Fira Sans" panose="020B0503050000020004" pitchFamily="34" charset="0"/>
              </a:rPr>
              <a:t>Parsers are really fun to write when you have some direction.</a:t>
            </a:r>
          </a:p>
          <a:p>
            <a:pPr marL="285750" indent="-285750">
              <a:buFont typeface="Arial" panose="020B0604020202020204" pitchFamily="34" charset="0"/>
              <a:buChar char="•"/>
            </a:pPr>
            <a:endParaRPr lang="en-US"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Combinators are a nice solution to writing parsers of many different sizes with a high degree of flexibility and readability.</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Exercises left for the listener:</a:t>
            </a:r>
          </a:p>
          <a:p>
            <a:pPr marL="742950" lvl="1" indent="-285750">
              <a:buFont typeface="Arial" panose="020B0604020202020204" pitchFamily="34" charset="0"/>
              <a:buChar char="•"/>
            </a:pPr>
            <a:r>
              <a:rPr lang="en-US" dirty="0">
                <a:solidFill>
                  <a:schemeClr val="bg1"/>
                </a:solidFill>
                <a:latin typeface="Fira Sans" panose="020B0503050000020004" pitchFamily="34" charset="0"/>
              </a:rPr>
              <a:t>Invent your own configuration language and parse it (creative!)</a:t>
            </a:r>
          </a:p>
          <a:p>
            <a:pPr marL="742950" lvl="1" indent="-285750">
              <a:buFont typeface="Arial" panose="020B0604020202020204" pitchFamily="34" charset="0"/>
              <a:buChar char="•"/>
            </a:pPr>
            <a:endParaRPr lang="en-US" dirty="0">
              <a:solidFill>
                <a:schemeClr val="bg1"/>
              </a:solidFill>
              <a:latin typeface="Fira Sans" panose="020B0503050000020004" pitchFamily="34" charset="0"/>
            </a:endParaRPr>
          </a:p>
          <a:p>
            <a:pPr marL="742950" lvl="1" indent="-285750">
              <a:buFont typeface="Arial" panose="020B0604020202020204" pitchFamily="34" charset="0"/>
              <a:buChar char="•"/>
            </a:pPr>
            <a:r>
              <a:rPr lang="en-US" dirty="0">
                <a:solidFill>
                  <a:schemeClr val="bg1"/>
                </a:solidFill>
                <a:latin typeface="Fira Sans" panose="020B0503050000020004" pitchFamily="34" charset="0"/>
              </a:rPr>
              <a:t>A parser that analyses logical expressions and prints out their truth table (mathematical!)</a:t>
            </a:r>
          </a:p>
          <a:p>
            <a:pPr marL="742950" lvl="1" indent="-285750">
              <a:buFont typeface="Arial" panose="020B0604020202020204" pitchFamily="34" charset="0"/>
              <a:buChar char="•"/>
            </a:pPr>
            <a:endParaRPr lang="en-US" dirty="0">
              <a:solidFill>
                <a:schemeClr val="bg1"/>
              </a:solidFill>
              <a:latin typeface="Fira Sans" panose="020B0503050000020004" pitchFamily="34" charset="0"/>
            </a:endParaRPr>
          </a:p>
          <a:p>
            <a:pPr marL="742950" lvl="1" indent="-285750">
              <a:buFont typeface="Arial" panose="020B0604020202020204" pitchFamily="34" charset="0"/>
              <a:buChar char="•"/>
            </a:pPr>
            <a:r>
              <a:rPr lang="en-US" dirty="0">
                <a:solidFill>
                  <a:schemeClr val="bg1"/>
                </a:solidFill>
                <a:latin typeface="Fira Sans" panose="020B0503050000020004" pitchFamily="34" charset="0"/>
              </a:rPr>
              <a:t>Your own dialect of the lisp programming language ((((((((</a:t>
            </a:r>
            <a:r>
              <a:rPr lang="en-US" dirty="0" err="1">
                <a:solidFill>
                  <a:schemeClr val="bg1"/>
                </a:solidFill>
                <a:latin typeface="Fira Sans" panose="020B0503050000020004" pitchFamily="34" charset="0"/>
              </a:rPr>
              <a:t>SICParsing</a:t>
            </a:r>
            <a:r>
              <a:rPr lang="en-US" dirty="0">
                <a:solidFill>
                  <a:schemeClr val="bg1"/>
                </a:solidFill>
                <a:latin typeface="Fira Sans" panose="020B0503050000020004" pitchFamily="34" charset="0"/>
              </a:rPr>
              <a:t>)))))))!)</a:t>
            </a:r>
          </a:p>
          <a:p>
            <a:pPr marL="742950" lvl="1" indent="-285750">
              <a:buFont typeface="Arial" panose="020B0604020202020204" pitchFamily="34" charset="0"/>
              <a:buChar char="•"/>
            </a:pPr>
            <a:endParaRPr lang="en-US" dirty="0">
              <a:solidFill>
                <a:schemeClr val="bg1"/>
              </a:solidFill>
              <a:latin typeface="Fira Sans" panose="020B0503050000020004" pitchFamily="34" charset="0"/>
            </a:endParaRPr>
          </a:p>
          <a:p>
            <a:pPr marL="742950" lvl="1" indent="-285750">
              <a:buFont typeface="Arial" panose="020B0604020202020204" pitchFamily="34" charset="0"/>
              <a:buChar char="•"/>
            </a:pPr>
            <a:r>
              <a:rPr lang="en-US" dirty="0">
                <a:solidFill>
                  <a:schemeClr val="bg1"/>
                </a:solidFill>
                <a:latin typeface="Fira Sans" panose="020B0503050000020004" pitchFamily="34" charset="0"/>
              </a:rPr>
              <a:t>A parser that </a:t>
            </a:r>
            <a:r>
              <a:rPr lang="en-US" dirty="0" err="1">
                <a:solidFill>
                  <a:schemeClr val="bg1"/>
                </a:solidFill>
                <a:latin typeface="Fira Sans" panose="020B0503050000020004" pitchFamily="34" charset="0"/>
              </a:rPr>
              <a:t>recognises</a:t>
            </a:r>
            <a:r>
              <a:rPr lang="en-US" dirty="0">
                <a:solidFill>
                  <a:schemeClr val="bg1"/>
                </a:solidFill>
                <a:latin typeface="Fira Sans" panose="020B0503050000020004" pitchFamily="34" charset="0"/>
              </a:rPr>
              <a:t> the rules and starting state of a </a:t>
            </a:r>
            <a:r>
              <a:rPr lang="en-US" dirty="0" err="1">
                <a:solidFill>
                  <a:schemeClr val="bg1"/>
                </a:solidFill>
                <a:latin typeface="Fira Sans" panose="020B0503050000020004" pitchFamily="34" charset="0"/>
              </a:rPr>
              <a:t>turing</a:t>
            </a:r>
            <a:r>
              <a:rPr lang="en-US" dirty="0">
                <a:solidFill>
                  <a:schemeClr val="bg1"/>
                </a:solidFill>
                <a:latin typeface="Fira Sans" panose="020B0503050000020004" pitchFamily="34" charset="0"/>
              </a:rPr>
              <a:t> machine and returns its finished state, or an error if it doesn't halt (</a:t>
            </a:r>
            <a:r>
              <a:rPr lang="en-US" dirty="0" err="1">
                <a:solidFill>
                  <a:schemeClr val="bg1"/>
                </a:solidFill>
                <a:latin typeface="Fira Sans" panose="020B0503050000020004" pitchFamily="34" charset="0"/>
              </a:rPr>
              <a:t>turing</a:t>
            </a:r>
            <a:r>
              <a:rPr lang="en-US" dirty="0">
                <a:solidFill>
                  <a:schemeClr val="bg1"/>
                </a:solidFill>
                <a:latin typeface="Fira Sans" panose="020B0503050000020004" pitchFamily="34" charset="0"/>
              </a:rPr>
              <a:t> BTFO!)</a:t>
            </a:r>
          </a:p>
          <a:p>
            <a:pPr marL="742950" lvl="1" indent="-285750">
              <a:buFont typeface="Arial" panose="020B0604020202020204" pitchFamily="34" charset="0"/>
              <a:buChar char="•"/>
            </a:pPr>
            <a:endParaRPr lang="en-US" dirty="0">
              <a:solidFill>
                <a:schemeClr val="bg1"/>
              </a:solidFill>
              <a:latin typeface="Fira Sans" panose="020B0503050000020004" pitchFamily="34" charset="0"/>
            </a:endParaRPr>
          </a:p>
        </p:txBody>
      </p:sp>
    </p:spTree>
    <p:extLst>
      <p:ext uri="{BB962C8B-B14F-4D97-AF65-F5344CB8AC3E}">
        <p14:creationId xmlns:p14="http://schemas.microsoft.com/office/powerpoint/2010/main" val="3758557409"/>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showMasterSp="0">
  <p:cSld>
    <p:bg>
      <p:bgPr>
        <a:solidFill>
          <a:srgbClr val="1C1E26"/>
        </a:solidFill>
        <a:effectLst/>
      </p:bgPr>
    </p:bg>
    <p:spTree>
      <p:nvGrpSpPr>
        <p:cNvPr id="1" name=""/>
        <p:cNvGrpSpPr/>
        <p:nvPr/>
      </p:nvGrpSpPr>
      <p:grpSpPr>
        <a:xfrm>
          <a:off x="0" y="0"/>
          <a:ext cx="0" cy="0"/>
          <a:chOff x="0" y="0"/>
          <a:chExt cx="0" cy="0"/>
        </a:xfrm>
      </p:grpSpPr>
      <p:pic>
        <p:nvPicPr>
          <p:cNvPr id="13" name="Picture 12" descr="A cartoon of a blue mouse&#10;&#10;Description automatically generated">
            <a:extLst>
              <a:ext uri="{FF2B5EF4-FFF2-40B4-BE49-F238E27FC236}">
                <a16:creationId xmlns:a16="http://schemas.microsoft.com/office/drawing/2014/main" id="{FBA7FAB9-B756-44B7-3995-1578E8B17F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1706" y="6484776"/>
            <a:ext cx="1906628" cy="2595067"/>
          </a:xfrm>
          <a:prstGeom prst="rect">
            <a:avLst/>
          </a:prstGeom>
        </p:spPr>
      </p:pic>
      <p:pic>
        <p:nvPicPr>
          <p:cNvPr id="6" name="Picture 5" descr="A cartoon of a child with a surprised expression&#10;&#10;Description automatically generated">
            <a:extLst>
              <a:ext uri="{FF2B5EF4-FFF2-40B4-BE49-F238E27FC236}">
                <a16:creationId xmlns:a16="http://schemas.microsoft.com/office/drawing/2014/main" id="{6D379BCD-A6B7-2186-C57F-FD2678255F3A}"/>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flipH="1">
            <a:off x="1876478" y="4516451"/>
            <a:ext cx="2438129" cy="2648499"/>
          </a:xfrm>
          <a:prstGeom prst="rect">
            <a:avLst/>
          </a:prstGeom>
        </p:spPr>
      </p:pic>
      <p:sp>
        <p:nvSpPr>
          <p:cNvPr id="7" name="Speech Bubble: Rectangle with Corners Rounded 6">
            <a:extLst>
              <a:ext uri="{FF2B5EF4-FFF2-40B4-BE49-F238E27FC236}">
                <a16:creationId xmlns:a16="http://schemas.microsoft.com/office/drawing/2014/main" id="{F4574F19-F36A-485E-072C-1159B40D9A1A}"/>
              </a:ext>
            </a:extLst>
          </p:cNvPr>
          <p:cNvSpPr/>
          <p:nvPr/>
        </p:nvSpPr>
        <p:spPr>
          <a:xfrm>
            <a:off x="1005265" y="2179178"/>
            <a:ext cx="7408506" cy="2027533"/>
          </a:xfrm>
          <a:prstGeom prst="wedgeRoundRectCallout">
            <a:avLst>
              <a:gd name="adj1" fmla="val -22974"/>
              <a:gd name="adj2" fmla="val 64341"/>
              <a:gd name="adj3" fmla="val 16667"/>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Fira Sans" panose="020B0503050000020004" pitchFamily="34" charset="0"/>
              </a:rPr>
              <a:t>Thank you so much for coming to my talk!</a:t>
            </a:r>
            <a:endParaRPr lang="en-AU" sz="2000" dirty="0">
              <a:solidFill>
                <a:schemeClr val="tx1"/>
              </a:solidFill>
              <a:latin typeface="Fira Sans" panose="020B0503050000020004" pitchFamily="34" charset="0"/>
            </a:endParaRPr>
          </a:p>
        </p:txBody>
      </p:sp>
      <p:pic>
        <p:nvPicPr>
          <p:cNvPr id="11" name="Picture 10" descr="A cartoon of a crab&#10;&#10;Description automatically generated">
            <a:extLst>
              <a:ext uri="{FF2B5EF4-FFF2-40B4-BE49-F238E27FC236}">
                <a16:creationId xmlns:a16="http://schemas.microsoft.com/office/drawing/2014/main" id="{9DDB89B1-87DA-6D8C-E039-A1416AC53E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25252" y="4973033"/>
            <a:ext cx="2941475" cy="1735333"/>
          </a:xfrm>
          <a:prstGeom prst="rect">
            <a:avLst/>
          </a:prstGeom>
        </p:spPr>
      </p:pic>
    </p:spTree>
    <p:extLst>
      <p:ext uri="{BB962C8B-B14F-4D97-AF65-F5344CB8AC3E}">
        <p14:creationId xmlns:p14="http://schemas.microsoft.com/office/powerpoint/2010/main" val="531224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1000" fill="hold"/>
                                        <p:tgtEl>
                                          <p:spTgt spid="13"/>
                                        </p:tgtEl>
                                        <p:attrNameLst>
                                          <p:attrName>ppt_x</p:attrName>
                                        </p:attrNameLst>
                                      </p:cBhvr>
                                      <p:tavLst>
                                        <p:tav tm="0">
                                          <p:val>
                                            <p:strVal val="#ppt_x"/>
                                          </p:val>
                                        </p:tav>
                                        <p:tav tm="100000">
                                          <p:val>
                                            <p:strVal val="#ppt_x"/>
                                          </p:val>
                                        </p:tav>
                                      </p:tavLst>
                                    </p:anim>
                                    <p:anim calcmode="lin" valueType="num">
                                      <p:cBhvr additive="base">
                                        <p:cTn id="8" dur="1000" fill="hold"/>
                                        <p:tgtEl>
                                          <p:spTgt spid="13"/>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xit" presetSubtype="4" fill="hold" nodeType="afterEffect">
                                  <p:stCondLst>
                                    <p:cond delay="500"/>
                                  </p:stCondLst>
                                  <p:childTnLst>
                                    <p:anim calcmode="lin" valueType="num">
                                      <p:cBhvr additive="base">
                                        <p:cTn id="11" dur="500"/>
                                        <p:tgtEl>
                                          <p:spTgt spid="13"/>
                                        </p:tgtEl>
                                        <p:attrNameLst>
                                          <p:attrName>ppt_x</p:attrName>
                                        </p:attrNameLst>
                                      </p:cBhvr>
                                      <p:tavLst>
                                        <p:tav tm="0">
                                          <p:val>
                                            <p:strVal val="ppt_x"/>
                                          </p:val>
                                        </p:tav>
                                        <p:tav tm="100000">
                                          <p:val>
                                            <p:strVal val="ppt_x"/>
                                          </p:val>
                                        </p:tav>
                                      </p:tavLst>
                                    </p:anim>
                                    <p:anim calcmode="lin" valueType="num">
                                      <p:cBhvr additive="base">
                                        <p:cTn id="12" dur="500"/>
                                        <p:tgtEl>
                                          <p:spTgt spid="13"/>
                                        </p:tgtEl>
                                        <p:attrNameLst>
                                          <p:attrName>ppt_y</p:attrName>
                                        </p:attrNameLst>
                                      </p:cBhvr>
                                      <p:tavLst>
                                        <p:tav tm="0">
                                          <p:val>
                                            <p:strVal val="ppt_y"/>
                                          </p:val>
                                        </p:tav>
                                        <p:tav tm="100000">
                                          <p:val>
                                            <p:strVal val="1+ppt_h/2"/>
                                          </p:val>
                                        </p:tav>
                                      </p:tavLst>
                                    </p:anim>
                                    <p:set>
                                      <p:cBhvr>
                                        <p:cTn id="13"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Background – Why am I talking about parsers??</a:t>
            </a:r>
          </a:p>
        </p:txBody>
      </p:sp>
      <p:sp>
        <p:nvSpPr>
          <p:cNvPr id="4" name="TextBox 3">
            <a:extLst>
              <a:ext uri="{FF2B5EF4-FFF2-40B4-BE49-F238E27FC236}">
                <a16:creationId xmlns:a16="http://schemas.microsoft.com/office/drawing/2014/main" id="{A99310B0-782D-AA04-0F29-1A216A490C20}"/>
              </a:ext>
            </a:extLst>
          </p:cNvPr>
          <p:cNvSpPr txBox="1"/>
          <p:nvPr/>
        </p:nvSpPr>
        <p:spPr>
          <a:xfrm>
            <a:off x="1164535" y="1845578"/>
            <a:ext cx="6779839" cy="2862322"/>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I started programming when I was a kid. Had to write some manual parsers.</a:t>
            </a:r>
          </a:p>
          <a:p>
            <a:pPr marL="742950" lvl="1" indent="-285750">
              <a:buFont typeface="Arial" panose="020B0604020202020204" pitchFamily="34" charset="0"/>
              <a:buChar char="•"/>
            </a:pPr>
            <a:r>
              <a:rPr lang="en-AU" dirty="0">
                <a:solidFill>
                  <a:schemeClr val="bg1"/>
                </a:solidFill>
                <a:latin typeface="Fira Sans" panose="020B0503050000020004" pitchFamily="34" charset="0"/>
              </a:rPr>
              <a:t>Conclusion reached – writing parsers SUCKS </a:t>
            </a:r>
            <a:r>
              <a:rPr lang="en-AU" dirty="0"/>
              <a:t>👎 👎 👎</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Went to </a:t>
            </a:r>
            <a:r>
              <a:rPr lang="en-AU" dirty="0" err="1">
                <a:solidFill>
                  <a:schemeClr val="bg1"/>
                </a:solidFill>
                <a:latin typeface="Fira Sans" panose="020B0503050000020004" pitchFamily="34" charset="0"/>
              </a:rPr>
              <a:t>uni</a:t>
            </a:r>
            <a:r>
              <a:rPr lang="en-AU" dirty="0">
                <a:solidFill>
                  <a:schemeClr val="bg1"/>
                </a:solidFill>
                <a:latin typeface="Fira Sans" panose="020B0503050000020004" pitchFamily="34" charset="0"/>
              </a:rPr>
              <a:t> and took COMP3400 and COMP4403,</a:t>
            </a:r>
          </a:p>
          <a:p>
            <a:r>
              <a:rPr lang="en-AU" dirty="0">
                <a:solidFill>
                  <a:schemeClr val="bg1"/>
                </a:solidFill>
                <a:latin typeface="Fira Sans" panose="020B0503050000020004" pitchFamily="34" charset="0"/>
              </a:rPr>
              <a:t>     and learned what we are about to discuss</a:t>
            </a:r>
          </a:p>
          <a:p>
            <a:pPr marL="742950" lvl="1" indent="-285750">
              <a:buFont typeface="Arial" panose="020B0604020202020204" pitchFamily="34" charset="0"/>
              <a:buChar char="•"/>
            </a:pPr>
            <a:r>
              <a:rPr lang="en-AU" dirty="0">
                <a:solidFill>
                  <a:schemeClr val="bg1"/>
                </a:solidFill>
                <a:latin typeface="Fira Sans" panose="020B0503050000020004" pitchFamily="34" charset="0"/>
              </a:rPr>
              <a:t>Conclusion reached – parsers are pretty sick</a:t>
            </a:r>
          </a:p>
          <a:p>
            <a:pPr marL="742950" lvl="1"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Started writing a game and got to write my OWN parser using parser combinators, in Rust.</a:t>
            </a:r>
          </a:p>
        </p:txBody>
      </p:sp>
      <p:pic>
        <p:nvPicPr>
          <p:cNvPr id="5" name="Picture 4" descr="A cartoon of a child with a surprised expression&#10;&#10;Description automatically generated">
            <a:extLst>
              <a:ext uri="{FF2B5EF4-FFF2-40B4-BE49-F238E27FC236}">
                <a16:creationId xmlns:a16="http://schemas.microsoft.com/office/drawing/2014/main" id="{CD7FED63-B6D7-4AAF-0B77-60AECD9CA5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3282" y="1922023"/>
            <a:ext cx="2830044" cy="3074229"/>
          </a:xfrm>
          <a:prstGeom prst="rect">
            <a:avLst/>
          </a:prstGeom>
        </p:spPr>
      </p:pic>
      <p:sp>
        <p:nvSpPr>
          <p:cNvPr id="6" name="TextBox 5">
            <a:extLst>
              <a:ext uri="{FF2B5EF4-FFF2-40B4-BE49-F238E27FC236}">
                <a16:creationId xmlns:a16="http://schemas.microsoft.com/office/drawing/2014/main" id="{8203C566-0F4E-B84F-F660-D785076E10AB}"/>
              </a:ext>
            </a:extLst>
          </p:cNvPr>
          <p:cNvSpPr txBox="1"/>
          <p:nvPr/>
        </p:nvSpPr>
        <p:spPr>
          <a:xfrm>
            <a:off x="8703282" y="4996252"/>
            <a:ext cx="2830044" cy="461665"/>
          </a:xfrm>
          <a:prstGeom prst="rect">
            <a:avLst/>
          </a:prstGeom>
          <a:solidFill>
            <a:schemeClr val="bg1"/>
          </a:solidFill>
        </p:spPr>
        <p:txBody>
          <a:bodyPr wrap="square" rtlCol="0">
            <a:spAutoFit/>
          </a:bodyPr>
          <a:lstStyle/>
          <a:p>
            <a:r>
              <a:rPr lang="en-AU" sz="1200" i="1" dirty="0">
                <a:solidFill>
                  <a:srgbClr val="1A1B26"/>
                </a:solidFill>
                <a:latin typeface="Fira Sans Light" panose="020B0403050000020004" pitchFamily="34" charset="0"/>
              </a:rPr>
              <a:t>Artist’s impression of me discovering that parsers rule</a:t>
            </a:r>
          </a:p>
        </p:txBody>
      </p:sp>
    </p:spTree>
    <p:extLst>
      <p:ext uri="{BB962C8B-B14F-4D97-AF65-F5344CB8AC3E}">
        <p14:creationId xmlns:p14="http://schemas.microsoft.com/office/powerpoint/2010/main" val="20041190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Background – Why am I talking about parsers??</a:t>
            </a:r>
          </a:p>
        </p:txBody>
      </p:sp>
      <p:sp>
        <p:nvSpPr>
          <p:cNvPr id="4" name="TextBox 3">
            <a:extLst>
              <a:ext uri="{FF2B5EF4-FFF2-40B4-BE49-F238E27FC236}">
                <a16:creationId xmlns:a16="http://schemas.microsoft.com/office/drawing/2014/main" id="{A99310B0-782D-AA04-0F29-1A216A490C20}"/>
              </a:ext>
            </a:extLst>
          </p:cNvPr>
          <p:cNvSpPr txBox="1"/>
          <p:nvPr/>
        </p:nvSpPr>
        <p:spPr>
          <a:xfrm>
            <a:off x="1164535" y="1845578"/>
            <a:ext cx="6779839" cy="3970318"/>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I started programming when I was a kid. Had to write some manual parsers.</a:t>
            </a:r>
          </a:p>
          <a:p>
            <a:pPr marL="742950" lvl="1" indent="-285750">
              <a:buFont typeface="Arial" panose="020B0604020202020204" pitchFamily="34" charset="0"/>
              <a:buChar char="•"/>
            </a:pPr>
            <a:r>
              <a:rPr lang="en-AU" dirty="0">
                <a:solidFill>
                  <a:schemeClr val="bg1"/>
                </a:solidFill>
                <a:latin typeface="Fira Sans" panose="020B0503050000020004" pitchFamily="34" charset="0"/>
              </a:rPr>
              <a:t>Conclusion reached – writing parsers SUCKS </a:t>
            </a:r>
            <a:r>
              <a:rPr lang="en-AU" dirty="0"/>
              <a:t>👎 👎 👎</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Went to </a:t>
            </a:r>
            <a:r>
              <a:rPr lang="en-AU" dirty="0" err="1">
                <a:solidFill>
                  <a:schemeClr val="bg1"/>
                </a:solidFill>
                <a:latin typeface="Fira Sans" panose="020B0503050000020004" pitchFamily="34" charset="0"/>
              </a:rPr>
              <a:t>uni</a:t>
            </a:r>
            <a:r>
              <a:rPr lang="en-AU" dirty="0">
                <a:solidFill>
                  <a:schemeClr val="bg1"/>
                </a:solidFill>
                <a:latin typeface="Fira Sans" panose="020B0503050000020004" pitchFamily="34" charset="0"/>
              </a:rPr>
              <a:t> and took COMP3400 and COMP4403,</a:t>
            </a:r>
          </a:p>
          <a:p>
            <a:r>
              <a:rPr lang="en-AU" dirty="0">
                <a:solidFill>
                  <a:schemeClr val="bg1"/>
                </a:solidFill>
                <a:latin typeface="Fira Sans" panose="020B0503050000020004" pitchFamily="34" charset="0"/>
              </a:rPr>
              <a:t>     and learned what we are about to discuss</a:t>
            </a:r>
          </a:p>
          <a:p>
            <a:pPr marL="742950" lvl="1" indent="-285750">
              <a:buFont typeface="Arial" panose="020B0604020202020204" pitchFamily="34" charset="0"/>
              <a:buChar char="•"/>
            </a:pPr>
            <a:r>
              <a:rPr lang="en-AU" dirty="0">
                <a:solidFill>
                  <a:schemeClr val="bg1"/>
                </a:solidFill>
                <a:latin typeface="Fira Sans" panose="020B0503050000020004" pitchFamily="34" charset="0"/>
              </a:rPr>
              <a:t>Conclusion reached – parsers are pretty sick</a:t>
            </a:r>
          </a:p>
          <a:p>
            <a:pPr marL="742950" lvl="1"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Started writing a game and got to write my OWN parser using parser combinators, in Rust.</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742950" lvl="1" indent="-285750">
              <a:buFont typeface="Arial" panose="020B0604020202020204" pitchFamily="34" charset="0"/>
              <a:buChar char="•"/>
            </a:pPr>
            <a:r>
              <a:rPr lang="en-AU" dirty="0">
                <a:solidFill>
                  <a:schemeClr val="bg1"/>
                </a:solidFill>
                <a:latin typeface="Fira Sans" panose="020B0503050000020004" pitchFamily="34" charset="0"/>
              </a:rPr>
              <a:t>Conclusion reached – parser combinators are very fun and you can use them in whatever your favourite language is (not just Haskell!!!)</a:t>
            </a:r>
          </a:p>
        </p:txBody>
      </p:sp>
      <p:pic>
        <p:nvPicPr>
          <p:cNvPr id="5" name="Picture 4" descr="A cartoon of a child with a surprised expression&#10;&#10;Description automatically generated">
            <a:extLst>
              <a:ext uri="{FF2B5EF4-FFF2-40B4-BE49-F238E27FC236}">
                <a16:creationId xmlns:a16="http://schemas.microsoft.com/office/drawing/2014/main" id="{CD7FED63-B6D7-4AAF-0B77-60AECD9CA5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3282" y="1922023"/>
            <a:ext cx="2830044" cy="3074229"/>
          </a:xfrm>
          <a:prstGeom prst="rect">
            <a:avLst/>
          </a:prstGeom>
        </p:spPr>
      </p:pic>
      <p:sp>
        <p:nvSpPr>
          <p:cNvPr id="6" name="TextBox 5">
            <a:extLst>
              <a:ext uri="{FF2B5EF4-FFF2-40B4-BE49-F238E27FC236}">
                <a16:creationId xmlns:a16="http://schemas.microsoft.com/office/drawing/2014/main" id="{8203C566-0F4E-B84F-F660-D785076E10AB}"/>
              </a:ext>
            </a:extLst>
          </p:cNvPr>
          <p:cNvSpPr txBox="1"/>
          <p:nvPr/>
        </p:nvSpPr>
        <p:spPr>
          <a:xfrm>
            <a:off x="8703282" y="4996252"/>
            <a:ext cx="2830044" cy="461665"/>
          </a:xfrm>
          <a:prstGeom prst="rect">
            <a:avLst/>
          </a:prstGeom>
          <a:solidFill>
            <a:schemeClr val="bg1"/>
          </a:solidFill>
        </p:spPr>
        <p:txBody>
          <a:bodyPr wrap="square" rtlCol="0">
            <a:spAutoFit/>
          </a:bodyPr>
          <a:lstStyle/>
          <a:p>
            <a:r>
              <a:rPr lang="en-AU" sz="1200" i="1" dirty="0">
                <a:solidFill>
                  <a:srgbClr val="1A1B26"/>
                </a:solidFill>
                <a:latin typeface="Fira Sans Light" panose="020B0403050000020004" pitchFamily="34" charset="0"/>
              </a:rPr>
              <a:t>Artist’s impression of me discovering that parsers rule</a:t>
            </a:r>
          </a:p>
        </p:txBody>
      </p:sp>
    </p:spTree>
    <p:extLst>
      <p:ext uri="{BB962C8B-B14F-4D97-AF65-F5344CB8AC3E}">
        <p14:creationId xmlns:p14="http://schemas.microsoft.com/office/powerpoint/2010/main" val="2927811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i="1" dirty="0">
                <a:solidFill>
                  <a:schemeClr val="bg1"/>
                </a:solidFill>
                <a:latin typeface="Fira Sans" panose="020B0503050000020004" pitchFamily="34" charset="0"/>
              </a:rPr>
              <a:t>n </a:t>
            </a:r>
            <a:r>
              <a:rPr lang="en-AU" dirty="0">
                <a:solidFill>
                  <a:schemeClr val="bg1"/>
                </a:solidFill>
                <a:latin typeface="Fira Sans" panose="020B0503050000020004" pitchFamily="34" charset="0"/>
              </a:rPr>
              <a:t>programming languages???</a:t>
            </a:r>
            <a:endParaRPr lang="en-AU" i="1" dirty="0">
              <a:solidFill>
                <a:schemeClr val="bg1"/>
              </a:solidFill>
              <a:latin typeface="Fira Sans" panose="020B0503050000020004" pitchFamily="34" charset="0"/>
            </a:endParaRP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923330"/>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The point of this talk is that you can learn how to parse!</a:t>
            </a:r>
          </a:p>
          <a:p>
            <a:pPr marL="285750" indent="-285750">
              <a:buFont typeface="Arial" panose="020B0604020202020204" pitchFamily="34" charset="0"/>
              <a:buChar char="•"/>
            </a:pPr>
            <a:r>
              <a:rPr lang="en-AU" dirty="0">
                <a:solidFill>
                  <a:schemeClr val="bg1"/>
                </a:solidFill>
                <a:latin typeface="Fira Sans" panose="020B0503050000020004" pitchFamily="34" charset="0"/>
              </a:rPr>
              <a:t>And you can probably implement parser combinators in your favourite language!</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Tree>
    <p:extLst>
      <p:ext uri="{BB962C8B-B14F-4D97-AF65-F5344CB8AC3E}">
        <p14:creationId xmlns:p14="http://schemas.microsoft.com/office/powerpoint/2010/main" val="24221708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i="1" dirty="0">
                <a:solidFill>
                  <a:schemeClr val="bg1"/>
                </a:solidFill>
                <a:latin typeface="Fira Sans" panose="020B0503050000020004" pitchFamily="34" charset="0"/>
              </a:rPr>
              <a:t>n </a:t>
            </a:r>
            <a:r>
              <a:rPr lang="en-AU" dirty="0">
                <a:solidFill>
                  <a:schemeClr val="bg1"/>
                </a:solidFill>
                <a:latin typeface="Fira Sans" panose="020B0503050000020004" pitchFamily="34" charset="0"/>
              </a:rPr>
              <a:t>programming languages???</a:t>
            </a:r>
            <a:endParaRPr lang="en-AU" i="1" dirty="0">
              <a:solidFill>
                <a:schemeClr val="bg1"/>
              </a:solidFill>
              <a:latin typeface="Fira Sans" panose="020B0503050000020004" pitchFamily="34" charset="0"/>
            </a:endParaRP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1754326"/>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The point of this talk is that you can learn how to parse!</a:t>
            </a:r>
          </a:p>
          <a:p>
            <a:pPr marL="285750" indent="-285750">
              <a:buFont typeface="Arial" panose="020B0604020202020204" pitchFamily="34" charset="0"/>
              <a:buChar char="•"/>
            </a:pPr>
            <a:r>
              <a:rPr lang="en-AU" dirty="0">
                <a:solidFill>
                  <a:schemeClr val="bg1"/>
                </a:solidFill>
                <a:latin typeface="Fira Sans" panose="020B0503050000020004" pitchFamily="34" charset="0"/>
              </a:rPr>
              <a:t>And you can probably implement parser combinators in your favourite language!</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But we will only look at 3 languages today</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Tree>
    <p:extLst>
      <p:ext uri="{BB962C8B-B14F-4D97-AF65-F5344CB8AC3E}">
        <p14:creationId xmlns:p14="http://schemas.microsoft.com/office/powerpoint/2010/main" val="3921242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FDE3B669-D0C6-43C4-9D0E-ED152B12DA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C6D1572E-35F2-4C21-AA69-B57A248249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149662"/>
            <a:ext cx="12192000" cy="17083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B067392-DC2D-B5DC-B2CB-49A982D003FD}"/>
              </a:ext>
            </a:extLst>
          </p:cNvPr>
          <p:cNvSpPr/>
          <p:nvPr/>
        </p:nvSpPr>
        <p:spPr>
          <a:xfrm>
            <a:off x="0" y="4683967"/>
            <a:ext cx="12192000" cy="217403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90C4A9EC-EB08-98C0-35C8-632205D0A01A}"/>
              </a:ext>
            </a:extLst>
          </p:cNvPr>
          <p:cNvSpPr>
            <a:spLocks noGrp="1"/>
          </p:cNvSpPr>
          <p:nvPr>
            <p:ph type="ctrTitle"/>
          </p:nvPr>
        </p:nvSpPr>
        <p:spPr>
          <a:xfrm>
            <a:off x="1087348" y="5020660"/>
            <a:ext cx="8948048" cy="706641"/>
          </a:xfrm>
        </p:spPr>
        <p:txBody>
          <a:bodyPr anchor="b">
            <a:normAutofit/>
          </a:bodyPr>
          <a:lstStyle/>
          <a:p>
            <a:r>
              <a:rPr lang="en-AU" sz="2800" dirty="0">
                <a:latin typeface="Fira Sans SemiBold" panose="020B0603050000020004" pitchFamily="34" charset="0"/>
              </a:rPr>
              <a:t>parser combinators in n different languages</a:t>
            </a:r>
          </a:p>
        </p:txBody>
      </p:sp>
      <p:sp>
        <p:nvSpPr>
          <p:cNvPr id="3" name="Subtitle 2">
            <a:extLst>
              <a:ext uri="{FF2B5EF4-FFF2-40B4-BE49-F238E27FC236}">
                <a16:creationId xmlns:a16="http://schemas.microsoft.com/office/drawing/2014/main" id="{18E7741F-E9EF-FB1F-7C2B-39CD2F032D89}"/>
              </a:ext>
            </a:extLst>
          </p:cNvPr>
          <p:cNvSpPr>
            <a:spLocks noGrp="1"/>
          </p:cNvSpPr>
          <p:nvPr>
            <p:ph type="subTitle" idx="1"/>
          </p:nvPr>
        </p:nvSpPr>
        <p:spPr>
          <a:xfrm>
            <a:off x="1820773" y="5927525"/>
            <a:ext cx="8353856" cy="365125"/>
          </a:xfrm>
        </p:spPr>
        <p:txBody>
          <a:bodyPr anchor="t">
            <a:normAutofit/>
          </a:bodyPr>
          <a:lstStyle/>
          <a:p>
            <a:r>
              <a:rPr lang="en-AU" sz="1600" dirty="0">
                <a:latin typeface="Fira Sans Light" panose="020B0403050000020004" pitchFamily="34" charset="0"/>
              </a:rPr>
              <a:t>(Where n ≥ 3)</a:t>
            </a:r>
          </a:p>
        </p:txBody>
      </p:sp>
      <p:sp>
        <p:nvSpPr>
          <p:cNvPr id="29" name="TextBox 28">
            <a:extLst>
              <a:ext uri="{FF2B5EF4-FFF2-40B4-BE49-F238E27FC236}">
                <a16:creationId xmlns:a16="http://schemas.microsoft.com/office/drawing/2014/main" id="{53FAC66B-7F2C-7763-ACE6-895D8561D865}"/>
              </a:ext>
            </a:extLst>
          </p:cNvPr>
          <p:cNvSpPr txBox="1"/>
          <p:nvPr/>
        </p:nvSpPr>
        <p:spPr>
          <a:xfrm>
            <a:off x="4914901" y="3100277"/>
            <a:ext cx="6097554" cy="1200329"/>
          </a:xfrm>
          <a:prstGeom prst="rect">
            <a:avLst/>
          </a:prstGeom>
          <a:noFill/>
        </p:spPr>
        <p:txBody>
          <a:bodyPr wrap="square">
            <a:spAutoFit/>
          </a:bodyPr>
          <a:lstStyle/>
          <a:p>
            <a:r>
              <a:rPr lang="en-AU" b="0" dirty="0">
                <a:solidFill>
                  <a:srgbClr val="BB9AF7"/>
                </a:solidFill>
                <a:effectLst/>
                <a:latin typeface="JetBrains Mono Regular" panose="02000009000000000000" pitchFamily="49" charset="0"/>
              </a:rPr>
              <a:t>struct</a:t>
            </a:r>
            <a:r>
              <a:rPr lang="en-AU" b="0" dirty="0">
                <a:solidFill>
                  <a:srgbClr val="A9B1D6"/>
                </a:solidFill>
                <a:effectLst/>
                <a:latin typeface="JetBrains Mono Regular" panose="02000009000000000000" pitchFamily="49" charset="0"/>
              </a:rPr>
              <a:t> </a:t>
            </a:r>
            <a:r>
              <a:rPr lang="en-AU" b="0" dirty="0" err="1">
                <a:solidFill>
                  <a:srgbClr val="0DB9D7"/>
                </a:solidFill>
                <a:effectLst/>
                <a:latin typeface="JetBrains Mono Regular" panose="02000009000000000000" pitchFamily="49" charset="0"/>
              </a:rPr>
              <a:t>parser_t</a:t>
            </a:r>
            <a:r>
              <a:rPr lang="en-AU" b="0" dirty="0">
                <a:solidFill>
                  <a:srgbClr val="A9B1D6"/>
                </a:solidFill>
                <a:effectLst/>
                <a:latin typeface="JetBrains Mono Regular" panose="02000009000000000000" pitchFamily="49" charset="0"/>
              </a:rPr>
              <a:t> </a:t>
            </a:r>
            <a:r>
              <a:rPr lang="en-AU" b="0" dirty="0">
                <a:solidFill>
                  <a:srgbClr val="9ABDF5"/>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char</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parse)(</a:t>
            </a:r>
            <a:r>
              <a:rPr lang="en-AU" b="0" dirty="0">
                <a:solidFill>
                  <a:srgbClr val="BB9AF7"/>
                </a:solidFill>
                <a:effectLst/>
                <a:latin typeface="JetBrains Mono Regular" panose="02000009000000000000" pitchFamily="49" charset="0"/>
              </a:rPr>
              <a:t>char</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void</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void</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void</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data</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p:txBody>
      </p:sp>
      <p:sp>
        <p:nvSpPr>
          <p:cNvPr id="31" name="TextBox 30">
            <a:extLst>
              <a:ext uri="{FF2B5EF4-FFF2-40B4-BE49-F238E27FC236}">
                <a16:creationId xmlns:a16="http://schemas.microsoft.com/office/drawing/2014/main" id="{B6D49958-B987-6BBD-8E2D-3770C1C54DDA}"/>
              </a:ext>
            </a:extLst>
          </p:cNvPr>
          <p:cNvSpPr txBox="1"/>
          <p:nvPr/>
        </p:nvSpPr>
        <p:spPr>
          <a:xfrm>
            <a:off x="268255" y="2155372"/>
            <a:ext cx="6097554" cy="646331"/>
          </a:xfrm>
          <a:prstGeom prst="rect">
            <a:avLst/>
          </a:prstGeom>
          <a:noFill/>
        </p:spPr>
        <p:txBody>
          <a:bodyPr wrap="square">
            <a:spAutoFit/>
          </a:bodyPr>
          <a:lstStyle/>
          <a:p>
            <a:r>
              <a:rPr lang="pt-BR" b="0" dirty="0">
                <a:solidFill>
                  <a:srgbClr val="BB9AF7"/>
                </a:solidFill>
                <a:effectLst/>
                <a:latin typeface="JetBrains Mono Regular" panose="02000009000000000000" pitchFamily="49" charset="0"/>
              </a:rPr>
              <a:t>type</a:t>
            </a:r>
            <a:r>
              <a:rPr lang="pt-BR" b="0" dirty="0">
                <a:solidFill>
                  <a:srgbClr val="A9B1D6"/>
                </a:solidFill>
                <a:effectLst/>
                <a:latin typeface="JetBrains Mono Regular" panose="02000009000000000000" pitchFamily="49" charset="0"/>
              </a:rPr>
              <a:t> </a:t>
            </a:r>
            <a:r>
              <a:rPr lang="pt-BR" b="0" dirty="0">
                <a:solidFill>
                  <a:srgbClr val="C0CAF5"/>
                </a:solidFill>
                <a:effectLst/>
                <a:latin typeface="JetBrains Mono Regular" panose="02000009000000000000" pitchFamily="49" charset="0"/>
              </a:rPr>
              <a:t>IResult</a:t>
            </a:r>
            <a:r>
              <a:rPr lang="pt-BR" b="0" dirty="0">
                <a:solidFill>
                  <a:srgbClr val="89DDFF"/>
                </a:solidFill>
                <a:effectLst/>
                <a:latin typeface="JetBrains Mono Regular" panose="02000009000000000000" pitchFamily="49" charset="0"/>
              </a:rPr>
              <a:t>&lt;</a:t>
            </a:r>
            <a:r>
              <a:rPr lang="pt-BR" b="0" dirty="0">
                <a:solidFill>
                  <a:srgbClr val="C0CAF5"/>
                </a:solidFill>
                <a:effectLst/>
                <a:latin typeface="JetBrains Mono Regular" panose="02000009000000000000" pitchFamily="49" charset="0"/>
              </a:rPr>
              <a:t>I</a:t>
            </a:r>
            <a:r>
              <a:rPr lang="pt-BR" b="0" dirty="0">
                <a:solidFill>
                  <a:srgbClr val="89DDFF"/>
                </a:solidFill>
                <a:effectLst/>
                <a:latin typeface="JetBrains Mono Regular" panose="02000009000000000000" pitchFamily="49" charset="0"/>
              </a:rPr>
              <a:t>,</a:t>
            </a:r>
            <a:r>
              <a:rPr lang="pt-BR" b="0" dirty="0">
                <a:solidFill>
                  <a:srgbClr val="A9B1D6"/>
                </a:solidFill>
                <a:effectLst/>
                <a:latin typeface="JetBrains Mono Regular" panose="02000009000000000000" pitchFamily="49" charset="0"/>
              </a:rPr>
              <a:t> </a:t>
            </a:r>
            <a:r>
              <a:rPr lang="pt-BR" b="0" dirty="0">
                <a:solidFill>
                  <a:srgbClr val="C0CAF5"/>
                </a:solidFill>
                <a:effectLst/>
                <a:latin typeface="JetBrains Mono Regular" panose="02000009000000000000" pitchFamily="49" charset="0"/>
              </a:rPr>
              <a:t>O</a:t>
            </a:r>
            <a:r>
              <a:rPr lang="pt-BR" b="0" dirty="0">
                <a:solidFill>
                  <a:srgbClr val="89DDFF"/>
                </a:solidFill>
                <a:effectLst/>
                <a:latin typeface="JetBrains Mono Regular" panose="02000009000000000000" pitchFamily="49" charset="0"/>
              </a:rPr>
              <a:t>,</a:t>
            </a:r>
            <a:r>
              <a:rPr lang="pt-BR" b="0" dirty="0">
                <a:solidFill>
                  <a:srgbClr val="A9B1D6"/>
                </a:solidFill>
                <a:effectLst/>
                <a:latin typeface="JetBrains Mono Regular" panose="02000009000000000000" pitchFamily="49" charset="0"/>
              </a:rPr>
              <a:t> </a:t>
            </a:r>
            <a:r>
              <a:rPr lang="pt-BR" b="0" dirty="0">
                <a:solidFill>
                  <a:srgbClr val="C0CAF5"/>
                </a:solidFill>
                <a:effectLst/>
                <a:latin typeface="JetBrains Mono Regular" panose="02000009000000000000" pitchFamily="49" charset="0"/>
              </a:rPr>
              <a:t>E</a:t>
            </a:r>
            <a:r>
              <a:rPr lang="pt-BR" b="0" dirty="0">
                <a:solidFill>
                  <a:srgbClr val="A9B1D6"/>
                </a:solidFill>
                <a:effectLst/>
                <a:latin typeface="JetBrains Mono Regular" panose="02000009000000000000" pitchFamily="49" charset="0"/>
              </a:rPr>
              <a:t> </a:t>
            </a:r>
            <a:r>
              <a:rPr lang="pt-BR" b="0" dirty="0">
                <a:solidFill>
                  <a:srgbClr val="89DDFF"/>
                </a:solidFill>
                <a:effectLst/>
                <a:latin typeface="JetBrains Mono Regular" panose="02000009000000000000" pitchFamily="49" charset="0"/>
              </a:rPr>
              <a:t>=</a:t>
            </a:r>
            <a:r>
              <a:rPr lang="pt-BR" b="0" dirty="0">
                <a:solidFill>
                  <a:srgbClr val="A9B1D6"/>
                </a:solidFill>
                <a:effectLst/>
                <a:latin typeface="JetBrains Mono Regular" panose="02000009000000000000" pitchFamily="49" charset="0"/>
              </a:rPr>
              <a:t> </a:t>
            </a:r>
            <a:r>
              <a:rPr lang="pt-BR" b="0" dirty="0">
                <a:solidFill>
                  <a:srgbClr val="C0CAF5"/>
                </a:solidFill>
                <a:effectLst/>
                <a:latin typeface="JetBrains Mono Regular" panose="02000009000000000000" pitchFamily="49" charset="0"/>
              </a:rPr>
              <a:t>Error</a:t>
            </a:r>
            <a:r>
              <a:rPr lang="pt-BR" b="0" dirty="0">
                <a:solidFill>
                  <a:srgbClr val="89DDFF"/>
                </a:solidFill>
                <a:effectLst/>
                <a:latin typeface="JetBrains Mono Regular" panose="02000009000000000000" pitchFamily="49" charset="0"/>
              </a:rPr>
              <a:t>&lt;</a:t>
            </a:r>
            <a:r>
              <a:rPr lang="pt-BR" b="0" dirty="0">
                <a:solidFill>
                  <a:srgbClr val="C0CAF5"/>
                </a:solidFill>
                <a:effectLst/>
                <a:latin typeface="JetBrains Mono Regular" panose="02000009000000000000" pitchFamily="49" charset="0"/>
              </a:rPr>
              <a:t>I</a:t>
            </a:r>
            <a:r>
              <a:rPr lang="pt-BR" b="0" dirty="0">
                <a:solidFill>
                  <a:srgbClr val="89DDFF"/>
                </a:solidFill>
                <a:effectLst/>
                <a:latin typeface="JetBrains Mono Regular" panose="02000009000000000000" pitchFamily="49" charset="0"/>
              </a:rPr>
              <a:t>&gt;&gt;</a:t>
            </a:r>
            <a:r>
              <a:rPr lang="pt-BR" b="0" dirty="0">
                <a:solidFill>
                  <a:srgbClr val="A9B1D6"/>
                </a:solidFill>
                <a:effectLst/>
                <a:latin typeface="JetBrains Mono Regular" panose="02000009000000000000" pitchFamily="49" charset="0"/>
              </a:rPr>
              <a:t> </a:t>
            </a:r>
            <a:r>
              <a:rPr lang="pt-BR" b="0" dirty="0">
                <a:solidFill>
                  <a:srgbClr val="89DDFF"/>
                </a:solidFill>
                <a:effectLst/>
                <a:latin typeface="JetBrains Mono Regular" panose="02000009000000000000" pitchFamily="49" charset="0"/>
              </a:rPr>
              <a:t>=</a:t>
            </a:r>
            <a:r>
              <a:rPr lang="pt-BR" b="0" dirty="0">
                <a:solidFill>
                  <a:srgbClr val="A9B1D6"/>
                </a:solidFill>
                <a:effectLst/>
                <a:latin typeface="JetBrains Mono Regular" panose="02000009000000000000" pitchFamily="49" charset="0"/>
              </a:rPr>
              <a:t> 	</a:t>
            </a:r>
            <a:r>
              <a:rPr lang="pt-BR" b="0" dirty="0">
                <a:solidFill>
                  <a:srgbClr val="C0CAF5"/>
                </a:solidFill>
                <a:effectLst/>
                <a:latin typeface="JetBrains Mono Regular" panose="02000009000000000000" pitchFamily="49" charset="0"/>
              </a:rPr>
              <a:t>Result</a:t>
            </a:r>
            <a:r>
              <a:rPr lang="pt-BR" b="0" dirty="0">
                <a:solidFill>
                  <a:srgbClr val="89DDFF"/>
                </a:solidFill>
                <a:effectLst/>
                <a:latin typeface="JetBrains Mono Regular" panose="02000009000000000000" pitchFamily="49" charset="0"/>
              </a:rPr>
              <a:t>&lt;(</a:t>
            </a:r>
            <a:r>
              <a:rPr lang="pt-BR" b="0" dirty="0">
                <a:solidFill>
                  <a:srgbClr val="C0CAF5"/>
                </a:solidFill>
                <a:effectLst/>
                <a:latin typeface="JetBrains Mono Regular" panose="02000009000000000000" pitchFamily="49" charset="0"/>
              </a:rPr>
              <a:t>I</a:t>
            </a:r>
            <a:r>
              <a:rPr lang="pt-BR" b="0" dirty="0">
                <a:solidFill>
                  <a:srgbClr val="89DDFF"/>
                </a:solidFill>
                <a:effectLst/>
                <a:latin typeface="JetBrains Mono Regular" panose="02000009000000000000" pitchFamily="49" charset="0"/>
              </a:rPr>
              <a:t>,</a:t>
            </a:r>
            <a:r>
              <a:rPr lang="pt-BR" b="0" dirty="0">
                <a:solidFill>
                  <a:srgbClr val="A9B1D6"/>
                </a:solidFill>
                <a:effectLst/>
                <a:latin typeface="JetBrains Mono Regular" panose="02000009000000000000" pitchFamily="49" charset="0"/>
              </a:rPr>
              <a:t> </a:t>
            </a:r>
            <a:r>
              <a:rPr lang="pt-BR" b="0" dirty="0">
                <a:solidFill>
                  <a:srgbClr val="C0CAF5"/>
                </a:solidFill>
                <a:effectLst/>
                <a:latin typeface="JetBrains Mono Regular" panose="02000009000000000000" pitchFamily="49" charset="0"/>
              </a:rPr>
              <a:t>O</a:t>
            </a:r>
            <a:r>
              <a:rPr lang="pt-BR" b="0" dirty="0">
                <a:solidFill>
                  <a:srgbClr val="89DDFF"/>
                </a:solidFill>
                <a:effectLst/>
                <a:latin typeface="JetBrains Mono Regular" panose="02000009000000000000" pitchFamily="49" charset="0"/>
              </a:rPr>
              <a:t>),</a:t>
            </a:r>
            <a:r>
              <a:rPr lang="pt-BR" b="0" dirty="0">
                <a:solidFill>
                  <a:srgbClr val="A9B1D6"/>
                </a:solidFill>
                <a:effectLst/>
                <a:latin typeface="JetBrains Mono Regular" panose="02000009000000000000" pitchFamily="49" charset="0"/>
              </a:rPr>
              <a:t> </a:t>
            </a:r>
            <a:r>
              <a:rPr lang="pt-BR" b="0" dirty="0">
                <a:solidFill>
                  <a:srgbClr val="C0CAF5"/>
                </a:solidFill>
                <a:effectLst/>
                <a:latin typeface="JetBrains Mono Regular" panose="02000009000000000000" pitchFamily="49" charset="0"/>
              </a:rPr>
              <a:t>Err</a:t>
            </a:r>
            <a:r>
              <a:rPr lang="pt-BR" b="0" dirty="0">
                <a:solidFill>
                  <a:srgbClr val="89DDFF"/>
                </a:solidFill>
                <a:effectLst/>
                <a:latin typeface="JetBrains Mono Regular" panose="02000009000000000000" pitchFamily="49" charset="0"/>
              </a:rPr>
              <a:t>&lt;</a:t>
            </a:r>
            <a:r>
              <a:rPr lang="pt-BR" b="0" dirty="0">
                <a:solidFill>
                  <a:srgbClr val="C0CAF5"/>
                </a:solidFill>
                <a:effectLst/>
                <a:latin typeface="JetBrains Mono Regular" panose="02000009000000000000" pitchFamily="49" charset="0"/>
              </a:rPr>
              <a:t>E</a:t>
            </a:r>
            <a:r>
              <a:rPr lang="pt-BR" b="0" dirty="0">
                <a:solidFill>
                  <a:srgbClr val="89DDFF"/>
                </a:solidFill>
                <a:effectLst/>
                <a:latin typeface="JetBrains Mono Regular" panose="02000009000000000000" pitchFamily="49" charset="0"/>
              </a:rPr>
              <a:t>&gt;&gt;;</a:t>
            </a:r>
            <a:endParaRPr lang="pt-BR" b="0" dirty="0">
              <a:solidFill>
                <a:srgbClr val="A9B1D6"/>
              </a:solidFill>
              <a:effectLst/>
              <a:latin typeface="JetBrains Mono Regular" panose="02000009000000000000" pitchFamily="49" charset="0"/>
            </a:endParaRPr>
          </a:p>
        </p:txBody>
      </p:sp>
      <p:sp>
        <p:nvSpPr>
          <p:cNvPr id="35" name="TextBox 34">
            <a:extLst>
              <a:ext uri="{FF2B5EF4-FFF2-40B4-BE49-F238E27FC236}">
                <a16:creationId xmlns:a16="http://schemas.microsoft.com/office/drawing/2014/main" id="{F8854360-21DE-55F7-ABA3-BB803902F27B}"/>
              </a:ext>
            </a:extLst>
          </p:cNvPr>
          <p:cNvSpPr txBox="1"/>
          <p:nvPr/>
        </p:nvSpPr>
        <p:spPr>
          <a:xfrm>
            <a:off x="5561372" y="1393458"/>
            <a:ext cx="6699052" cy="923330"/>
          </a:xfrm>
          <a:prstGeom prst="rect">
            <a:avLst/>
          </a:prstGeom>
          <a:noFill/>
          <a:effectLst/>
        </p:spPr>
        <p:txBody>
          <a:bodyPr wrap="square">
            <a:spAutoFit/>
          </a:bodyPr>
          <a:lstStyle/>
          <a:p>
            <a:r>
              <a:rPr lang="en-US" b="0" dirty="0">
                <a:solidFill>
                  <a:srgbClr val="89DDFF"/>
                </a:solidFill>
                <a:effectLst/>
                <a:latin typeface="JetBrains Mono Regular" panose="02000009000000000000" pitchFamily="49" charset="0"/>
              </a:rPr>
              <a:t>data</a:t>
            </a:r>
            <a:r>
              <a:rPr lang="en-US" b="0" dirty="0">
                <a:solidFill>
                  <a:srgbClr val="A9B1D6"/>
                </a:solidFill>
                <a:effectLst/>
                <a:latin typeface="JetBrains Mono Regular" panose="02000009000000000000" pitchFamily="49" charset="0"/>
              </a:rPr>
              <a:t> </a:t>
            </a:r>
            <a:r>
              <a:rPr lang="en-US" b="0" dirty="0">
                <a:solidFill>
                  <a:srgbClr val="BB9AF7"/>
                </a:solidFill>
                <a:effectLst/>
                <a:latin typeface="JetBrains Mono Regular" panose="02000009000000000000" pitchFamily="49" charset="0"/>
              </a:rPr>
              <a:t>Parser</a:t>
            </a:r>
            <a:r>
              <a:rPr lang="en-US" b="0" dirty="0">
                <a:solidFill>
                  <a:srgbClr val="A9B1D6"/>
                </a:solidFill>
                <a:effectLst/>
                <a:latin typeface="JetBrains Mono Regular" panose="02000009000000000000" pitchFamily="49" charset="0"/>
              </a:rPr>
              <a:t> </a:t>
            </a:r>
            <a:r>
              <a:rPr lang="en-US" b="0" dirty="0">
                <a:solidFill>
                  <a:srgbClr val="C0CAF5"/>
                </a:solidFill>
                <a:effectLst/>
                <a:latin typeface="JetBrains Mono Regular" panose="02000009000000000000" pitchFamily="49" charset="0"/>
              </a:rPr>
              <a:t>a</a:t>
            </a:r>
            <a:r>
              <a:rPr lang="en-US" b="0" dirty="0">
                <a:solidFill>
                  <a:srgbClr val="A9B1D6"/>
                </a:solidFill>
                <a:effectLst/>
                <a:latin typeface="JetBrains Mono Regular" panose="02000009000000000000" pitchFamily="49" charset="0"/>
              </a:rPr>
              <a:t> </a:t>
            </a:r>
            <a:r>
              <a:rPr lang="en-US" b="0" dirty="0">
                <a:solidFill>
                  <a:srgbClr val="89DDFF"/>
                </a:solidFill>
                <a:effectLst/>
                <a:latin typeface="JetBrains Mono Regular" panose="02000009000000000000" pitchFamily="49" charset="0"/>
              </a:rPr>
              <a:t>=</a:t>
            </a:r>
            <a:r>
              <a:rPr lang="en-US" b="0" dirty="0">
                <a:solidFill>
                  <a:srgbClr val="A9B1D6"/>
                </a:solidFill>
                <a:effectLst/>
                <a:latin typeface="JetBrains Mono Regular" panose="02000009000000000000" pitchFamily="49" charset="0"/>
              </a:rPr>
              <a:t> </a:t>
            </a:r>
            <a:r>
              <a:rPr lang="en-US" b="0" dirty="0">
                <a:solidFill>
                  <a:srgbClr val="E0AF68"/>
                </a:solidFill>
                <a:effectLst/>
                <a:latin typeface="JetBrains Mono Regular" panose="02000009000000000000" pitchFamily="49" charset="0"/>
              </a:rPr>
              <a:t>P</a:t>
            </a:r>
            <a:r>
              <a:rPr lang="en-US" b="0" dirty="0">
                <a:solidFill>
                  <a:srgbClr val="A9B1D6"/>
                </a:solidFill>
                <a:effectLst/>
                <a:latin typeface="JetBrains Mono Regular" panose="02000009000000000000" pitchFamily="49" charset="0"/>
              </a:rPr>
              <a:t> </a:t>
            </a:r>
            <a:r>
              <a:rPr lang="en-US" b="0" dirty="0">
                <a:solidFill>
                  <a:srgbClr val="89DDFF"/>
                </a:solidFill>
                <a:effectLst/>
                <a:latin typeface="JetBrains Mono Regular" panose="02000009000000000000" pitchFamily="49" charset="0"/>
              </a:rPr>
              <a:t>(</a:t>
            </a:r>
            <a:r>
              <a:rPr lang="en-US" b="0" dirty="0">
                <a:solidFill>
                  <a:srgbClr val="BB9AF7"/>
                </a:solidFill>
                <a:effectLst/>
                <a:latin typeface="JetBrains Mono Regular" panose="02000009000000000000" pitchFamily="49" charset="0"/>
              </a:rPr>
              <a:t>String</a:t>
            </a:r>
            <a:r>
              <a:rPr lang="en-US" b="0" dirty="0">
                <a:solidFill>
                  <a:srgbClr val="A9B1D6"/>
                </a:solidFill>
                <a:effectLst/>
                <a:latin typeface="JetBrains Mono Regular" panose="02000009000000000000" pitchFamily="49" charset="0"/>
              </a:rPr>
              <a:t> </a:t>
            </a:r>
            <a:r>
              <a:rPr lang="en-US" b="0" dirty="0">
                <a:solidFill>
                  <a:srgbClr val="89DDFF"/>
                </a:solidFill>
                <a:effectLst/>
                <a:latin typeface="JetBrains Mono Regular" panose="02000009000000000000" pitchFamily="49" charset="0"/>
              </a:rPr>
              <a:t>-&gt;</a:t>
            </a:r>
            <a:r>
              <a:rPr lang="en-US" b="0" dirty="0">
                <a:solidFill>
                  <a:srgbClr val="A9B1D6"/>
                </a:solidFill>
                <a:effectLst/>
                <a:latin typeface="JetBrains Mono Regular" panose="02000009000000000000" pitchFamily="49" charset="0"/>
              </a:rPr>
              <a:t> </a:t>
            </a:r>
            <a:r>
              <a:rPr lang="en-US" b="0" dirty="0">
                <a:solidFill>
                  <a:srgbClr val="BB9AF7"/>
                </a:solidFill>
                <a:effectLst/>
                <a:latin typeface="JetBrains Mono Regular" panose="02000009000000000000" pitchFamily="49" charset="0"/>
              </a:rPr>
              <a:t>Maybe</a:t>
            </a:r>
            <a:r>
              <a:rPr lang="en-US" b="0" dirty="0">
                <a:solidFill>
                  <a:srgbClr val="A9B1D6"/>
                </a:solidFill>
                <a:effectLst/>
                <a:latin typeface="JetBrains Mono Regular" panose="02000009000000000000" pitchFamily="49" charset="0"/>
              </a:rPr>
              <a:t> </a:t>
            </a:r>
            <a:r>
              <a:rPr lang="en-US" b="0" dirty="0">
                <a:solidFill>
                  <a:srgbClr val="89DDFF"/>
                </a:solidFill>
                <a:effectLst/>
                <a:latin typeface="JetBrains Mono Regular" panose="02000009000000000000" pitchFamily="49" charset="0"/>
              </a:rPr>
              <a:t>(</a:t>
            </a:r>
            <a:r>
              <a:rPr lang="en-US" b="0" dirty="0">
                <a:solidFill>
                  <a:srgbClr val="C0CAF5"/>
                </a:solidFill>
                <a:effectLst/>
                <a:latin typeface="JetBrains Mono Regular" panose="02000009000000000000" pitchFamily="49" charset="0"/>
              </a:rPr>
              <a:t>a</a:t>
            </a:r>
            <a:r>
              <a:rPr lang="en-US" b="0" dirty="0">
                <a:solidFill>
                  <a:srgbClr val="89DDFF"/>
                </a:solidFill>
                <a:effectLst/>
                <a:latin typeface="JetBrains Mono Regular" panose="02000009000000000000" pitchFamily="49" charset="0"/>
              </a:rPr>
              <a:t>,</a:t>
            </a:r>
            <a:r>
              <a:rPr lang="en-US" b="0" dirty="0">
                <a:solidFill>
                  <a:srgbClr val="A9B1D6"/>
                </a:solidFill>
                <a:effectLst/>
                <a:latin typeface="JetBrains Mono Regular" panose="02000009000000000000" pitchFamily="49" charset="0"/>
              </a:rPr>
              <a:t> </a:t>
            </a:r>
            <a:r>
              <a:rPr lang="en-US" b="0" dirty="0">
                <a:solidFill>
                  <a:srgbClr val="BB9AF7"/>
                </a:solidFill>
                <a:effectLst/>
                <a:latin typeface="JetBrains Mono Regular" panose="02000009000000000000" pitchFamily="49" charset="0"/>
              </a:rPr>
              <a:t>String</a:t>
            </a:r>
            <a:r>
              <a:rPr lang="en-US" b="0" dirty="0">
                <a:solidFill>
                  <a:srgbClr val="89DDFF"/>
                </a:solidFill>
                <a:effectLst/>
                <a:latin typeface="JetBrains Mono Regular" panose="02000009000000000000" pitchFamily="49" charset="0"/>
              </a:rPr>
              <a:t>))</a:t>
            </a:r>
            <a:endParaRPr lang="en-US" b="0" dirty="0">
              <a:solidFill>
                <a:srgbClr val="A9B1D6"/>
              </a:solidFill>
              <a:effectLst/>
              <a:latin typeface="JetBrains Mono Regular" panose="02000009000000000000" pitchFamily="49" charset="0"/>
            </a:endParaRPr>
          </a:p>
          <a:p>
            <a:r>
              <a:rPr lang="en-US" b="0" dirty="0">
                <a:solidFill>
                  <a:srgbClr val="89DDFF"/>
                </a:solidFill>
                <a:effectLst/>
                <a:latin typeface="JetBrains Mono Regular" panose="02000009000000000000" pitchFamily="49" charset="0"/>
              </a:rPr>
              <a:t>instance</a:t>
            </a:r>
            <a:r>
              <a:rPr lang="en-US" b="0" dirty="0">
                <a:solidFill>
                  <a:srgbClr val="A9B1D6"/>
                </a:solidFill>
                <a:effectLst/>
                <a:latin typeface="JetBrains Mono Regular" panose="02000009000000000000" pitchFamily="49" charset="0"/>
              </a:rPr>
              <a:t> </a:t>
            </a:r>
            <a:r>
              <a:rPr lang="en-US" b="0" dirty="0">
                <a:solidFill>
                  <a:srgbClr val="BB9AF7"/>
                </a:solidFill>
                <a:effectLst/>
                <a:latin typeface="JetBrains Mono Regular" panose="02000009000000000000" pitchFamily="49" charset="0"/>
              </a:rPr>
              <a:t>Monad</a:t>
            </a:r>
            <a:r>
              <a:rPr lang="en-US" b="0" dirty="0">
                <a:solidFill>
                  <a:srgbClr val="A9B1D6"/>
                </a:solidFill>
                <a:effectLst/>
                <a:latin typeface="JetBrains Mono Regular" panose="02000009000000000000" pitchFamily="49" charset="0"/>
              </a:rPr>
              <a:t> </a:t>
            </a:r>
            <a:r>
              <a:rPr lang="en-US" b="0" dirty="0">
                <a:solidFill>
                  <a:srgbClr val="BB9AF7"/>
                </a:solidFill>
                <a:effectLst/>
                <a:latin typeface="JetBrains Mono Regular" panose="02000009000000000000" pitchFamily="49" charset="0"/>
              </a:rPr>
              <a:t>Parser</a:t>
            </a:r>
            <a:r>
              <a:rPr lang="en-US" b="0" dirty="0">
                <a:solidFill>
                  <a:srgbClr val="A9B1D6"/>
                </a:solidFill>
                <a:effectLst/>
                <a:latin typeface="JetBrains Mono Regular" panose="02000009000000000000" pitchFamily="49" charset="0"/>
              </a:rPr>
              <a:t> </a:t>
            </a:r>
            <a:r>
              <a:rPr lang="en-US" b="0" dirty="0">
                <a:solidFill>
                  <a:srgbClr val="89DDFF"/>
                </a:solidFill>
                <a:effectLst/>
                <a:latin typeface="JetBrains Mono Regular" panose="02000009000000000000" pitchFamily="49" charset="0"/>
              </a:rPr>
              <a:t>where</a:t>
            </a:r>
            <a:endParaRPr lang="en-US" b="0" dirty="0">
              <a:solidFill>
                <a:srgbClr val="A9B1D6"/>
              </a:solidFill>
              <a:effectLst/>
              <a:latin typeface="JetBrains Mono Regular" panose="02000009000000000000" pitchFamily="49" charset="0"/>
            </a:endParaRPr>
          </a:p>
          <a:p>
            <a:r>
              <a:rPr lang="en-US" b="0" dirty="0">
                <a:solidFill>
                  <a:srgbClr val="89DDFF"/>
                </a:solidFill>
                <a:effectLst/>
                <a:latin typeface="JetBrains Mono Regular" panose="02000009000000000000" pitchFamily="49" charset="0"/>
              </a:rPr>
              <a:t>    </a:t>
            </a:r>
            <a:r>
              <a:rPr lang="en-US" b="0" i="1" dirty="0">
                <a:solidFill>
                  <a:srgbClr val="444B6A"/>
                </a:solidFill>
                <a:effectLst/>
                <a:latin typeface="JetBrains Mono Regular" panose="02000009000000000000" pitchFamily="49" charset="0"/>
              </a:rPr>
              <a:t>-- ...</a:t>
            </a:r>
            <a:endParaRPr lang="en-US" b="0" dirty="0">
              <a:solidFill>
                <a:srgbClr val="A9B1D6"/>
              </a:solidFill>
              <a:effectLst/>
              <a:latin typeface="JetBrains Mono Regular" panose="02000009000000000000" pitchFamily="49" charset="0"/>
            </a:endParaRPr>
          </a:p>
        </p:txBody>
      </p:sp>
      <p:sp>
        <p:nvSpPr>
          <p:cNvPr id="37" name="TextBox 36">
            <a:extLst>
              <a:ext uri="{FF2B5EF4-FFF2-40B4-BE49-F238E27FC236}">
                <a16:creationId xmlns:a16="http://schemas.microsoft.com/office/drawing/2014/main" id="{3F514C0D-C9D8-F45D-CC82-1DBEFEF38765}"/>
              </a:ext>
            </a:extLst>
          </p:cNvPr>
          <p:cNvSpPr txBox="1"/>
          <p:nvPr/>
        </p:nvSpPr>
        <p:spPr>
          <a:xfrm>
            <a:off x="471881" y="512804"/>
            <a:ext cx="6128158" cy="1077218"/>
          </a:xfrm>
          <a:prstGeom prst="rect">
            <a:avLst/>
          </a:prstGeom>
          <a:noFill/>
        </p:spPr>
        <p:txBody>
          <a:bodyPr wrap="square">
            <a:spAutoFit/>
          </a:bodyPr>
          <a:lstStyle/>
          <a:p>
            <a:r>
              <a:rPr lang="en-AU" sz="1600" b="0" i="1" dirty="0">
                <a:solidFill>
                  <a:srgbClr val="9D7CD8"/>
                </a:solidFill>
                <a:effectLst/>
                <a:latin typeface="JetBrains Mono Regular" panose="02000009000000000000" pitchFamily="49" charset="0"/>
              </a:rPr>
              <a:t>let</a:t>
            </a:r>
            <a:r>
              <a:rPr lang="en-AU" sz="1600" b="0" dirty="0">
                <a:solidFill>
                  <a:srgbClr val="A9B1D6"/>
                </a:solidFill>
                <a:effectLst/>
                <a:latin typeface="JetBrains Mono Regular" panose="02000009000000000000" pitchFamily="49" charset="0"/>
              </a:rPr>
              <a:t> </a:t>
            </a:r>
            <a:r>
              <a:rPr lang="en-AU" sz="1600" b="0" dirty="0">
                <a:solidFill>
                  <a:srgbClr val="BB9AF7"/>
                </a:solidFill>
                <a:effectLst/>
                <a:latin typeface="JetBrains Mono Regular" panose="02000009000000000000" pitchFamily="49" charset="0"/>
              </a:rPr>
              <a:t>csv</a:t>
            </a:r>
            <a:r>
              <a:rPr lang="en-AU" sz="1600" b="0" dirty="0">
                <a:solidFill>
                  <a:srgbClr val="A9B1D6"/>
                </a:solidFill>
                <a:effectLst/>
                <a:latin typeface="JetBrains Mono Regular" panose="02000009000000000000" pitchFamily="49" charset="0"/>
              </a:rPr>
              <a:t> </a:t>
            </a:r>
            <a:r>
              <a:rPr lang="en-AU" sz="1600" b="0" dirty="0">
                <a:solidFill>
                  <a:srgbClr val="89DDFF"/>
                </a:solidFill>
                <a:effectLst/>
                <a:latin typeface="JetBrains Mono Regular" panose="02000009000000000000" pitchFamily="49" charset="0"/>
              </a:rPr>
              <a:t>=</a:t>
            </a:r>
            <a:r>
              <a:rPr lang="en-AU" sz="1600" b="0" dirty="0">
                <a:solidFill>
                  <a:srgbClr val="A9B1D6"/>
                </a:solidFill>
                <a:effectLst/>
                <a:latin typeface="JetBrains Mono Regular" panose="02000009000000000000" pitchFamily="49" charset="0"/>
              </a:rPr>
              <a:t> </a:t>
            </a:r>
            <a:r>
              <a:rPr lang="en-AU" sz="1600" b="0" dirty="0" err="1">
                <a:solidFill>
                  <a:srgbClr val="7AA2F7"/>
                </a:solidFill>
                <a:effectLst/>
                <a:latin typeface="JetBrains Mono Regular" panose="02000009000000000000" pitchFamily="49" charset="0"/>
              </a:rPr>
              <a:t>separatedList</a:t>
            </a:r>
            <a:r>
              <a:rPr lang="en-AU" sz="1600" b="0" dirty="0">
                <a:solidFill>
                  <a:srgbClr val="9ABDF5"/>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A9B1D6"/>
                </a:solidFill>
                <a:effectLst/>
                <a:latin typeface="JetBrains Mono Regular" panose="02000009000000000000" pitchFamily="49" charset="0"/>
              </a:rPr>
              <a:t>    </a:t>
            </a:r>
            <a:r>
              <a:rPr lang="en-AU" sz="1600" b="0" dirty="0" err="1">
                <a:solidFill>
                  <a:srgbClr val="7AA2F7"/>
                </a:solidFill>
                <a:effectLst/>
                <a:latin typeface="JetBrains Mono Regular" panose="02000009000000000000" pitchFamily="49" charset="0"/>
              </a:rPr>
              <a:t>separatedList</a:t>
            </a:r>
            <a:r>
              <a:rPr lang="en-AU" sz="1600" b="0" dirty="0">
                <a:solidFill>
                  <a:srgbClr val="9ABDF5"/>
                </a:solidFill>
                <a:effectLst/>
                <a:latin typeface="JetBrains Mono Regular" panose="02000009000000000000" pitchFamily="49" charset="0"/>
              </a:rPr>
              <a:t>(</a:t>
            </a:r>
            <a:r>
              <a:rPr lang="en-AU" sz="1600" b="0" dirty="0">
                <a:solidFill>
                  <a:srgbClr val="C0CAF5"/>
                </a:solidFill>
                <a:effectLst/>
                <a:latin typeface="JetBrains Mono Regular" panose="02000009000000000000" pitchFamily="49" charset="0"/>
              </a:rPr>
              <a:t>float</a:t>
            </a:r>
            <a:r>
              <a:rPr lang="en-AU" sz="1600" b="0" dirty="0">
                <a:solidFill>
                  <a:srgbClr val="89DDFF"/>
                </a:solidFill>
                <a:effectLst/>
                <a:latin typeface="JetBrains Mono Regular" panose="02000009000000000000" pitchFamily="49" charset="0"/>
              </a:rPr>
              <a:t>,</a:t>
            </a:r>
            <a:r>
              <a:rPr lang="en-AU" sz="1600" b="0" dirty="0">
                <a:solidFill>
                  <a:srgbClr val="A9B1D6"/>
                </a:solidFill>
                <a:effectLst/>
                <a:latin typeface="JetBrains Mono Regular" panose="02000009000000000000" pitchFamily="49" charset="0"/>
              </a:rPr>
              <a:t> </a:t>
            </a:r>
            <a:r>
              <a:rPr lang="en-AU" sz="1600" b="0" dirty="0">
                <a:solidFill>
                  <a:srgbClr val="7AA2F7"/>
                </a:solidFill>
                <a:effectLst/>
                <a:latin typeface="JetBrains Mono Regular" panose="02000009000000000000" pitchFamily="49" charset="0"/>
              </a:rPr>
              <a:t>str</a:t>
            </a:r>
            <a:r>
              <a:rPr lang="en-AU" sz="1600" b="0" dirty="0">
                <a:solidFill>
                  <a:srgbClr val="9ABDF5"/>
                </a:solidFill>
                <a:effectLst/>
                <a:latin typeface="JetBrains Mono Regular" panose="02000009000000000000" pitchFamily="49" charset="0"/>
              </a:rPr>
              <a:t>(</a:t>
            </a:r>
            <a:r>
              <a:rPr lang="en-AU" sz="1600" b="0" dirty="0">
                <a:solidFill>
                  <a:srgbClr val="89DDFF"/>
                </a:solidFill>
                <a:effectLst/>
                <a:latin typeface="JetBrains Mono Regular" panose="02000009000000000000" pitchFamily="49" charset="0"/>
              </a:rPr>
              <a:t>"</a:t>
            </a:r>
            <a:r>
              <a:rPr lang="en-AU" sz="1600" b="0" dirty="0">
                <a:solidFill>
                  <a:srgbClr val="9ECE6A"/>
                </a:solidFill>
                <a:effectLst/>
                <a:latin typeface="JetBrains Mono Regular" panose="02000009000000000000" pitchFamily="49" charset="0"/>
              </a:rPr>
              <a:t>,</a:t>
            </a:r>
            <a:r>
              <a:rPr lang="en-AU" sz="1600" b="0" dirty="0">
                <a:solidFill>
                  <a:srgbClr val="89DDFF"/>
                </a:solidFill>
                <a:effectLst/>
                <a:latin typeface="JetBrains Mono Regular" panose="02000009000000000000" pitchFamily="49" charset="0"/>
              </a:rPr>
              <a:t>"</a:t>
            </a:r>
            <a:r>
              <a:rPr lang="en-AU" sz="1600" b="0" dirty="0">
                <a:solidFill>
                  <a:srgbClr val="9ABDF5"/>
                </a:solidFill>
                <a:effectLst/>
                <a:latin typeface="JetBrains Mono Regular" panose="02000009000000000000" pitchFamily="49" charset="0"/>
              </a:rPr>
              <a:t>))</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A9B1D6"/>
                </a:solidFill>
                <a:effectLst/>
                <a:latin typeface="JetBrains Mono Regular" panose="02000009000000000000" pitchFamily="49" charset="0"/>
              </a:rPr>
              <a:t>    </a:t>
            </a:r>
            <a:r>
              <a:rPr lang="en-AU" sz="1600" b="0" dirty="0">
                <a:solidFill>
                  <a:srgbClr val="C0CAF5"/>
                </a:solidFill>
                <a:effectLst/>
                <a:latin typeface="JetBrains Mono Regular" panose="02000009000000000000" pitchFamily="49" charset="0"/>
              </a:rPr>
              <a:t>newline</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p:txBody>
      </p:sp>
    </p:spTree>
    <p:extLst>
      <p:ext uri="{BB962C8B-B14F-4D97-AF65-F5344CB8AC3E}">
        <p14:creationId xmlns:p14="http://schemas.microsoft.com/office/powerpoint/2010/main" val="15828701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i="1" dirty="0">
                <a:solidFill>
                  <a:schemeClr val="bg1"/>
                </a:solidFill>
                <a:latin typeface="Fira Sans" panose="020B0503050000020004" pitchFamily="34" charset="0"/>
              </a:rPr>
              <a:t>n </a:t>
            </a:r>
            <a:r>
              <a:rPr lang="en-AU" dirty="0">
                <a:solidFill>
                  <a:schemeClr val="bg1"/>
                </a:solidFill>
                <a:latin typeface="Fira Sans" panose="020B0503050000020004" pitchFamily="34" charset="0"/>
              </a:rPr>
              <a:t>programming languages???</a:t>
            </a:r>
            <a:endParaRPr lang="en-AU" i="1" dirty="0">
              <a:solidFill>
                <a:schemeClr val="bg1"/>
              </a:solidFill>
              <a:latin typeface="Fira Sans" panose="020B0503050000020004" pitchFamily="34" charset="0"/>
            </a:endParaRP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1754326"/>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The point of this talk is that you can learn how to parse!</a:t>
            </a:r>
          </a:p>
          <a:p>
            <a:pPr marL="285750" indent="-285750">
              <a:buFont typeface="Arial" panose="020B0604020202020204" pitchFamily="34" charset="0"/>
              <a:buChar char="•"/>
            </a:pPr>
            <a:r>
              <a:rPr lang="en-AU" dirty="0">
                <a:solidFill>
                  <a:schemeClr val="bg1"/>
                </a:solidFill>
                <a:latin typeface="Fira Sans" panose="020B0503050000020004" pitchFamily="34" charset="0"/>
              </a:rPr>
              <a:t>And you can probably implement parser combinators in your favourite language!</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But we will only look at 3 languages today</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pic>
        <p:nvPicPr>
          <p:cNvPr id="5" name="Picture 4" descr="A yellow and black logo&#10;&#10;Description automatically generated">
            <a:extLst>
              <a:ext uri="{FF2B5EF4-FFF2-40B4-BE49-F238E27FC236}">
                <a16:creationId xmlns:a16="http://schemas.microsoft.com/office/drawing/2014/main" id="{4862AD97-ECE6-7462-A2D0-8B3AE6546F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4453" y="3599904"/>
            <a:ext cx="2094720" cy="2094720"/>
          </a:xfrm>
          <a:prstGeom prst="rect">
            <a:avLst/>
          </a:prstGeom>
        </p:spPr>
      </p:pic>
      <p:sp>
        <p:nvSpPr>
          <p:cNvPr id="6" name="TextBox 5">
            <a:extLst>
              <a:ext uri="{FF2B5EF4-FFF2-40B4-BE49-F238E27FC236}">
                <a16:creationId xmlns:a16="http://schemas.microsoft.com/office/drawing/2014/main" id="{BD1E2443-98C9-751D-04B0-D34E0D37B4DF}"/>
              </a:ext>
            </a:extLst>
          </p:cNvPr>
          <p:cNvSpPr txBox="1"/>
          <p:nvPr/>
        </p:nvSpPr>
        <p:spPr>
          <a:xfrm>
            <a:off x="1353478" y="5880169"/>
            <a:ext cx="2276669" cy="369332"/>
          </a:xfrm>
          <a:prstGeom prst="rect">
            <a:avLst/>
          </a:prstGeom>
          <a:noFill/>
        </p:spPr>
        <p:txBody>
          <a:bodyPr wrap="square" rtlCol="0">
            <a:spAutoFit/>
          </a:bodyPr>
          <a:lstStyle/>
          <a:p>
            <a:r>
              <a:rPr lang="en-AU" i="1" dirty="0">
                <a:solidFill>
                  <a:schemeClr val="bg1"/>
                </a:solidFill>
              </a:rPr>
              <a:t>simple and friendly</a:t>
            </a:r>
          </a:p>
        </p:txBody>
      </p:sp>
    </p:spTree>
    <p:extLst>
      <p:ext uri="{BB962C8B-B14F-4D97-AF65-F5344CB8AC3E}">
        <p14:creationId xmlns:p14="http://schemas.microsoft.com/office/powerpoint/2010/main" val="5689279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i="1" dirty="0">
                <a:solidFill>
                  <a:schemeClr val="bg1"/>
                </a:solidFill>
                <a:latin typeface="Fira Sans" panose="020B0503050000020004" pitchFamily="34" charset="0"/>
              </a:rPr>
              <a:t>n </a:t>
            </a:r>
            <a:r>
              <a:rPr lang="en-AU" dirty="0">
                <a:solidFill>
                  <a:schemeClr val="bg1"/>
                </a:solidFill>
                <a:latin typeface="Fira Sans" panose="020B0503050000020004" pitchFamily="34" charset="0"/>
              </a:rPr>
              <a:t>programming languages???</a:t>
            </a:r>
            <a:endParaRPr lang="en-AU" i="1" dirty="0">
              <a:solidFill>
                <a:schemeClr val="bg1"/>
              </a:solidFill>
              <a:latin typeface="Fira Sans" panose="020B0503050000020004" pitchFamily="34" charset="0"/>
            </a:endParaRP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1754326"/>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The point of this talk is that you can learn how to parse!</a:t>
            </a:r>
          </a:p>
          <a:p>
            <a:pPr marL="285750" indent="-285750">
              <a:buFont typeface="Arial" panose="020B0604020202020204" pitchFamily="34" charset="0"/>
              <a:buChar char="•"/>
            </a:pPr>
            <a:r>
              <a:rPr lang="en-AU" dirty="0">
                <a:solidFill>
                  <a:schemeClr val="bg1"/>
                </a:solidFill>
                <a:latin typeface="Fira Sans" panose="020B0503050000020004" pitchFamily="34" charset="0"/>
              </a:rPr>
              <a:t>And you can probably implement parser combinators in your favourite language!</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But we will only look at 3 languages today</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pic>
        <p:nvPicPr>
          <p:cNvPr id="5" name="Picture 4" descr="A yellow and black logo&#10;&#10;Description automatically generated">
            <a:extLst>
              <a:ext uri="{FF2B5EF4-FFF2-40B4-BE49-F238E27FC236}">
                <a16:creationId xmlns:a16="http://schemas.microsoft.com/office/drawing/2014/main" id="{4862AD97-ECE6-7462-A2D0-8B3AE6546F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4453" y="3599904"/>
            <a:ext cx="2094720" cy="2094720"/>
          </a:xfrm>
          <a:prstGeom prst="rect">
            <a:avLst/>
          </a:prstGeom>
        </p:spPr>
      </p:pic>
      <p:sp>
        <p:nvSpPr>
          <p:cNvPr id="6" name="TextBox 5">
            <a:extLst>
              <a:ext uri="{FF2B5EF4-FFF2-40B4-BE49-F238E27FC236}">
                <a16:creationId xmlns:a16="http://schemas.microsoft.com/office/drawing/2014/main" id="{BD1E2443-98C9-751D-04B0-D34E0D37B4DF}"/>
              </a:ext>
            </a:extLst>
          </p:cNvPr>
          <p:cNvSpPr txBox="1"/>
          <p:nvPr/>
        </p:nvSpPr>
        <p:spPr>
          <a:xfrm>
            <a:off x="1353478" y="5880169"/>
            <a:ext cx="2276669" cy="369332"/>
          </a:xfrm>
          <a:prstGeom prst="rect">
            <a:avLst/>
          </a:prstGeom>
          <a:noFill/>
        </p:spPr>
        <p:txBody>
          <a:bodyPr wrap="square" rtlCol="0">
            <a:spAutoFit/>
          </a:bodyPr>
          <a:lstStyle/>
          <a:p>
            <a:r>
              <a:rPr lang="en-AU" i="1" dirty="0">
                <a:solidFill>
                  <a:schemeClr val="bg1"/>
                </a:solidFill>
              </a:rPr>
              <a:t>simple and friendly</a:t>
            </a:r>
          </a:p>
        </p:txBody>
      </p:sp>
      <p:pic>
        <p:nvPicPr>
          <p:cNvPr id="8" name="Picture 7" descr="A cartoon of a crab&#10;&#10;Description automatically generated">
            <a:extLst>
              <a:ext uri="{FF2B5EF4-FFF2-40B4-BE49-F238E27FC236}">
                <a16:creationId xmlns:a16="http://schemas.microsoft.com/office/drawing/2014/main" id="{24F78104-2F57-7344-F3DB-D7EB09E33E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3936" y="3599904"/>
            <a:ext cx="2816953" cy="1877969"/>
          </a:xfrm>
          <a:prstGeom prst="rect">
            <a:avLst/>
          </a:prstGeom>
        </p:spPr>
      </p:pic>
      <p:sp>
        <p:nvSpPr>
          <p:cNvPr id="4" name="TextBox 3">
            <a:extLst>
              <a:ext uri="{FF2B5EF4-FFF2-40B4-BE49-F238E27FC236}">
                <a16:creationId xmlns:a16="http://schemas.microsoft.com/office/drawing/2014/main" id="{B7A0B575-A1F2-63D5-B14F-77B6F5D7DB63}"/>
              </a:ext>
            </a:extLst>
          </p:cNvPr>
          <p:cNvSpPr txBox="1"/>
          <p:nvPr/>
        </p:nvSpPr>
        <p:spPr>
          <a:xfrm>
            <a:off x="4643936" y="5880169"/>
            <a:ext cx="3148895" cy="369332"/>
          </a:xfrm>
          <a:prstGeom prst="rect">
            <a:avLst/>
          </a:prstGeom>
          <a:noFill/>
        </p:spPr>
        <p:txBody>
          <a:bodyPr wrap="square" rtlCol="0">
            <a:spAutoFit/>
          </a:bodyPr>
          <a:lstStyle/>
          <a:p>
            <a:r>
              <a:rPr lang="en-AU" i="1" dirty="0">
                <a:solidFill>
                  <a:schemeClr val="bg1"/>
                </a:solidFill>
              </a:rPr>
              <a:t>performant and elegant</a:t>
            </a:r>
          </a:p>
        </p:txBody>
      </p:sp>
    </p:spTree>
    <p:extLst>
      <p:ext uri="{BB962C8B-B14F-4D97-AF65-F5344CB8AC3E}">
        <p14:creationId xmlns:p14="http://schemas.microsoft.com/office/powerpoint/2010/main" val="34000946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i="1" dirty="0">
                <a:solidFill>
                  <a:schemeClr val="bg1"/>
                </a:solidFill>
                <a:latin typeface="Fira Sans" panose="020B0503050000020004" pitchFamily="34" charset="0"/>
              </a:rPr>
              <a:t>n </a:t>
            </a:r>
            <a:r>
              <a:rPr lang="en-AU" dirty="0">
                <a:solidFill>
                  <a:schemeClr val="bg1"/>
                </a:solidFill>
                <a:latin typeface="Fira Sans" panose="020B0503050000020004" pitchFamily="34" charset="0"/>
              </a:rPr>
              <a:t>programming languages???</a:t>
            </a:r>
            <a:endParaRPr lang="en-AU" i="1" dirty="0">
              <a:solidFill>
                <a:schemeClr val="bg1"/>
              </a:solidFill>
              <a:latin typeface="Fira Sans" panose="020B0503050000020004" pitchFamily="34" charset="0"/>
            </a:endParaRP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1754326"/>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The point of this talk is that you can learn how to parse!</a:t>
            </a:r>
          </a:p>
          <a:p>
            <a:pPr marL="285750" indent="-285750">
              <a:buFont typeface="Arial" panose="020B0604020202020204" pitchFamily="34" charset="0"/>
              <a:buChar char="•"/>
            </a:pPr>
            <a:r>
              <a:rPr lang="en-AU" dirty="0">
                <a:solidFill>
                  <a:schemeClr val="bg1"/>
                </a:solidFill>
                <a:latin typeface="Fira Sans" panose="020B0503050000020004" pitchFamily="34" charset="0"/>
              </a:rPr>
              <a:t>And you can probably implement parser combinators in your favourite language!</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But we will only look at 3 languages today</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pic>
        <p:nvPicPr>
          <p:cNvPr id="5" name="Picture 4" descr="A yellow and black logo&#10;&#10;Description automatically generated">
            <a:extLst>
              <a:ext uri="{FF2B5EF4-FFF2-40B4-BE49-F238E27FC236}">
                <a16:creationId xmlns:a16="http://schemas.microsoft.com/office/drawing/2014/main" id="{4862AD97-ECE6-7462-A2D0-8B3AE6546F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4453" y="3599904"/>
            <a:ext cx="2094720" cy="2094720"/>
          </a:xfrm>
          <a:prstGeom prst="rect">
            <a:avLst/>
          </a:prstGeom>
        </p:spPr>
      </p:pic>
      <p:sp>
        <p:nvSpPr>
          <p:cNvPr id="6" name="TextBox 5">
            <a:extLst>
              <a:ext uri="{FF2B5EF4-FFF2-40B4-BE49-F238E27FC236}">
                <a16:creationId xmlns:a16="http://schemas.microsoft.com/office/drawing/2014/main" id="{BD1E2443-98C9-751D-04B0-D34E0D37B4DF}"/>
              </a:ext>
            </a:extLst>
          </p:cNvPr>
          <p:cNvSpPr txBox="1"/>
          <p:nvPr/>
        </p:nvSpPr>
        <p:spPr>
          <a:xfrm>
            <a:off x="1353478" y="5880169"/>
            <a:ext cx="2276669" cy="369332"/>
          </a:xfrm>
          <a:prstGeom prst="rect">
            <a:avLst/>
          </a:prstGeom>
          <a:noFill/>
        </p:spPr>
        <p:txBody>
          <a:bodyPr wrap="square" rtlCol="0">
            <a:spAutoFit/>
          </a:bodyPr>
          <a:lstStyle/>
          <a:p>
            <a:r>
              <a:rPr lang="en-AU" i="1" dirty="0">
                <a:solidFill>
                  <a:schemeClr val="bg1"/>
                </a:solidFill>
              </a:rPr>
              <a:t>simple and friendly</a:t>
            </a:r>
          </a:p>
        </p:txBody>
      </p:sp>
      <p:pic>
        <p:nvPicPr>
          <p:cNvPr id="8" name="Picture 7" descr="A cartoon of a crab&#10;&#10;Description automatically generated">
            <a:extLst>
              <a:ext uri="{FF2B5EF4-FFF2-40B4-BE49-F238E27FC236}">
                <a16:creationId xmlns:a16="http://schemas.microsoft.com/office/drawing/2014/main" id="{24F78104-2F57-7344-F3DB-D7EB09E33E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3936" y="3599904"/>
            <a:ext cx="2816953" cy="1877969"/>
          </a:xfrm>
          <a:prstGeom prst="rect">
            <a:avLst/>
          </a:prstGeom>
        </p:spPr>
      </p:pic>
      <p:sp>
        <p:nvSpPr>
          <p:cNvPr id="4" name="TextBox 3">
            <a:extLst>
              <a:ext uri="{FF2B5EF4-FFF2-40B4-BE49-F238E27FC236}">
                <a16:creationId xmlns:a16="http://schemas.microsoft.com/office/drawing/2014/main" id="{B7A0B575-A1F2-63D5-B14F-77B6F5D7DB63}"/>
              </a:ext>
            </a:extLst>
          </p:cNvPr>
          <p:cNvSpPr txBox="1"/>
          <p:nvPr/>
        </p:nvSpPr>
        <p:spPr>
          <a:xfrm>
            <a:off x="4643936" y="5879290"/>
            <a:ext cx="3148895" cy="369332"/>
          </a:xfrm>
          <a:prstGeom prst="rect">
            <a:avLst/>
          </a:prstGeom>
          <a:noFill/>
        </p:spPr>
        <p:txBody>
          <a:bodyPr wrap="square" rtlCol="0">
            <a:spAutoFit/>
          </a:bodyPr>
          <a:lstStyle/>
          <a:p>
            <a:r>
              <a:rPr lang="en-AU" i="1" dirty="0">
                <a:solidFill>
                  <a:schemeClr val="bg1"/>
                </a:solidFill>
              </a:rPr>
              <a:t>performant and elegant</a:t>
            </a:r>
          </a:p>
        </p:txBody>
      </p:sp>
      <p:pic>
        <p:nvPicPr>
          <p:cNvPr id="9" name="Picture 8" descr="A blue hexagon with white circle and a white circle&#10;&#10;Description automatically generated">
            <a:extLst>
              <a:ext uri="{FF2B5EF4-FFF2-40B4-BE49-F238E27FC236}">
                <a16:creationId xmlns:a16="http://schemas.microsoft.com/office/drawing/2014/main" id="{C6FBA584-946E-BCE7-1453-5898F56313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52829" y="3415238"/>
            <a:ext cx="2464052" cy="2464052"/>
          </a:xfrm>
          <a:prstGeom prst="rect">
            <a:avLst/>
          </a:prstGeom>
        </p:spPr>
      </p:pic>
      <p:sp>
        <p:nvSpPr>
          <p:cNvPr id="10" name="TextBox 9">
            <a:extLst>
              <a:ext uri="{FF2B5EF4-FFF2-40B4-BE49-F238E27FC236}">
                <a16:creationId xmlns:a16="http://schemas.microsoft.com/office/drawing/2014/main" id="{3F2184A6-4AB1-FCE1-2A2E-6B9407694997}"/>
              </a:ext>
            </a:extLst>
          </p:cNvPr>
          <p:cNvSpPr txBox="1"/>
          <p:nvPr/>
        </p:nvSpPr>
        <p:spPr>
          <a:xfrm>
            <a:off x="8472654" y="6063956"/>
            <a:ext cx="3148895" cy="369332"/>
          </a:xfrm>
          <a:prstGeom prst="rect">
            <a:avLst/>
          </a:prstGeom>
          <a:noFill/>
        </p:spPr>
        <p:txBody>
          <a:bodyPr wrap="square" rtlCol="0">
            <a:spAutoFit/>
          </a:bodyPr>
          <a:lstStyle/>
          <a:p>
            <a:r>
              <a:rPr lang="en-AU" dirty="0">
                <a:solidFill>
                  <a:schemeClr val="bg1"/>
                </a:solidFill>
                <a:latin typeface="Comic Sans MS" panose="030F0702030302020204" pitchFamily="66" charset="0"/>
              </a:rPr>
              <a:t>I thought it would be funny</a:t>
            </a:r>
          </a:p>
        </p:txBody>
      </p:sp>
    </p:spTree>
    <p:extLst>
      <p:ext uri="{BB962C8B-B14F-4D97-AF65-F5344CB8AC3E}">
        <p14:creationId xmlns:p14="http://schemas.microsoft.com/office/powerpoint/2010/main" val="10491290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120946" y="663917"/>
            <a:ext cx="9950103" cy="1679233"/>
          </a:xfrm>
        </p:spPr>
        <p:txBody>
          <a:bodyPr>
            <a:normAutofit/>
          </a:bodyPr>
          <a:lstStyle/>
          <a:p>
            <a:pPr algn="ctr"/>
            <a:r>
              <a:rPr lang="en-AU" sz="2800" dirty="0">
                <a:solidFill>
                  <a:schemeClr val="bg1"/>
                </a:solidFill>
                <a:latin typeface="Fira Sans" panose="020B0503050000020004" pitchFamily="34" charset="0"/>
              </a:rPr>
              <a:t>All code + the script for the talk</a:t>
            </a:r>
            <a:br>
              <a:rPr lang="en-AU" sz="2800" dirty="0">
                <a:solidFill>
                  <a:schemeClr val="bg1"/>
                </a:solidFill>
                <a:latin typeface="Fira Sans" panose="020B0503050000020004" pitchFamily="34" charset="0"/>
              </a:rPr>
            </a:br>
            <a:r>
              <a:rPr lang="en-AU" sz="2800" dirty="0">
                <a:solidFill>
                  <a:schemeClr val="bg1"/>
                </a:solidFill>
                <a:latin typeface="Fira Sans" panose="020B0503050000020004" pitchFamily="34" charset="0"/>
              </a:rPr>
              <a:t>(+ more!)</a:t>
            </a:r>
            <a:br>
              <a:rPr lang="en-AU" sz="2800" dirty="0">
                <a:solidFill>
                  <a:schemeClr val="bg1"/>
                </a:solidFill>
                <a:latin typeface="Fira Sans" panose="020B0503050000020004" pitchFamily="34" charset="0"/>
              </a:rPr>
            </a:br>
            <a:r>
              <a:rPr lang="en-AU" sz="2800" dirty="0">
                <a:solidFill>
                  <a:schemeClr val="bg1"/>
                </a:solidFill>
                <a:latin typeface="Fira Sans" panose="020B0503050000020004" pitchFamily="34" charset="0"/>
              </a:rPr>
              <a:t>is on my GitHub</a:t>
            </a:r>
          </a:p>
        </p:txBody>
      </p:sp>
      <p:sp>
        <p:nvSpPr>
          <p:cNvPr id="7" name="TextBox 6">
            <a:extLst>
              <a:ext uri="{FF2B5EF4-FFF2-40B4-BE49-F238E27FC236}">
                <a16:creationId xmlns:a16="http://schemas.microsoft.com/office/drawing/2014/main" id="{8F9402B3-DE39-60DF-E1DA-5F4C6F57185E}"/>
              </a:ext>
            </a:extLst>
          </p:cNvPr>
          <p:cNvSpPr txBox="1"/>
          <p:nvPr/>
        </p:nvSpPr>
        <p:spPr>
          <a:xfrm>
            <a:off x="2443157" y="3198167"/>
            <a:ext cx="7305677" cy="461665"/>
          </a:xfrm>
          <a:prstGeom prst="rect">
            <a:avLst/>
          </a:prstGeom>
          <a:noFill/>
        </p:spPr>
        <p:txBody>
          <a:bodyPr wrap="square" rtlCol="0">
            <a:spAutoFit/>
          </a:bodyPr>
          <a:lstStyle/>
          <a:p>
            <a:r>
              <a:rPr lang="en-AU" sz="2400" dirty="0">
                <a:solidFill>
                  <a:schemeClr val="bg1"/>
                </a:solidFill>
                <a:latin typeface="JetBrains Mono" panose="02000009000000000000" pitchFamily="49" charset="0"/>
                <a:ea typeface="JetBrains Mono" panose="02000009000000000000" pitchFamily="49" charset="0"/>
                <a:cs typeface="JetBrains Mono" panose="02000009000000000000" pitchFamily="49" charset="0"/>
              </a:rPr>
              <a:t>https://github.com/villuna/parsers-talk</a:t>
            </a:r>
          </a:p>
        </p:txBody>
      </p:sp>
    </p:spTree>
    <p:extLst>
      <p:ext uri="{BB962C8B-B14F-4D97-AF65-F5344CB8AC3E}">
        <p14:creationId xmlns:p14="http://schemas.microsoft.com/office/powerpoint/2010/main" val="7460598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2833129" y="3154491"/>
            <a:ext cx="6525742" cy="549018"/>
          </a:xfrm>
        </p:spPr>
        <p:txBody>
          <a:bodyPr>
            <a:normAutofit fontScale="90000"/>
          </a:bodyPr>
          <a:lstStyle/>
          <a:p>
            <a:r>
              <a:rPr lang="en-AU" dirty="0">
                <a:solidFill>
                  <a:schemeClr val="bg1"/>
                </a:solidFill>
                <a:latin typeface="Fira Sans" panose="020B0503050000020004" pitchFamily="34" charset="0"/>
              </a:rPr>
              <a:t>Part 1 – What are we parsing anyway?</a:t>
            </a:r>
          </a:p>
        </p:txBody>
      </p:sp>
    </p:spTree>
    <p:extLst>
      <p:ext uri="{BB962C8B-B14F-4D97-AF65-F5344CB8AC3E}">
        <p14:creationId xmlns:p14="http://schemas.microsoft.com/office/powerpoint/2010/main" val="35091429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First there is the format</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369332"/>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If we want to write a parser, we first have to define the format of what we are parsing.</a:t>
            </a:r>
          </a:p>
        </p:txBody>
      </p:sp>
    </p:spTree>
    <p:extLst>
      <p:ext uri="{BB962C8B-B14F-4D97-AF65-F5344CB8AC3E}">
        <p14:creationId xmlns:p14="http://schemas.microsoft.com/office/powerpoint/2010/main" val="39372975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First there is the format</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1200329"/>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If we want to write a parser, we first have to define the format of what we are parsing.</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We define a</a:t>
            </a:r>
            <a:r>
              <a:rPr lang="en-AU" i="1" dirty="0">
                <a:solidFill>
                  <a:schemeClr val="bg1"/>
                </a:solidFill>
                <a:latin typeface="Fira Sans" panose="020B0503050000020004" pitchFamily="34" charset="0"/>
              </a:rPr>
              <a:t> grammar</a:t>
            </a:r>
          </a:p>
          <a:p>
            <a:pPr marL="742950" lvl="1" indent="-285750">
              <a:buFont typeface="Arial" panose="020B0604020202020204" pitchFamily="34" charset="0"/>
              <a:buChar char="•"/>
            </a:pPr>
            <a:r>
              <a:rPr lang="en-AU" dirty="0">
                <a:solidFill>
                  <a:schemeClr val="bg1"/>
                </a:solidFill>
                <a:latin typeface="Fira Sans" panose="020B0503050000020004" pitchFamily="34" charset="0"/>
              </a:rPr>
              <a:t>(covered in COMP4403 – compilers and interpreters)</a:t>
            </a:r>
          </a:p>
        </p:txBody>
      </p:sp>
    </p:spTree>
    <p:extLst>
      <p:ext uri="{BB962C8B-B14F-4D97-AF65-F5344CB8AC3E}">
        <p14:creationId xmlns:p14="http://schemas.microsoft.com/office/powerpoint/2010/main" val="16670111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First there is the format</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1754326"/>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If we want to write a parser, we first have to define the format of what we are parsing.</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We define a</a:t>
            </a:r>
            <a:r>
              <a:rPr lang="en-AU" i="1" dirty="0">
                <a:solidFill>
                  <a:schemeClr val="bg1"/>
                </a:solidFill>
                <a:latin typeface="Fira Sans" panose="020B0503050000020004" pitchFamily="34" charset="0"/>
              </a:rPr>
              <a:t> grammar</a:t>
            </a:r>
          </a:p>
          <a:p>
            <a:pPr marL="742950" lvl="1" indent="-285750">
              <a:buFont typeface="Arial" panose="020B0604020202020204" pitchFamily="34" charset="0"/>
              <a:buChar char="•"/>
            </a:pPr>
            <a:r>
              <a:rPr lang="en-AU" dirty="0">
                <a:solidFill>
                  <a:schemeClr val="bg1"/>
                </a:solidFill>
                <a:latin typeface="Fira Sans" panose="020B0503050000020004" pitchFamily="34" charset="0"/>
              </a:rPr>
              <a:t>(covered in COMP4403 – compilers and interpreters)</a:t>
            </a:r>
          </a:p>
          <a:p>
            <a:pPr marL="742950" lvl="1"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The grammar then tells us how to write the parser.</a:t>
            </a:r>
          </a:p>
        </p:txBody>
      </p:sp>
    </p:spTree>
    <p:extLst>
      <p:ext uri="{BB962C8B-B14F-4D97-AF65-F5344CB8AC3E}">
        <p14:creationId xmlns:p14="http://schemas.microsoft.com/office/powerpoint/2010/main" val="18690488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My first grammar</a:t>
            </a:r>
          </a:p>
        </p:txBody>
      </p:sp>
    </p:spTree>
    <p:extLst>
      <p:ext uri="{BB962C8B-B14F-4D97-AF65-F5344CB8AC3E}">
        <p14:creationId xmlns:p14="http://schemas.microsoft.com/office/powerpoint/2010/main" val="10090309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My first grammar</a:t>
            </a:r>
          </a:p>
        </p:txBody>
      </p:sp>
      <p:sp>
        <p:nvSpPr>
          <p:cNvPr id="7" name="TextBox 6">
            <a:extLst>
              <a:ext uri="{FF2B5EF4-FFF2-40B4-BE49-F238E27FC236}">
                <a16:creationId xmlns:a16="http://schemas.microsoft.com/office/drawing/2014/main" id="{B28E0FFE-DD54-BFC4-B40E-87E75FAFDB1C}"/>
              </a:ext>
            </a:extLst>
          </p:cNvPr>
          <p:cNvSpPr txBox="1"/>
          <p:nvPr/>
        </p:nvSpPr>
        <p:spPr>
          <a:xfrm>
            <a:off x="2384920" y="2665385"/>
            <a:ext cx="7422159" cy="400110"/>
          </a:xfrm>
          <a:prstGeom prst="rect">
            <a:avLst/>
          </a:prstGeom>
          <a:noFill/>
        </p:spPr>
        <p:txBody>
          <a:bodyPr wrap="square">
            <a:spAutoFit/>
          </a:bodyPr>
          <a:lstStyle/>
          <a:p>
            <a:r>
              <a:rPr lang="en-US" sz="2000" b="0" dirty="0" err="1">
                <a:solidFill>
                  <a:srgbClr val="89DDFF"/>
                </a:solidFill>
                <a:effectLst/>
                <a:latin typeface="JetBrains Mono Regular" panose="02000009000000000000" pitchFamily="49" charset="0"/>
              </a:rPr>
              <a:t>symbolName</a:t>
            </a:r>
            <a:r>
              <a:rPr lang="en-US" sz="2000" b="0" dirty="0">
                <a:solidFill>
                  <a:srgbClr val="89DDFF"/>
                </a:solidFill>
                <a:effectLst/>
                <a:latin typeface="JetBrains Mono Regular" panose="02000009000000000000" pitchFamily="49" charset="0"/>
              </a:rPr>
              <a:t> ::= /* the structure of the text */</a:t>
            </a:r>
            <a:endParaRPr lang="en-US" sz="2000" b="0" dirty="0">
              <a:solidFill>
                <a:srgbClr val="A9B1D6"/>
              </a:solidFill>
              <a:effectLst/>
              <a:latin typeface="JetBrains Mono Regular" panose="02000009000000000000" pitchFamily="49" charset="0"/>
            </a:endParaRPr>
          </a:p>
        </p:txBody>
      </p:sp>
    </p:spTree>
    <p:extLst>
      <p:ext uri="{BB962C8B-B14F-4D97-AF65-F5344CB8AC3E}">
        <p14:creationId xmlns:p14="http://schemas.microsoft.com/office/powerpoint/2010/main" val="2972436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FDE3B669-D0C6-43C4-9D0E-ED152B12DA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C6D1572E-35F2-4C21-AA69-B57A248249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149662"/>
            <a:ext cx="12192000" cy="17083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B067392-DC2D-B5DC-B2CB-49A982D003FD}"/>
              </a:ext>
            </a:extLst>
          </p:cNvPr>
          <p:cNvSpPr/>
          <p:nvPr/>
        </p:nvSpPr>
        <p:spPr>
          <a:xfrm>
            <a:off x="0" y="4683967"/>
            <a:ext cx="12192000" cy="217403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90C4A9EC-EB08-98C0-35C8-632205D0A01A}"/>
              </a:ext>
            </a:extLst>
          </p:cNvPr>
          <p:cNvSpPr>
            <a:spLocks noGrp="1"/>
          </p:cNvSpPr>
          <p:nvPr>
            <p:ph type="ctrTitle"/>
          </p:nvPr>
        </p:nvSpPr>
        <p:spPr>
          <a:xfrm>
            <a:off x="1087348" y="5020660"/>
            <a:ext cx="8948048" cy="706641"/>
          </a:xfrm>
        </p:spPr>
        <p:txBody>
          <a:bodyPr anchor="b">
            <a:normAutofit/>
          </a:bodyPr>
          <a:lstStyle/>
          <a:p>
            <a:r>
              <a:rPr lang="en-AU" sz="2800" dirty="0">
                <a:latin typeface="Fira Sans SemiBold" panose="020B0603050000020004" pitchFamily="34" charset="0"/>
              </a:rPr>
              <a:t>parser combinators in n different languages</a:t>
            </a:r>
          </a:p>
        </p:txBody>
      </p:sp>
      <p:sp>
        <p:nvSpPr>
          <p:cNvPr id="3" name="Subtitle 2">
            <a:extLst>
              <a:ext uri="{FF2B5EF4-FFF2-40B4-BE49-F238E27FC236}">
                <a16:creationId xmlns:a16="http://schemas.microsoft.com/office/drawing/2014/main" id="{18E7741F-E9EF-FB1F-7C2B-39CD2F032D89}"/>
              </a:ext>
            </a:extLst>
          </p:cNvPr>
          <p:cNvSpPr>
            <a:spLocks noGrp="1"/>
          </p:cNvSpPr>
          <p:nvPr>
            <p:ph type="subTitle" idx="1"/>
          </p:nvPr>
        </p:nvSpPr>
        <p:spPr>
          <a:xfrm>
            <a:off x="1820773" y="5927525"/>
            <a:ext cx="1436777" cy="365125"/>
          </a:xfrm>
        </p:spPr>
        <p:txBody>
          <a:bodyPr anchor="t">
            <a:normAutofit/>
          </a:bodyPr>
          <a:lstStyle/>
          <a:p>
            <a:r>
              <a:rPr lang="en-AU" sz="1600" dirty="0">
                <a:latin typeface="Fira Sans Light" panose="020B0403050000020004" pitchFamily="34" charset="0"/>
              </a:rPr>
              <a:t>(Where n ≥ 3)</a:t>
            </a:r>
          </a:p>
        </p:txBody>
      </p:sp>
      <p:sp>
        <p:nvSpPr>
          <p:cNvPr id="29" name="TextBox 28">
            <a:extLst>
              <a:ext uri="{FF2B5EF4-FFF2-40B4-BE49-F238E27FC236}">
                <a16:creationId xmlns:a16="http://schemas.microsoft.com/office/drawing/2014/main" id="{53FAC66B-7F2C-7763-ACE6-895D8561D865}"/>
              </a:ext>
            </a:extLst>
          </p:cNvPr>
          <p:cNvSpPr txBox="1"/>
          <p:nvPr/>
        </p:nvSpPr>
        <p:spPr>
          <a:xfrm>
            <a:off x="4914901" y="3100277"/>
            <a:ext cx="6097554" cy="1200329"/>
          </a:xfrm>
          <a:prstGeom prst="rect">
            <a:avLst/>
          </a:prstGeom>
          <a:noFill/>
        </p:spPr>
        <p:txBody>
          <a:bodyPr wrap="square">
            <a:spAutoFit/>
          </a:bodyPr>
          <a:lstStyle/>
          <a:p>
            <a:r>
              <a:rPr lang="en-AU" b="0" dirty="0">
                <a:solidFill>
                  <a:srgbClr val="BB9AF7"/>
                </a:solidFill>
                <a:effectLst/>
                <a:latin typeface="JetBrains Mono Regular" panose="02000009000000000000" pitchFamily="49" charset="0"/>
              </a:rPr>
              <a:t>struct</a:t>
            </a:r>
            <a:r>
              <a:rPr lang="en-AU" b="0" dirty="0">
                <a:solidFill>
                  <a:srgbClr val="A9B1D6"/>
                </a:solidFill>
                <a:effectLst/>
                <a:latin typeface="JetBrains Mono Regular" panose="02000009000000000000" pitchFamily="49" charset="0"/>
              </a:rPr>
              <a:t> </a:t>
            </a:r>
            <a:r>
              <a:rPr lang="en-AU" b="0" dirty="0" err="1">
                <a:solidFill>
                  <a:srgbClr val="0DB9D7"/>
                </a:solidFill>
                <a:effectLst/>
                <a:latin typeface="JetBrains Mono Regular" panose="02000009000000000000" pitchFamily="49" charset="0"/>
              </a:rPr>
              <a:t>parser_t</a:t>
            </a:r>
            <a:r>
              <a:rPr lang="en-AU" b="0" dirty="0">
                <a:solidFill>
                  <a:srgbClr val="A9B1D6"/>
                </a:solidFill>
                <a:effectLst/>
                <a:latin typeface="JetBrains Mono Regular" panose="02000009000000000000" pitchFamily="49" charset="0"/>
              </a:rPr>
              <a:t> </a:t>
            </a:r>
            <a:r>
              <a:rPr lang="en-AU" b="0" dirty="0">
                <a:solidFill>
                  <a:srgbClr val="9ABDF5"/>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char</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parse)(</a:t>
            </a:r>
            <a:r>
              <a:rPr lang="en-AU" b="0" dirty="0">
                <a:solidFill>
                  <a:srgbClr val="BB9AF7"/>
                </a:solidFill>
                <a:effectLst/>
                <a:latin typeface="JetBrains Mono Regular" panose="02000009000000000000" pitchFamily="49" charset="0"/>
              </a:rPr>
              <a:t>char</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void</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void</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void</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data</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p:txBody>
      </p:sp>
      <p:sp>
        <p:nvSpPr>
          <p:cNvPr id="31" name="TextBox 30">
            <a:extLst>
              <a:ext uri="{FF2B5EF4-FFF2-40B4-BE49-F238E27FC236}">
                <a16:creationId xmlns:a16="http://schemas.microsoft.com/office/drawing/2014/main" id="{B6D49958-B987-6BBD-8E2D-3770C1C54DDA}"/>
              </a:ext>
            </a:extLst>
          </p:cNvPr>
          <p:cNvSpPr txBox="1"/>
          <p:nvPr/>
        </p:nvSpPr>
        <p:spPr>
          <a:xfrm>
            <a:off x="268255" y="2155372"/>
            <a:ext cx="6097554" cy="646331"/>
          </a:xfrm>
          <a:prstGeom prst="rect">
            <a:avLst/>
          </a:prstGeom>
          <a:noFill/>
        </p:spPr>
        <p:txBody>
          <a:bodyPr wrap="square">
            <a:spAutoFit/>
          </a:bodyPr>
          <a:lstStyle/>
          <a:p>
            <a:r>
              <a:rPr lang="pt-BR" b="0" dirty="0">
                <a:solidFill>
                  <a:srgbClr val="BB9AF7"/>
                </a:solidFill>
                <a:effectLst/>
                <a:latin typeface="JetBrains Mono Regular" panose="02000009000000000000" pitchFamily="49" charset="0"/>
              </a:rPr>
              <a:t>type</a:t>
            </a:r>
            <a:r>
              <a:rPr lang="pt-BR" b="0" dirty="0">
                <a:solidFill>
                  <a:srgbClr val="A9B1D6"/>
                </a:solidFill>
                <a:effectLst/>
                <a:latin typeface="JetBrains Mono Regular" panose="02000009000000000000" pitchFamily="49" charset="0"/>
              </a:rPr>
              <a:t> </a:t>
            </a:r>
            <a:r>
              <a:rPr lang="pt-BR" b="0" dirty="0">
                <a:solidFill>
                  <a:srgbClr val="C0CAF5"/>
                </a:solidFill>
                <a:effectLst/>
                <a:latin typeface="JetBrains Mono Regular" panose="02000009000000000000" pitchFamily="49" charset="0"/>
              </a:rPr>
              <a:t>IResult</a:t>
            </a:r>
            <a:r>
              <a:rPr lang="pt-BR" b="0" dirty="0">
                <a:solidFill>
                  <a:srgbClr val="89DDFF"/>
                </a:solidFill>
                <a:effectLst/>
                <a:latin typeface="JetBrains Mono Regular" panose="02000009000000000000" pitchFamily="49" charset="0"/>
              </a:rPr>
              <a:t>&lt;</a:t>
            </a:r>
            <a:r>
              <a:rPr lang="pt-BR" b="0" dirty="0">
                <a:solidFill>
                  <a:srgbClr val="C0CAF5"/>
                </a:solidFill>
                <a:effectLst/>
                <a:latin typeface="JetBrains Mono Regular" panose="02000009000000000000" pitchFamily="49" charset="0"/>
              </a:rPr>
              <a:t>I</a:t>
            </a:r>
            <a:r>
              <a:rPr lang="pt-BR" b="0" dirty="0">
                <a:solidFill>
                  <a:srgbClr val="89DDFF"/>
                </a:solidFill>
                <a:effectLst/>
                <a:latin typeface="JetBrains Mono Regular" panose="02000009000000000000" pitchFamily="49" charset="0"/>
              </a:rPr>
              <a:t>,</a:t>
            </a:r>
            <a:r>
              <a:rPr lang="pt-BR" b="0" dirty="0">
                <a:solidFill>
                  <a:srgbClr val="A9B1D6"/>
                </a:solidFill>
                <a:effectLst/>
                <a:latin typeface="JetBrains Mono Regular" panose="02000009000000000000" pitchFamily="49" charset="0"/>
              </a:rPr>
              <a:t> </a:t>
            </a:r>
            <a:r>
              <a:rPr lang="pt-BR" b="0" dirty="0">
                <a:solidFill>
                  <a:srgbClr val="C0CAF5"/>
                </a:solidFill>
                <a:effectLst/>
                <a:latin typeface="JetBrains Mono Regular" panose="02000009000000000000" pitchFamily="49" charset="0"/>
              </a:rPr>
              <a:t>O</a:t>
            </a:r>
            <a:r>
              <a:rPr lang="pt-BR" b="0" dirty="0">
                <a:solidFill>
                  <a:srgbClr val="89DDFF"/>
                </a:solidFill>
                <a:effectLst/>
                <a:latin typeface="JetBrains Mono Regular" panose="02000009000000000000" pitchFamily="49" charset="0"/>
              </a:rPr>
              <a:t>,</a:t>
            </a:r>
            <a:r>
              <a:rPr lang="pt-BR" b="0" dirty="0">
                <a:solidFill>
                  <a:srgbClr val="A9B1D6"/>
                </a:solidFill>
                <a:effectLst/>
                <a:latin typeface="JetBrains Mono Regular" panose="02000009000000000000" pitchFamily="49" charset="0"/>
              </a:rPr>
              <a:t> </a:t>
            </a:r>
            <a:r>
              <a:rPr lang="pt-BR" b="0" dirty="0">
                <a:solidFill>
                  <a:srgbClr val="C0CAF5"/>
                </a:solidFill>
                <a:effectLst/>
                <a:latin typeface="JetBrains Mono Regular" panose="02000009000000000000" pitchFamily="49" charset="0"/>
              </a:rPr>
              <a:t>E</a:t>
            </a:r>
            <a:r>
              <a:rPr lang="pt-BR" b="0" dirty="0">
                <a:solidFill>
                  <a:srgbClr val="A9B1D6"/>
                </a:solidFill>
                <a:effectLst/>
                <a:latin typeface="JetBrains Mono Regular" panose="02000009000000000000" pitchFamily="49" charset="0"/>
              </a:rPr>
              <a:t> </a:t>
            </a:r>
            <a:r>
              <a:rPr lang="pt-BR" b="0" dirty="0">
                <a:solidFill>
                  <a:srgbClr val="89DDFF"/>
                </a:solidFill>
                <a:effectLst/>
                <a:latin typeface="JetBrains Mono Regular" panose="02000009000000000000" pitchFamily="49" charset="0"/>
              </a:rPr>
              <a:t>=</a:t>
            </a:r>
            <a:r>
              <a:rPr lang="pt-BR" b="0" dirty="0">
                <a:solidFill>
                  <a:srgbClr val="A9B1D6"/>
                </a:solidFill>
                <a:effectLst/>
                <a:latin typeface="JetBrains Mono Regular" panose="02000009000000000000" pitchFamily="49" charset="0"/>
              </a:rPr>
              <a:t> </a:t>
            </a:r>
            <a:r>
              <a:rPr lang="pt-BR" b="0" dirty="0">
                <a:solidFill>
                  <a:srgbClr val="C0CAF5"/>
                </a:solidFill>
                <a:effectLst/>
                <a:latin typeface="JetBrains Mono Regular" panose="02000009000000000000" pitchFamily="49" charset="0"/>
              </a:rPr>
              <a:t>Error</a:t>
            </a:r>
            <a:r>
              <a:rPr lang="pt-BR" b="0" dirty="0">
                <a:solidFill>
                  <a:srgbClr val="89DDFF"/>
                </a:solidFill>
                <a:effectLst/>
                <a:latin typeface="JetBrains Mono Regular" panose="02000009000000000000" pitchFamily="49" charset="0"/>
              </a:rPr>
              <a:t>&lt;</a:t>
            </a:r>
            <a:r>
              <a:rPr lang="pt-BR" b="0" dirty="0">
                <a:solidFill>
                  <a:srgbClr val="C0CAF5"/>
                </a:solidFill>
                <a:effectLst/>
                <a:latin typeface="JetBrains Mono Regular" panose="02000009000000000000" pitchFamily="49" charset="0"/>
              </a:rPr>
              <a:t>I</a:t>
            </a:r>
            <a:r>
              <a:rPr lang="pt-BR" b="0" dirty="0">
                <a:solidFill>
                  <a:srgbClr val="89DDFF"/>
                </a:solidFill>
                <a:effectLst/>
                <a:latin typeface="JetBrains Mono Regular" panose="02000009000000000000" pitchFamily="49" charset="0"/>
              </a:rPr>
              <a:t>&gt;&gt;</a:t>
            </a:r>
            <a:r>
              <a:rPr lang="pt-BR" b="0" dirty="0">
                <a:solidFill>
                  <a:srgbClr val="A9B1D6"/>
                </a:solidFill>
                <a:effectLst/>
                <a:latin typeface="JetBrains Mono Regular" panose="02000009000000000000" pitchFamily="49" charset="0"/>
              </a:rPr>
              <a:t> </a:t>
            </a:r>
            <a:r>
              <a:rPr lang="pt-BR" b="0" dirty="0">
                <a:solidFill>
                  <a:srgbClr val="89DDFF"/>
                </a:solidFill>
                <a:effectLst/>
                <a:latin typeface="JetBrains Mono Regular" panose="02000009000000000000" pitchFamily="49" charset="0"/>
              </a:rPr>
              <a:t>=</a:t>
            </a:r>
            <a:r>
              <a:rPr lang="pt-BR" b="0" dirty="0">
                <a:solidFill>
                  <a:srgbClr val="A9B1D6"/>
                </a:solidFill>
                <a:effectLst/>
                <a:latin typeface="JetBrains Mono Regular" panose="02000009000000000000" pitchFamily="49" charset="0"/>
              </a:rPr>
              <a:t> 	</a:t>
            </a:r>
            <a:r>
              <a:rPr lang="pt-BR" b="0" dirty="0">
                <a:solidFill>
                  <a:srgbClr val="C0CAF5"/>
                </a:solidFill>
                <a:effectLst/>
                <a:latin typeface="JetBrains Mono Regular" panose="02000009000000000000" pitchFamily="49" charset="0"/>
              </a:rPr>
              <a:t>Result</a:t>
            </a:r>
            <a:r>
              <a:rPr lang="pt-BR" b="0" dirty="0">
                <a:solidFill>
                  <a:srgbClr val="89DDFF"/>
                </a:solidFill>
                <a:effectLst/>
                <a:latin typeface="JetBrains Mono Regular" panose="02000009000000000000" pitchFamily="49" charset="0"/>
              </a:rPr>
              <a:t>&lt;(</a:t>
            </a:r>
            <a:r>
              <a:rPr lang="pt-BR" b="0" dirty="0">
                <a:solidFill>
                  <a:srgbClr val="C0CAF5"/>
                </a:solidFill>
                <a:effectLst/>
                <a:latin typeface="JetBrains Mono Regular" panose="02000009000000000000" pitchFamily="49" charset="0"/>
              </a:rPr>
              <a:t>I</a:t>
            </a:r>
            <a:r>
              <a:rPr lang="pt-BR" b="0" dirty="0">
                <a:solidFill>
                  <a:srgbClr val="89DDFF"/>
                </a:solidFill>
                <a:effectLst/>
                <a:latin typeface="JetBrains Mono Regular" panose="02000009000000000000" pitchFamily="49" charset="0"/>
              </a:rPr>
              <a:t>,</a:t>
            </a:r>
            <a:r>
              <a:rPr lang="pt-BR" b="0" dirty="0">
                <a:solidFill>
                  <a:srgbClr val="A9B1D6"/>
                </a:solidFill>
                <a:effectLst/>
                <a:latin typeface="JetBrains Mono Regular" panose="02000009000000000000" pitchFamily="49" charset="0"/>
              </a:rPr>
              <a:t> </a:t>
            </a:r>
            <a:r>
              <a:rPr lang="pt-BR" b="0" dirty="0">
                <a:solidFill>
                  <a:srgbClr val="C0CAF5"/>
                </a:solidFill>
                <a:effectLst/>
                <a:latin typeface="JetBrains Mono Regular" panose="02000009000000000000" pitchFamily="49" charset="0"/>
              </a:rPr>
              <a:t>O</a:t>
            </a:r>
            <a:r>
              <a:rPr lang="pt-BR" b="0" dirty="0">
                <a:solidFill>
                  <a:srgbClr val="89DDFF"/>
                </a:solidFill>
                <a:effectLst/>
                <a:latin typeface="JetBrains Mono Regular" panose="02000009000000000000" pitchFamily="49" charset="0"/>
              </a:rPr>
              <a:t>),</a:t>
            </a:r>
            <a:r>
              <a:rPr lang="pt-BR" b="0" dirty="0">
                <a:solidFill>
                  <a:srgbClr val="A9B1D6"/>
                </a:solidFill>
                <a:effectLst/>
                <a:latin typeface="JetBrains Mono Regular" panose="02000009000000000000" pitchFamily="49" charset="0"/>
              </a:rPr>
              <a:t> </a:t>
            </a:r>
            <a:r>
              <a:rPr lang="pt-BR" b="0" dirty="0">
                <a:solidFill>
                  <a:srgbClr val="C0CAF5"/>
                </a:solidFill>
                <a:effectLst/>
                <a:latin typeface="JetBrains Mono Regular" panose="02000009000000000000" pitchFamily="49" charset="0"/>
              </a:rPr>
              <a:t>Err</a:t>
            </a:r>
            <a:r>
              <a:rPr lang="pt-BR" b="0" dirty="0">
                <a:solidFill>
                  <a:srgbClr val="89DDFF"/>
                </a:solidFill>
                <a:effectLst/>
                <a:latin typeface="JetBrains Mono Regular" panose="02000009000000000000" pitchFamily="49" charset="0"/>
              </a:rPr>
              <a:t>&lt;</a:t>
            </a:r>
            <a:r>
              <a:rPr lang="pt-BR" b="0" dirty="0">
                <a:solidFill>
                  <a:srgbClr val="C0CAF5"/>
                </a:solidFill>
                <a:effectLst/>
                <a:latin typeface="JetBrains Mono Regular" panose="02000009000000000000" pitchFamily="49" charset="0"/>
              </a:rPr>
              <a:t>E</a:t>
            </a:r>
            <a:r>
              <a:rPr lang="pt-BR" b="0" dirty="0">
                <a:solidFill>
                  <a:srgbClr val="89DDFF"/>
                </a:solidFill>
                <a:effectLst/>
                <a:latin typeface="JetBrains Mono Regular" panose="02000009000000000000" pitchFamily="49" charset="0"/>
              </a:rPr>
              <a:t>&gt;&gt;;</a:t>
            </a:r>
            <a:endParaRPr lang="pt-BR" b="0" dirty="0">
              <a:solidFill>
                <a:srgbClr val="A9B1D6"/>
              </a:solidFill>
              <a:effectLst/>
              <a:latin typeface="JetBrains Mono Regular" panose="02000009000000000000" pitchFamily="49" charset="0"/>
            </a:endParaRPr>
          </a:p>
        </p:txBody>
      </p:sp>
      <p:sp>
        <p:nvSpPr>
          <p:cNvPr id="35" name="TextBox 34">
            <a:extLst>
              <a:ext uri="{FF2B5EF4-FFF2-40B4-BE49-F238E27FC236}">
                <a16:creationId xmlns:a16="http://schemas.microsoft.com/office/drawing/2014/main" id="{F8854360-21DE-55F7-ABA3-BB803902F27B}"/>
              </a:ext>
            </a:extLst>
          </p:cNvPr>
          <p:cNvSpPr txBox="1"/>
          <p:nvPr/>
        </p:nvSpPr>
        <p:spPr>
          <a:xfrm>
            <a:off x="5561372" y="1393458"/>
            <a:ext cx="6699052" cy="923330"/>
          </a:xfrm>
          <a:prstGeom prst="rect">
            <a:avLst/>
          </a:prstGeom>
          <a:noFill/>
          <a:effectLst/>
        </p:spPr>
        <p:txBody>
          <a:bodyPr wrap="square">
            <a:spAutoFit/>
          </a:bodyPr>
          <a:lstStyle/>
          <a:p>
            <a:r>
              <a:rPr lang="en-US" b="0" dirty="0">
                <a:solidFill>
                  <a:srgbClr val="89DDFF"/>
                </a:solidFill>
                <a:effectLst/>
                <a:latin typeface="JetBrains Mono Regular" panose="02000009000000000000" pitchFamily="49" charset="0"/>
              </a:rPr>
              <a:t>data</a:t>
            </a:r>
            <a:r>
              <a:rPr lang="en-US" b="0" dirty="0">
                <a:solidFill>
                  <a:srgbClr val="A9B1D6"/>
                </a:solidFill>
                <a:effectLst/>
                <a:latin typeface="JetBrains Mono Regular" panose="02000009000000000000" pitchFamily="49" charset="0"/>
              </a:rPr>
              <a:t> </a:t>
            </a:r>
            <a:r>
              <a:rPr lang="en-US" b="0" dirty="0">
                <a:solidFill>
                  <a:srgbClr val="BB9AF7"/>
                </a:solidFill>
                <a:effectLst/>
                <a:latin typeface="JetBrains Mono Regular" panose="02000009000000000000" pitchFamily="49" charset="0"/>
              </a:rPr>
              <a:t>Parser</a:t>
            </a:r>
            <a:r>
              <a:rPr lang="en-US" b="0" dirty="0">
                <a:solidFill>
                  <a:srgbClr val="A9B1D6"/>
                </a:solidFill>
                <a:effectLst/>
                <a:latin typeface="JetBrains Mono Regular" panose="02000009000000000000" pitchFamily="49" charset="0"/>
              </a:rPr>
              <a:t> </a:t>
            </a:r>
            <a:r>
              <a:rPr lang="en-US" b="0" dirty="0">
                <a:solidFill>
                  <a:srgbClr val="C0CAF5"/>
                </a:solidFill>
                <a:effectLst/>
                <a:latin typeface="JetBrains Mono Regular" panose="02000009000000000000" pitchFamily="49" charset="0"/>
              </a:rPr>
              <a:t>a</a:t>
            </a:r>
            <a:r>
              <a:rPr lang="en-US" b="0" dirty="0">
                <a:solidFill>
                  <a:srgbClr val="A9B1D6"/>
                </a:solidFill>
                <a:effectLst/>
                <a:latin typeface="JetBrains Mono Regular" panose="02000009000000000000" pitchFamily="49" charset="0"/>
              </a:rPr>
              <a:t> </a:t>
            </a:r>
            <a:r>
              <a:rPr lang="en-US" b="0" dirty="0">
                <a:solidFill>
                  <a:srgbClr val="89DDFF"/>
                </a:solidFill>
                <a:effectLst/>
                <a:latin typeface="JetBrains Mono Regular" panose="02000009000000000000" pitchFamily="49" charset="0"/>
              </a:rPr>
              <a:t>=</a:t>
            </a:r>
            <a:r>
              <a:rPr lang="en-US" b="0" dirty="0">
                <a:solidFill>
                  <a:srgbClr val="A9B1D6"/>
                </a:solidFill>
                <a:effectLst/>
                <a:latin typeface="JetBrains Mono Regular" panose="02000009000000000000" pitchFamily="49" charset="0"/>
              </a:rPr>
              <a:t> </a:t>
            </a:r>
            <a:r>
              <a:rPr lang="en-US" b="0" dirty="0">
                <a:solidFill>
                  <a:srgbClr val="E0AF68"/>
                </a:solidFill>
                <a:effectLst/>
                <a:latin typeface="JetBrains Mono Regular" panose="02000009000000000000" pitchFamily="49" charset="0"/>
              </a:rPr>
              <a:t>P</a:t>
            </a:r>
            <a:r>
              <a:rPr lang="en-US" b="0" dirty="0">
                <a:solidFill>
                  <a:srgbClr val="A9B1D6"/>
                </a:solidFill>
                <a:effectLst/>
                <a:latin typeface="JetBrains Mono Regular" panose="02000009000000000000" pitchFamily="49" charset="0"/>
              </a:rPr>
              <a:t> </a:t>
            </a:r>
            <a:r>
              <a:rPr lang="en-US" b="0" dirty="0">
                <a:solidFill>
                  <a:srgbClr val="89DDFF"/>
                </a:solidFill>
                <a:effectLst/>
                <a:latin typeface="JetBrains Mono Regular" panose="02000009000000000000" pitchFamily="49" charset="0"/>
              </a:rPr>
              <a:t>(</a:t>
            </a:r>
            <a:r>
              <a:rPr lang="en-US" b="0" dirty="0">
                <a:solidFill>
                  <a:srgbClr val="BB9AF7"/>
                </a:solidFill>
                <a:effectLst/>
                <a:latin typeface="JetBrains Mono Regular" panose="02000009000000000000" pitchFamily="49" charset="0"/>
              </a:rPr>
              <a:t>String</a:t>
            </a:r>
            <a:r>
              <a:rPr lang="en-US" b="0" dirty="0">
                <a:solidFill>
                  <a:srgbClr val="A9B1D6"/>
                </a:solidFill>
                <a:effectLst/>
                <a:latin typeface="JetBrains Mono Regular" panose="02000009000000000000" pitchFamily="49" charset="0"/>
              </a:rPr>
              <a:t> </a:t>
            </a:r>
            <a:r>
              <a:rPr lang="en-US" b="0" dirty="0">
                <a:solidFill>
                  <a:srgbClr val="89DDFF"/>
                </a:solidFill>
                <a:effectLst/>
                <a:latin typeface="JetBrains Mono Regular" panose="02000009000000000000" pitchFamily="49" charset="0"/>
              </a:rPr>
              <a:t>-&gt;</a:t>
            </a:r>
            <a:r>
              <a:rPr lang="en-US" b="0" dirty="0">
                <a:solidFill>
                  <a:srgbClr val="A9B1D6"/>
                </a:solidFill>
                <a:effectLst/>
                <a:latin typeface="JetBrains Mono Regular" panose="02000009000000000000" pitchFamily="49" charset="0"/>
              </a:rPr>
              <a:t> </a:t>
            </a:r>
            <a:r>
              <a:rPr lang="en-US" b="0" dirty="0">
                <a:solidFill>
                  <a:srgbClr val="BB9AF7"/>
                </a:solidFill>
                <a:effectLst/>
                <a:latin typeface="JetBrains Mono Regular" panose="02000009000000000000" pitchFamily="49" charset="0"/>
              </a:rPr>
              <a:t>Maybe</a:t>
            </a:r>
            <a:r>
              <a:rPr lang="en-US" b="0" dirty="0">
                <a:solidFill>
                  <a:srgbClr val="A9B1D6"/>
                </a:solidFill>
                <a:effectLst/>
                <a:latin typeface="JetBrains Mono Regular" panose="02000009000000000000" pitchFamily="49" charset="0"/>
              </a:rPr>
              <a:t> </a:t>
            </a:r>
            <a:r>
              <a:rPr lang="en-US" b="0" dirty="0">
                <a:solidFill>
                  <a:srgbClr val="89DDFF"/>
                </a:solidFill>
                <a:effectLst/>
                <a:latin typeface="JetBrains Mono Regular" panose="02000009000000000000" pitchFamily="49" charset="0"/>
              </a:rPr>
              <a:t>(</a:t>
            </a:r>
            <a:r>
              <a:rPr lang="en-US" b="0" dirty="0">
                <a:solidFill>
                  <a:srgbClr val="C0CAF5"/>
                </a:solidFill>
                <a:effectLst/>
                <a:latin typeface="JetBrains Mono Regular" panose="02000009000000000000" pitchFamily="49" charset="0"/>
              </a:rPr>
              <a:t>a</a:t>
            </a:r>
            <a:r>
              <a:rPr lang="en-US" b="0" dirty="0">
                <a:solidFill>
                  <a:srgbClr val="89DDFF"/>
                </a:solidFill>
                <a:effectLst/>
                <a:latin typeface="JetBrains Mono Regular" panose="02000009000000000000" pitchFamily="49" charset="0"/>
              </a:rPr>
              <a:t>,</a:t>
            </a:r>
            <a:r>
              <a:rPr lang="en-US" b="0" dirty="0">
                <a:solidFill>
                  <a:srgbClr val="A9B1D6"/>
                </a:solidFill>
                <a:effectLst/>
                <a:latin typeface="JetBrains Mono Regular" panose="02000009000000000000" pitchFamily="49" charset="0"/>
              </a:rPr>
              <a:t> </a:t>
            </a:r>
            <a:r>
              <a:rPr lang="en-US" b="0" dirty="0">
                <a:solidFill>
                  <a:srgbClr val="BB9AF7"/>
                </a:solidFill>
                <a:effectLst/>
                <a:latin typeface="JetBrains Mono Regular" panose="02000009000000000000" pitchFamily="49" charset="0"/>
              </a:rPr>
              <a:t>String</a:t>
            </a:r>
            <a:r>
              <a:rPr lang="en-US" b="0" dirty="0">
                <a:solidFill>
                  <a:srgbClr val="89DDFF"/>
                </a:solidFill>
                <a:effectLst/>
                <a:latin typeface="JetBrains Mono Regular" panose="02000009000000000000" pitchFamily="49" charset="0"/>
              </a:rPr>
              <a:t>))</a:t>
            </a:r>
            <a:endParaRPr lang="en-US" b="0" dirty="0">
              <a:solidFill>
                <a:srgbClr val="A9B1D6"/>
              </a:solidFill>
              <a:effectLst/>
              <a:latin typeface="JetBrains Mono Regular" panose="02000009000000000000" pitchFamily="49" charset="0"/>
            </a:endParaRPr>
          </a:p>
          <a:p>
            <a:r>
              <a:rPr lang="en-US" b="0" dirty="0">
                <a:solidFill>
                  <a:srgbClr val="89DDFF"/>
                </a:solidFill>
                <a:effectLst/>
                <a:latin typeface="JetBrains Mono Regular" panose="02000009000000000000" pitchFamily="49" charset="0"/>
              </a:rPr>
              <a:t>instance</a:t>
            </a:r>
            <a:r>
              <a:rPr lang="en-US" b="0" dirty="0">
                <a:solidFill>
                  <a:srgbClr val="A9B1D6"/>
                </a:solidFill>
                <a:effectLst/>
                <a:latin typeface="JetBrains Mono Regular" panose="02000009000000000000" pitchFamily="49" charset="0"/>
              </a:rPr>
              <a:t> </a:t>
            </a:r>
            <a:r>
              <a:rPr lang="en-US" b="0" dirty="0">
                <a:solidFill>
                  <a:srgbClr val="BB9AF7"/>
                </a:solidFill>
                <a:effectLst/>
                <a:latin typeface="JetBrains Mono Regular" panose="02000009000000000000" pitchFamily="49" charset="0"/>
              </a:rPr>
              <a:t>Monad</a:t>
            </a:r>
            <a:r>
              <a:rPr lang="en-US" b="0" dirty="0">
                <a:solidFill>
                  <a:srgbClr val="A9B1D6"/>
                </a:solidFill>
                <a:effectLst/>
                <a:latin typeface="JetBrains Mono Regular" panose="02000009000000000000" pitchFamily="49" charset="0"/>
              </a:rPr>
              <a:t> </a:t>
            </a:r>
            <a:r>
              <a:rPr lang="en-US" b="0" dirty="0">
                <a:solidFill>
                  <a:srgbClr val="BB9AF7"/>
                </a:solidFill>
                <a:effectLst/>
                <a:latin typeface="JetBrains Mono Regular" panose="02000009000000000000" pitchFamily="49" charset="0"/>
              </a:rPr>
              <a:t>Parser</a:t>
            </a:r>
            <a:r>
              <a:rPr lang="en-US" b="0" dirty="0">
                <a:solidFill>
                  <a:srgbClr val="A9B1D6"/>
                </a:solidFill>
                <a:effectLst/>
                <a:latin typeface="JetBrains Mono Regular" panose="02000009000000000000" pitchFamily="49" charset="0"/>
              </a:rPr>
              <a:t> </a:t>
            </a:r>
            <a:r>
              <a:rPr lang="en-US" b="0" dirty="0">
                <a:solidFill>
                  <a:srgbClr val="89DDFF"/>
                </a:solidFill>
                <a:effectLst/>
                <a:latin typeface="JetBrains Mono Regular" panose="02000009000000000000" pitchFamily="49" charset="0"/>
              </a:rPr>
              <a:t>where</a:t>
            </a:r>
            <a:endParaRPr lang="en-US" b="0" dirty="0">
              <a:solidFill>
                <a:srgbClr val="A9B1D6"/>
              </a:solidFill>
              <a:effectLst/>
              <a:latin typeface="JetBrains Mono Regular" panose="02000009000000000000" pitchFamily="49" charset="0"/>
            </a:endParaRPr>
          </a:p>
          <a:p>
            <a:r>
              <a:rPr lang="en-US" b="0" dirty="0">
                <a:solidFill>
                  <a:srgbClr val="89DDFF"/>
                </a:solidFill>
                <a:effectLst/>
                <a:latin typeface="JetBrains Mono Regular" panose="02000009000000000000" pitchFamily="49" charset="0"/>
              </a:rPr>
              <a:t>    </a:t>
            </a:r>
            <a:r>
              <a:rPr lang="en-US" b="0" i="1" dirty="0">
                <a:solidFill>
                  <a:srgbClr val="444B6A"/>
                </a:solidFill>
                <a:effectLst/>
                <a:latin typeface="JetBrains Mono Regular" panose="02000009000000000000" pitchFamily="49" charset="0"/>
              </a:rPr>
              <a:t>-- ...</a:t>
            </a:r>
            <a:endParaRPr lang="en-US" b="0" dirty="0">
              <a:solidFill>
                <a:srgbClr val="A9B1D6"/>
              </a:solidFill>
              <a:effectLst/>
              <a:latin typeface="JetBrains Mono Regular" panose="02000009000000000000" pitchFamily="49" charset="0"/>
            </a:endParaRPr>
          </a:p>
        </p:txBody>
      </p:sp>
      <p:sp>
        <p:nvSpPr>
          <p:cNvPr id="37" name="TextBox 36">
            <a:extLst>
              <a:ext uri="{FF2B5EF4-FFF2-40B4-BE49-F238E27FC236}">
                <a16:creationId xmlns:a16="http://schemas.microsoft.com/office/drawing/2014/main" id="{3F514C0D-C9D8-F45D-CC82-1DBEFEF38765}"/>
              </a:ext>
            </a:extLst>
          </p:cNvPr>
          <p:cNvSpPr txBox="1"/>
          <p:nvPr/>
        </p:nvSpPr>
        <p:spPr>
          <a:xfrm>
            <a:off x="471881" y="512804"/>
            <a:ext cx="6128158" cy="1077218"/>
          </a:xfrm>
          <a:prstGeom prst="rect">
            <a:avLst/>
          </a:prstGeom>
          <a:noFill/>
        </p:spPr>
        <p:txBody>
          <a:bodyPr wrap="square">
            <a:spAutoFit/>
          </a:bodyPr>
          <a:lstStyle/>
          <a:p>
            <a:r>
              <a:rPr lang="en-AU" sz="1600" b="0" i="1" dirty="0">
                <a:solidFill>
                  <a:srgbClr val="9D7CD8"/>
                </a:solidFill>
                <a:effectLst/>
                <a:latin typeface="JetBrains Mono Regular" panose="02000009000000000000" pitchFamily="49" charset="0"/>
              </a:rPr>
              <a:t>let</a:t>
            </a:r>
            <a:r>
              <a:rPr lang="en-AU" sz="1600" b="0" dirty="0">
                <a:solidFill>
                  <a:srgbClr val="A9B1D6"/>
                </a:solidFill>
                <a:effectLst/>
                <a:latin typeface="JetBrains Mono Regular" panose="02000009000000000000" pitchFamily="49" charset="0"/>
              </a:rPr>
              <a:t> </a:t>
            </a:r>
            <a:r>
              <a:rPr lang="en-AU" sz="1600" b="0" dirty="0">
                <a:solidFill>
                  <a:srgbClr val="BB9AF7"/>
                </a:solidFill>
                <a:effectLst/>
                <a:latin typeface="JetBrains Mono Regular" panose="02000009000000000000" pitchFamily="49" charset="0"/>
              </a:rPr>
              <a:t>csv</a:t>
            </a:r>
            <a:r>
              <a:rPr lang="en-AU" sz="1600" b="0" dirty="0">
                <a:solidFill>
                  <a:srgbClr val="A9B1D6"/>
                </a:solidFill>
                <a:effectLst/>
                <a:latin typeface="JetBrains Mono Regular" panose="02000009000000000000" pitchFamily="49" charset="0"/>
              </a:rPr>
              <a:t> </a:t>
            </a:r>
            <a:r>
              <a:rPr lang="en-AU" sz="1600" b="0" dirty="0">
                <a:solidFill>
                  <a:srgbClr val="89DDFF"/>
                </a:solidFill>
                <a:effectLst/>
                <a:latin typeface="JetBrains Mono Regular" panose="02000009000000000000" pitchFamily="49" charset="0"/>
              </a:rPr>
              <a:t>=</a:t>
            </a:r>
            <a:r>
              <a:rPr lang="en-AU" sz="1600" b="0" dirty="0">
                <a:solidFill>
                  <a:srgbClr val="A9B1D6"/>
                </a:solidFill>
                <a:effectLst/>
                <a:latin typeface="JetBrains Mono Regular" panose="02000009000000000000" pitchFamily="49" charset="0"/>
              </a:rPr>
              <a:t> </a:t>
            </a:r>
            <a:r>
              <a:rPr lang="en-AU" sz="1600" b="0" dirty="0" err="1">
                <a:solidFill>
                  <a:srgbClr val="7AA2F7"/>
                </a:solidFill>
                <a:effectLst/>
                <a:latin typeface="JetBrains Mono Regular" panose="02000009000000000000" pitchFamily="49" charset="0"/>
              </a:rPr>
              <a:t>separatedList</a:t>
            </a:r>
            <a:r>
              <a:rPr lang="en-AU" sz="1600" b="0" dirty="0">
                <a:solidFill>
                  <a:srgbClr val="9ABDF5"/>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A9B1D6"/>
                </a:solidFill>
                <a:effectLst/>
                <a:latin typeface="JetBrains Mono Regular" panose="02000009000000000000" pitchFamily="49" charset="0"/>
              </a:rPr>
              <a:t>    </a:t>
            </a:r>
            <a:r>
              <a:rPr lang="en-AU" sz="1600" b="0" dirty="0" err="1">
                <a:solidFill>
                  <a:srgbClr val="7AA2F7"/>
                </a:solidFill>
                <a:effectLst/>
                <a:latin typeface="JetBrains Mono Regular" panose="02000009000000000000" pitchFamily="49" charset="0"/>
              </a:rPr>
              <a:t>separatedList</a:t>
            </a:r>
            <a:r>
              <a:rPr lang="en-AU" sz="1600" b="0" dirty="0">
                <a:solidFill>
                  <a:srgbClr val="9ABDF5"/>
                </a:solidFill>
                <a:effectLst/>
                <a:latin typeface="JetBrains Mono Regular" panose="02000009000000000000" pitchFamily="49" charset="0"/>
              </a:rPr>
              <a:t>(</a:t>
            </a:r>
            <a:r>
              <a:rPr lang="en-AU" sz="1600" b="0" dirty="0">
                <a:solidFill>
                  <a:srgbClr val="C0CAF5"/>
                </a:solidFill>
                <a:effectLst/>
                <a:latin typeface="JetBrains Mono Regular" panose="02000009000000000000" pitchFamily="49" charset="0"/>
              </a:rPr>
              <a:t>float</a:t>
            </a:r>
            <a:r>
              <a:rPr lang="en-AU" sz="1600" b="0" dirty="0">
                <a:solidFill>
                  <a:srgbClr val="89DDFF"/>
                </a:solidFill>
                <a:effectLst/>
                <a:latin typeface="JetBrains Mono Regular" panose="02000009000000000000" pitchFamily="49" charset="0"/>
              </a:rPr>
              <a:t>,</a:t>
            </a:r>
            <a:r>
              <a:rPr lang="en-AU" sz="1600" b="0" dirty="0">
                <a:solidFill>
                  <a:srgbClr val="A9B1D6"/>
                </a:solidFill>
                <a:effectLst/>
                <a:latin typeface="JetBrains Mono Regular" panose="02000009000000000000" pitchFamily="49" charset="0"/>
              </a:rPr>
              <a:t> </a:t>
            </a:r>
            <a:r>
              <a:rPr lang="en-AU" sz="1600" b="0" dirty="0">
                <a:solidFill>
                  <a:srgbClr val="7AA2F7"/>
                </a:solidFill>
                <a:effectLst/>
                <a:latin typeface="JetBrains Mono Regular" panose="02000009000000000000" pitchFamily="49" charset="0"/>
              </a:rPr>
              <a:t>str</a:t>
            </a:r>
            <a:r>
              <a:rPr lang="en-AU" sz="1600" b="0" dirty="0">
                <a:solidFill>
                  <a:srgbClr val="9ABDF5"/>
                </a:solidFill>
                <a:effectLst/>
                <a:latin typeface="JetBrains Mono Regular" panose="02000009000000000000" pitchFamily="49" charset="0"/>
              </a:rPr>
              <a:t>(</a:t>
            </a:r>
            <a:r>
              <a:rPr lang="en-AU" sz="1600" b="0" dirty="0">
                <a:solidFill>
                  <a:srgbClr val="89DDFF"/>
                </a:solidFill>
                <a:effectLst/>
                <a:latin typeface="JetBrains Mono Regular" panose="02000009000000000000" pitchFamily="49" charset="0"/>
              </a:rPr>
              <a:t>"</a:t>
            </a:r>
            <a:r>
              <a:rPr lang="en-AU" sz="1600" b="0" dirty="0">
                <a:solidFill>
                  <a:srgbClr val="9ECE6A"/>
                </a:solidFill>
                <a:effectLst/>
                <a:latin typeface="JetBrains Mono Regular" panose="02000009000000000000" pitchFamily="49" charset="0"/>
              </a:rPr>
              <a:t>,</a:t>
            </a:r>
            <a:r>
              <a:rPr lang="en-AU" sz="1600" b="0" dirty="0">
                <a:solidFill>
                  <a:srgbClr val="89DDFF"/>
                </a:solidFill>
                <a:effectLst/>
                <a:latin typeface="JetBrains Mono Regular" panose="02000009000000000000" pitchFamily="49" charset="0"/>
              </a:rPr>
              <a:t>"</a:t>
            </a:r>
            <a:r>
              <a:rPr lang="en-AU" sz="1600" b="0" dirty="0">
                <a:solidFill>
                  <a:srgbClr val="9ABDF5"/>
                </a:solidFill>
                <a:effectLst/>
                <a:latin typeface="JetBrains Mono Regular" panose="02000009000000000000" pitchFamily="49" charset="0"/>
              </a:rPr>
              <a:t>))</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A9B1D6"/>
                </a:solidFill>
                <a:effectLst/>
                <a:latin typeface="JetBrains Mono Regular" panose="02000009000000000000" pitchFamily="49" charset="0"/>
              </a:rPr>
              <a:t>    </a:t>
            </a:r>
            <a:r>
              <a:rPr lang="en-AU" sz="1600" b="0" dirty="0">
                <a:solidFill>
                  <a:srgbClr val="C0CAF5"/>
                </a:solidFill>
                <a:effectLst/>
                <a:latin typeface="JetBrains Mono Regular" panose="02000009000000000000" pitchFamily="49" charset="0"/>
              </a:rPr>
              <a:t>newline</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p:txBody>
      </p:sp>
      <p:sp>
        <p:nvSpPr>
          <p:cNvPr id="4" name="Subtitle 2">
            <a:extLst>
              <a:ext uri="{FF2B5EF4-FFF2-40B4-BE49-F238E27FC236}">
                <a16:creationId xmlns:a16="http://schemas.microsoft.com/office/drawing/2014/main" id="{98FFDE52-F464-DA1B-F8C2-4C88D1249A30}"/>
              </a:ext>
            </a:extLst>
          </p:cNvPr>
          <p:cNvSpPr txBox="1">
            <a:spLocks/>
          </p:cNvSpPr>
          <p:nvPr/>
        </p:nvSpPr>
        <p:spPr>
          <a:xfrm>
            <a:off x="3317032" y="5930889"/>
            <a:ext cx="1902668" cy="365125"/>
          </a:xfrm>
          <a:prstGeom prst="rect">
            <a:avLst/>
          </a:prstGeom>
        </p:spPr>
        <p:txBody>
          <a:bodyPr vert="horz" lIns="91440" tIns="45720" rIns="91440" bIns="45720" rtlCol="0" anchor="t">
            <a:normAutofit fontScale="92500" lnSpcReduction="10000"/>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Tx/>
              <a:buNone/>
              <a:defRPr sz="2000" b="1"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Tx/>
              <a:buNone/>
              <a:defRPr sz="1600" b="1"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AU" sz="1600" dirty="0">
                <a:latin typeface="Fira Sans Light" panose="020B0403050000020004" pitchFamily="34" charset="0"/>
              </a:rPr>
              <a:t>(by </a:t>
            </a:r>
            <a:r>
              <a:rPr lang="en-AU" sz="1600" dirty="0" err="1">
                <a:latin typeface="Fira Sans Light" panose="020B0403050000020004" pitchFamily="34" charset="0"/>
              </a:rPr>
              <a:t>villuna</a:t>
            </a:r>
            <a:r>
              <a:rPr lang="en-AU" sz="1600" dirty="0">
                <a:latin typeface="Fira Sans Light" panose="020B0403050000020004" pitchFamily="34" charset="0"/>
              </a:rPr>
              <a:t>)</a:t>
            </a:r>
          </a:p>
          <a:p>
            <a:endParaRPr lang="en-AU" sz="1600" dirty="0">
              <a:latin typeface="Fira Sans Light" panose="020B0403050000020004" pitchFamily="34" charset="0"/>
            </a:endParaRPr>
          </a:p>
        </p:txBody>
      </p:sp>
    </p:spTree>
    <p:extLst>
      <p:ext uri="{BB962C8B-B14F-4D97-AF65-F5344CB8AC3E}">
        <p14:creationId xmlns:p14="http://schemas.microsoft.com/office/powerpoint/2010/main" val="14462718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My first grammar</a:t>
            </a:r>
          </a:p>
        </p:txBody>
      </p:sp>
      <p:sp>
        <p:nvSpPr>
          <p:cNvPr id="4" name="TextBox 3">
            <a:extLst>
              <a:ext uri="{FF2B5EF4-FFF2-40B4-BE49-F238E27FC236}">
                <a16:creationId xmlns:a16="http://schemas.microsoft.com/office/drawing/2014/main" id="{B3F2AB9F-D023-429C-382E-2923594A6AC7}"/>
              </a:ext>
            </a:extLst>
          </p:cNvPr>
          <p:cNvSpPr txBox="1"/>
          <p:nvPr/>
        </p:nvSpPr>
        <p:spPr>
          <a:xfrm>
            <a:off x="1520504" y="2296216"/>
            <a:ext cx="9116736" cy="461665"/>
          </a:xfrm>
          <a:prstGeom prst="rect">
            <a:avLst/>
          </a:prstGeom>
          <a:noFill/>
        </p:spPr>
        <p:txBody>
          <a:bodyPr wrap="square">
            <a:spAutoFit/>
          </a:bodyPr>
          <a:lstStyle/>
          <a:p>
            <a:r>
              <a:rPr lang="en-AU" sz="2400" b="0" dirty="0">
                <a:solidFill>
                  <a:srgbClr val="89DDFF"/>
                </a:solidFill>
                <a:effectLst/>
                <a:latin typeface="JetBrains Mono Regular" panose="02000009000000000000" pitchFamily="49" charset="0"/>
              </a:rPr>
              <a:t>name ::= "</a:t>
            </a:r>
            <a:r>
              <a:rPr lang="en-AU" sz="2400" b="0" dirty="0" err="1">
                <a:solidFill>
                  <a:srgbClr val="89DDFF"/>
                </a:solidFill>
                <a:effectLst/>
                <a:latin typeface="JetBrains Mono Regular" panose="02000009000000000000" pitchFamily="49" charset="0"/>
              </a:rPr>
              <a:t>uqcs</a:t>
            </a:r>
            <a:r>
              <a:rPr lang="en-AU" sz="2400" b="0" dirty="0">
                <a:solidFill>
                  <a:srgbClr val="89DDFF"/>
                </a:solidFill>
                <a:effectLst/>
                <a:latin typeface="JetBrains Mono Regular" panose="02000009000000000000" pitchFamily="49" charset="0"/>
              </a:rPr>
              <a:t>"</a:t>
            </a:r>
          </a:p>
        </p:txBody>
      </p:sp>
    </p:spTree>
    <p:extLst>
      <p:ext uri="{BB962C8B-B14F-4D97-AF65-F5344CB8AC3E}">
        <p14:creationId xmlns:p14="http://schemas.microsoft.com/office/powerpoint/2010/main" val="27553043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My first grammar - Alternatives</a:t>
            </a:r>
          </a:p>
        </p:txBody>
      </p:sp>
      <p:sp>
        <p:nvSpPr>
          <p:cNvPr id="4" name="TextBox 3">
            <a:extLst>
              <a:ext uri="{FF2B5EF4-FFF2-40B4-BE49-F238E27FC236}">
                <a16:creationId xmlns:a16="http://schemas.microsoft.com/office/drawing/2014/main" id="{B3F2AB9F-D023-429C-382E-2923594A6AC7}"/>
              </a:ext>
            </a:extLst>
          </p:cNvPr>
          <p:cNvSpPr txBox="1"/>
          <p:nvPr/>
        </p:nvSpPr>
        <p:spPr>
          <a:xfrm>
            <a:off x="1520504" y="2296216"/>
            <a:ext cx="9116736" cy="1569660"/>
          </a:xfrm>
          <a:prstGeom prst="rect">
            <a:avLst/>
          </a:prstGeom>
          <a:noFill/>
        </p:spPr>
        <p:txBody>
          <a:bodyPr wrap="square">
            <a:spAutoFit/>
          </a:bodyPr>
          <a:lstStyle/>
          <a:p>
            <a:r>
              <a:rPr lang="en-AU" sz="2400" b="0" dirty="0">
                <a:solidFill>
                  <a:srgbClr val="89DDFF"/>
                </a:solidFill>
                <a:effectLst/>
                <a:latin typeface="JetBrains Mono Regular" panose="02000009000000000000" pitchFamily="49" charset="0"/>
              </a:rPr>
              <a:t>name ::= "</a:t>
            </a:r>
            <a:r>
              <a:rPr lang="en-AU" sz="2400" b="0" dirty="0" err="1">
                <a:solidFill>
                  <a:srgbClr val="89DDFF"/>
                </a:solidFill>
                <a:effectLst/>
                <a:latin typeface="JetBrains Mono Regular" panose="02000009000000000000" pitchFamily="49" charset="0"/>
              </a:rPr>
              <a:t>uqcs</a:t>
            </a:r>
            <a:r>
              <a:rPr lang="en-AU" sz="2400" b="0" dirty="0">
                <a:solidFill>
                  <a:srgbClr val="89DDFF"/>
                </a:solidFill>
                <a:effectLst/>
                <a:latin typeface="JetBrains Mono Regular" panose="02000009000000000000" pitchFamily="49" charset="0"/>
              </a:rPr>
              <a:t>"</a:t>
            </a:r>
          </a:p>
          <a:p>
            <a:endParaRPr lang="en-AU" sz="2400" dirty="0">
              <a:solidFill>
                <a:srgbClr val="89DDFF"/>
              </a:solidFill>
              <a:latin typeface="JetBrains Mono Regular" panose="02000009000000000000" pitchFamily="49" charset="0"/>
            </a:endParaRPr>
          </a:p>
          <a:p>
            <a:r>
              <a:rPr lang="en-US" sz="2400" b="0" dirty="0">
                <a:solidFill>
                  <a:srgbClr val="89DDFF"/>
                </a:solidFill>
                <a:effectLst/>
                <a:latin typeface="JetBrains Mono Regular" panose="02000009000000000000" pitchFamily="49" charset="0"/>
              </a:rPr>
              <a:t>greeting ::= "hello" | "</a:t>
            </a:r>
            <a:r>
              <a:rPr lang="en-US" sz="2400" b="0" dirty="0" err="1">
                <a:solidFill>
                  <a:srgbClr val="89DDFF"/>
                </a:solidFill>
                <a:effectLst/>
                <a:latin typeface="JetBrains Mono Regular" panose="02000009000000000000" pitchFamily="49" charset="0"/>
              </a:rPr>
              <a:t>gday</a:t>
            </a:r>
            <a:r>
              <a:rPr lang="en-US" sz="2400" b="0" dirty="0">
                <a:solidFill>
                  <a:srgbClr val="89DDFF"/>
                </a:solidFill>
                <a:effectLst/>
                <a:latin typeface="JetBrains Mono Regular" panose="02000009000000000000" pitchFamily="49" charset="0"/>
              </a:rPr>
              <a:t>" | "</a:t>
            </a:r>
            <a:r>
              <a:rPr lang="en-US" sz="2400" b="0" dirty="0" err="1">
                <a:solidFill>
                  <a:srgbClr val="89DDFF"/>
                </a:solidFill>
                <a:effectLst/>
                <a:latin typeface="JetBrains Mono Regular" panose="02000009000000000000" pitchFamily="49" charset="0"/>
              </a:rPr>
              <a:t>hiii</a:t>
            </a:r>
            <a:r>
              <a:rPr lang="en-US" sz="2400" b="0" dirty="0">
                <a:solidFill>
                  <a:srgbClr val="89DDFF"/>
                </a:solidFill>
                <a:effectLst/>
                <a:latin typeface="JetBrains Mono Regular" panose="02000009000000000000" pitchFamily="49" charset="0"/>
              </a:rPr>
              <a:t> :3"</a:t>
            </a:r>
            <a:endParaRPr lang="en-US" sz="2400" b="0" dirty="0">
              <a:solidFill>
                <a:srgbClr val="A9B1D6"/>
              </a:solidFill>
              <a:effectLst/>
              <a:latin typeface="JetBrains Mono Regular" panose="02000009000000000000" pitchFamily="49" charset="0"/>
            </a:endParaRPr>
          </a:p>
          <a:p>
            <a:endParaRPr lang="en-AU" sz="2400" b="0" dirty="0">
              <a:solidFill>
                <a:srgbClr val="A9B1D6"/>
              </a:solidFill>
              <a:effectLst/>
              <a:latin typeface="JetBrains Mono Regular" panose="02000009000000000000" pitchFamily="49" charset="0"/>
            </a:endParaRPr>
          </a:p>
        </p:txBody>
      </p:sp>
    </p:spTree>
    <p:extLst>
      <p:ext uri="{BB962C8B-B14F-4D97-AF65-F5344CB8AC3E}">
        <p14:creationId xmlns:p14="http://schemas.microsoft.com/office/powerpoint/2010/main" val="3481518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My first grammar - Sequences</a:t>
            </a:r>
          </a:p>
        </p:txBody>
      </p:sp>
      <p:sp>
        <p:nvSpPr>
          <p:cNvPr id="4" name="TextBox 3">
            <a:extLst>
              <a:ext uri="{FF2B5EF4-FFF2-40B4-BE49-F238E27FC236}">
                <a16:creationId xmlns:a16="http://schemas.microsoft.com/office/drawing/2014/main" id="{B3F2AB9F-D023-429C-382E-2923594A6AC7}"/>
              </a:ext>
            </a:extLst>
          </p:cNvPr>
          <p:cNvSpPr txBox="1"/>
          <p:nvPr/>
        </p:nvSpPr>
        <p:spPr>
          <a:xfrm>
            <a:off x="1520504" y="2296216"/>
            <a:ext cx="9116736" cy="1938992"/>
          </a:xfrm>
          <a:prstGeom prst="rect">
            <a:avLst/>
          </a:prstGeom>
          <a:noFill/>
        </p:spPr>
        <p:txBody>
          <a:bodyPr wrap="square">
            <a:spAutoFit/>
          </a:bodyPr>
          <a:lstStyle/>
          <a:p>
            <a:r>
              <a:rPr lang="en-AU" sz="2400" b="0" dirty="0">
                <a:solidFill>
                  <a:srgbClr val="89DDFF"/>
                </a:solidFill>
                <a:effectLst/>
                <a:latin typeface="JetBrains Mono Regular" panose="02000009000000000000" pitchFamily="49" charset="0"/>
              </a:rPr>
              <a:t>name ::= "</a:t>
            </a:r>
            <a:r>
              <a:rPr lang="en-AU" sz="2400" b="0" dirty="0" err="1">
                <a:solidFill>
                  <a:srgbClr val="89DDFF"/>
                </a:solidFill>
                <a:effectLst/>
                <a:latin typeface="JetBrains Mono Regular" panose="02000009000000000000" pitchFamily="49" charset="0"/>
              </a:rPr>
              <a:t>uqcs</a:t>
            </a:r>
            <a:r>
              <a:rPr lang="en-AU" sz="2400" b="0" dirty="0">
                <a:solidFill>
                  <a:srgbClr val="89DDFF"/>
                </a:solidFill>
                <a:effectLst/>
                <a:latin typeface="JetBrains Mono Regular" panose="02000009000000000000" pitchFamily="49" charset="0"/>
              </a:rPr>
              <a:t>"</a:t>
            </a:r>
          </a:p>
          <a:p>
            <a:endParaRPr lang="en-AU" sz="2400" dirty="0">
              <a:solidFill>
                <a:srgbClr val="89DDFF"/>
              </a:solidFill>
              <a:latin typeface="JetBrains Mono Regular" panose="02000009000000000000" pitchFamily="49" charset="0"/>
            </a:endParaRPr>
          </a:p>
          <a:p>
            <a:r>
              <a:rPr lang="en-US" sz="2400" b="0" dirty="0">
                <a:solidFill>
                  <a:srgbClr val="89DDFF"/>
                </a:solidFill>
                <a:effectLst/>
                <a:latin typeface="JetBrains Mono Regular" panose="02000009000000000000" pitchFamily="49" charset="0"/>
              </a:rPr>
              <a:t>greeting ::= "hello" | "</a:t>
            </a:r>
            <a:r>
              <a:rPr lang="en-US" sz="2400" b="0" dirty="0" err="1">
                <a:solidFill>
                  <a:srgbClr val="89DDFF"/>
                </a:solidFill>
                <a:effectLst/>
                <a:latin typeface="JetBrains Mono Regular" panose="02000009000000000000" pitchFamily="49" charset="0"/>
              </a:rPr>
              <a:t>gday</a:t>
            </a:r>
            <a:r>
              <a:rPr lang="en-US" sz="2400" b="0" dirty="0">
                <a:solidFill>
                  <a:srgbClr val="89DDFF"/>
                </a:solidFill>
                <a:effectLst/>
                <a:latin typeface="JetBrains Mono Regular" panose="02000009000000000000" pitchFamily="49" charset="0"/>
              </a:rPr>
              <a:t>" | "</a:t>
            </a:r>
            <a:r>
              <a:rPr lang="en-US" sz="2400" b="0" dirty="0" err="1">
                <a:solidFill>
                  <a:srgbClr val="89DDFF"/>
                </a:solidFill>
                <a:effectLst/>
                <a:latin typeface="JetBrains Mono Regular" panose="02000009000000000000" pitchFamily="49" charset="0"/>
              </a:rPr>
              <a:t>hiii</a:t>
            </a:r>
            <a:r>
              <a:rPr lang="en-US" sz="2400" b="0" dirty="0">
                <a:solidFill>
                  <a:srgbClr val="89DDFF"/>
                </a:solidFill>
                <a:effectLst/>
                <a:latin typeface="JetBrains Mono Regular" panose="02000009000000000000" pitchFamily="49" charset="0"/>
              </a:rPr>
              <a:t> :3“</a:t>
            </a:r>
          </a:p>
          <a:p>
            <a:endParaRPr lang="en-US" sz="2400" dirty="0">
              <a:solidFill>
                <a:srgbClr val="89DDFF"/>
              </a:solidFill>
              <a:latin typeface="JetBrains Mono Regular" panose="02000009000000000000" pitchFamily="49" charset="0"/>
            </a:endParaRPr>
          </a:p>
          <a:p>
            <a:r>
              <a:rPr lang="en-AU" sz="2400" b="0" dirty="0">
                <a:solidFill>
                  <a:srgbClr val="89DDFF"/>
                </a:solidFill>
                <a:effectLst/>
                <a:latin typeface="JetBrains Mono Regular" panose="02000009000000000000" pitchFamily="49" charset="0"/>
              </a:rPr>
              <a:t>message ::= greeting ", " name</a:t>
            </a:r>
            <a:endParaRPr lang="en-AU" sz="2400" b="0" dirty="0">
              <a:solidFill>
                <a:srgbClr val="A9B1D6"/>
              </a:solidFill>
              <a:effectLst/>
              <a:latin typeface="JetBrains Mono Regular" panose="02000009000000000000" pitchFamily="49" charset="0"/>
            </a:endParaRPr>
          </a:p>
        </p:txBody>
      </p:sp>
    </p:spTree>
    <p:extLst>
      <p:ext uri="{BB962C8B-B14F-4D97-AF65-F5344CB8AC3E}">
        <p14:creationId xmlns:p14="http://schemas.microsoft.com/office/powerpoint/2010/main" val="29519838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My first grammar</a:t>
            </a:r>
          </a:p>
        </p:txBody>
      </p:sp>
      <p:sp>
        <p:nvSpPr>
          <p:cNvPr id="4" name="TextBox 3">
            <a:extLst>
              <a:ext uri="{FF2B5EF4-FFF2-40B4-BE49-F238E27FC236}">
                <a16:creationId xmlns:a16="http://schemas.microsoft.com/office/drawing/2014/main" id="{B3F2AB9F-D023-429C-382E-2923594A6AC7}"/>
              </a:ext>
            </a:extLst>
          </p:cNvPr>
          <p:cNvSpPr txBox="1"/>
          <p:nvPr/>
        </p:nvSpPr>
        <p:spPr>
          <a:xfrm>
            <a:off x="1520504" y="2296216"/>
            <a:ext cx="9116736" cy="1938992"/>
          </a:xfrm>
          <a:prstGeom prst="rect">
            <a:avLst/>
          </a:prstGeom>
          <a:noFill/>
        </p:spPr>
        <p:txBody>
          <a:bodyPr wrap="square">
            <a:spAutoFit/>
          </a:bodyPr>
          <a:lstStyle/>
          <a:p>
            <a:r>
              <a:rPr lang="en-AU" sz="2400" b="0" dirty="0">
                <a:solidFill>
                  <a:srgbClr val="89DDFF"/>
                </a:solidFill>
                <a:effectLst/>
                <a:latin typeface="JetBrains Mono Regular" panose="02000009000000000000" pitchFamily="49" charset="0"/>
              </a:rPr>
              <a:t>name ::= "</a:t>
            </a:r>
            <a:r>
              <a:rPr lang="en-AU" sz="2400" b="0" dirty="0" err="1">
                <a:solidFill>
                  <a:srgbClr val="89DDFF"/>
                </a:solidFill>
                <a:effectLst/>
                <a:latin typeface="JetBrains Mono Regular" panose="02000009000000000000" pitchFamily="49" charset="0"/>
              </a:rPr>
              <a:t>uqcs</a:t>
            </a:r>
            <a:r>
              <a:rPr lang="en-AU" sz="2400" b="0" dirty="0">
                <a:solidFill>
                  <a:srgbClr val="89DDFF"/>
                </a:solidFill>
                <a:effectLst/>
                <a:latin typeface="JetBrains Mono Regular" panose="02000009000000000000" pitchFamily="49" charset="0"/>
              </a:rPr>
              <a:t>"</a:t>
            </a:r>
          </a:p>
          <a:p>
            <a:endParaRPr lang="en-AU" sz="2400" dirty="0">
              <a:solidFill>
                <a:srgbClr val="89DDFF"/>
              </a:solidFill>
              <a:latin typeface="JetBrains Mono Regular" panose="02000009000000000000" pitchFamily="49" charset="0"/>
            </a:endParaRPr>
          </a:p>
          <a:p>
            <a:r>
              <a:rPr lang="en-US" sz="2400" b="0" dirty="0">
                <a:solidFill>
                  <a:srgbClr val="89DDFF"/>
                </a:solidFill>
                <a:effectLst/>
                <a:latin typeface="JetBrains Mono Regular" panose="02000009000000000000" pitchFamily="49" charset="0"/>
              </a:rPr>
              <a:t>greeting ::= "hello" | "</a:t>
            </a:r>
            <a:r>
              <a:rPr lang="en-US" sz="2400" b="0" dirty="0" err="1">
                <a:solidFill>
                  <a:srgbClr val="89DDFF"/>
                </a:solidFill>
                <a:effectLst/>
                <a:latin typeface="JetBrains Mono Regular" panose="02000009000000000000" pitchFamily="49" charset="0"/>
              </a:rPr>
              <a:t>gday</a:t>
            </a:r>
            <a:r>
              <a:rPr lang="en-US" sz="2400" b="0" dirty="0">
                <a:solidFill>
                  <a:srgbClr val="89DDFF"/>
                </a:solidFill>
                <a:effectLst/>
                <a:latin typeface="JetBrains Mono Regular" panose="02000009000000000000" pitchFamily="49" charset="0"/>
              </a:rPr>
              <a:t>" | "</a:t>
            </a:r>
            <a:r>
              <a:rPr lang="en-US" sz="2400" b="0" dirty="0" err="1">
                <a:solidFill>
                  <a:srgbClr val="89DDFF"/>
                </a:solidFill>
                <a:effectLst/>
                <a:latin typeface="JetBrains Mono Regular" panose="02000009000000000000" pitchFamily="49" charset="0"/>
              </a:rPr>
              <a:t>hiii</a:t>
            </a:r>
            <a:r>
              <a:rPr lang="en-US" sz="2400" b="0" dirty="0">
                <a:solidFill>
                  <a:srgbClr val="89DDFF"/>
                </a:solidFill>
                <a:effectLst/>
                <a:latin typeface="JetBrains Mono Regular" panose="02000009000000000000" pitchFamily="49" charset="0"/>
              </a:rPr>
              <a:t> :3“</a:t>
            </a:r>
          </a:p>
          <a:p>
            <a:endParaRPr lang="en-US" sz="2400" dirty="0">
              <a:solidFill>
                <a:srgbClr val="89DDFF"/>
              </a:solidFill>
              <a:latin typeface="JetBrains Mono Regular" panose="02000009000000000000" pitchFamily="49" charset="0"/>
            </a:endParaRPr>
          </a:p>
          <a:p>
            <a:r>
              <a:rPr lang="en-AU" sz="2400" b="0" dirty="0">
                <a:solidFill>
                  <a:srgbClr val="89DDFF"/>
                </a:solidFill>
                <a:effectLst/>
                <a:latin typeface="JetBrains Mono Regular" panose="02000009000000000000" pitchFamily="49" charset="0"/>
              </a:rPr>
              <a:t>message ::= greeting ", " name</a:t>
            </a:r>
            <a:endParaRPr lang="en-AU" sz="2400" b="0" dirty="0">
              <a:solidFill>
                <a:srgbClr val="A9B1D6"/>
              </a:solidFill>
              <a:effectLst/>
              <a:latin typeface="JetBrains Mono Regular" panose="02000009000000000000" pitchFamily="49" charset="0"/>
            </a:endParaRPr>
          </a:p>
        </p:txBody>
      </p:sp>
      <p:sp>
        <p:nvSpPr>
          <p:cNvPr id="3" name="TextBox 2">
            <a:extLst>
              <a:ext uri="{FF2B5EF4-FFF2-40B4-BE49-F238E27FC236}">
                <a16:creationId xmlns:a16="http://schemas.microsoft.com/office/drawing/2014/main" id="{08AD68DA-BDBC-56C9-B1D3-076D562D24CA}"/>
              </a:ext>
            </a:extLst>
          </p:cNvPr>
          <p:cNvSpPr txBox="1"/>
          <p:nvPr/>
        </p:nvSpPr>
        <p:spPr>
          <a:xfrm>
            <a:off x="1181312" y="4586617"/>
            <a:ext cx="10168991" cy="1754326"/>
          </a:xfrm>
          <a:prstGeom prst="rect">
            <a:avLst/>
          </a:prstGeom>
          <a:noFill/>
        </p:spPr>
        <p:txBody>
          <a:bodyPr wrap="square" rtlCol="0">
            <a:spAutoFit/>
          </a:bodyPr>
          <a:lstStyle/>
          <a:p>
            <a:r>
              <a:rPr lang="en-AU" dirty="0">
                <a:solidFill>
                  <a:schemeClr val="bg1"/>
                </a:solidFill>
                <a:latin typeface="Fira Sans" panose="020B0503050000020004" pitchFamily="34" charset="0"/>
              </a:rPr>
              <a:t>In this grammar, a message could be one of 3 possible strings:</a:t>
            </a:r>
          </a:p>
          <a:p>
            <a:pPr marL="285750" indent="-285750">
              <a:buFont typeface="Arial" panose="020B0604020202020204" pitchFamily="34" charset="0"/>
              <a:buChar char="•"/>
            </a:pPr>
            <a:r>
              <a:rPr lang="en-AU" dirty="0">
                <a:solidFill>
                  <a:schemeClr val="bg1"/>
                </a:solidFill>
                <a:latin typeface="Fira Sans" panose="020B0503050000020004" pitchFamily="34" charset="0"/>
              </a:rPr>
              <a:t>“hello, </a:t>
            </a:r>
            <a:r>
              <a:rPr lang="en-AU" dirty="0" err="1">
                <a:solidFill>
                  <a:schemeClr val="bg1"/>
                </a:solidFill>
                <a:latin typeface="Fira Sans" panose="020B0503050000020004" pitchFamily="34" charset="0"/>
              </a:rPr>
              <a:t>uqcs</a:t>
            </a:r>
            <a:r>
              <a:rPr lang="en-AU" dirty="0">
                <a:solidFill>
                  <a:schemeClr val="bg1"/>
                </a:solidFill>
                <a:latin typeface="Fira Sans" panose="020B0503050000020004" pitchFamily="34" charset="0"/>
              </a:rPr>
              <a:t>”</a:t>
            </a:r>
          </a:p>
          <a:p>
            <a:pPr marL="285750" indent="-285750">
              <a:buFont typeface="Arial" panose="020B0604020202020204" pitchFamily="34" charset="0"/>
              <a:buChar char="•"/>
            </a:pPr>
            <a:r>
              <a:rPr lang="en-AU" dirty="0">
                <a:solidFill>
                  <a:schemeClr val="bg1"/>
                </a:solidFill>
                <a:latin typeface="Fira Sans" panose="020B0503050000020004" pitchFamily="34" charset="0"/>
              </a:rPr>
              <a:t>“</a:t>
            </a:r>
            <a:r>
              <a:rPr lang="en-AU" dirty="0" err="1">
                <a:solidFill>
                  <a:schemeClr val="bg1"/>
                </a:solidFill>
                <a:latin typeface="Fira Sans" panose="020B0503050000020004" pitchFamily="34" charset="0"/>
              </a:rPr>
              <a:t>gday</a:t>
            </a:r>
            <a:r>
              <a:rPr lang="en-AU" dirty="0">
                <a:solidFill>
                  <a:schemeClr val="bg1"/>
                </a:solidFill>
                <a:latin typeface="Fira Sans" panose="020B0503050000020004" pitchFamily="34" charset="0"/>
              </a:rPr>
              <a:t>, </a:t>
            </a:r>
            <a:r>
              <a:rPr lang="en-AU" dirty="0" err="1">
                <a:solidFill>
                  <a:schemeClr val="bg1"/>
                </a:solidFill>
                <a:latin typeface="Fira Sans" panose="020B0503050000020004" pitchFamily="34" charset="0"/>
              </a:rPr>
              <a:t>uqcs</a:t>
            </a:r>
            <a:r>
              <a:rPr lang="en-AU" dirty="0">
                <a:solidFill>
                  <a:schemeClr val="bg1"/>
                </a:solidFill>
                <a:latin typeface="Fira Sans" panose="020B0503050000020004" pitchFamily="34" charset="0"/>
              </a:rPr>
              <a:t>”</a:t>
            </a:r>
          </a:p>
          <a:p>
            <a:pPr marL="285750" indent="-285750">
              <a:buFont typeface="Arial" panose="020B0604020202020204" pitchFamily="34" charset="0"/>
              <a:buChar char="•"/>
            </a:pPr>
            <a:r>
              <a:rPr lang="en-AU" dirty="0">
                <a:solidFill>
                  <a:schemeClr val="bg1"/>
                </a:solidFill>
                <a:latin typeface="Fira Sans" panose="020B0503050000020004" pitchFamily="34" charset="0"/>
              </a:rPr>
              <a:t>“</a:t>
            </a:r>
            <a:r>
              <a:rPr lang="en-AU" dirty="0" err="1">
                <a:solidFill>
                  <a:schemeClr val="bg1"/>
                </a:solidFill>
                <a:latin typeface="Fira Sans" panose="020B0503050000020004" pitchFamily="34" charset="0"/>
              </a:rPr>
              <a:t>hiii</a:t>
            </a:r>
            <a:r>
              <a:rPr lang="en-AU" dirty="0">
                <a:solidFill>
                  <a:schemeClr val="bg1"/>
                </a:solidFill>
                <a:latin typeface="Fira Sans" panose="020B0503050000020004" pitchFamily="34" charset="0"/>
              </a:rPr>
              <a:t> :3, </a:t>
            </a:r>
            <a:r>
              <a:rPr lang="en-AU" dirty="0" err="1">
                <a:solidFill>
                  <a:schemeClr val="bg1"/>
                </a:solidFill>
                <a:latin typeface="Fira Sans" panose="020B0503050000020004" pitchFamily="34" charset="0"/>
              </a:rPr>
              <a:t>uqcs</a:t>
            </a:r>
            <a:r>
              <a:rPr lang="en-AU" dirty="0">
                <a:solidFill>
                  <a:schemeClr val="bg1"/>
                </a:solidFill>
                <a:latin typeface="Fira Sans" panose="020B0503050000020004" pitchFamily="34" charset="0"/>
              </a:rPr>
              <a:t>”</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r>
              <a:rPr lang="en-AU" dirty="0">
                <a:solidFill>
                  <a:schemeClr val="bg1"/>
                </a:solidFill>
                <a:latin typeface="Fira Sans" panose="020B0503050000020004" pitchFamily="34" charset="0"/>
              </a:rPr>
              <a:t>No other messages are acceptable (a good lesson for internet users everywhere)</a:t>
            </a:r>
          </a:p>
        </p:txBody>
      </p:sp>
    </p:spTree>
    <p:extLst>
      <p:ext uri="{BB962C8B-B14F-4D97-AF65-F5344CB8AC3E}">
        <p14:creationId xmlns:p14="http://schemas.microsoft.com/office/powerpoint/2010/main" val="15843271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Some more grammar rules</a:t>
            </a:r>
          </a:p>
        </p:txBody>
      </p:sp>
      <p:sp>
        <p:nvSpPr>
          <p:cNvPr id="5" name="TextBox 4">
            <a:extLst>
              <a:ext uri="{FF2B5EF4-FFF2-40B4-BE49-F238E27FC236}">
                <a16:creationId xmlns:a16="http://schemas.microsoft.com/office/drawing/2014/main" id="{785F0476-048E-79F9-92E6-2FB16365BEAC}"/>
              </a:ext>
            </a:extLst>
          </p:cNvPr>
          <p:cNvSpPr txBox="1"/>
          <p:nvPr/>
        </p:nvSpPr>
        <p:spPr>
          <a:xfrm>
            <a:off x="1612784" y="2772372"/>
            <a:ext cx="10224082" cy="400110"/>
          </a:xfrm>
          <a:prstGeom prst="rect">
            <a:avLst/>
          </a:prstGeom>
          <a:noFill/>
        </p:spPr>
        <p:txBody>
          <a:bodyPr wrap="square">
            <a:spAutoFit/>
          </a:bodyPr>
          <a:lstStyle/>
          <a:p>
            <a:r>
              <a:rPr lang="en-US" sz="2000" b="0" dirty="0" err="1">
                <a:solidFill>
                  <a:srgbClr val="89DDFF"/>
                </a:solidFill>
                <a:effectLst/>
                <a:latin typeface="JetBrains Mono Regular" panose="02000009000000000000" pitchFamily="49" charset="0"/>
              </a:rPr>
              <a:t>optionalName</a:t>
            </a:r>
            <a:r>
              <a:rPr lang="en-US" sz="2000" b="0" dirty="0">
                <a:solidFill>
                  <a:srgbClr val="89DDFF"/>
                </a:solidFill>
                <a:effectLst/>
                <a:latin typeface="JetBrains Mono Regular" panose="02000009000000000000" pitchFamily="49" charset="0"/>
              </a:rPr>
              <a:t> ::= [ "</a:t>
            </a:r>
            <a:r>
              <a:rPr lang="en-US" sz="2000" b="0" dirty="0" err="1">
                <a:solidFill>
                  <a:srgbClr val="89DDFF"/>
                </a:solidFill>
                <a:effectLst/>
                <a:latin typeface="JetBrains Mono Regular" panose="02000009000000000000" pitchFamily="49" charset="0"/>
              </a:rPr>
              <a:t>uqcs</a:t>
            </a:r>
            <a:r>
              <a:rPr lang="en-US" sz="2000" b="0" dirty="0">
                <a:solidFill>
                  <a:srgbClr val="89DDFF"/>
                </a:solidFill>
                <a:effectLst/>
                <a:latin typeface="JetBrains Mono Regular" panose="02000009000000000000" pitchFamily="49" charset="0"/>
              </a:rPr>
              <a:t>" ] // matches "" or "</a:t>
            </a:r>
            <a:r>
              <a:rPr lang="en-US" sz="2000" b="0" dirty="0" err="1">
                <a:solidFill>
                  <a:srgbClr val="89DDFF"/>
                </a:solidFill>
                <a:effectLst/>
                <a:latin typeface="JetBrains Mono Regular" panose="02000009000000000000" pitchFamily="49" charset="0"/>
              </a:rPr>
              <a:t>uqcs</a:t>
            </a:r>
            <a:r>
              <a:rPr lang="en-US" sz="2000" b="0" dirty="0">
                <a:solidFill>
                  <a:srgbClr val="89DDFF"/>
                </a:solidFill>
                <a:effectLst/>
                <a:latin typeface="JetBrains Mono Regular" panose="02000009000000000000" pitchFamily="49" charset="0"/>
              </a:rPr>
              <a:t>"</a:t>
            </a:r>
            <a:endParaRPr lang="en-US" sz="2000" b="0" dirty="0">
              <a:solidFill>
                <a:srgbClr val="A9B1D6"/>
              </a:solidFill>
              <a:effectLst/>
              <a:latin typeface="JetBrains Mono Regular" panose="02000009000000000000" pitchFamily="49" charset="0"/>
            </a:endParaRPr>
          </a:p>
        </p:txBody>
      </p:sp>
      <p:sp>
        <p:nvSpPr>
          <p:cNvPr id="6" name="TextBox 5">
            <a:extLst>
              <a:ext uri="{FF2B5EF4-FFF2-40B4-BE49-F238E27FC236}">
                <a16:creationId xmlns:a16="http://schemas.microsoft.com/office/drawing/2014/main" id="{43CB96E4-BF50-95F9-B1CD-26EB33C387BA}"/>
              </a:ext>
            </a:extLst>
          </p:cNvPr>
          <p:cNvSpPr txBox="1"/>
          <p:nvPr/>
        </p:nvSpPr>
        <p:spPr>
          <a:xfrm>
            <a:off x="1249960" y="1985996"/>
            <a:ext cx="8246378" cy="369332"/>
          </a:xfrm>
          <a:prstGeom prst="rect">
            <a:avLst/>
          </a:prstGeom>
          <a:noFill/>
        </p:spPr>
        <p:txBody>
          <a:bodyPr wrap="square" rtlCol="0">
            <a:spAutoFit/>
          </a:bodyPr>
          <a:lstStyle/>
          <a:p>
            <a:r>
              <a:rPr lang="en-AU" dirty="0">
                <a:solidFill>
                  <a:schemeClr val="bg1"/>
                </a:solidFill>
                <a:latin typeface="Fira Sans" panose="020B0503050000020004" pitchFamily="34" charset="0"/>
              </a:rPr>
              <a:t>Anything in square brackets is optional:</a:t>
            </a:r>
          </a:p>
        </p:txBody>
      </p:sp>
    </p:spTree>
    <p:extLst>
      <p:ext uri="{BB962C8B-B14F-4D97-AF65-F5344CB8AC3E}">
        <p14:creationId xmlns:p14="http://schemas.microsoft.com/office/powerpoint/2010/main" val="31058520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Some more grammar rules</a:t>
            </a:r>
          </a:p>
        </p:txBody>
      </p:sp>
      <p:sp>
        <p:nvSpPr>
          <p:cNvPr id="5" name="TextBox 4">
            <a:extLst>
              <a:ext uri="{FF2B5EF4-FFF2-40B4-BE49-F238E27FC236}">
                <a16:creationId xmlns:a16="http://schemas.microsoft.com/office/drawing/2014/main" id="{785F0476-048E-79F9-92E6-2FB16365BEAC}"/>
              </a:ext>
            </a:extLst>
          </p:cNvPr>
          <p:cNvSpPr txBox="1"/>
          <p:nvPr/>
        </p:nvSpPr>
        <p:spPr>
          <a:xfrm>
            <a:off x="1612784" y="2772372"/>
            <a:ext cx="10224082" cy="400110"/>
          </a:xfrm>
          <a:prstGeom prst="rect">
            <a:avLst/>
          </a:prstGeom>
          <a:noFill/>
        </p:spPr>
        <p:txBody>
          <a:bodyPr wrap="square">
            <a:spAutoFit/>
          </a:bodyPr>
          <a:lstStyle/>
          <a:p>
            <a:r>
              <a:rPr lang="en-US" sz="2000" b="0" dirty="0" err="1">
                <a:solidFill>
                  <a:srgbClr val="89DDFF"/>
                </a:solidFill>
                <a:effectLst/>
                <a:latin typeface="JetBrains Mono Regular" panose="02000009000000000000" pitchFamily="49" charset="0"/>
              </a:rPr>
              <a:t>optionalName</a:t>
            </a:r>
            <a:r>
              <a:rPr lang="en-US" sz="2000" b="0" dirty="0">
                <a:solidFill>
                  <a:srgbClr val="89DDFF"/>
                </a:solidFill>
                <a:effectLst/>
                <a:latin typeface="JetBrains Mono Regular" panose="02000009000000000000" pitchFamily="49" charset="0"/>
              </a:rPr>
              <a:t> ::= [ "</a:t>
            </a:r>
            <a:r>
              <a:rPr lang="en-US" sz="2000" b="0" dirty="0" err="1">
                <a:solidFill>
                  <a:srgbClr val="89DDFF"/>
                </a:solidFill>
                <a:effectLst/>
                <a:latin typeface="JetBrains Mono Regular" panose="02000009000000000000" pitchFamily="49" charset="0"/>
              </a:rPr>
              <a:t>uqcs</a:t>
            </a:r>
            <a:r>
              <a:rPr lang="en-US" sz="2000" b="0" dirty="0">
                <a:solidFill>
                  <a:srgbClr val="89DDFF"/>
                </a:solidFill>
                <a:effectLst/>
                <a:latin typeface="JetBrains Mono Regular" panose="02000009000000000000" pitchFamily="49" charset="0"/>
              </a:rPr>
              <a:t>" ] // matches "" or "</a:t>
            </a:r>
            <a:r>
              <a:rPr lang="en-US" sz="2000" b="0" dirty="0" err="1">
                <a:solidFill>
                  <a:srgbClr val="89DDFF"/>
                </a:solidFill>
                <a:effectLst/>
                <a:latin typeface="JetBrains Mono Regular" panose="02000009000000000000" pitchFamily="49" charset="0"/>
              </a:rPr>
              <a:t>uqcs</a:t>
            </a:r>
            <a:r>
              <a:rPr lang="en-US" sz="2000" b="0" dirty="0">
                <a:solidFill>
                  <a:srgbClr val="89DDFF"/>
                </a:solidFill>
                <a:effectLst/>
                <a:latin typeface="JetBrains Mono Regular" panose="02000009000000000000" pitchFamily="49" charset="0"/>
              </a:rPr>
              <a:t>"</a:t>
            </a:r>
            <a:endParaRPr lang="en-US" sz="2000" b="0" dirty="0">
              <a:solidFill>
                <a:srgbClr val="A9B1D6"/>
              </a:solidFill>
              <a:effectLst/>
              <a:latin typeface="JetBrains Mono Regular" panose="02000009000000000000" pitchFamily="49" charset="0"/>
            </a:endParaRPr>
          </a:p>
        </p:txBody>
      </p:sp>
      <p:sp>
        <p:nvSpPr>
          <p:cNvPr id="6" name="TextBox 5">
            <a:extLst>
              <a:ext uri="{FF2B5EF4-FFF2-40B4-BE49-F238E27FC236}">
                <a16:creationId xmlns:a16="http://schemas.microsoft.com/office/drawing/2014/main" id="{43CB96E4-BF50-95F9-B1CD-26EB33C387BA}"/>
              </a:ext>
            </a:extLst>
          </p:cNvPr>
          <p:cNvSpPr txBox="1"/>
          <p:nvPr/>
        </p:nvSpPr>
        <p:spPr>
          <a:xfrm>
            <a:off x="1249960" y="1985996"/>
            <a:ext cx="8246378" cy="369332"/>
          </a:xfrm>
          <a:prstGeom prst="rect">
            <a:avLst/>
          </a:prstGeom>
          <a:noFill/>
        </p:spPr>
        <p:txBody>
          <a:bodyPr wrap="square" rtlCol="0">
            <a:spAutoFit/>
          </a:bodyPr>
          <a:lstStyle/>
          <a:p>
            <a:r>
              <a:rPr lang="en-AU" dirty="0">
                <a:solidFill>
                  <a:schemeClr val="bg1"/>
                </a:solidFill>
                <a:latin typeface="Fira Sans" panose="020B0503050000020004" pitchFamily="34" charset="0"/>
              </a:rPr>
              <a:t>Anything in square brackets is optional:</a:t>
            </a:r>
          </a:p>
        </p:txBody>
      </p:sp>
      <p:sp>
        <p:nvSpPr>
          <p:cNvPr id="3" name="TextBox 2">
            <a:extLst>
              <a:ext uri="{FF2B5EF4-FFF2-40B4-BE49-F238E27FC236}">
                <a16:creationId xmlns:a16="http://schemas.microsoft.com/office/drawing/2014/main" id="{3AE68984-8D15-560A-9B0F-22707F1E743C}"/>
              </a:ext>
            </a:extLst>
          </p:cNvPr>
          <p:cNvSpPr txBox="1"/>
          <p:nvPr/>
        </p:nvSpPr>
        <p:spPr>
          <a:xfrm>
            <a:off x="1077361" y="4034308"/>
            <a:ext cx="9123651" cy="369332"/>
          </a:xfrm>
          <a:prstGeom prst="rect">
            <a:avLst/>
          </a:prstGeom>
          <a:noFill/>
        </p:spPr>
        <p:txBody>
          <a:bodyPr wrap="square" rtlCol="0">
            <a:spAutoFit/>
          </a:bodyPr>
          <a:lstStyle/>
          <a:p>
            <a:r>
              <a:rPr lang="en-AU" dirty="0">
                <a:solidFill>
                  <a:schemeClr val="bg1"/>
                </a:solidFill>
                <a:latin typeface="Fira Sans" panose="020B0503050000020004" pitchFamily="34" charset="0"/>
              </a:rPr>
              <a:t>Anything in curly brackets is matched 0 or more times (i.e., it can be repeated):</a:t>
            </a:r>
          </a:p>
        </p:txBody>
      </p:sp>
      <p:sp>
        <p:nvSpPr>
          <p:cNvPr id="9" name="TextBox 8">
            <a:extLst>
              <a:ext uri="{FF2B5EF4-FFF2-40B4-BE49-F238E27FC236}">
                <a16:creationId xmlns:a16="http://schemas.microsoft.com/office/drawing/2014/main" id="{B7D445BC-66D8-8648-821C-5433FB4A604C}"/>
              </a:ext>
            </a:extLst>
          </p:cNvPr>
          <p:cNvSpPr txBox="1"/>
          <p:nvPr/>
        </p:nvSpPr>
        <p:spPr>
          <a:xfrm>
            <a:off x="1436614" y="5203911"/>
            <a:ext cx="12111605" cy="400110"/>
          </a:xfrm>
          <a:prstGeom prst="rect">
            <a:avLst/>
          </a:prstGeom>
          <a:noFill/>
        </p:spPr>
        <p:txBody>
          <a:bodyPr wrap="square">
            <a:spAutoFit/>
          </a:bodyPr>
          <a:lstStyle/>
          <a:p>
            <a:r>
              <a:rPr lang="en-AU" sz="2000" b="0" dirty="0" err="1">
                <a:solidFill>
                  <a:srgbClr val="89DDFF"/>
                </a:solidFill>
                <a:effectLst/>
                <a:latin typeface="JetBrains Mono Regular" panose="02000009000000000000" pitchFamily="49" charset="0"/>
              </a:rPr>
              <a:t>manyNames</a:t>
            </a:r>
            <a:r>
              <a:rPr lang="en-AU" sz="2000" b="0" dirty="0">
                <a:solidFill>
                  <a:srgbClr val="89DDFF"/>
                </a:solidFill>
                <a:effectLst/>
                <a:latin typeface="JetBrains Mono Regular" panose="02000009000000000000" pitchFamily="49" charset="0"/>
              </a:rPr>
              <a:t> ::= { "</a:t>
            </a:r>
            <a:r>
              <a:rPr lang="en-AU" sz="2000" b="0" dirty="0" err="1">
                <a:solidFill>
                  <a:srgbClr val="89DDFF"/>
                </a:solidFill>
                <a:effectLst/>
                <a:latin typeface="JetBrains Mono Regular" panose="02000009000000000000" pitchFamily="49" charset="0"/>
              </a:rPr>
              <a:t>uqcs</a:t>
            </a:r>
            <a:r>
              <a:rPr lang="en-AU" sz="2000" b="0" dirty="0">
                <a:solidFill>
                  <a:srgbClr val="89DDFF"/>
                </a:solidFill>
                <a:effectLst/>
                <a:latin typeface="JetBrains Mono Regular" panose="02000009000000000000" pitchFamily="49" charset="0"/>
              </a:rPr>
              <a:t>" } // matches "", "</a:t>
            </a:r>
            <a:r>
              <a:rPr lang="en-AU" sz="2000" b="0" dirty="0" err="1">
                <a:solidFill>
                  <a:srgbClr val="89DDFF"/>
                </a:solidFill>
                <a:effectLst/>
                <a:latin typeface="JetBrains Mono Regular" panose="02000009000000000000" pitchFamily="49" charset="0"/>
              </a:rPr>
              <a:t>uqcs</a:t>
            </a:r>
            <a:r>
              <a:rPr lang="en-AU" sz="2000" b="0" dirty="0">
                <a:solidFill>
                  <a:srgbClr val="89DDFF"/>
                </a:solidFill>
                <a:effectLst/>
                <a:latin typeface="JetBrains Mono Regular" panose="02000009000000000000" pitchFamily="49" charset="0"/>
              </a:rPr>
              <a:t>", "</a:t>
            </a:r>
            <a:r>
              <a:rPr lang="en-AU" sz="2000" b="0" dirty="0" err="1">
                <a:solidFill>
                  <a:srgbClr val="89DDFF"/>
                </a:solidFill>
                <a:effectLst/>
                <a:latin typeface="JetBrains Mono Regular" panose="02000009000000000000" pitchFamily="49" charset="0"/>
              </a:rPr>
              <a:t>uqcsuqcs</a:t>
            </a:r>
            <a:r>
              <a:rPr lang="en-AU" sz="2000" b="0" dirty="0">
                <a:solidFill>
                  <a:srgbClr val="89DDFF"/>
                </a:solidFill>
                <a:effectLst/>
                <a:latin typeface="JetBrains Mono Regular" panose="02000009000000000000" pitchFamily="49" charset="0"/>
              </a:rPr>
              <a:t>" "</a:t>
            </a:r>
            <a:r>
              <a:rPr lang="en-AU" sz="2000" b="0" dirty="0" err="1">
                <a:solidFill>
                  <a:srgbClr val="89DDFF"/>
                </a:solidFill>
                <a:effectLst/>
                <a:latin typeface="JetBrains Mono Regular" panose="02000009000000000000" pitchFamily="49" charset="0"/>
              </a:rPr>
              <a:t>uqcsuqcsuqcs</a:t>
            </a:r>
            <a:r>
              <a:rPr lang="en-AU" sz="2000" b="0" dirty="0">
                <a:solidFill>
                  <a:srgbClr val="89DDFF"/>
                </a:solidFill>
                <a:effectLst/>
                <a:latin typeface="JetBrains Mono Regular" panose="02000009000000000000" pitchFamily="49" charset="0"/>
              </a:rPr>
              <a:t>", “</a:t>
            </a:r>
            <a:r>
              <a:rPr lang="en-AU" sz="2000" b="0" dirty="0" err="1">
                <a:solidFill>
                  <a:srgbClr val="89DDFF"/>
                </a:solidFill>
                <a:effectLst/>
                <a:latin typeface="JetBrains Mono Regular" panose="02000009000000000000" pitchFamily="49" charset="0"/>
              </a:rPr>
              <a:t>uq</a:t>
            </a:r>
            <a:endParaRPr lang="en-AU" sz="2000" b="0" dirty="0">
              <a:solidFill>
                <a:srgbClr val="A9B1D6"/>
              </a:solidFill>
              <a:effectLst/>
              <a:latin typeface="JetBrains Mono Regular" panose="02000009000000000000" pitchFamily="49" charset="0"/>
            </a:endParaRPr>
          </a:p>
        </p:txBody>
      </p:sp>
    </p:spTree>
    <p:extLst>
      <p:ext uri="{BB962C8B-B14F-4D97-AF65-F5344CB8AC3E}">
        <p14:creationId xmlns:p14="http://schemas.microsoft.com/office/powerpoint/2010/main" val="14862133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A grammar that matches integers</a:t>
            </a:r>
          </a:p>
        </p:txBody>
      </p:sp>
      <p:sp>
        <p:nvSpPr>
          <p:cNvPr id="5" name="TextBox 4">
            <a:extLst>
              <a:ext uri="{FF2B5EF4-FFF2-40B4-BE49-F238E27FC236}">
                <a16:creationId xmlns:a16="http://schemas.microsoft.com/office/drawing/2014/main" id="{7268D498-0033-6D28-89FA-AECB103C13EB}"/>
              </a:ext>
            </a:extLst>
          </p:cNvPr>
          <p:cNvSpPr txBox="1"/>
          <p:nvPr/>
        </p:nvSpPr>
        <p:spPr>
          <a:xfrm>
            <a:off x="2661408" y="2180705"/>
            <a:ext cx="6094602" cy="1631216"/>
          </a:xfrm>
          <a:prstGeom prst="rect">
            <a:avLst/>
          </a:prstGeom>
          <a:noFill/>
        </p:spPr>
        <p:txBody>
          <a:bodyPr wrap="square">
            <a:spAutoFit/>
          </a:bodyPr>
          <a:lstStyle/>
          <a:p>
            <a:r>
              <a:rPr lang="en-AU" sz="2000" b="0" dirty="0">
                <a:solidFill>
                  <a:srgbClr val="89DDFF"/>
                </a:solidFill>
                <a:effectLst/>
                <a:latin typeface="JetBrains Mono Regular" panose="02000009000000000000" pitchFamily="49" charset="0"/>
              </a:rPr>
              <a:t>integer ::= '0' | </a:t>
            </a:r>
            <a:r>
              <a:rPr lang="en-AU" sz="2000" b="0" dirty="0" err="1">
                <a:solidFill>
                  <a:srgbClr val="89DDFF"/>
                </a:solidFill>
                <a:effectLst/>
                <a:latin typeface="JetBrains Mono Regular" panose="02000009000000000000" pitchFamily="49" charset="0"/>
              </a:rPr>
              <a:t>onenine</a:t>
            </a:r>
            <a:r>
              <a:rPr lang="en-AU" sz="2000" b="0" dirty="0">
                <a:solidFill>
                  <a:srgbClr val="89DDFF"/>
                </a:solidFill>
                <a:effectLst/>
                <a:latin typeface="JetBrains Mono Regular" panose="02000009000000000000" pitchFamily="49" charset="0"/>
              </a:rPr>
              <a:t> { digit }</a:t>
            </a:r>
            <a:endParaRPr lang="en-AU" sz="2000" b="0" dirty="0">
              <a:solidFill>
                <a:srgbClr val="A9B1D6"/>
              </a:solidFill>
              <a:effectLst/>
              <a:latin typeface="JetBrains Mono Regular" panose="02000009000000000000" pitchFamily="49" charset="0"/>
            </a:endParaRPr>
          </a:p>
          <a:p>
            <a:br>
              <a:rPr lang="en-AU" sz="2000" b="0" dirty="0">
                <a:solidFill>
                  <a:srgbClr val="A9B1D6"/>
                </a:solidFill>
                <a:effectLst/>
                <a:latin typeface="JetBrains Mono Regular" panose="02000009000000000000" pitchFamily="49" charset="0"/>
              </a:rPr>
            </a:br>
            <a:r>
              <a:rPr lang="en-AU" sz="2000" b="0" dirty="0" err="1">
                <a:solidFill>
                  <a:srgbClr val="89DDFF"/>
                </a:solidFill>
                <a:effectLst/>
                <a:latin typeface="JetBrains Mono Regular" panose="02000009000000000000" pitchFamily="49" charset="0"/>
              </a:rPr>
              <a:t>onenine</a:t>
            </a:r>
            <a:r>
              <a:rPr lang="en-AU" sz="2000" b="0" dirty="0">
                <a:solidFill>
                  <a:srgbClr val="89DDFF"/>
                </a:solidFill>
                <a:effectLst/>
                <a:latin typeface="JetBrains Mono Regular" panose="02000009000000000000" pitchFamily="49" charset="0"/>
              </a:rPr>
              <a:t> ::= '1' | ... | '9'</a:t>
            </a:r>
            <a:endParaRPr lang="en-AU" sz="2000" b="0" dirty="0">
              <a:solidFill>
                <a:srgbClr val="A9B1D6"/>
              </a:solidFill>
              <a:effectLst/>
              <a:latin typeface="JetBrains Mono Regular" panose="02000009000000000000" pitchFamily="49" charset="0"/>
            </a:endParaRPr>
          </a:p>
          <a:p>
            <a:br>
              <a:rPr lang="en-AU" sz="2000" b="0" dirty="0">
                <a:solidFill>
                  <a:srgbClr val="A9B1D6"/>
                </a:solidFill>
                <a:effectLst/>
                <a:latin typeface="JetBrains Mono Regular" panose="02000009000000000000" pitchFamily="49" charset="0"/>
              </a:rPr>
            </a:br>
            <a:r>
              <a:rPr lang="en-AU" sz="2000" b="0" dirty="0">
                <a:solidFill>
                  <a:srgbClr val="89DDFF"/>
                </a:solidFill>
                <a:effectLst/>
                <a:latin typeface="JetBrains Mono Regular" panose="02000009000000000000" pitchFamily="49" charset="0"/>
              </a:rPr>
              <a:t>digit ::= '0' | '1' | ... | '9'</a:t>
            </a:r>
            <a:endParaRPr lang="en-AU" sz="2000" b="0" dirty="0">
              <a:solidFill>
                <a:srgbClr val="A9B1D6"/>
              </a:solidFill>
              <a:effectLst/>
              <a:latin typeface="JetBrains Mono Regular" panose="02000009000000000000" pitchFamily="49" charset="0"/>
            </a:endParaRPr>
          </a:p>
        </p:txBody>
      </p:sp>
    </p:spTree>
    <p:extLst>
      <p:ext uri="{BB962C8B-B14F-4D97-AF65-F5344CB8AC3E}">
        <p14:creationId xmlns:p14="http://schemas.microsoft.com/office/powerpoint/2010/main" val="4878042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A grammar that matches integers</a:t>
            </a:r>
          </a:p>
        </p:txBody>
      </p:sp>
      <p:sp>
        <p:nvSpPr>
          <p:cNvPr id="5" name="TextBox 4">
            <a:extLst>
              <a:ext uri="{FF2B5EF4-FFF2-40B4-BE49-F238E27FC236}">
                <a16:creationId xmlns:a16="http://schemas.microsoft.com/office/drawing/2014/main" id="{7268D498-0033-6D28-89FA-AECB103C13EB}"/>
              </a:ext>
            </a:extLst>
          </p:cNvPr>
          <p:cNvSpPr txBox="1"/>
          <p:nvPr/>
        </p:nvSpPr>
        <p:spPr>
          <a:xfrm>
            <a:off x="2661408" y="2180705"/>
            <a:ext cx="6094602" cy="1631216"/>
          </a:xfrm>
          <a:prstGeom prst="rect">
            <a:avLst/>
          </a:prstGeom>
          <a:noFill/>
        </p:spPr>
        <p:txBody>
          <a:bodyPr wrap="square">
            <a:spAutoFit/>
          </a:bodyPr>
          <a:lstStyle/>
          <a:p>
            <a:r>
              <a:rPr lang="en-AU" sz="2000" b="0" dirty="0">
                <a:solidFill>
                  <a:srgbClr val="89DDFF"/>
                </a:solidFill>
                <a:effectLst/>
                <a:latin typeface="JetBrains Mono Regular" panose="02000009000000000000" pitchFamily="49" charset="0"/>
              </a:rPr>
              <a:t>integer ::= '0' | </a:t>
            </a:r>
            <a:r>
              <a:rPr lang="en-AU" sz="2000" b="0" dirty="0" err="1">
                <a:solidFill>
                  <a:srgbClr val="89DDFF"/>
                </a:solidFill>
                <a:effectLst/>
                <a:latin typeface="JetBrains Mono Regular" panose="02000009000000000000" pitchFamily="49" charset="0"/>
              </a:rPr>
              <a:t>onenine</a:t>
            </a:r>
            <a:r>
              <a:rPr lang="en-AU" sz="2000" b="0" dirty="0">
                <a:solidFill>
                  <a:srgbClr val="89DDFF"/>
                </a:solidFill>
                <a:effectLst/>
                <a:latin typeface="JetBrains Mono Regular" panose="02000009000000000000" pitchFamily="49" charset="0"/>
              </a:rPr>
              <a:t> { digit }</a:t>
            </a:r>
            <a:endParaRPr lang="en-AU" sz="2000" b="0" dirty="0">
              <a:solidFill>
                <a:srgbClr val="A9B1D6"/>
              </a:solidFill>
              <a:effectLst/>
              <a:latin typeface="JetBrains Mono Regular" panose="02000009000000000000" pitchFamily="49" charset="0"/>
            </a:endParaRPr>
          </a:p>
          <a:p>
            <a:br>
              <a:rPr lang="en-AU" sz="2000" b="0" dirty="0">
                <a:solidFill>
                  <a:srgbClr val="A9B1D6"/>
                </a:solidFill>
                <a:effectLst/>
                <a:latin typeface="JetBrains Mono Regular" panose="02000009000000000000" pitchFamily="49" charset="0"/>
              </a:rPr>
            </a:br>
            <a:r>
              <a:rPr lang="en-AU" sz="2000" b="0" dirty="0" err="1">
                <a:solidFill>
                  <a:srgbClr val="89DDFF"/>
                </a:solidFill>
                <a:effectLst/>
                <a:latin typeface="JetBrains Mono Regular" panose="02000009000000000000" pitchFamily="49" charset="0"/>
              </a:rPr>
              <a:t>onenine</a:t>
            </a:r>
            <a:r>
              <a:rPr lang="en-AU" sz="2000" b="0" dirty="0">
                <a:solidFill>
                  <a:srgbClr val="89DDFF"/>
                </a:solidFill>
                <a:effectLst/>
                <a:latin typeface="JetBrains Mono Regular" panose="02000009000000000000" pitchFamily="49" charset="0"/>
              </a:rPr>
              <a:t> ::= '1' | ... | '9'</a:t>
            </a:r>
            <a:endParaRPr lang="en-AU" sz="2000" b="0" dirty="0">
              <a:solidFill>
                <a:srgbClr val="A9B1D6"/>
              </a:solidFill>
              <a:effectLst/>
              <a:latin typeface="JetBrains Mono Regular" panose="02000009000000000000" pitchFamily="49" charset="0"/>
            </a:endParaRPr>
          </a:p>
          <a:p>
            <a:br>
              <a:rPr lang="en-AU" sz="2000" b="0" dirty="0">
                <a:solidFill>
                  <a:srgbClr val="A9B1D6"/>
                </a:solidFill>
                <a:effectLst/>
                <a:latin typeface="JetBrains Mono Regular" panose="02000009000000000000" pitchFamily="49" charset="0"/>
              </a:rPr>
            </a:br>
            <a:r>
              <a:rPr lang="en-AU" sz="2000" b="0" dirty="0">
                <a:solidFill>
                  <a:srgbClr val="89DDFF"/>
                </a:solidFill>
                <a:effectLst/>
                <a:latin typeface="JetBrains Mono Regular" panose="02000009000000000000" pitchFamily="49" charset="0"/>
              </a:rPr>
              <a:t>digit ::= '0' | '1' | ... | '9'</a:t>
            </a:r>
            <a:endParaRPr lang="en-AU" sz="2000" b="0" dirty="0">
              <a:solidFill>
                <a:srgbClr val="A9B1D6"/>
              </a:solidFill>
              <a:effectLst/>
              <a:latin typeface="JetBrains Mono Regular" panose="02000009000000000000" pitchFamily="49" charset="0"/>
            </a:endParaRPr>
          </a:p>
        </p:txBody>
      </p:sp>
      <p:sp>
        <p:nvSpPr>
          <p:cNvPr id="6" name="TextBox 5">
            <a:extLst>
              <a:ext uri="{FF2B5EF4-FFF2-40B4-BE49-F238E27FC236}">
                <a16:creationId xmlns:a16="http://schemas.microsoft.com/office/drawing/2014/main" id="{C5069BF5-670B-E2D2-3FF5-730ED7EF2737}"/>
              </a:ext>
            </a:extLst>
          </p:cNvPr>
          <p:cNvSpPr txBox="1"/>
          <p:nvPr/>
        </p:nvSpPr>
        <p:spPr>
          <a:xfrm>
            <a:off x="1077362" y="4784130"/>
            <a:ext cx="9862930" cy="1200329"/>
          </a:xfrm>
          <a:prstGeom prst="rect">
            <a:avLst/>
          </a:prstGeom>
          <a:noFill/>
        </p:spPr>
        <p:txBody>
          <a:bodyPr wrap="square" rtlCol="0">
            <a:spAutoFit/>
          </a:bodyPr>
          <a:lstStyle/>
          <a:p>
            <a:r>
              <a:rPr lang="en-AU" dirty="0">
                <a:solidFill>
                  <a:schemeClr val="bg1"/>
                </a:solidFill>
                <a:latin typeface="Fira Sans" panose="020B0503050000020004" pitchFamily="34" charset="0"/>
              </a:rPr>
              <a:t>  You read this as “an integer is either </a:t>
            </a:r>
          </a:p>
          <a:p>
            <a:pPr marL="285750" indent="-285750">
              <a:buFont typeface="Arial" panose="020B0604020202020204" pitchFamily="34" charset="0"/>
              <a:buChar char="•"/>
            </a:pPr>
            <a:r>
              <a:rPr lang="en-AU" dirty="0">
                <a:solidFill>
                  <a:schemeClr val="bg1"/>
                </a:solidFill>
                <a:latin typeface="Fira Sans" panose="020B0503050000020004" pitchFamily="34" charset="0"/>
              </a:rPr>
              <a:t>0, or </a:t>
            </a:r>
          </a:p>
          <a:p>
            <a:pPr marL="285750" indent="-285750">
              <a:buFont typeface="Arial" panose="020B0604020202020204" pitchFamily="34" charset="0"/>
              <a:buChar char="•"/>
            </a:pPr>
            <a:r>
              <a:rPr lang="en-AU" dirty="0">
                <a:solidFill>
                  <a:schemeClr val="bg1"/>
                </a:solidFill>
                <a:latin typeface="Fira Sans" panose="020B0503050000020004" pitchFamily="34" charset="0"/>
              </a:rPr>
              <a:t>a digit from 1-9 followed by any number of digits from 0-9.”</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Tree>
    <p:extLst>
      <p:ext uri="{BB962C8B-B14F-4D97-AF65-F5344CB8AC3E}">
        <p14:creationId xmlns:p14="http://schemas.microsoft.com/office/powerpoint/2010/main" val="17941090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A grammar that matches lists of integers</a:t>
            </a:r>
          </a:p>
        </p:txBody>
      </p:sp>
      <p:sp>
        <p:nvSpPr>
          <p:cNvPr id="4" name="TextBox 3">
            <a:extLst>
              <a:ext uri="{FF2B5EF4-FFF2-40B4-BE49-F238E27FC236}">
                <a16:creationId xmlns:a16="http://schemas.microsoft.com/office/drawing/2014/main" id="{7355E88D-651C-783F-559B-B822A1BD9FF0}"/>
              </a:ext>
            </a:extLst>
          </p:cNvPr>
          <p:cNvSpPr txBox="1"/>
          <p:nvPr/>
        </p:nvSpPr>
        <p:spPr>
          <a:xfrm>
            <a:off x="2166456" y="2370764"/>
            <a:ext cx="6658761" cy="1631216"/>
          </a:xfrm>
          <a:prstGeom prst="rect">
            <a:avLst/>
          </a:prstGeom>
          <a:noFill/>
        </p:spPr>
        <p:txBody>
          <a:bodyPr wrap="square">
            <a:spAutoFit/>
          </a:bodyPr>
          <a:lstStyle/>
          <a:p>
            <a:r>
              <a:rPr lang="en-AU" sz="2000" b="0" dirty="0">
                <a:solidFill>
                  <a:srgbClr val="89DDFF"/>
                </a:solidFill>
                <a:effectLst/>
                <a:latin typeface="JetBrains Mono Regular" panose="02000009000000000000" pitchFamily="49" charset="0"/>
              </a:rPr>
              <a:t>list ::= "[" </a:t>
            </a:r>
            <a:r>
              <a:rPr lang="en-AU" sz="2000" b="0" dirty="0" err="1">
                <a:solidFill>
                  <a:srgbClr val="89DDFF"/>
                </a:solidFill>
                <a:effectLst/>
                <a:latin typeface="JetBrains Mono Regular" panose="02000009000000000000" pitchFamily="49" charset="0"/>
              </a:rPr>
              <a:t>innerList</a:t>
            </a:r>
            <a:r>
              <a:rPr lang="en-AU" sz="2000" b="0" dirty="0">
                <a:solidFill>
                  <a:srgbClr val="89DDFF"/>
                </a:solidFill>
                <a:effectLst/>
                <a:latin typeface="JetBrains Mono Regular" panose="02000009000000000000" pitchFamily="49" charset="0"/>
              </a:rPr>
              <a:t> "]"</a:t>
            </a:r>
            <a:endParaRPr lang="en-AU" sz="2000" b="0" dirty="0">
              <a:solidFill>
                <a:srgbClr val="A9B1D6"/>
              </a:solidFill>
              <a:effectLst/>
              <a:latin typeface="JetBrains Mono Regular" panose="02000009000000000000" pitchFamily="49" charset="0"/>
            </a:endParaRPr>
          </a:p>
          <a:p>
            <a:br>
              <a:rPr lang="en-AU" sz="2000" b="0" dirty="0">
                <a:solidFill>
                  <a:srgbClr val="A9B1D6"/>
                </a:solidFill>
                <a:effectLst/>
                <a:latin typeface="JetBrains Mono Regular" panose="02000009000000000000" pitchFamily="49" charset="0"/>
              </a:rPr>
            </a:br>
            <a:r>
              <a:rPr lang="en-AU" sz="2000" b="0" dirty="0" err="1">
                <a:solidFill>
                  <a:srgbClr val="89DDFF"/>
                </a:solidFill>
                <a:effectLst/>
                <a:latin typeface="JetBrains Mono Regular" panose="02000009000000000000" pitchFamily="49" charset="0"/>
              </a:rPr>
              <a:t>innerList</a:t>
            </a:r>
            <a:r>
              <a:rPr lang="en-AU" sz="2000" b="0" dirty="0">
                <a:solidFill>
                  <a:srgbClr val="89DDFF"/>
                </a:solidFill>
                <a:effectLst/>
                <a:latin typeface="JetBrains Mono Regular" panose="02000009000000000000" pitchFamily="49" charset="0"/>
              </a:rPr>
              <a:t> ::= [ element {", " element} ]</a:t>
            </a:r>
            <a:endParaRPr lang="en-AU" sz="2000" b="0" dirty="0">
              <a:solidFill>
                <a:srgbClr val="A9B1D6"/>
              </a:solidFill>
              <a:effectLst/>
              <a:latin typeface="JetBrains Mono Regular" panose="02000009000000000000" pitchFamily="49" charset="0"/>
            </a:endParaRPr>
          </a:p>
          <a:p>
            <a:br>
              <a:rPr lang="en-AU" sz="2000" b="0" dirty="0">
                <a:solidFill>
                  <a:srgbClr val="A9B1D6"/>
                </a:solidFill>
                <a:effectLst/>
                <a:latin typeface="JetBrains Mono Regular" panose="02000009000000000000" pitchFamily="49" charset="0"/>
              </a:rPr>
            </a:br>
            <a:r>
              <a:rPr lang="en-AU" sz="2000" b="0" dirty="0">
                <a:solidFill>
                  <a:srgbClr val="89DDFF"/>
                </a:solidFill>
                <a:effectLst/>
                <a:latin typeface="JetBrains Mono Regular" panose="02000009000000000000" pitchFamily="49" charset="0"/>
              </a:rPr>
              <a:t>element ::= integer</a:t>
            </a:r>
            <a:endParaRPr lang="en-AU" sz="2000" b="0" dirty="0">
              <a:solidFill>
                <a:srgbClr val="A9B1D6"/>
              </a:solidFill>
              <a:effectLst/>
              <a:latin typeface="JetBrains Mono Regular" panose="02000009000000000000" pitchFamily="49" charset="0"/>
            </a:endParaRPr>
          </a:p>
        </p:txBody>
      </p:sp>
      <p:sp>
        <p:nvSpPr>
          <p:cNvPr id="7" name="TextBox 6">
            <a:extLst>
              <a:ext uri="{FF2B5EF4-FFF2-40B4-BE49-F238E27FC236}">
                <a16:creationId xmlns:a16="http://schemas.microsoft.com/office/drawing/2014/main" id="{113E1642-EA6E-36CC-26E7-DC529988703E}"/>
              </a:ext>
            </a:extLst>
          </p:cNvPr>
          <p:cNvSpPr txBox="1"/>
          <p:nvPr/>
        </p:nvSpPr>
        <p:spPr>
          <a:xfrm>
            <a:off x="1077362" y="4723002"/>
            <a:ext cx="9862930" cy="646331"/>
          </a:xfrm>
          <a:prstGeom prst="rect">
            <a:avLst/>
          </a:prstGeom>
          <a:noFill/>
        </p:spPr>
        <p:txBody>
          <a:bodyPr wrap="square" rtlCol="0">
            <a:spAutoFit/>
          </a:bodyPr>
          <a:lstStyle/>
          <a:p>
            <a:r>
              <a:rPr lang="en-AU" dirty="0">
                <a:solidFill>
                  <a:schemeClr val="bg1"/>
                </a:solidFill>
                <a:latin typeface="Fira Sans" panose="020B0503050000020004" pitchFamily="34" charset="0"/>
              </a:rPr>
              <a:t>Matches simple lists such as [1, 2, 3, 4], or [], or [1337]</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Tree>
    <p:extLst>
      <p:ext uri="{BB962C8B-B14F-4D97-AF65-F5344CB8AC3E}">
        <p14:creationId xmlns:p14="http://schemas.microsoft.com/office/powerpoint/2010/main" val="33772381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A grammar that matches lists of integers</a:t>
            </a:r>
          </a:p>
        </p:txBody>
      </p:sp>
      <p:sp>
        <p:nvSpPr>
          <p:cNvPr id="4" name="TextBox 3">
            <a:extLst>
              <a:ext uri="{FF2B5EF4-FFF2-40B4-BE49-F238E27FC236}">
                <a16:creationId xmlns:a16="http://schemas.microsoft.com/office/drawing/2014/main" id="{7355E88D-651C-783F-559B-B822A1BD9FF0}"/>
              </a:ext>
            </a:extLst>
          </p:cNvPr>
          <p:cNvSpPr txBox="1"/>
          <p:nvPr/>
        </p:nvSpPr>
        <p:spPr>
          <a:xfrm>
            <a:off x="2166456" y="2370764"/>
            <a:ext cx="6658761" cy="1631216"/>
          </a:xfrm>
          <a:prstGeom prst="rect">
            <a:avLst/>
          </a:prstGeom>
          <a:noFill/>
        </p:spPr>
        <p:txBody>
          <a:bodyPr wrap="square">
            <a:spAutoFit/>
          </a:bodyPr>
          <a:lstStyle/>
          <a:p>
            <a:r>
              <a:rPr lang="en-AU" sz="2000" b="0" dirty="0">
                <a:solidFill>
                  <a:srgbClr val="89DDFF"/>
                </a:solidFill>
                <a:effectLst/>
                <a:latin typeface="JetBrains Mono Regular" panose="02000009000000000000" pitchFamily="49" charset="0"/>
              </a:rPr>
              <a:t>list ::= "[" </a:t>
            </a:r>
            <a:r>
              <a:rPr lang="en-AU" sz="2000" b="0" dirty="0" err="1">
                <a:solidFill>
                  <a:srgbClr val="89DDFF"/>
                </a:solidFill>
                <a:effectLst/>
                <a:latin typeface="JetBrains Mono Regular" panose="02000009000000000000" pitchFamily="49" charset="0"/>
              </a:rPr>
              <a:t>innerList</a:t>
            </a:r>
            <a:r>
              <a:rPr lang="en-AU" sz="2000" b="0" dirty="0">
                <a:solidFill>
                  <a:srgbClr val="89DDFF"/>
                </a:solidFill>
                <a:effectLst/>
                <a:latin typeface="JetBrains Mono Regular" panose="02000009000000000000" pitchFamily="49" charset="0"/>
              </a:rPr>
              <a:t> "]"</a:t>
            </a:r>
            <a:endParaRPr lang="en-AU" sz="2000" b="0" dirty="0">
              <a:solidFill>
                <a:srgbClr val="A9B1D6"/>
              </a:solidFill>
              <a:effectLst/>
              <a:latin typeface="JetBrains Mono Regular" panose="02000009000000000000" pitchFamily="49" charset="0"/>
            </a:endParaRPr>
          </a:p>
          <a:p>
            <a:br>
              <a:rPr lang="en-AU" sz="2000" b="0" dirty="0">
                <a:solidFill>
                  <a:srgbClr val="A9B1D6"/>
                </a:solidFill>
                <a:effectLst/>
                <a:latin typeface="JetBrains Mono Regular" panose="02000009000000000000" pitchFamily="49" charset="0"/>
              </a:rPr>
            </a:br>
            <a:r>
              <a:rPr lang="en-AU" sz="2000" b="0" dirty="0" err="1">
                <a:solidFill>
                  <a:srgbClr val="89DDFF"/>
                </a:solidFill>
                <a:effectLst/>
                <a:latin typeface="JetBrains Mono Regular" panose="02000009000000000000" pitchFamily="49" charset="0"/>
              </a:rPr>
              <a:t>innerList</a:t>
            </a:r>
            <a:r>
              <a:rPr lang="en-AU" sz="2000" b="0" dirty="0">
                <a:solidFill>
                  <a:srgbClr val="89DDFF"/>
                </a:solidFill>
                <a:effectLst/>
                <a:latin typeface="JetBrains Mono Regular" panose="02000009000000000000" pitchFamily="49" charset="0"/>
              </a:rPr>
              <a:t> ::= [ element {", " element} ]</a:t>
            </a:r>
            <a:endParaRPr lang="en-AU" sz="2000" b="0" dirty="0">
              <a:solidFill>
                <a:srgbClr val="A9B1D6"/>
              </a:solidFill>
              <a:effectLst/>
              <a:latin typeface="JetBrains Mono Regular" panose="02000009000000000000" pitchFamily="49" charset="0"/>
            </a:endParaRPr>
          </a:p>
          <a:p>
            <a:br>
              <a:rPr lang="en-AU" sz="2000" b="0" dirty="0">
                <a:solidFill>
                  <a:srgbClr val="A9B1D6"/>
                </a:solidFill>
                <a:effectLst/>
                <a:latin typeface="JetBrains Mono Regular" panose="02000009000000000000" pitchFamily="49" charset="0"/>
              </a:rPr>
            </a:br>
            <a:r>
              <a:rPr lang="en-AU" sz="2000" b="0" dirty="0">
                <a:solidFill>
                  <a:srgbClr val="89DDFF"/>
                </a:solidFill>
                <a:effectLst/>
                <a:latin typeface="JetBrains Mono Regular" panose="02000009000000000000" pitchFamily="49" charset="0"/>
              </a:rPr>
              <a:t>element ::= integer</a:t>
            </a:r>
            <a:endParaRPr lang="en-AU" sz="2000" b="0" dirty="0">
              <a:solidFill>
                <a:srgbClr val="A9B1D6"/>
              </a:solidFill>
              <a:effectLst/>
              <a:latin typeface="JetBrains Mono Regular" panose="02000009000000000000" pitchFamily="49" charset="0"/>
            </a:endParaRPr>
          </a:p>
        </p:txBody>
      </p:sp>
    </p:spTree>
    <p:extLst>
      <p:ext uri="{BB962C8B-B14F-4D97-AF65-F5344CB8AC3E}">
        <p14:creationId xmlns:p14="http://schemas.microsoft.com/office/powerpoint/2010/main" val="1488132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FDE3B669-D0C6-43C4-9D0E-ED152B12DA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cartoon of a blue mouse&#10;&#10;Description automatically generated">
            <a:extLst>
              <a:ext uri="{FF2B5EF4-FFF2-40B4-BE49-F238E27FC236}">
                <a16:creationId xmlns:a16="http://schemas.microsoft.com/office/drawing/2014/main" id="{824CE4B3-AE96-6618-C08B-ED60D47EE5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4878" y="4158234"/>
            <a:ext cx="1568181" cy="2134416"/>
          </a:xfrm>
          <a:prstGeom prst="rect">
            <a:avLst/>
          </a:prstGeom>
        </p:spPr>
      </p:pic>
      <p:sp useBgFill="1">
        <p:nvSpPr>
          <p:cNvPr id="22" name="Rectangle 21">
            <a:extLst>
              <a:ext uri="{FF2B5EF4-FFF2-40B4-BE49-F238E27FC236}">
                <a16:creationId xmlns:a16="http://schemas.microsoft.com/office/drawing/2014/main" id="{C6D1572E-35F2-4C21-AA69-B57A248249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149662"/>
            <a:ext cx="12192000" cy="17083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B067392-DC2D-B5DC-B2CB-49A982D003FD}"/>
              </a:ext>
            </a:extLst>
          </p:cNvPr>
          <p:cNvSpPr/>
          <p:nvPr/>
        </p:nvSpPr>
        <p:spPr>
          <a:xfrm>
            <a:off x="0" y="4683967"/>
            <a:ext cx="12192000" cy="217403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90C4A9EC-EB08-98C0-35C8-632205D0A01A}"/>
              </a:ext>
            </a:extLst>
          </p:cNvPr>
          <p:cNvSpPr>
            <a:spLocks noGrp="1"/>
          </p:cNvSpPr>
          <p:nvPr>
            <p:ph type="ctrTitle"/>
          </p:nvPr>
        </p:nvSpPr>
        <p:spPr>
          <a:xfrm>
            <a:off x="1087348" y="5020660"/>
            <a:ext cx="8948048" cy="706641"/>
          </a:xfrm>
        </p:spPr>
        <p:txBody>
          <a:bodyPr anchor="b">
            <a:normAutofit/>
          </a:bodyPr>
          <a:lstStyle/>
          <a:p>
            <a:r>
              <a:rPr lang="en-AU" sz="2800" dirty="0">
                <a:latin typeface="Fira Sans SemiBold" panose="020B0603050000020004" pitchFamily="34" charset="0"/>
              </a:rPr>
              <a:t>parser combinators in n different languages</a:t>
            </a:r>
          </a:p>
        </p:txBody>
      </p:sp>
      <p:sp>
        <p:nvSpPr>
          <p:cNvPr id="3" name="Subtitle 2">
            <a:extLst>
              <a:ext uri="{FF2B5EF4-FFF2-40B4-BE49-F238E27FC236}">
                <a16:creationId xmlns:a16="http://schemas.microsoft.com/office/drawing/2014/main" id="{18E7741F-E9EF-FB1F-7C2B-39CD2F032D89}"/>
              </a:ext>
            </a:extLst>
          </p:cNvPr>
          <p:cNvSpPr>
            <a:spLocks noGrp="1"/>
          </p:cNvSpPr>
          <p:nvPr>
            <p:ph type="subTitle" idx="1"/>
          </p:nvPr>
        </p:nvSpPr>
        <p:spPr>
          <a:xfrm>
            <a:off x="1820773" y="5927525"/>
            <a:ext cx="1436777" cy="365125"/>
          </a:xfrm>
        </p:spPr>
        <p:txBody>
          <a:bodyPr anchor="t">
            <a:normAutofit/>
          </a:bodyPr>
          <a:lstStyle/>
          <a:p>
            <a:r>
              <a:rPr lang="en-AU" sz="1600" dirty="0">
                <a:latin typeface="Fira Sans Light" panose="020B0403050000020004" pitchFamily="34" charset="0"/>
              </a:rPr>
              <a:t>(Where n ≥ 3)</a:t>
            </a:r>
          </a:p>
        </p:txBody>
      </p:sp>
      <p:sp>
        <p:nvSpPr>
          <p:cNvPr id="29" name="TextBox 28">
            <a:extLst>
              <a:ext uri="{FF2B5EF4-FFF2-40B4-BE49-F238E27FC236}">
                <a16:creationId xmlns:a16="http://schemas.microsoft.com/office/drawing/2014/main" id="{53FAC66B-7F2C-7763-ACE6-895D8561D865}"/>
              </a:ext>
            </a:extLst>
          </p:cNvPr>
          <p:cNvSpPr txBox="1"/>
          <p:nvPr/>
        </p:nvSpPr>
        <p:spPr>
          <a:xfrm>
            <a:off x="4914901" y="3100277"/>
            <a:ext cx="6097554" cy="1200329"/>
          </a:xfrm>
          <a:prstGeom prst="rect">
            <a:avLst/>
          </a:prstGeom>
          <a:noFill/>
        </p:spPr>
        <p:txBody>
          <a:bodyPr wrap="square">
            <a:spAutoFit/>
          </a:bodyPr>
          <a:lstStyle/>
          <a:p>
            <a:r>
              <a:rPr lang="en-AU" b="0" dirty="0">
                <a:solidFill>
                  <a:srgbClr val="BB9AF7"/>
                </a:solidFill>
                <a:effectLst/>
                <a:latin typeface="JetBrains Mono Regular" panose="02000009000000000000" pitchFamily="49" charset="0"/>
              </a:rPr>
              <a:t>struct</a:t>
            </a:r>
            <a:r>
              <a:rPr lang="en-AU" b="0" dirty="0">
                <a:solidFill>
                  <a:srgbClr val="A9B1D6"/>
                </a:solidFill>
                <a:effectLst/>
                <a:latin typeface="JetBrains Mono Regular" panose="02000009000000000000" pitchFamily="49" charset="0"/>
              </a:rPr>
              <a:t> </a:t>
            </a:r>
            <a:r>
              <a:rPr lang="en-AU" b="0" dirty="0" err="1">
                <a:solidFill>
                  <a:srgbClr val="0DB9D7"/>
                </a:solidFill>
                <a:effectLst/>
                <a:latin typeface="JetBrains Mono Regular" panose="02000009000000000000" pitchFamily="49" charset="0"/>
              </a:rPr>
              <a:t>parser_t</a:t>
            </a:r>
            <a:r>
              <a:rPr lang="en-AU" b="0" dirty="0">
                <a:solidFill>
                  <a:srgbClr val="A9B1D6"/>
                </a:solidFill>
                <a:effectLst/>
                <a:latin typeface="JetBrains Mono Regular" panose="02000009000000000000" pitchFamily="49" charset="0"/>
              </a:rPr>
              <a:t> </a:t>
            </a:r>
            <a:r>
              <a:rPr lang="en-AU" b="0" dirty="0">
                <a:solidFill>
                  <a:srgbClr val="9ABDF5"/>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char</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parse)(</a:t>
            </a:r>
            <a:r>
              <a:rPr lang="en-AU" b="0" dirty="0">
                <a:solidFill>
                  <a:srgbClr val="BB9AF7"/>
                </a:solidFill>
                <a:effectLst/>
                <a:latin typeface="JetBrains Mono Regular" panose="02000009000000000000" pitchFamily="49" charset="0"/>
              </a:rPr>
              <a:t>char</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void</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void</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void</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data</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p:txBody>
      </p:sp>
      <p:sp>
        <p:nvSpPr>
          <p:cNvPr id="31" name="TextBox 30">
            <a:extLst>
              <a:ext uri="{FF2B5EF4-FFF2-40B4-BE49-F238E27FC236}">
                <a16:creationId xmlns:a16="http://schemas.microsoft.com/office/drawing/2014/main" id="{B6D49958-B987-6BBD-8E2D-3770C1C54DDA}"/>
              </a:ext>
            </a:extLst>
          </p:cNvPr>
          <p:cNvSpPr txBox="1"/>
          <p:nvPr/>
        </p:nvSpPr>
        <p:spPr>
          <a:xfrm>
            <a:off x="268255" y="2155372"/>
            <a:ext cx="6097554" cy="646331"/>
          </a:xfrm>
          <a:prstGeom prst="rect">
            <a:avLst/>
          </a:prstGeom>
          <a:noFill/>
        </p:spPr>
        <p:txBody>
          <a:bodyPr wrap="square">
            <a:spAutoFit/>
          </a:bodyPr>
          <a:lstStyle/>
          <a:p>
            <a:r>
              <a:rPr lang="pt-BR" b="0" dirty="0">
                <a:solidFill>
                  <a:srgbClr val="BB9AF7"/>
                </a:solidFill>
                <a:effectLst/>
                <a:latin typeface="JetBrains Mono Regular" panose="02000009000000000000" pitchFamily="49" charset="0"/>
              </a:rPr>
              <a:t>type</a:t>
            </a:r>
            <a:r>
              <a:rPr lang="pt-BR" b="0" dirty="0">
                <a:solidFill>
                  <a:srgbClr val="A9B1D6"/>
                </a:solidFill>
                <a:effectLst/>
                <a:latin typeface="JetBrains Mono Regular" panose="02000009000000000000" pitchFamily="49" charset="0"/>
              </a:rPr>
              <a:t> </a:t>
            </a:r>
            <a:r>
              <a:rPr lang="pt-BR" b="0" dirty="0">
                <a:solidFill>
                  <a:srgbClr val="C0CAF5"/>
                </a:solidFill>
                <a:effectLst/>
                <a:latin typeface="JetBrains Mono Regular" panose="02000009000000000000" pitchFamily="49" charset="0"/>
              </a:rPr>
              <a:t>IResult</a:t>
            </a:r>
            <a:r>
              <a:rPr lang="pt-BR" b="0" dirty="0">
                <a:solidFill>
                  <a:srgbClr val="89DDFF"/>
                </a:solidFill>
                <a:effectLst/>
                <a:latin typeface="JetBrains Mono Regular" panose="02000009000000000000" pitchFamily="49" charset="0"/>
              </a:rPr>
              <a:t>&lt;</a:t>
            </a:r>
            <a:r>
              <a:rPr lang="pt-BR" b="0" dirty="0">
                <a:solidFill>
                  <a:srgbClr val="C0CAF5"/>
                </a:solidFill>
                <a:effectLst/>
                <a:latin typeface="JetBrains Mono Regular" panose="02000009000000000000" pitchFamily="49" charset="0"/>
              </a:rPr>
              <a:t>I</a:t>
            </a:r>
            <a:r>
              <a:rPr lang="pt-BR" b="0" dirty="0">
                <a:solidFill>
                  <a:srgbClr val="89DDFF"/>
                </a:solidFill>
                <a:effectLst/>
                <a:latin typeface="JetBrains Mono Regular" panose="02000009000000000000" pitchFamily="49" charset="0"/>
              </a:rPr>
              <a:t>,</a:t>
            </a:r>
            <a:r>
              <a:rPr lang="pt-BR" b="0" dirty="0">
                <a:solidFill>
                  <a:srgbClr val="A9B1D6"/>
                </a:solidFill>
                <a:effectLst/>
                <a:latin typeface="JetBrains Mono Regular" panose="02000009000000000000" pitchFamily="49" charset="0"/>
              </a:rPr>
              <a:t> </a:t>
            </a:r>
            <a:r>
              <a:rPr lang="pt-BR" b="0" dirty="0">
                <a:solidFill>
                  <a:srgbClr val="C0CAF5"/>
                </a:solidFill>
                <a:effectLst/>
                <a:latin typeface="JetBrains Mono Regular" panose="02000009000000000000" pitchFamily="49" charset="0"/>
              </a:rPr>
              <a:t>O</a:t>
            </a:r>
            <a:r>
              <a:rPr lang="pt-BR" b="0" dirty="0">
                <a:solidFill>
                  <a:srgbClr val="89DDFF"/>
                </a:solidFill>
                <a:effectLst/>
                <a:latin typeface="JetBrains Mono Regular" panose="02000009000000000000" pitchFamily="49" charset="0"/>
              </a:rPr>
              <a:t>,</a:t>
            </a:r>
            <a:r>
              <a:rPr lang="pt-BR" b="0" dirty="0">
                <a:solidFill>
                  <a:srgbClr val="A9B1D6"/>
                </a:solidFill>
                <a:effectLst/>
                <a:latin typeface="JetBrains Mono Regular" panose="02000009000000000000" pitchFamily="49" charset="0"/>
              </a:rPr>
              <a:t> </a:t>
            </a:r>
            <a:r>
              <a:rPr lang="pt-BR" b="0" dirty="0">
                <a:solidFill>
                  <a:srgbClr val="C0CAF5"/>
                </a:solidFill>
                <a:effectLst/>
                <a:latin typeface="JetBrains Mono Regular" panose="02000009000000000000" pitchFamily="49" charset="0"/>
              </a:rPr>
              <a:t>E</a:t>
            </a:r>
            <a:r>
              <a:rPr lang="pt-BR" b="0" dirty="0">
                <a:solidFill>
                  <a:srgbClr val="A9B1D6"/>
                </a:solidFill>
                <a:effectLst/>
                <a:latin typeface="JetBrains Mono Regular" panose="02000009000000000000" pitchFamily="49" charset="0"/>
              </a:rPr>
              <a:t> </a:t>
            </a:r>
            <a:r>
              <a:rPr lang="pt-BR" b="0" dirty="0">
                <a:solidFill>
                  <a:srgbClr val="89DDFF"/>
                </a:solidFill>
                <a:effectLst/>
                <a:latin typeface="JetBrains Mono Regular" panose="02000009000000000000" pitchFamily="49" charset="0"/>
              </a:rPr>
              <a:t>=</a:t>
            </a:r>
            <a:r>
              <a:rPr lang="pt-BR" b="0" dirty="0">
                <a:solidFill>
                  <a:srgbClr val="A9B1D6"/>
                </a:solidFill>
                <a:effectLst/>
                <a:latin typeface="JetBrains Mono Regular" panose="02000009000000000000" pitchFamily="49" charset="0"/>
              </a:rPr>
              <a:t> </a:t>
            </a:r>
            <a:r>
              <a:rPr lang="pt-BR" b="0" dirty="0">
                <a:solidFill>
                  <a:srgbClr val="C0CAF5"/>
                </a:solidFill>
                <a:effectLst/>
                <a:latin typeface="JetBrains Mono Regular" panose="02000009000000000000" pitchFamily="49" charset="0"/>
              </a:rPr>
              <a:t>Error</a:t>
            </a:r>
            <a:r>
              <a:rPr lang="pt-BR" b="0" dirty="0">
                <a:solidFill>
                  <a:srgbClr val="89DDFF"/>
                </a:solidFill>
                <a:effectLst/>
                <a:latin typeface="JetBrains Mono Regular" panose="02000009000000000000" pitchFamily="49" charset="0"/>
              </a:rPr>
              <a:t>&lt;</a:t>
            </a:r>
            <a:r>
              <a:rPr lang="pt-BR" b="0" dirty="0">
                <a:solidFill>
                  <a:srgbClr val="C0CAF5"/>
                </a:solidFill>
                <a:effectLst/>
                <a:latin typeface="JetBrains Mono Regular" panose="02000009000000000000" pitchFamily="49" charset="0"/>
              </a:rPr>
              <a:t>I</a:t>
            </a:r>
            <a:r>
              <a:rPr lang="pt-BR" b="0" dirty="0">
                <a:solidFill>
                  <a:srgbClr val="89DDFF"/>
                </a:solidFill>
                <a:effectLst/>
                <a:latin typeface="JetBrains Mono Regular" panose="02000009000000000000" pitchFamily="49" charset="0"/>
              </a:rPr>
              <a:t>&gt;&gt;</a:t>
            </a:r>
            <a:r>
              <a:rPr lang="pt-BR" b="0" dirty="0">
                <a:solidFill>
                  <a:srgbClr val="A9B1D6"/>
                </a:solidFill>
                <a:effectLst/>
                <a:latin typeface="JetBrains Mono Regular" panose="02000009000000000000" pitchFamily="49" charset="0"/>
              </a:rPr>
              <a:t> </a:t>
            </a:r>
            <a:r>
              <a:rPr lang="pt-BR" b="0" dirty="0">
                <a:solidFill>
                  <a:srgbClr val="89DDFF"/>
                </a:solidFill>
                <a:effectLst/>
                <a:latin typeface="JetBrains Mono Regular" panose="02000009000000000000" pitchFamily="49" charset="0"/>
              </a:rPr>
              <a:t>=</a:t>
            </a:r>
            <a:r>
              <a:rPr lang="pt-BR" b="0" dirty="0">
                <a:solidFill>
                  <a:srgbClr val="A9B1D6"/>
                </a:solidFill>
                <a:effectLst/>
                <a:latin typeface="JetBrains Mono Regular" panose="02000009000000000000" pitchFamily="49" charset="0"/>
              </a:rPr>
              <a:t> 	</a:t>
            </a:r>
            <a:r>
              <a:rPr lang="pt-BR" b="0" dirty="0">
                <a:solidFill>
                  <a:srgbClr val="C0CAF5"/>
                </a:solidFill>
                <a:effectLst/>
                <a:latin typeface="JetBrains Mono Regular" panose="02000009000000000000" pitchFamily="49" charset="0"/>
              </a:rPr>
              <a:t>Result</a:t>
            </a:r>
            <a:r>
              <a:rPr lang="pt-BR" b="0" dirty="0">
                <a:solidFill>
                  <a:srgbClr val="89DDFF"/>
                </a:solidFill>
                <a:effectLst/>
                <a:latin typeface="JetBrains Mono Regular" panose="02000009000000000000" pitchFamily="49" charset="0"/>
              </a:rPr>
              <a:t>&lt;(</a:t>
            </a:r>
            <a:r>
              <a:rPr lang="pt-BR" b="0" dirty="0">
                <a:solidFill>
                  <a:srgbClr val="C0CAF5"/>
                </a:solidFill>
                <a:effectLst/>
                <a:latin typeface="JetBrains Mono Regular" panose="02000009000000000000" pitchFamily="49" charset="0"/>
              </a:rPr>
              <a:t>I</a:t>
            </a:r>
            <a:r>
              <a:rPr lang="pt-BR" b="0" dirty="0">
                <a:solidFill>
                  <a:srgbClr val="89DDFF"/>
                </a:solidFill>
                <a:effectLst/>
                <a:latin typeface="JetBrains Mono Regular" panose="02000009000000000000" pitchFamily="49" charset="0"/>
              </a:rPr>
              <a:t>,</a:t>
            </a:r>
            <a:r>
              <a:rPr lang="pt-BR" b="0" dirty="0">
                <a:solidFill>
                  <a:srgbClr val="A9B1D6"/>
                </a:solidFill>
                <a:effectLst/>
                <a:latin typeface="JetBrains Mono Regular" panose="02000009000000000000" pitchFamily="49" charset="0"/>
              </a:rPr>
              <a:t> </a:t>
            </a:r>
            <a:r>
              <a:rPr lang="pt-BR" b="0" dirty="0">
                <a:solidFill>
                  <a:srgbClr val="C0CAF5"/>
                </a:solidFill>
                <a:effectLst/>
                <a:latin typeface="JetBrains Mono Regular" panose="02000009000000000000" pitchFamily="49" charset="0"/>
              </a:rPr>
              <a:t>O</a:t>
            </a:r>
            <a:r>
              <a:rPr lang="pt-BR" b="0" dirty="0">
                <a:solidFill>
                  <a:srgbClr val="89DDFF"/>
                </a:solidFill>
                <a:effectLst/>
                <a:latin typeface="JetBrains Mono Regular" panose="02000009000000000000" pitchFamily="49" charset="0"/>
              </a:rPr>
              <a:t>),</a:t>
            </a:r>
            <a:r>
              <a:rPr lang="pt-BR" b="0" dirty="0">
                <a:solidFill>
                  <a:srgbClr val="A9B1D6"/>
                </a:solidFill>
                <a:effectLst/>
                <a:latin typeface="JetBrains Mono Regular" panose="02000009000000000000" pitchFamily="49" charset="0"/>
              </a:rPr>
              <a:t> </a:t>
            </a:r>
            <a:r>
              <a:rPr lang="pt-BR" b="0" dirty="0">
                <a:solidFill>
                  <a:srgbClr val="C0CAF5"/>
                </a:solidFill>
                <a:effectLst/>
                <a:latin typeface="JetBrains Mono Regular" panose="02000009000000000000" pitchFamily="49" charset="0"/>
              </a:rPr>
              <a:t>Err</a:t>
            </a:r>
            <a:r>
              <a:rPr lang="pt-BR" b="0" dirty="0">
                <a:solidFill>
                  <a:srgbClr val="89DDFF"/>
                </a:solidFill>
                <a:effectLst/>
                <a:latin typeface="JetBrains Mono Regular" panose="02000009000000000000" pitchFamily="49" charset="0"/>
              </a:rPr>
              <a:t>&lt;</a:t>
            </a:r>
            <a:r>
              <a:rPr lang="pt-BR" b="0" dirty="0">
                <a:solidFill>
                  <a:srgbClr val="C0CAF5"/>
                </a:solidFill>
                <a:effectLst/>
                <a:latin typeface="JetBrains Mono Regular" panose="02000009000000000000" pitchFamily="49" charset="0"/>
              </a:rPr>
              <a:t>E</a:t>
            </a:r>
            <a:r>
              <a:rPr lang="pt-BR" b="0" dirty="0">
                <a:solidFill>
                  <a:srgbClr val="89DDFF"/>
                </a:solidFill>
                <a:effectLst/>
                <a:latin typeface="JetBrains Mono Regular" panose="02000009000000000000" pitchFamily="49" charset="0"/>
              </a:rPr>
              <a:t>&gt;&gt;;</a:t>
            </a:r>
            <a:endParaRPr lang="pt-BR" b="0" dirty="0">
              <a:solidFill>
                <a:srgbClr val="A9B1D6"/>
              </a:solidFill>
              <a:effectLst/>
              <a:latin typeface="JetBrains Mono Regular" panose="02000009000000000000" pitchFamily="49" charset="0"/>
            </a:endParaRPr>
          </a:p>
        </p:txBody>
      </p:sp>
      <p:sp>
        <p:nvSpPr>
          <p:cNvPr id="35" name="TextBox 34">
            <a:extLst>
              <a:ext uri="{FF2B5EF4-FFF2-40B4-BE49-F238E27FC236}">
                <a16:creationId xmlns:a16="http://schemas.microsoft.com/office/drawing/2014/main" id="{F8854360-21DE-55F7-ABA3-BB803902F27B}"/>
              </a:ext>
            </a:extLst>
          </p:cNvPr>
          <p:cNvSpPr txBox="1"/>
          <p:nvPr/>
        </p:nvSpPr>
        <p:spPr>
          <a:xfrm>
            <a:off x="5561372" y="1393458"/>
            <a:ext cx="6699052" cy="923330"/>
          </a:xfrm>
          <a:prstGeom prst="rect">
            <a:avLst/>
          </a:prstGeom>
          <a:noFill/>
          <a:effectLst/>
        </p:spPr>
        <p:txBody>
          <a:bodyPr wrap="square">
            <a:spAutoFit/>
          </a:bodyPr>
          <a:lstStyle/>
          <a:p>
            <a:r>
              <a:rPr lang="en-US" b="0" dirty="0">
                <a:solidFill>
                  <a:srgbClr val="89DDFF"/>
                </a:solidFill>
                <a:effectLst/>
                <a:latin typeface="JetBrains Mono Regular" panose="02000009000000000000" pitchFamily="49" charset="0"/>
              </a:rPr>
              <a:t>data</a:t>
            </a:r>
            <a:r>
              <a:rPr lang="en-US" b="0" dirty="0">
                <a:solidFill>
                  <a:srgbClr val="A9B1D6"/>
                </a:solidFill>
                <a:effectLst/>
                <a:latin typeface="JetBrains Mono Regular" panose="02000009000000000000" pitchFamily="49" charset="0"/>
              </a:rPr>
              <a:t> </a:t>
            </a:r>
            <a:r>
              <a:rPr lang="en-US" b="0" dirty="0">
                <a:solidFill>
                  <a:srgbClr val="BB9AF7"/>
                </a:solidFill>
                <a:effectLst/>
                <a:latin typeface="JetBrains Mono Regular" panose="02000009000000000000" pitchFamily="49" charset="0"/>
              </a:rPr>
              <a:t>Parser</a:t>
            </a:r>
            <a:r>
              <a:rPr lang="en-US" b="0" dirty="0">
                <a:solidFill>
                  <a:srgbClr val="A9B1D6"/>
                </a:solidFill>
                <a:effectLst/>
                <a:latin typeface="JetBrains Mono Regular" panose="02000009000000000000" pitchFamily="49" charset="0"/>
              </a:rPr>
              <a:t> </a:t>
            </a:r>
            <a:r>
              <a:rPr lang="en-US" b="0" dirty="0">
                <a:solidFill>
                  <a:srgbClr val="C0CAF5"/>
                </a:solidFill>
                <a:effectLst/>
                <a:latin typeface="JetBrains Mono Regular" panose="02000009000000000000" pitchFamily="49" charset="0"/>
              </a:rPr>
              <a:t>a</a:t>
            </a:r>
            <a:r>
              <a:rPr lang="en-US" b="0" dirty="0">
                <a:solidFill>
                  <a:srgbClr val="A9B1D6"/>
                </a:solidFill>
                <a:effectLst/>
                <a:latin typeface="JetBrains Mono Regular" panose="02000009000000000000" pitchFamily="49" charset="0"/>
              </a:rPr>
              <a:t> </a:t>
            </a:r>
            <a:r>
              <a:rPr lang="en-US" b="0" dirty="0">
                <a:solidFill>
                  <a:srgbClr val="89DDFF"/>
                </a:solidFill>
                <a:effectLst/>
                <a:latin typeface="JetBrains Mono Regular" panose="02000009000000000000" pitchFamily="49" charset="0"/>
              </a:rPr>
              <a:t>=</a:t>
            </a:r>
            <a:r>
              <a:rPr lang="en-US" b="0" dirty="0">
                <a:solidFill>
                  <a:srgbClr val="A9B1D6"/>
                </a:solidFill>
                <a:effectLst/>
                <a:latin typeface="JetBrains Mono Regular" panose="02000009000000000000" pitchFamily="49" charset="0"/>
              </a:rPr>
              <a:t> </a:t>
            </a:r>
            <a:r>
              <a:rPr lang="en-US" b="0" dirty="0">
                <a:solidFill>
                  <a:srgbClr val="E0AF68"/>
                </a:solidFill>
                <a:effectLst/>
                <a:latin typeface="JetBrains Mono Regular" panose="02000009000000000000" pitchFamily="49" charset="0"/>
              </a:rPr>
              <a:t>P</a:t>
            </a:r>
            <a:r>
              <a:rPr lang="en-US" b="0" dirty="0">
                <a:solidFill>
                  <a:srgbClr val="A9B1D6"/>
                </a:solidFill>
                <a:effectLst/>
                <a:latin typeface="JetBrains Mono Regular" panose="02000009000000000000" pitchFamily="49" charset="0"/>
              </a:rPr>
              <a:t> </a:t>
            </a:r>
            <a:r>
              <a:rPr lang="en-US" b="0" dirty="0">
                <a:solidFill>
                  <a:srgbClr val="89DDFF"/>
                </a:solidFill>
                <a:effectLst/>
                <a:latin typeface="JetBrains Mono Regular" panose="02000009000000000000" pitchFamily="49" charset="0"/>
              </a:rPr>
              <a:t>(</a:t>
            </a:r>
            <a:r>
              <a:rPr lang="en-US" b="0" dirty="0">
                <a:solidFill>
                  <a:srgbClr val="BB9AF7"/>
                </a:solidFill>
                <a:effectLst/>
                <a:latin typeface="JetBrains Mono Regular" panose="02000009000000000000" pitchFamily="49" charset="0"/>
              </a:rPr>
              <a:t>String</a:t>
            </a:r>
            <a:r>
              <a:rPr lang="en-US" b="0" dirty="0">
                <a:solidFill>
                  <a:srgbClr val="A9B1D6"/>
                </a:solidFill>
                <a:effectLst/>
                <a:latin typeface="JetBrains Mono Regular" panose="02000009000000000000" pitchFamily="49" charset="0"/>
              </a:rPr>
              <a:t> </a:t>
            </a:r>
            <a:r>
              <a:rPr lang="en-US" b="0" dirty="0">
                <a:solidFill>
                  <a:srgbClr val="89DDFF"/>
                </a:solidFill>
                <a:effectLst/>
                <a:latin typeface="JetBrains Mono Regular" panose="02000009000000000000" pitchFamily="49" charset="0"/>
              </a:rPr>
              <a:t>-&gt;</a:t>
            </a:r>
            <a:r>
              <a:rPr lang="en-US" b="0" dirty="0">
                <a:solidFill>
                  <a:srgbClr val="A9B1D6"/>
                </a:solidFill>
                <a:effectLst/>
                <a:latin typeface="JetBrains Mono Regular" panose="02000009000000000000" pitchFamily="49" charset="0"/>
              </a:rPr>
              <a:t> </a:t>
            </a:r>
            <a:r>
              <a:rPr lang="en-US" b="0" dirty="0">
                <a:solidFill>
                  <a:srgbClr val="BB9AF7"/>
                </a:solidFill>
                <a:effectLst/>
                <a:latin typeface="JetBrains Mono Regular" panose="02000009000000000000" pitchFamily="49" charset="0"/>
              </a:rPr>
              <a:t>Maybe</a:t>
            </a:r>
            <a:r>
              <a:rPr lang="en-US" b="0" dirty="0">
                <a:solidFill>
                  <a:srgbClr val="A9B1D6"/>
                </a:solidFill>
                <a:effectLst/>
                <a:latin typeface="JetBrains Mono Regular" panose="02000009000000000000" pitchFamily="49" charset="0"/>
              </a:rPr>
              <a:t> </a:t>
            </a:r>
            <a:r>
              <a:rPr lang="en-US" b="0" dirty="0">
                <a:solidFill>
                  <a:srgbClr val="89DDFF"/>
                </a:solidFill>
                <a:effectLst/>
                <a:latin typeface="JetBrains Mono Regular" panose="02000009000000000000" pitchFamily="49" charset="0"/>
              </a:rPr>
              <a:t>(</a:t>
            </a:r>
            <a:r>
              <a:rPr lang="en-US" b="0" dirty="0">
                <a:solidFill>
                  <a:srgbClr val="C0CAF5"/>
                </a:solidFill>
                <a:effectLst/>
                <a:latin typeface="JetBrains Mono Regular" panose="02000009000000000000" pitchFamily="49" charset="0"/>
              </a:rPr>
              <a:t>a</a:t>
            </a:r>
            <a:r>
              <a:rPr lang="en-US" b="0" dirty="0">
                <a:solidFill>
                  <a:srgbClr val="89DDFF"/>
                </a:solidFill>
                <a:effectLst/>
                <a:latin typeface="JetBrains Mono Regular" panose="02000009000000000000" pitchFamily="49" charset="0"/>
              </a:rPr>
              <a:t>,</a:t>
            </a:r>
            <a:r>
              <a:rPr lang="en-US" b="0" dirty="0">
                <a:solidFill>
                  <a:srgbClr val="A9B1D6"/>
                </a:solidFill>
                <a:effectLst/>
                <a:latin typeface="JetBrains Mono Regular" panose="02000009000000000000" pitchFamily="49" charset="0"/>
              </a:rPr>
              <a:t> </a:t>
            </a:r>
            <a:r>
              <a:rPr lang="en-US" b="0" dirty="0">
                <a:solidFill>
                  <a:srgbClr val="BB9AF7"/>
                </a:solidFill>
                <a:effectLst/>
                <a:latin typeface="JetBrains Mono Regular" panose="02000009000000000000" pitchFamily="49" charset="0"/>
              </a:rPr>
              <a:t>String</a:t>
            </a:r>
            <a:r>
              <a:rPr lang="en-US" b="0" dirty="0">
                <a:solidFill>
                  <a:srgbClr val="89DDFF"/>
                </a:solidFill>
                <a:effectLst/>
                <a:latin typeface="JetBrains Mono Regular" panose="02000009000000000000" pitchFamily="49" charset="0"/>
              </a:rPr>
              <a:t>))</a:t>
            </a:r>
            <a:endParaRPr lang="en-US" b="0" dirty="0">
              <a:solidFill>
                <a:srgbClr val="A9B1D6"/>
              </a:solidFill>
              <a:effectLst/>
              <a:latin typeface="JetBrains Mono Regular" panose="02000009000000000000" pitchFamily="49" charset="0"/>
            </a:endParaRPr>
          </a:p>
          <a:p>
            <a:r>
              <a:rPr lang="en-US" b="0" dirty="0">
                <a:solidFill>
                  <a:srgbClr val="89DDFF"/>
                </a:solidFill>
                <a:effectLst/>
                <a:latin typeface="JetBrains Mono Regular" panose="02000009000000000000" pitchFamily="49" charset="0"/>
              </a:rPr>
              <a:t>instance</a:t>
            </a:r>
            <a:r>
              <a:rPr lang="en-US" b="0" dirty="0">
                <a:solidFill>
                  <a:srgbClr val="A9B1D6"/>
                </a:solidFill>
                <a:effectLst/>
                <a:latin typeface="JetBrains Mono Regular" panose="02000009000000000000" pitchFamily="49" charset="0"/>
              </a:rPr>
              <a:t> </a:t>
            </a:r>
            <a:r>
              <a:rPr lang="en-US" b="0" dirty="0">
                <a:solidFill>
                  <a:srgbClr val="BB9AF7"/>
                </a:solidFill>
                <a:effectLst/>
                <a:latin typeface="JetBrains Mono Regular" panose="02000009000000000000" pitchFamily="49" charset="0"/>
              </a:rPr>
              <a:t>Monad</a:t>
            </a:r>
            <a:r>
              <a:rPr lang="en-US" b="0" dirty="0">
                <a:solidFill>
                  <a:srgbClr val="A9B1D6"/>
                </a:solidFill>
                <a:effectLst/>
                <a:latin typeface="JetBrains Mono Regular" panose="02000009000000000000" pitchFamily="49" charset="0"/>
              </a:rPr>
              <a:t> </a:t>
            </a:r>
            <a:r>
              <a:rPr lang="en-US" b="0" dirty="0">
                <a:solidFill>
                  <a:srgbClr val="BB9AF7"/>
                </a:solidFill>
                <a:effectLst/>
                <a:latin typeface="JetBrains Mono Regular" panose="02000009000000000000" pitchFamily="49" charset="0"/>
              </a:rPr>
              <a:t>Parser</a:t>
            </a:r>
            <a:r>
              <a:rPr lang="en-US" b="0" dirty="0">
                <a:solidFill>
                  <a:srgbClr val="A9B1D6"/>
                </a:solidFill>
                <a:effectLst/>
                <a:latin typeface="JetBrains Mono Regular" panose="02000009000000000000" pitchFamily="49" charset="0"/>
              </a:rPr>
              <a:t> </a:t>
            </a:r>
            <a:r>
              <a:rPr lang="en-US" b="0" dirty="0">
                <a:solidFill>
                  <a:srgbClr val="89DDFF"/>
                </a:solidFill>
                <a:effectLst/>
                <a:latin typeface="JetBrains Mono Regular" panose="02000009000000000000" pitchFamily="49" charset="0"/>
              </a:rPr>
              <a:t>where</a:t>
            </a:r>
            <a:endParaRPr lang="en-US" b="0" dirty="0">
              <a:solidFill>
                <a:srgbClr val="A9B1D6"/>
              </a:solidFill>
              <a:effectLst/>
              <a:latin typeface="JetBrains Mono Regular" panose="02000009000000000000" pitchFamily="49" charset="0"/>
            </a:endParaRPr>
          </a:p>
          <a:p>
            <a:r>
              <a:rPr lang="en-US" b="0" dirty="0">
                <a:solidFill>
                  <a:srgbClr val="89DDFF"/>
                </a:solidFill>
                <a:effectLst/>
                <a:latin typeface="JetBrains Mono Regular" panose="02000009000000000000" pitchFamily="49" charset="0"/>
              </a:rPr>
              <a:t>    </a:t>
            </a:r>
            <a:r>
              <a:rPr lang="en-US" b="0" i="1" dirty="0">
                <a:solidFill>
                  <a:srgbClr val="444B6A"/>
                </a:solidFill>
                <a:effectLst/>
                <a:latin typeface="JetBrains Mono Regular" panose="02000009000000000000" pitchFamily="49" charset="0"/>
              </a:rPr>
              <a:t>-- ...</a:t>
            </a:r>
            <a:endParaRPr lang="en-US" b="0" dirty="0">
              <a:solidFill>
                <a:srgbClr val="A9B1D6"/>
              </a:solidFill>
              <a:effectLst/>
              <a:latin typeface="JetBrains Mono Regular" panose="02000009000000000000" pitchFamily="49" charset="0"/>
            </a:endParaRPr>
          </a:p>
        </p:txBody>
      </p:sp>
      <p:sp>
        <p:nvSpPr>
          <p:cNvPr id="37" name="TextBox 36">
            <a:extLst>
              <a:ext uri="{FF2B5EF4-FFF2-40B4-BE49-F238E27FC236}">
                <a16:creationId xmlns:a16="http://schemas.microsoft.com/office/drawing/2014/main" id="{3F514C0D-C9D8-F45D-CC82-1DBEFEF38765}"/>
              </a:ext>
            </a:extLst>
          </p:cNvPr>
          <p:cNvSpPr txBox="1"/>
          <p:nvPr/>
        </p:nvSpPr>
        <p:spPr>
          <a:xfrm>
            <a:off x="471881" y="512804"/>
            <a:ext cx="6128158" cy="1077218"/>
          </a:xfrm>
          <a:prstGeom prst="rect">
            <a:avLst/>
          </a:prstGeom>
          <a:noFill/>
        </p:spPr>
        <p:txBody>
          <a:bodyPr wrap="square">
            <a:spAutoFit/>
          </a:bodyPr>
          <a:lstStyle/>
          <a:p>
            <a:r>
              <a:rPr lang="en-AU" sz="1600" b="0" i="1" dirty="0">
                <a:solidFill>
                  <a:srgbClr val="9D7CD8"/>
                </a:solidFill>
                <a:effectLst/>
                <a:latin typeface="JetBrains Mono Regular" panose="02000009000000000000" pitchFamily="49" charset="0"/>
              </a:rPr>
              <a:t>let</a:t>
            </a:r>
            <a:r>
              <a:rPr lang="en-AU" sz="1600" b="0" dirty="0">
                <a:solidFill>
                  <a:srgbClr val="A9B1D6"/>
                </a:solidFill>
                <a:effectLst/>
                <a:latin typeface="JetBrains Mono Regular" panose="02000009000000000000" pitchFamily="49" charset="0"/>
              </a:rPr>
              <a:t> </a:t>
            </a:r>
            <a:r>
              <a:rPr lang="en-AU" sz="1600" b="0" dirty="0">
                <a:solidFill>
                  <a:srgbClr val="BB9AF7"/>
                </a:solidFill>
                <a:effectLst/>
                <a:latin typeface="JetBrains Mono Regular" panose="02000009000000000000" pitchFamily="49" charset="0"/>
              </a:rPr>
              <a:t>csv</a:t>
            </a:r>
            <a:r>
              <a:rPr lang="en-AU" sz="1600" b="0" dirty="0">
                <a:solidFill>
                  <a:srgbClr val="A9B1D6"/>
                </a:solidFill>
                <a:effectLst/>
                <a:latin typeface="JetBrains Mono Regular" panose="02000009000000000000" pitchFamily="49" charset="0"/>
              </a:rPr>
              <a:t> </a:t>
            </a:r>
            <a:r>
              <a:rPr lang="en-AU" sz="1600" b="0" dirty="0">
                <a:solidFill>
                  <a:srgbClr val="89DDFF"/>
                </a:solidFill>
                <a:effectLst/>
                <a:latin typeface="JetBrains Mono Regular" panose="02000009000000000000" pitchFamily="49" charset="0"/>
              </a:rPr>
              <a:t>=</a:t>
            </a:r>
            <a:r>
              <a:rPr lang="en-AU" sz="1600" b="0" dirty="0">
                <a:solidFill>
                  <a:srgbClr val="A9B1D6"/>
                </a:solidFill>
                <a:effectLst/>
                <a:latin typeface="JetBrains Mono Regular" panose="02000009000000000000" pitchFamily="49" charset="0"/>
              </a:rPr>
              <a:t> </a:t>
            </a:r>
            <a:r>
              <a:rPr lang="en-AU" sz="1600" b="0" dirty="0" err="1">
                <a:solidFill>
                  <a:srgbClr val="7AA2F7"/>
                </a:solidFill>
                <a:effectLst/>
                <a:latin typeface="JetBrains Mono Regular" panose="02000009000000000000" pitchFamily="49" charset="0"/>
              </a:rPr>
              <a:t>separatedList</a:t>
            </a:r>
            <a:r>
              <a:rPr lang="en-AU" sz="1600" b="0" dirty="0">
                <a:solidFill>
                  <a:srgbClr val="9ABDF5"/>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A9B1D6"/>
                </a:solidFill>
                <a:effectLst/>
                <a:latin typeface="JetBrains Mono Regular" panose="02000009000000000000" pitchFamily="49" charset="0"/>
              </a:rPr>
              <a:t>    </a:t>
            </a:r>
            <a:r>
              <a:rPr lang="en-AU" sz="1600" b="0" dirty="0" err="1">
                <a:solidFill>
                  <a:srgbClr val="7AA2F7"/>
                </a:solidFill>
                <a:effectLst/>
                <a:latin typeface="JetBrains Mono Regular" panose="02000009000000000000" pitchFamily="49" charset="0"/>
              </a:rPr>
              <a:t>separatedList</a:t>
            </a:r>
            <a:r>
              <a:rPr lang="en-AU" sz="1600" b="0" dirty="0">
                <a:solidFill>
                  <a:srgbClr val="9ABDF5"/>
                </a:solidFill>
                <a:effectLst/>
                <a:latin typeface="JetBrains Mono Regular" panose="02000009000000000000" pitchFamily="49" charset="0"/>
              </a:rPr>
              <a:t>(</a:t>
            </a:r>
            <a:r>
              <a:rPr lang="en-AU" sz="1600" b="0" dirty="0">
                <a:solidFill>
                  <a:srgbClr val="C0CAF5"/>
                </a:solidFill>
                <a:effectLst/>
                <a:latin typeface="JetBrains Mono Regular" panose="02000009000000000000" pitchFamily="49" charset="0"/>
              </a:rPr>
              <a:t>float</a:t>
            </a:r>
            <a:r>
              <a:rPr lang="en-AU" sz="1600" b="0" dirty="0">
                <a:solidFill>
                  <a:srgbClr val="89DDFF"/>
                </a:solidFill>
                <a:effectLst/>
                <a:latin typeface="JetBrains Mono Regular" panose="02000009000000000000" pitchFamily="49" charset="0"/>
              </a:rPr>
              <a:t>,</a:t>
            </a:r>
            <a:r>
              <a:rPr lang="en-AU" sz="1600" b="0" dirty="0">
                <a:solidFill>
                  <a:srgbClr val="A9B1D6"/>
                </a:solidFill>
                <a:effectLst/>
                <a:latin typeface="JetBrains Mono Regular" panose="02000009000000000000" pitchFamily="49" charset="0"/>
              </a:rPr>
              <a:t> </a:t>
            </a:r>
            <a:r>
              <a:rPr lang="en-AU" sz="1600" b="0" dirty="0">
                <a:solidFill>
                  <a:srgbClr val="7AA2F7"/>
                </a:solidFill>
                <a:effectLst/>
                <a:latin typeface="JetBrains Mono Regular" panose="02000009000000000000" pitchFamily="49" charset="0"/>
              </a:rPr>
              <a:t>str</a:t>
            </a:r>
            <a:r>
              <a:rPr lang="en-AU" sz="1600" b="0" dirty="0">
                <a:solidFill>
                  <a:srgbClr val="9ABDF5"/>
                </a:solidFill>
                <a:effectLst/>
                <a:latin typeface="JetBrains Mono Regular" panose="02000009000000000000" pitchFamily="49" charset="0"/>
              </a:rPr>
              <a:t>(</a:t>
            </a:r>
            <a:r>
              <a:rPr lang="en-AU" sz="1600" b="0" dirty="0">
                <a:solidFill>
                  <a:srgbClr val="89DDFF"/>
                </a:solidFill>
                <a:effectLst/>
                <a:latin typeface="JetBrains Mono Regular" panose="02000009000000000000" pitchFamily="49" charset="0"/>
              </a:rPr>
              <a:t>"</a:t>
            </a:r>
            <a:r>
              <a:rPr lang="en-AU" sz="1600" b="0" dirty="0">
                <a:solidFill>
                  <a:srgbClr val="9ECE6A"/>
                </a:solidFill>
                <a:effectLst/>
                <a:latin typeface="JetBrains Mono Regular" panose="02000009000000000000" pitchFamily="49" charset="0"/>
              </a:rPr>
              <a:t>,</a:t>
            </a:r>
            <a:r>
              <a:rPr lang="en-AU" sz="1600" b="0" dirty="0">
                <a:solidFill>
                  <a:srgbClr val="89DDFF"/>
                </a:solidFill>
                <a:effectLst/>
                <a:latin typeface="JetBrains Mono Regular" panose="02000009000000000000" pitchFamily="49" charset="0"/>
              </a:rPr>
              <a:t>"</a:t>
            </a:r>
            <a:r>
              <a:rPr lang="en-AU" sz="1600" b="0" dirty="0">
                <a:solidFill>
                  <a:srgbClr val="9ABDF5"/>
                </a:solidFill>
                <a:effectLst/>
                <a:latin typeface="JetBrains Mono Regular" panose="02000009000000000000" pitchFamily="49" charset="0"/>
              </a:rPr>
              <a:t>))</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A9B1D6"/>
                </a:solidFill>
                <a:effectLst/>
                <a:latin typeface="JetBrains Mono Regular" panose="02000009000000000000" pitchFamily="49" charset="0"/>
              </a:rPr>
              <a:t>    </a:t>
            </a:r>
            <a:r>
              <a:rPr lang="en-AU" sz="1600" b="0" dirty="0">
                <a:solidFill>
                  <a:srgbClr val="C0CAF5"/>
                </a:solidFill>
                <a:effectLst/>
                <a:latin typeface="JetBrains Mono Regular" panose="02000009000000000000" pitchFamily="49" charset="0"/>
              </a:rPr>
              <a:t>newline</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p:txBody>
      </p:sp>
      <p:sp>
        <p:nvSpPr>
          <p:cNvPr id="4" name="Subtitle 2">
            <a:extLst>
              <a:ext uri="{FF2B5EF4-FFF2-40B4-BE49-F238E27FC236}">
                <a16:creationId xmlns:a16="http://schemas.microsoft.com/office/drawing/2014/main" id="{98FFDE52-F464-DA1B-F8C2-4C88D1249A30}"/>
              </a:ext>
            </a:extLst>
          </p:cNvPr>
          <p:cNvSpPr txBox="1">
            <a:spLocks/>
          </p:cNvSpPr>
          <p:nvPr/>
        </p:nvSpPr>
        <p:spPr>
          <a:xfrm>
            <a:off x="3317032" y="5930889"/>
            <a:ext cx="1902668" cy="365125"/>
          </a:xfrm>
          <a:prstGeom prst="rect">
            <a:avLst/>
          </a:prstGeom>
        </p:spPr>
        <p:txBody>
          <a:bodyPr vert="horz" lIns="91440" tIns="45720" rIns="91440" bIns="45720" rtlCol="0" anchor="t">
            <a:normAutofit fontScale="92500" lnSpcReduction="10000"/>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Tx/>
              <a:buNone/>
              <a:defRPr sz="2000" b="1"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Tx/>
              <a:buNone/>
              <a:defRPr sz="1600" b="1"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AU" sz="1600" dirty="0">
                <a:latin typeface="Fira Sans Light" panose="020B0403050000020004" pitchFamily="34" charset="0"/>
              </a:rPr>
              <a:t>(by </a:t>
            </a:r>
            <a:r>
              <a:rPr lang="en-AU" sz="1600" dirty="0" err="1">
                <a:latin typeface="Fira Sans Light" panose="020B0403050000020004" pitchFamily="34" charset="0"/>
              </a:rPr>
              <a:t>villuna</a:t>
            </a:r>
            <a:r>
              <a:rPr lang="en-AU" sz="1600" dirty="0">
                <a:latin typeface="Fira Sans Light" panose="020B0403050000020004" pitchFamily="34" charset="0"/>
              </a:rPr>
              <a:t>)</a:t>
            </a:r>
          </a:p>
          <a:p>
            <a:endParaRPr lang="en-AU" sz="1600" dirty="0">
              <a:latin typeface="Fira Sans Light" panose="020B0403050000020004" pitchFamily="34" charset="0"/>
            </a:endParaRPr>
          </a:p>
        </p:txBody>
      </p:sp>
      <p:pic>
        <p:nvPicPr>
          <p:cNvPr id="5" name="Picture 4" descr="Ferris holding the trans flag">
            <a:extLst>
              <a:ext uri="{FF2B5EF4-FFF2-40B4-BE49-F238E27FC236}">
                <a16:creationId xmlns:a16="http://schemas.microsoft.com/office/drawing/2014/main" id="{2FDED23C-09F3-3D0B-6E47-C5EEE195AF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13871" y="4013747"/>
            <a:ext cx="2263410" cy="2263410"/>
          </a:xfrm>
          <a:prstGeom prst="rect">
            <a:avLst/>
          </a:prstGeom>
        </p:spPr>
      </p:pic>
      <p:sp>
        <p:nvSpPr>
          <p:cNvPr id="7" name="Subtitle 2">
            <a:extLst>
              <a:ext uri="{FF2B5EF4-FFF2-40B4-BE49-F238E27FC236}">
                <a16:creationId xmlns:a16="http://schemas.microsoft.com/office/drawing/2014/main" id="{CBEFCBD0-63AB-D2D2-4771-02973C49E8C6}"/>
              </a:ext>
            </a:extLst>
          </p:cNvPr>
          <p:cNvSpPr txBox="1">
            <a:spLocks/>
          </p:cNvSpPr>
          <p:nvPr/>
        </p:nvSpPr>
        <p:spPr>
          <a:xfrm>
            <a:off x="9905524" y="6385016"/>
            <a:ext cx="2171757" cy="365125"/>
          </a:xfrm>
          <a:prstGeom prst="rect">
            <a:avLst/>
          </a:prstGeom>
        </p:spPr>
        <p:txBody>
          <a:bodyPr vert="horz" lIns="91440" tIns="45720" rIns="91440" bIns="45720" rtlCol="0" anchor="t">
            <a:normAutofit fontScale="92500" lnSpcReduction="10000"/>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Tx/>
              <a:buNone/>
              <a:defRPr sz="2000" b="1"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Tx/>
              <a:buNone/>
              <a:defRPr sz="1600" b="1"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AU" sz="1600" dirty="0">
                <a:latin typeface="Fira Sans Light" panose="020B0403050000020004" pitchFamily="34" charset="0"/>
              </a:rPr>
              <a:t>Featuring Rust!!!!!!!!</a:t>
            </a:r>
          </a:p>
          <a:p>
            <a:endParaRPr lang="en-AU" sz="1600" dirty="0">
              <a:latin typeface="Fira Sans Light" panose="020B0403050000020004" pitchFamily="34" charset="0"/>
            </a:endParaRPr>
          </a:p>
        </p:txBody>
      </p:sp>
    </p:spTree>
    <p:extLst>
      <p:ext uri="{BB962C8B-B14F-4D97-AF65-F5344CB8AC3E}">
        <p14:creationId xmlns:p14="http://schemas.microsoft.com/office/powerpoint/2010/main" val="3919244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A grammar that matches lists of integers</a:t>
            </a:r>
          </a:p>
        </p:txBody>
      </p:sp>
      <p:sp>
        <p:nvSpPr>
          <p:cNvPr id="4" name="TextBox 3">
            <a:extLst>
              <a:ext uri="{FF2B5EF4-FFF2-40B4-BE49-F238E27FC236}">
                <a16:creationId xmlns:a16="http://schemas.microsoft.com/office/drawing/2014/main" id="{7355E88D-651C-783F-559B-B822A1BD9FF0}"/>
              </a:ext>
            </a:extLst>
          </p:cNvPr>
          <p:cNvSpPr txBox="1"/>
          <p:nvPr/>
        </p:nvSpPr>
        <p:spPr>
          <a:xfrm>
            <a:off x="2166456" y="2370764"/>
            <a:ext cx="6658761" cy="1631216"/>
          </a:xfrm>
          <a:prstGeom prst="rect">
            <a:avLst/>
          </a:prstGeom>
          <a:noFill/>
        </p:spPr>
        <p:txBody>
          <a:bodyPr wrap="square">
            <a:spAutoFit/>
          </a:bodyPr>
          <a:lstStyle/>
          <a:p>
            <a:r>
              <a:rPr lang="en-AU" sz="2000" b="0" dirty="0">
                <a:solidFill>
                  <a:srgbClr val="89DDFF"/>
                </a:solidFill>
                <a:effectLst/>
                <a:latin typeface="JetBrains Mono Regular" panose="02000009000000000000" pitchFamily="49" charset="0"/>
              </a:rPr>
              <a:t>list ::= "[" </a:t>
            </a:r>
            <a:r>
              <a:rPr lang="en-AU" sz="2000" b="0" dirty="0" err="1">
                <a:solidFill>
                  <a:srgbClr val="89DDFF"/>
                </a:solidFill>
                <a:effectLst/>
                <a:latin typeface="JetBrains Mono Regular" panose="02000009000000000000" pitchFamily="49" charset="0"/>
              </a:rPr>
              <a:t>innerList</a:t>
            </a:r>
            <a:r>
              <a:rPr lang="en-AU" sz="2000" b="0" dirty="0">
                <a:solidFill>
                  <a:srgbClr val="89DDFF"/>
                </a:solidFill>
                <a:effectLst/>
                <a:latin typeface="JetBrains Mono Regular" panose="02000009000000000000" pitchFamily="49" charset="0"/>
              </a:rPr>
              <a:t> "]"</a:t>
            </a:r>
            <a:endParaRPr lang="en-AU" sz="2000" b="0" dirty="0">
              <a:solidFill>
                <a:srgbClr val="A9B1D6"/>
              </a:solidFill>
              <a:effectLst/>
              <a:latin typeface="JetBrains Mono Regular" panose="02000009000000000000" pitchFamily="49" charset="0"/>
            </a:endParaRPr>
          </a:p>
          <a:p>
            <a:br>
              <a:rPr lang="en-AU" sz="2000" b="0" dirty="0">
                <a:solidFill>
                  <a:srgbClr val="A9B1D6"/>
                </a:solidFill>
                <a:effectLst/>
                <a:latin typeface="JetBrains Mono Regular" panose="02000009000000000000" pitchFamily="49" charset="0"/>
              </a:rPr>
            </a:br>
            <a:r>
              <a:rPr lang="en-AU" sz="2000" b="0" dirty="0" err="1">
                <a:solidFill>
                  <a:srgbClr val="89DDFF"/>
                </a:solidFill>
                <a:effectLst/>
                <a:latin typeface="JetBrains Mono Regular" panose="02000009000000000000" pitchFamily="49" charset="0"/>
              </a:rPr>
              <a:t>innerList</a:t>
            </a:r>
            <a:r>
              <a:rPr lang="en-AU" sz="2000" b="0" dirty="0">
                <a:solidFill>
                  <a:srgbClr val="89DDFF"/>
                </a:solidFill>
                <a:effectLst/>
                <a:latin typeface="JetBrains Mono Regular" panose="02000009000000000000" pitchFamily="49" charset="0"/>
              </a:rPr>
              <a:t> ::= [ element {", " element} ]</a:t>
            </a:r>
            <a:endParaRPr lang="en-AU" sz="2000" b="0" dirty="0">
              <a:solidFill>
                <a:srgbClr val="A9B1D6"/>
              </a:solidFill>
              <a:effectLst/>
              <a:latin typeface="JetBrains Mono Regular" panose="02000009000000000000" pitchFamily="49" charset="0"/>
            </a:endParaRPr>
          </a:p>
          <a:p>
            <a:br>
              <a:rPr lang="en-AU" sz="2000" b="0" dirty="0">
                <a:solidFill>
                  <a:srgbClr val="A9B1D6"/>
                </a:solidFill>
                <a:effectLst/>
                <a:latin typeface="JetBrains Mono Regular" panose="02000009000000000000" pitchFamily="49" charset="0"/>
              </a:rPr>
            </a:br>
            <a:r>
              <a:rPr lang="en-AU" sz="2000" b="0" dirty="0">
                <a:solidFill>
                  <a:srgbClr val="89DDFF"/>
                </a:solidFill>
                <a:effectLst/>
                <a:latin typeface="JetBrains Mono Regular" panose="02000009000000000000" pitchFamily="49" charset="0"/>
              </a:rPr>
              <a:t>element ::= integer | list</a:t>
            </a:r>
            <a:endParaRPr lang="en-AU" sz="2000" b="0" dirty="0">
              <a:solidFill>
                <a:srgbClr val="A9B1D6"/>
              </a:solidFill>
              <a:effectLst/>
              <a:latin typeface="JetBrains Mono Regular" panose="02000009000000000000" pitchFamily="49" charset="0"/>
            </a:endParaRPr>
          </a:p>
        </p:txBody>
      </p:sp>
    </p:spTree>
    <p:extLst>
      <p:ext uri="{BB962C8B-B14F-4D97-AF65-F5344CB8AC3E}">
        <p14:creationId xmlns:p14="http://schemas.microsoft.com/office/powerpoint/2010/main" val="8067613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Word"/>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A grammar that matches </a:t>
            </a:r>
            <a:r>
              <a:rPr lang="en-AU" i="1" dirty="0">
                <a:solidFill>
                  <a:schemeClr val="bg1"/>
                </a:solidFill>
                <a:latin typeface="Fira Sans" panose="020B0503050000020004" pitchFamily="34" charset="0"/>
              </a:rPr>
              <a:t>recursive</a:t>
            </a:r>
            <a:r>
              <a:rPr lang="en-AU" dirty="0">
                <a:solidFill>
                  <a:schemeClr val="bg1"/>
                </a:solidFill>
                <a:latin typeface="Fira Sans" panose="020B0503050000020004" pitchFamily="34" charset="0"/>
              </a:rPr>
              <a:t> lists of integers</a:t>
            </a:r>
          </a:p>
        </p:txBody>
      </p:sp>
      <p:sp>
        <p:nvSpPr>
          <p:cNvPr id="4" name="TextBox 3">
            <a:extLst>
              <a:ext uri="{FF2B5EF4-FFF2-40B4-BE49-F238E27FC236}">
                <a16:creationId xmlns:a16="http://schemas.microsoft.com/office/drawing/2014/main" id="{7355E88D-651C-783F-559B-B822A1BD9FF0}"/>
              </a:ext>
            </a:extLst>
          </p:cNvPr>
          <p:cNvSpPr txBox="1"/>
          <p:nvPr/>
        </p:nvSpPr>
        <p:spPr>
          <a:xfrm>
            <a:off x="2166456" y="2370764"/>
            <a:ext cx="6658761" cy="1631216"/>
          </a:xfrm>
          <a:prstGeom prst="rect">
            <a:avLst/>
          </a:prstGeom>
          <a:noFill/>
        </p:spPr>
        <p:txBody>
          <a:bodyPr wrap="square">
            <a:spAutoFit/>
          </a:bodyPr>
          <a:lstStyle/>
          <a:p>
            <a:r>
              <a:rPr lang="en-AU" sz="2000" b="0" dirty="0">
                <a:solidFill>
                  <a:srgbClr val="89DDFF"/>
                </a:solidFill>
                <a:effectLst/>
                <a:latin typeface="JetBrains Mono Regular" panose="02000009000000000000" pitchFamily="49" charset="0"/>
              </a:rPr>
              <a:t>list ::= "[" </a:t>
            </a:r>
            <a:r>
              <a:rPr lang="en-AU" sz="2000" b="0" dirty="0" err="1">
                <a:solidFill>
                  <a:srgbClr val="89DDFF"/>
                </a:solidFill>
                <a:effectLst/>
                <a:latin typeface="JetBrains Mono Regular" panose="02000009000000000000" pitchFamily="49" charset="0"/>
              </a:rPr>
              <a:t>innerList</a:t>
            </a:r>
            <a:r>
              <a:rPr lang="en-AU" sz="2000" b="0" dirty="0">
                <a:solidFill>
                  <a:srgbClr val="89DDFF"/>
                </a:solidFill>
                <a:effectLst/>
                <a:latin typeface="JetBrains Mono Regular" panose="02000009000000000000" pitchFamily="49" charset="0"/>
              </a:rPr>
              <a:t> "]"</a:t>
            </a:r>
            <a:endParaRPr lang="en-AU" sz="2000" b="0" dirty="0">
              <a:solidFill>
                <a:srgbClr val="A9B1D6"/>
              </a:solidFill>
              <a:effectLst/>
              <a:latin typeface="JetBrains Mono Regular" panose="02000009000000000000" pitchFamily="49" charset="0"/>
            </a:endParaRPr>
          </a:p>
          <a:p>
            <a:br>
              <a:rPr lang="en-AU" sz="2000" b="0" dirty="0">
                <a:solidFill>
                  <a:srgbClr val="A9B1D6"/>
                </a:solidFill>
                <a:effectLst/>
                <a:latin typeface="JetBrains Mono Regular" panose="02000009000000000000" pitchFamily="49" charset="0"/>
              </a:rPr>
            </a:br>
            <a:r>
              <a:rPr lang="en-AU" sz="2000" b="0" dirty="0" err="1">
                <a:solidFill>
                  <a:srgbClr val="89DDFF"/>
                </a:solidFill>
                <a:effectLst/>
                <a:latin typeface="JetBrains Mono Regular" panose="02000009000000000000" pitchFamily="49" charset="0"/>
              </a:rPr>
              <a:t>innerList</a:t>
            </a:r>
            <a:r>
              <a:rPr lang="en-AU" sz="2000" b="0" dirty="0">
                <a:solidFill>
                  <a:srgbClr val="89DDFF"/>
                </a:solidFill>
                <a:effectLst/>
                <a:latin typeface="JetBrains Mono Regular" panose="02000009000000000000" pitchFamily="49" charset="0"/>
              </a:rPr>
              <a:t> ::= [ element {", " element} ]</a:t>
            </a:r>
            <a:endParaRPr lang="en-AU" sz="2000" b="0" dirty="0">
              <a:solidFill>
                <a:srgbClr val="A9B1D6"/>
              </a:solidFill>
              <a:effectLst/>
              <a:latin typeface="JetBrains Mono Regular" panose="02000009000000000000" pitchFamily="49" charset="0"/>
            </a:endParaRPr>
          </a:p>
          <a:p>
            <a:br>
              <a:rPr lang="en-AU" sz="2000" b="0" dirty="0">
                <a:solidFill>
                  <a:srgbClr val="A9B1D6"/>
                </a:solidFill>
                <a:effectLst/>
                <a:latin typeface="JetBrains Mono Regular" panose="02000009000000000000" pitchFamily="49" charset="0"/>
              </a:rPr>
            </a:br>
            <a:r>
              <a:rPr lang="en-AU" sz="2000" b="0" dirty="0">
                <a:solidFill>
                  <a:srgbClr val="89DDFF"/>
                </a:solidFill>
                <a:effectLst/>
                <a:latin typeface="JetBrains Mono Regular" panose="02000009000000000000" pitchFamily="49" charset="0"/>
              </a:rPr>
              <a:t>element ::= integer | list</a:t>
            </a:r>
            <a:endParaRPr lang="en-AU" sz="2000" b="0" dirty="0">
              <a:solidFill>
                <a:srgbClr val="A9B1D6"/>
              </a:solidFill>
              <a:effectLst/>
              <a:latin typeface="JetBrains Mono Regular" panose="02000009000000000000" pitchFamily="49" charset="0"/>
            </a:endParaRPr>
          </a:p>
        </p:txBody>
      </p:sp>
    </p:spTree>
    <p:extLst>
      <p:ext uri="{BB962C8B-B14F-4D97-AF65-F5344CB8AC3E}">
        <p14:creationId xmlns:p14="http://schemas.microsoft.com/office/powerpoint/2010/main" val="11454123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Word"/>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A grammar that matches </a:t>
            </a:r>
            <a:r>
              <a:rPr lang="en-AU" i="1" dirty="0">
                <a:solidFill>
                  <a:schemeClr val="bg1"/>
                </a:solidFill>
                <a:latin typeface="Fira Sans" panose="020B0503050000020004" pitchFamily="34" charset="0"/>
              </a:rPr>
              <a:t>recursive</a:t>
            </a:r>
            <a:r>
              <a:rPr lang="en-AU" dirty="0">
                <a:solidFill>
                  <a:schemeClr val="bg1"/>
                </a:solidFill>
                <a:latin typeface="Fira Sans" panose="020B0503050000020004" pitchFamily="34" charset="0"/>
              </a:rPr>
              <a:t> lists of integers</a:t>
            </a:r>
          </a:p>
        </p:txBody>
      </p:sp>
      <p:sp>
        <p:nvSpPr>
          <p:cNvPr id="4" name="TextBox 3">
            <a:extLst>
              <a:ext uri="{FF2B5EF4-FFF2-40B4-BE49-F238E27FC236}">
                <a16:creationId xmlns:a16="http://schemas.microsoft.com/office/drawing/2014/main" id="{7355E88D-651C-783F-559B-B822A1BD9FF0}"/>
              </a:ext>
            </a:extLst>
          </p:cNvPr>
          <p:cNvSpPr txBox="1"/>
          <p:nvPr/>
        </p:nvSpPr>
        <p:spPr>
          <a:xfrm>
            <a:off x="2166456" y="2370764"/>
            <a:ext cx="6658761" cy="1631216"/>
          </a:xfrm>
          <a:prstGeom prst="rect">
            <a:avLst/>
          </a:prstGeom>
          <a:noFill/>
        </p:spPr>
        <p:txBody>
          <a:bodyPr wrap="square">
            <a:spAutoFit/>
          </a:bodyPr>
          <a:lstStyle/>
          <a:p>
            <a:r>
              <a:rPr lang="en-AU" sz="2000" b="0" dirty="0">
                <a:solidFill>
                  <a:srgbClr val="89DDFF"/>
                </a:solidFill>
                <a:effectLst/>
                <a:latin typeface="JetBrains Mono Regular" panose="02000009000000000000" pitchFamily="49" charset="0"/>
              </a:rPr>
              <a:t>list ::= "[" </a:t>
            </a:r>
            <a:r>
              <a:rPr lang="en-AU" sz="2000" b="0" dirty="0" err="1">
                <a:solidFill>
                  <a:srgbClr val="89DDFF"/>
                </a:solidFill>
                <a:effectLst/>
                <a:latin typeface="JetBrains Mono Regular" panose="02000009000000000000" pitchFamily="49" charset="0"/>
              </a:rPr>
              <a:t>innerList</a:t>
            </a:r>
            <a:r>
              <a:rPr lang="en-AU" sz="2000" b="0" dirty="0">
                <a:solidFill>
                  <a:srgbClr val="89DDFF"/>
                </a:solidFill>
                <a:effectLst/>
                <a:latin typeface="JetBrains Mono Regular" panose="02000009000000000000" pitchFamily="49" charset="0"/>
              </a:rPr>
              <a:t> "]"</a:t>
            </a:r>
            <a:endParaRPr lang="en-AU" sz="2000" b="0" dirty="0">
              <a:solidFill>
                <a:srgbClr val="A9B1D6"/>
              </a:solidFill>
              <a:effectLst/>
              <a:latin typeface="JetBrains Mono Regular" panose="02000009000000000000" pitchFamily="49" charset="0"/>
            </a:endParaRPr>
          </a:p>
          <a:p>
            <a:br>
              <a:rPr lang="en-AU" sz="2000" b="0" dirty="0">
                <a:solidFill>
                  <a:srgbClr val="A9B1D6"/>
                </a:solidFill>
                <a:effectLst/>
                <a:latin typeface="JetBrains Mono Regular" panose="02000009000000000000" pitchFamily="49" charset="0"/>
              </a:rPr>
            </a:br>
            <a:r>
              <a:rPr lang="en-AU" sz="2000" b="0" dirty="0" err="1">
                <a:solidFill>
                  <a:srgbClr val="89DDFF"/>
                </a:solidFill>
                <a:effectLst/>
                <a:latin typeface="JetBrains Mono Regular" panose="02000009000000000000" pitchFamily="49" charset="0"/>
              </a:rPr>
              <a:t>innerList</a:t>
            </a:r>
            <a:r>
              <a:rPr lang="en-AU" sz="2000" b="0" dirty="0">
                <a:solidFill>
                  <a:srgbClr val="89DDFF"/>
                </a:solidFill>
                <a:effectLst/>
                <a:latin typeface="JetBrains Mono Regular" panose="02000009000000000000" pitchFamily="49" charset="0"/>
              </a:rPr>
              <a:t> ::= [ element {", " element} ]</a:t>
            </a:r>
            <a:endParaRPr lang="en-AU" sz="2000" b="0" dirty="0">
              <a:solidFill>
                <a:srgbClr val="A9B1D6"/>
              </a:solidFill>
              <a:effectLst/>
              <a:latin typeface="JetBrains Mono Regular" panose="02000009000000000000" pitchFamily="49" charset="0"/>
            </a:endParaRPr>
          </a:p>
          <a:p>
            <a:br>
              <a:rPr lang="en-AU" sz="2000" b="0" dirty="0">
                <a:solidFill>
                  <a:srgbClr val="A9B1D6"/>
                </a:solidFill>
                <a:effectLst/>
                <a:latin typeface="JetBrains Mono Regular" panose="02000009000000000000" pitchFamily="49" charset="0"/>
              </a:rPr>
            </a:br>
            <a:r>
              <a:rPr lang="en-AU" sz="2000" b="0" dirty="0">
                <a:solidFill>
                  <a:srgbClr val="89DDFF"/>
                </a:solidFill>
                <a:effectLst/>
                <a:latin typeface="JetBrains Mono Regular" panose="02000009000000000000" pitchFamily="49" charset="0"/>
              </a:rPr>
              <a:t>element ::= integer | list</a:t>
            </a:r>
            <a:endParaRPr lang="en-AU" sz="2000" b="0" dirty="0">
              <a:solidFill>
                <a:srgbClr val="A9B1D6"/>
              </a:solidFill>
              <a:effectLst/>
              <a:latin typeface="JetBrains Mono Regular" panose="02000009000000000000" pitchFamily="49" charset="0"/>
            </a:endParaRPr>
          </a:p>
        </p:txBody>
      </p:sp>
      <p:sp>
        <p:nvSpPr>
          <p:cNvPr id="3" name="TextBox 2">
            <a:extLst>
              <a:ext uri="{FF2B5EF4-FFF2-40B4-BE49-F238E27FC236}">
                <a16:creationId xmlns:a16="http://schemas.microsoft.com/office/drawing/2014/main" id="{83F2A996-FE16-3963-C138-ADB86610DEFB}"/>
              </a:ext>
            </a:extLst>
          </p:cNvPr>
          <p:cNvSpPr txBox="1"/>
          <p:nvPr/>
        </p:nvSpPr>
        <p:spPr>
          <a:xfrm>
            <a:off x="1077362" y="4723002"/>
            <a:ext cx="9862930" cy="369332"/>
          </a:xfrm>
          <a:prstGeom prst="rect">
            <a:avLst/>
          </a:prstGeom>
          <a:noFill/>
        </p:spPr>
        <p:txBody>
          <a:bodyPr wrap="square" rtlCol="0">
            <a:spAutoFit/>
          </a:bodyPr>
          <a:lstStyle/>
          <a:p>
            <a:r>
              <a:rPr lang="en-AU" dirty="0">
                <a:solidFill>
                  <a:schemeClr val="bg1"/>
                </a:solidFill>
                <a:latin typeface="Fira Sans" panose="020B0503050000020004" pitchFamily="34" charset="0"/>
              </a:rPr>
              <a:t>Matches our simple list, but also matches lists like [1, [2, 3]], or [[]], or [7, [2], [[7]]]</a:t>
            </a:r>
          </a:p>
        </p:txBody>
      </p:sp>
    </p:spTree>
    <p:extLst>
      <p:ext uri="{BB962C8B-B14F-4D97-AF65-F5344CB8AC3E}">
        <p14:creationId xmlns:p14="http://schemas.microsoft.com/office/powerpoint/2010/main" val="399626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A grammar that matches </a:t>
            </a:r>
            <a:r>
              <a:rPr lang="en-AU" i="1" dirty="0">
                <a:solidFill>
                  <a:schemeClr val="bg1"/>
                </a:solidFill>
                <a:latin typeface="Fira Sans" panose="020B0503050000020004" pitchFamily="34" charset="0"/>
              </a:rPr>
              <a:t>recursive</a:t>
            </a:r>
            <a:r>
              <a:rPr lang="en-AU" dirty="0">
                <a:solidFill>
                  <a:schemeClr val="bg1"/>
                </a:solidFill>
                <a:latin typeface="Fira Sans" panose="020B0503050000020004" pitchFamily="34" charset="0"/>
              </a:rPr>
              <a:t> lists of integers</a:t>
            </a:r>
          </a:p>
        </p:txBody>
      </p:sp>
      <p:sp>
        <p:nvSpPr>
          <p:cNvPr id="4" name="TextBox 3">
            <a:extLst>
              <a:ext uri="{FF2B5EF4-FFF2-40B4-BE49-F238E27FC236}">
                <a16:creationId xmlns:a16="http://schemas.microsoft.com/office/drawing/2014/main" id="{7355E88D-651C-783F-559B-B822A1BD9FF0}"/>
              </a:ext>
            </a:extLst>
          </p:cNvPr>
          <p:cNvSpPr txBox="1"/>
          <p:nvPr/>
        </p:nvSpPr>
        <p:spPr>
          <a:xfrm>
            <a:off x="2166456" y="2370764"/>
            <a:ext cx="6658761" cy="1631216"/>
          </a:xfrm>
          <a:prstGeom prst="rect">
            <a:avLst/>
          </a:prstGeom>
          <a:noFill/>
        </p:spPr>
        <p:txBody>
          <a:bodyPr wrap="square">
            <a:spAutoFit/>
          </a:bodyPr>
          <a:lstStyle/>
          <a:p>
            <a:r>
              <a:rPr lang="en-AU" sz="2000" b="0" dirty="0">
                <a:solidFill>
                  <a:srgbClr val="89DDFF"/>
                </a:solidFill>
                <a:effectLst/>
                <a:latin typeface="JetBrains Mono Regular" panose="02000009000000000000" pitchFamily="49" charset="0"/>
              </a:rPr>
              <a:t>list ::= "[" </a:t>
            </a:r>
            <a:r>
              <a:rPr lang="en-AU" sz="2000" b="0" dirty="0" err="1">
                <a:solidFill>
                  <a:srgbClr val="89DDFF"/>
                </a:solidFill>
                <a:effectLst/>
                <a:latin typeface="JetBrains Mono Regular" panose="02000009000000000000" pitchFamily="49" charset="0"/>
              </a:rPr>
              <a:t>innerList</a:t>
            </a:r>
            <a:r>
              <a:rPr lang="en-AU" sz="2000" b="0" dirty="0">
                <a:solidFill>
                  <a:srgbClr val="89DDFF"/>
                </a:solidFill>
                <a:effectLst/>
                <a:latin typeface="JetBrains Mono Regular" panose="02000009000000000000" pitchFamily="49" charset="0"/>
              </a:rPr>
              <a:t> "]"</a:t>
            </a:r>
            <a:endParaRPr lang="en-AU" sz="2000" b="0" dirty="0">
              <a:solidFill>
                <a:srgbClr val="A9B1D6"/>
              </a:solidFill>
              <a:effectLst/>
              <a:latin typeface="JetBrains Mono Regular" panose="02000009000000000000" pitchFamily="49" charset="0"/>
            </a:endParaRPr>
          </a:p>
          <a:p>
            <a:br>
              <a:rPr lang="en-AU" sz="2000" b="0" dirty="0">
                <a:solidFill>
                  <a:srgbClr val="A9B1D6"/>
                </a:solidFill>
                <a:effectLst/>
                <a:latin typeface="JetBrains Mono Regular" panose="02000009000000000000" pitchFamily="49" charset="0"/>
              </a:rPr>
            </a:br>
            <a:r>
              <a:rPr lang="en-AU" sz="2000" b="0" dirty="0" err="1">
                <a:solidFill>
                  <a:srgbClr val="89DDFF"/>
                </a:solidFill>
                <a:effectLst/>
                <a:latin typeface="JetBrains Mono Regular" panose="02000009000000000000" pitchFamily="49" charset="0"/>
              </a:rPr>
              <a:t>innerList</a:t>
            </a:r>
            <a:r>
              <a:rPr lang="en-AU" sz="2000" b="0" dirty="0">
                <a:solidFill>
                  <a:srgbClr val="89DDFF"/>
                </a:solidFill>
                <a:effectLst/>
                <a:latin typeface="JetBrains Mono Regular" panose="02000009000000000000" pitchFamily="49" charset="0"/>
              </a:rPr>
              <a:t> ::= [ element {", " element} ]</a:t>
            </a:r>
            <a:endParaRPr lang="en-AU" sz="2000" b="0" dirty="0">
              <a:solidFill>
                <a:srgbClr val="A9B1D6"/>
              </a:solidFill>
              <a:effectLst/>
              <a:latin typeface="JetBrains Mono Regular" panose="02000009000000000000" pitchFamily="49" charset="0"/>
            </a:endParaRPr>
          </a:p>
          <a:p>
            <a:br>
              <a:rPr lang="en-AU" sz="2000" b="0" dirty="0">
                <a:solidFill>
                  <a:srgbClr val="A9B1D6"/>
                </a:solidFill>
                <a:effectLst/>
                <a:latin typeface="JetBrains Mono Regular" panose="02000009000000000000" pitchFamily="49" charset="0"/>
              </a:rPr>
            </a:br>
            <a:r>
              <a:rPr lang="en-AU" sz="2000" b="0" dirty="0">
                <a:solidFill>
                  <a:srgbClr val="89DDFF"/>
                </a:solidFill>
                <a:effectLst/>
                <a:latin typeface="JetBrains Mono Regular" panose="02000009000000000000" pitchFamily="49" charset="0"/>
              </a:rPr>
              <a:t>element ::= integer | list</a:t>
            </a:r>
            <a:endParaRPr lang="en-AU" sz="2000" b="0" dirty="0">
              <a:solidFill>
                <a:srgbClr val="A9B1D6"/>
              </a:solidFill>
              <a:effectLst/>
              <a:latin typeface="JetBrains Mono Regular" panose="02000009000000000000" pitchFamily="49" charset="0"/>
            </a:endParaRPr>
          </a:p>
        </p:txBody>
      </p:sp>
      <p:sp>
        <p:nvSpPr>
          <p:cNvPr id="3" name="TextBox 2">
            <a:extLst>
              <a:ext uri="{FF2B5EF4-FFF2-40B4-BE49-F238E27FC236}">
                <a16:creationId xmlns:a16="http://schemas.microsoft.com/office/drawing/2014/main" id="{83F2A996-FE16-3963-C138-ADB86610DEFB}"/>
              </a:ext>
            </a:extLst>
          </p:cNvPr>
          <p:cNvSpPr txBox="1"/>
          <p:nvPr/>
        </p:nvSpPr>
        <p:spPr>
          <a:xfrm>
            <a:off x="1077362" y="4723002"/>
            <a:ext cx="9862930" cy="923330"/>
          </a:xfrm>
          <a:prstGeom prst="rect">
            <a:avLst/>
          </a:prstGeom>
          <a:noFill/>
        </p:spPr>
        <p:txBody>
          <a:bodyPr wrap="square" rtlCol="0">
            <a:spAutoFit/>
          </a:bodyPr>
          <a:lstStyle/>
          <a:p>
            <a:r>
              <a:rPr lang="en-AU" dirty="0">
                <a:solidFill>
                  <a:schemeClr val="bg1"/>
                </a:solidFill>
                <a:latin typeface="Fira Sans" panose="020B0503050000020004" pitchFamily="34" charset="0"/>
              </a:rPr>
              <a:t>Matches our simple list, but also matches lists like [1, [2, 3]], or [[]], or [7, [2], [[7]]]</a:t>
            </a:r>
          </a:p>
          <a:p>
            <a:endParaRPr lang="en-AU" dirty="0">
              <a:solidFill>
                <a:schemeClr val="bg1"/>
              </a:solidFill>
              <a:latin typeface="Fira Sans" panose="020B0503050000020004" pitchFamily="34" charset="0"/>
            </a:endParaRPr>
          </a:p>
          <a:p>
            <a:r>
              <a:rPr lang="en-AU" dirty="0">
                <a:solidFill>
                  <a:schemeClr val="bg1"/>
                </a:solidFill>
                <a:latin typeface="Fira Sans" panose="020B0503050000020004" pitchFamily="34" charset="0"/>
              </a:rPr>
              <a:t>What’s more, it </a:t>
            </a:r>
            <a:r>
              <a:rPr lang="en-AU" i="1" dirty="0">
                <a:solidFill>
                  <a:schemeClr val="bg1"/>
                </a:solidFill>
                <a:latin typeface="Fira Sans" panose="020B0503050000020004" pitchFamily="34" charset="0"/>
              </a:rPr>
              <a:t>requires</a:t>
            </a:r>
            <a:r>
              <a:rPr lang="en-AU" dirty="0">
                <a:solidFill>
                  <a:schemeClr val="bg1"/>
                </a:solidFill>
                <a:latin typeface="Fira Sans" panose="020B0503050000020004" pitchFamily="34" charset="0"/>
              </a:rPr>
              <a:t> that all the brackets are matched!</a:t>
            </a:r>
          </a:p>
        </p:txBody>
      </p:sp>
    </p:spTree>
    <p:extLst>
      <p:ext uri="{BB962C8B-B14F-4D97-AF65-F5344CB8AC3E}">
        <p14:creationId xmlns:p14="http://schemas.microsoft.com/office/powerpoint/2010/main" val="5493728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A grammar that matches </a:t>
            </a:r>
            <a:r>
              <a:rPr lang="en-AU" i="1" dirty="0">
                <a:solidFill>
                  <a:schemeClr val="bg1"/>
                </a:solidFill>
                <a:latin typeface="Fira Sans" panose="020B0503050000020004" pitchFamily="34" charset="0"/>
              </a:rPr>
              <a:t>recursive</a:t>
            </a:r>
            <a:r>
              <a:rPr lang="en-AU" dirty="0">
                <a:solidFill>
                  <a:schemeClr val="bg1"/>
                </a:solidFill>
                <a:latin typeface="Fira Sans" panose="020B0503050000020004" pitchFamily="34" charset="0"/>
              </a:rPr>
              <a:t> lists of integers</a:t>
            </a:r>
          </a:p>
        </p:txBody>
      </p:sp>
      <p:sp>
        <p:nvSpPr>
          <p:cNvPr id="4" name="TextBox 3">
            <a:extLst>
              <a:ext uri="{FF2B5EF4-FFF2-40B4-BE49-F238E27FC236}">
                <a16:creationId xmlns:a16="http://schemas.microsoft.com/office/drawing/2014/main" id="{7355E88D-651C-783F-559B-B822A1BD9FF0}"/>
              </a:ext>
            </a:extLst>
          </p:cNvPr>
          <p:cNvSpPr txBox="1"/>
          <p:nvPr/>
        </p:nvSpPr>
        <p:spPr>
          <a:xfrm>
            <a:off x="2166456" y="2370764"/>
            <a:ext cx="6658761" cy="1631216"/>
          </a:xfrm>
          <a:prstGeom prst="rect">
            <a:avLst/>
          </a:prstGeom>
          <a:noFill/>
        </p:spPr>
        <p:txBody>
          <a:bodyPr wrap="square">
            <a:spAutoFit/>
          </a:bodyPr>
          <a:lstStyle/>
          <a:p>
            <a:r>
              <a:rPr lang="en-AU" sz="2000" b="0" dirty="0">
                <a:solidFill>
                  <a:srgbClr val="89DDFF"/>
                </a:solidFill>
                <a:effectLst/>
                <a:latin typeface="JetBrains Mono Regular" panose="02000009000000000000" pitchFamily="49" charset="0"/>
              </a:rPr>
              <a:t>list ::= "[" </a:t>
            </a:r>
            <a:r>
              <a:rPr lang="en-AU" sz="2000" b="0" dirty="0" err="1">
                <a:solidFill>
                  <a:srgbClr val="89DDFF"/>
                </a:solidFill>
                <a:effectLst/>
                <a:latin typeface="JetBrains Mono Regular" panose="02000009000000000000" pitchFamily="49" charset="0"/>
              </a:rPr>
              <a:t>innerList</a:t>
            </a:r>
            <a:r>
              <a:rPr lang="en-AU" sz="2000" b="0" dirty="0">
                <a:solidFill>
                  <a:srgbClr val="89DDFF"/>
                </a:solidFill>
                <a:effectLst/>
                <a:latin typeface="JetBrains Mono Regular" panose="02000009000000000000" pitchFamily="49" charset="0"/>
              </a:rPr>
              <a:t> "]"</a:t>
            </a:r>
            <a:endParaRPr lang="en-AU" sz="2000" b="0" dirty="0">
              <a:solidFill>
                <a:srgbClr val="A9B1D6"/>
              </a:solidFill>
              <a:effectLst/>
              <a:latin typeface="JetBrains Mono Regular" panose="02000009000000000000" pitchFamily="49" charset="0"/>
            </a:endParaRPr>
          </a:p>
          <a:p>
            <a:br>
              <a:rPr lang="en-AU" sz="2000" b="0" dirty="0">
                <a:solidFill>
                  <a:srgbClr val="A9B1D6"/>
                </a:solidFill>
                <a:effectLst/>
                <a:latin typeface="JetBrains Mono Regular" panose="02000009000000000000" pitchFamily="49" charset="0"/>
              </a:rPr>
            </a:br>
            <a:r>
              <a:rPr lang="en-AU" sz="2000" b="0" dirty="0" err="1">
                <a:solidFill>
                  <a:srgbClr val="89DDFF"/>
                </a:solidFill>
                <a:effectLst/>
                <a:latin typeface="JetBrains Mono Regular" panose="02000009000000000000" pitchFamily="49" charset="0"/>
              </a:rPr>
              <a:t>innerList</a:t>
            </a:r>
            <a:r>
              <a:rPr lang="en-AU" sz="2000" b="0" dirty="0">
                <a:solidFill>
                  <a:srgbClr val="89DDFF"/>
                </a:solidFill>
                <a:effectLst/>
                <a:latin typeface="JetBrains Mono Regular" panose="02000009000000000000" pitchFamily="49" charset="0"/>
              </a:rPr>
              <a:t> ::= [ element {", " element} ]</a:t>
            </a:r>
            <a:endParaRPr lang="en-AU" sz="2000" b="0" dirty="0">
              <a:solidFill>
                <a:srgbClr val="A9B1D6"/>
              </a:solidFill>
              <a:effectLst/>
              <a:latin typeface="JetBrains Mono Regular" panose="02000009000000000000" pitchFamily="49" charset="0"/>
            </a:endParaRPr>
          </a:p>
          <a:p>
            <a:br>
              <a:rPr lang="en-AU" sz="2000" b="0" dirty="0">
                <a:solidFill>
                  <a:srgbClr val="A9B1D6"/>
                </a:solidFill>
                <a:effectLst/>
                <a:latin typeface="JetBrains Mono Regular" panose="02000009000000000000" pitchFamily="49" charset="0"/>
              </a:rPr>
            </a:br>
            <a:r>
              <a:rPr lang="en-AU" sz="2000" b="0" dirty="0">
                <a:solidFill>
                  <a:srgbClr val="89DDFF"/>
                </a:solidFill>
                <a:effectLst/>
                <a:latin typeface="JetBrains Mono Regular" panose="02000009000000000000" pitchFamily="49" charset="0"/>
              </a:rPr>
              <a:t>element ::= integer | list</a:t>
            </a:r>
            <a:endParaRPr lang="en-AU" sz="2000" b="0" dirty="0">
              <a:solidFill>
                <a:srgbClr val="A9B1D6"/>
              </a:solidFill>
              <a:effectLst/>
              <a:latin typeface="JetBrains Mono Regular" panose="02000009000000000000" pitchFamily="49" charset="0"/>
            </a:endParaRPr>
          </a:p>
        </p:txBody>
      </p:sp>
      <p:sp>
        <p:nvSpPr>
          <p:cNvPr id="3" name="TextBox 2">
            <a:extLst>
              <a:ext uri="{FF2B5EF4-FFF2-40B4-BE49-F238E27FC236}">
                <a16:creationId xmlns:a16="http://schemas.microsoft.com/office/drawing/2014/main" id="{83F2A996-FE16-3963-C138-ADB86610DEFB}"/>
              </a:ext>
            </a:extLst>
          </p:cNvPr>
          <p:cNvSpPr txBox="1"/>
          <p:nvPr/>
        </p:nvSpPr>
        <p:spPr>
          <a:xfrm>
            <a:off x="1077362" y="4723002"/>
            <a:ext cx="9862930" cy="1477328"/>
          </a:xfrm>
          <a:prstGeom prst="rect">
            <a:avLst/>
          </a:prstGeom>
          <a:noFill/>
        </p:spPr>
        <p:txBody>
          <a:bodyPr wrap="square" rtlCol="0">
            <a:spAutoFit/>
          </a:bodyPr>
          <a:lstStyle/>
          <a:p>
            <a:r>
              <a:rPr lang="en-AU" dirty="0">
                <a:solidFill>
                  <a:schemeClr val="bg1"/>
                </a:solidFill>
                <a:latin typeface="Fira Sans" panose="020B0503050000020004" pitchFamily="34" charset="0"/>
              </a:rPr>
              <a:t>Matches our simple list, but also matches lists like [1, [2, 3]], or [[]], or [7, [2], [[7]]]</a:t>
            </a:r>
          </a:p>
          <a:p>
            <a:endParaRPr lang="en-AU" dirty="0">
              <a:solidFill>
                <a:schemeClr val="bg1"/>
              </a:solidFill>
              <a:latin typeface="Fira Sans" panose="020B0503050000020004" pitchFamily="34" charset="0"/>
            </a:endParaRPr>
          </a:p>
          <a:p>
            <a:r>
              <a:rPr lang="en-AU" dirty="0">
                <a:solidFill>
                  <a:schemeClr val="bg1"/>
                </a:solidFill>
                <a:latin typeface="Fira Sans" panose="020B0503050000020004" pitchFamily="34" charset="0"/>
              </a:rPr>
              <a:t>What’s more, it </a:t>
            </a:r>
            <a:r>
              <a:rPr lang="en-AU" i="1" dirty="0">
                <a:solidFill>
                  <a:schemeClr val="bg1"/>
                </a:solidFill>
                <a:latin typeface="Fira Sans" panose="020B0503050000020004" pitchFamily="34" charset="0"/>
              </a:rPr>
              <a:t>requires</a:t>
            </a:r>
            <a:r>
              <a:rPr lang="en-AU" dirty="0">
                <a:solidFill>
                  <a:schemeClr val="bg1"/>
                </a:solidFill>
                <a:latin typeface="Fira Sans" panose="020B0503050000020004" pitchFamily="34" charset="0"/>
              </a:rPr>
              <a:t> that all the brackets are matched!</a:t>
            </a:r>
          </a:p>
          <a:p>
            <a:endParaRPr lang="en-AU" dirty="0">
              <a:solidFill>
                <a:schemeClr val="bg1"/>
              </a:solidFill>
              <a:latin typeface="Fira Sans" panose="020B0503050000020004" pitchFamily="34" charset="0"/>
            </a:endParaRPr>
          </a:p>
          <a:p>
            <a:r>
              <a:rPr lang="en-AU" dirty="0">
                <a:solidFill>
                  <a:schemeClr val="bg1"/>
                </a:solidFill>
                <a:latin typeface="Fira Sans" panose="020B0503050000020004" pitchFamily="34" charset="0"/>
              </a:rPr>
              <a:t>What’s more, we can turn this grammar </a:t>
            </a:r>
            <a:r>
              <a:rPr lang="en-AU" b="1" i="1" dirty="0">
                <a:solidFill>
                  <a:schemeClr val="bg1"/>
                </a:solidFill>
                <a:latin typeface="Fira Sans" panose="020B0503050000020004" pitchFamily="34" charset="0"/>
              </a:rPr>
              <a:t>directly</a:t>
            </a:r>
            <a:r>
              <a:rPr lang="en-AU" b="1" dirty="0">
                <a:solidFill>
                  <a:schemeClr val="bg1"/>
                </a:solidFill>
                <a:latin typeface="Fira Sans" panose="020B0503050000020004" pitchFamily="34" charset="0"/>
              </a:rPr>
              <a:t> </a:t>
            </a:r>
            <a:r>
              <a:rPr lang="en-AU" dirty="0">
                <a:solidFill>
                  <a:schemeClr val="bg1"/>
                </a:solidFill>
                <a:latin typeface="Fira Sans" panose="020B0503050000020004" pitchFamily="34" charset="0"/>
              </a:rPr>
              <a:t>into a parser!!</a:t>
            </a:r>
          </a:p>
        </p:txBody>
      </p:sp>
    </p:spTree>
    <p:extLst>
      <p:ext uri="{BB962C8B-B14F-4D97-AF65-F5344CB8AC3E}">
        <p14:creationId xmlns:p14="http://schemas.microsoft.com/office/powerpoint/2010/main" val="9051976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A grammar that matches </a:t>
            </a:r>
            <a:r>
              <a:rPr lang="en-AU" i="1" dirty="0">
                <a:solidFill>
                  <a:schemeClr val="bg1"/>
                </a:solidFill>
                <a:latin typeface="Fira Sans" panose="020B0503050000020004" pitchFamily="34" charset="0"/>
              </a:rPr>
              <a:t>recursive</a:t>
            </a:r>
            <a:r>
              <a:rPr lang="en-AU" dirty="0">
                <a:solidFill>
                  <a:schemeClr val="bg1"/>
                </a:solidFill>
                <a:latin typeface="Fira Sans" panose="020B0503050000020004" pitchFamily="34" charset="0"/>
              </a:rPr>
              <a:t> lists of integers</a:t>
            </a:r>
          </a:p>
        </p:txBody>
      </p:sp>
      <p:sp>
        <p:nvSpPr>
          <p:cNvPr id="4" name="TextBox 3">
            <a:extLst>
              <a:ext uri="{FF2B5EF4-FFF2-40B4-BE49-F238E27FC236}">
                <a16:creationId xmlns:a16="http://schemas.microsoft.com/office/drawing/2014/main" id="{7355E88D-651C-783F-559B-B822A1BD9FF0}"/>
              </a:ext>
            </a:extLst>
          </p:cNvPr>
          <p:cNvSpPr txBox="1"/>
          <p:nvPr/>
        </p:nvSpPr>
        <p:spPr>
          <a:xfrm>
            <a:off x="2166456" y="2370764"/>
            <a:ext cx="6658761" cy="1631216"/>
          </a:xfrm>
          <a:prstGeom prst="rect">
            <a:avLst/>
          </a:prstGeom>
          <a:noFill/>
        </p:spPr>
        <p:txBody>
          <a:bodyPr wrap="square">
            <a:spAutoFit/>
          </a:bodyPr>
          <a:lstStyle/>
          <a:p>
            <a:r>
              <a:rPr lang="en-AU" sz="2000" b="0" dirty="0">
                <a:solidFill>
                  <a:srgbClr val="89DDFF"/>
                </a:solidFill>
                <a:effectLst/>
                <a:latin typeface="JetBrains Mono Regular" panose="02000009000000000000" pitchFamily="49" charset="0"/>
              </a:rPr>
              <a:t>list ::= "[" </a:t>
            </a:r>
            <a:r>
              <a:rPr lang="en-AU" sz="2000" b="0" dirty="0" err="1">
                <a:solidFill>
                  <a:srgbClr val="89DDFF"/>
                </a:solidFill>
                <a:effectLst/>
                <a:latin typeface="JetBrains Mono Regular" panose="02000009000000000000" pitchFamily="49" charset="0"/>
              </a:rPr>
              <a:t>innerList</a:t>
            </a:r>
            <a:r>
              <a:rPr lang="en-AU" sz="2000" b="0" dirty="0">
                <a:solidFill>
                  <a:srgbClr val="89DDFF"/>
                </a:solidFill>
                <a:effectLst/>
                <a:latin typeface="JetBrains Mono Regular" panose="02000009000000000000" pitchFamily="49" charset="0"/>
              </a:rPr>
              <a:t> "]"</a:t>
            </a:r>
            <a:endParaRPr lang="en-AU" sz="2000" b="0" dirty="0">
              <a:solidFill>
                <a:srgbClr val="A9B1D6"/>
              </a:solidFill>
              <a:effectLst/>
              <a:latin typeface="JetBrains Mono Regular" panose="02000009000000000000" pitchFamily="49" charset="0"/>
            </a:endParaRPr>
          </a:p>
          <a:p>
            <a:br>
              <a:rPr lang="en-AU" sz="2000" b="0" dirty="0">
                <a:solidFill>
                  <a:srgbClr val="A9B1D6"/>
                </a:solidFill>
                <a:effectLst/>
                <a:latin typeface="JetBrains Mono Regular" panose="02000009000000000000" pitchFamily="49" charset="0"/>
              </a:rPr>
            </a:br>
            <a:r>
              <a:rPr lang="en-AU" sz="2000" b="0" dirty="0" err="1">
                <a:solidFill>
                  <a:srgbClr val="89DDFF"/>
                </a:solidFill>
                <a:effectLst/>
                <a:latin typeface="JetBrains Mono Regular" panose="02000009000000000000" pitchFamily="49" charset="0"/>
              </a:rPr>
              <a:t>innerList</a:t>
            </a:r>
            <a:r>
              <a:rPr lang="en-AU" sz="2000" b="0" dirty="0">
                <a:solidFill>
                  <a:srgbClr val="89DDFF"/>
                </a:solidFill>
                <a:effectLst/>
                <a:latin typeface="JetBrains Mono Regular" panose="02000009000000000000" pitchFamily="49" charset="0"/>
              </a:rPr>
              <a:t> ::= [ element {", " element} ]</a:t>
            </a:r>
            <a:endParaRPr lang="en-AU" sz="2000" b="0" dirty="0">
              <a:solidFill>
                <a:srgbClr val="A9B1D6"/>
              </a:solidFill>
              <a:effectLst/>
              <a:latin typeface="JetBrains Mono Regular" panose="02000009000000000000" pitchFamily="49" charset="0"/>
            </a:endParaRPr>
          </a:p>
          <a:p>
            <a:br>
              <a:rPr lang="en-AU" sz="2000" b="0" dirty="0">
                <a:solidFill>
                  <a:srgbClr val="A9B1D6"/>
                </a:solidFill>
                <a:effectLst/>
                <a:latin typeface="JetBrains Mono Regular" panose="02000009000000000000" pitchFamily="49" charset="0"/>
              </a:rPr>
            </a:br>
            <a:r>
              <a:rPr lang="en-AU" sz="2000" b="0" dirty="0">
                <a:solidFill>
                  <a:srgbClr val="89DDFF"/>
                </a:solidFill>
                <a:effectLst/>
                <a:latin typeface="JetBrains Mono Regular" panose="02000009000000000000" pitchFamily="49" charset="0"/>
              </a:rPr>
              <a:t>element ::= integer | list</a:t>
            </a:r>
            <a:endParaRPr lang="en-AU" sz="2000" b="0" dirty="0">
              <a:solidFill>
                <a:srgbClr val="A9B1D6"/>
              </a:solidFill>
              <a:effectLst/>
              <a:latin typeface="JetBrains Mono Regular" panose="02000009000000000000" pitchFamily="49" charset="0"/>
            </a:endParaRPr>
          </a:p>
        </p:txBody>
      </p:sp>
      <p:sp>
        <p:nvSpPr>
          <p:cNvPr id="3" name="TextBox 2">
            <a:extLst>
              <a:ext uri="{FF2B5EF4-FFF2-40B4-BE49-F238E27FC236}">
                <a16:creationId xmlns:a16="http://schemas.microsoft.com/office/drawing/2014/main" id="{83F2A996-FE16-3963-C138-ADB86610DEFB}"/>
              </a:ext>
            </a:extLst>
          </p:cNvPr>
          <p:cNvSpPr txBox="1"/>
          <p:nvPr/>
        </p:nvSpPr>
        <p:spPr>
          <a:xfrm>
            <a:off x="1077362" y="4723002"/>
            <a:ext cx="9862930" cy="2031325"/>
          </a:xfrm>
          <a:prstGeom prst="rect">
            <a:avLst/>
          </a:prstGeom>
          <a:noFill/>
        </p:spPr>
        <p:txBody>
          <a:bodyPr wrap="square" rtlCol="0">
            <a:spAutoFit/>
          </a:bodyPr>
          <a:lstStyle/>
          <a:p>
            <a:r>
              <a:rPr lang="en-AU" dirty="0">
                <a:solidFill>
                  <a:schemeClr val="bg1"/>
                </a:solidFill>
                <a:latin typeface="Fira Sans" panose="020B0503050000020004" pitchFamily="34" charset="0"/>
              </a:rPr>
              <a:t>Matches our simple list, but also matches lists like [1, [2, 3]], or [[]], or [7, [2], [[7]]]</a:t>
            </a:r>
          </a:p>
          <a:p>
            <a:endParaRPr lang="en-AU" dirty="0">
              <a:solidFill>
                <a:schemeClr val="bg1"/>
              </a:solidFill>
              <a:latin typeface="Fira Sans" panose="020B0503050000020004" pitchFamily="34" charset="0"/>
            </a:endParaRPr>
          </a:p>
          <a:p>
            <a:r>
              <a:rPr lang="en-AU" dirty="0">
                <a:solidFill>
                  <a:schemeClr val="bg1"/>
                </a:solidFill>
                <a:latin typeface="Fira Sans" panose="020B0503050000020004" pitchFamily="34" charset="0"/>
              </a:rPr>
              <a:t>What’s more, it </a:t>
            </a:r>
            <a:r>
              <a:rPr lang="en-AU" i="1" dirty="0">
                <a:solidFill>
                  <a:schemeClr val="bg1"/>
                </a:solidFill>
                <a:latin typeface="Fira Sans" panose="020B0503050000020004" pitchFamily="34" charset="0"/>
              </a:rPr>
              <a:t>requires</a:t>
            </a:r>
            <a:r>
              <a:rPr lang="en-AU" dirty="0">
                <a:solidFill>
                  <a:schemeClr val="bg1"/>
                </a:solidFill>
                <a:latin typeface="Fira Sans" panose="020B0503050000020004" pitchFamily="34" charset="0"/>
              </a:rPr>
              <a:t> that all the brackets are matched!</a:t>
            </a:r>
          </a:p>
          <a:p>
            <a:endParaRPr lang="en-AU" dirty="0">
              <a:solidFill>
                <a:schemeClr val="bg1"/>
              </a:solidFill>
              <a:latin typeface="Fira Sans" panose="020B0503050000020004" pitchFamily="34" charset="0"/>
            </a:endParaRPr>
          </a:p>
          <a:p>
            <a:r>
              <a:rPr lang="en-AU" dirty="0">
                <a:solidFill>
                  <a:schemeClr val="bg1"/>
                </a:solidFill>
                <a:latin typeface="Fira Sans" panose="020B0503050000020004" pitchFamily="34" charset="0"/>
              </a:rPr>
              <a:t>What’s more, we can turn this grammar </a:t>
            </a:r>
            <a:r>
              <a:rPr lang="en-AU" b="1" i="1" dirty="0">
                <a:solidFill>
                  <a:schemeClr val="bg1"/>
                </a:solidFill>
                <a:latin typeface="Fira Sans" panose="020B0503050000020004" pitchFamily="34" charset="0"/>
              </a:rPr>
              <a:t>directly</a:t>
            </a:r>
            <a:r>
              <a:rPr lang="en-AU" b="1" dirty="0">
                <a:solidFill>
                  <a:schemeClr val="bg1"/>
                </a:solidFill>
                <a:latin typeface="Fira Sans" panose="020B0503050000020004" pitchFamily="34" charset="0"/>
              </a:rPr>
              <a:t> </a:t>
            </a:r>
            <a:r>
              <a:rPr lang="en-AU" dirty="0">
                <a:solidFill>
                  <a:schemeClr val="bg1"/>
                </a:solidFill>
                <a:latin typeface="Fira Sans" panose="020B0503050000020004" pitchFamily="34" charset="0"/>
              </a:rPr>
              <a:t>into a parser!!</a:t>
            </a:r>
          </a:p>
          <a:p>
            <a:endParaRPr lang="en-AU" dirty="0">
              <a:solidFill>
                <a:schemeClr val="bg1"/>
              </a:solidFill>
              <a:latin typeface="Fira Sans" panose="020B0503050000020004" pitchFamily="34" charset="0"/>
            </a:endParaRPr>
          </a:p>
          <a:p>
            <a:r>
              <a:rPr lang="en-AU" dirty="0">
                <a:solidFill>
                  <a:schemeClr val="bg1"/>
                </a:solidFill>
                <a:latin typeface="Fira Sans" panose="020B0503050000020004" pitchFamily="34" charset="0"/>
              </a:rPr>
              <a:t>…but how?</a:t>
            </a:r>
          </a:p>
        </p:txBody>
      </p:sp>
    </p:spTree>
    <p:extLst>
      <p:ext uri="{BB962C8B-B14F-4D97-AF65-F5344CB8AC3E}">
        <p14:creationId xmlns:p14="http://schemas.microsoft.com/office/powerpoint/2010/main" val="7265336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3179650" y="3154491"/>
            <a:ext cx="5832699" cy="549018"/>
          </a:xfrm>
        </p:spPr>
        <p:txBody>
          <a:bodyPr>
            <a:normAutofit fontScale="90000"/>
          </a:bodyPr>
          <a:lstStyle/>
          <a:p>
            <a:r>
              <a:rPr lang="en-AU" dirty="0">
                <a:solidFill>
                  <a:schemeClr val="bg1"/>
                </a:solidFill>
                <a:latin typeface="Fira Sans" panose="020B0503050000020004" pitchFamily="34" charset="0"/>
              </a:rPr>
              <a:t>Part 2 – What is a parser anyway?</a:t>
            </a:r>
          </a:p>
        </p:txBody>
      </p:sp>
    </p:spTree>
    <p:extLst>
      <p:ext uri="{BB962C8B-B14F-4D97-AF65-F5344CB8AC3E}">
        <p14:creationId xmlns:p14="http://schemas.microsoft.com/office/powerpoint/2010/main" val="24131444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Grammars into parsers</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646331"/>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There are many ways of writing a parser from a grammar – this is just one way that I particularly like.</a:t>
            </a:r>
          </a:p>
        </p:txBody>
      </p:sp>
    </p:spTree>
    <p:extLst>
      <p:ext uri="{BB962C8B-B14F-4D97-AF65-F5344CB8AC3E}">
        <p14:creationId xmlns:p14="http://schemas.microsoft.com/office/powerpoint/2010/main" val="23774247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Grammars into parsers</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1200329"/>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There are many ways of writing a parser from a grammar – this is just one way that I particularly like.</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The technique we will use is called </a:t>
            </a:r>
            <a:r>
              <a:rPr lang="en-AU" i="1" dirty="0">
                <a:solidFill>
                  <a:schemeClr val="bg1"/>
                </a:solidFill>
                <a:latin typeface="Fira Sans" panose="020B0503050000020004" pitchFamily="34" charset="0"/>
              </a:rPr>
              <a:t>recursive descent.</a:t>
            </a:r>
            <a:endParaRPr lang="en-AU" dirty="0">
              <a:solidFill>
                <a:schemeClr val="bg1"/>
              </a:solidFill>
              <a:latin typeface="Fira Sans" panose="020B0503050000020004" pitchFamily="34" charset="0"/>
            </a:endParaRPr>
          </a:p>
        </p:txBody>
      </p:sp>
    </p:spTree>
    <p:extLst>
      <p:ext uri="{BB962C8B-B14F-4D97-AF65-F5344CB8AC3E}">
        <p14:creationId xmlns:p14="http://schemas.microsoft.com/office/powerpoint/2010/main" val="39457002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Grammars into parsers</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1200329"/>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There are many ways of writing a parser from a grammar – this is just one way that I particularly like.</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The technique we will use is called </a:t>
            </a:r>
            <a:r>
              <a:rPr lang="en-AU" i="1" dirty="0">
                <a:solidFill>
                  <a:schemeClr val="bg1"/>
                </a:solidFill>
                <a:latin typeface="Fira Sans" panose="020B0503050000020004" pitchFamily="34" charset="0"/>
              </a:rPr>
              <a:t>recursive descent.</a:t>
            </a:r>
            <a:endParaRPr lang="en-AU" dirty="0">
              <a:solidFill>
                <a:schemeClr val="bg1"/>
              </a:solidFill>
              <a:latin typeface="Fira Sans" panose="020B0503050000020004" pitchFamily="34" charset="0"/>
            </a:endParaRPr>
          </a:p>
        </p:txBody>
      </p:sp>
      <p:sp>
        <p:nvSpPr>
          <p:cNvPr id="5" name="TextBox 4">
            <a:extLst>
              <a:ext uri="{FF2B5EF4-FFF2-40B4-BE49-F238E27FC236}">
                <a16:creationId xmlns:a16="http://schemas.microsoft.com/office/drawing/2014/main" id="{F5561D87-E8C0-E48E-2CFC-D00DA9C1DBA2}"/>
              </a:ext>
            </a:extLst>
          </p:cNvPr>
          <p:cNvSpPr txBox="1"/>
          <p:nvPr/>
        </p:nvSpPr>
        <p:spPr>
          <a:xfrm>
            <a:off x="270545" y="4882285"/>
            <a:ext cx="4444068" cy="369332"/>
          </a:xfrm>
          <a:prstGeom prst="rect">
            <a:avLst/>
          </a:prstGeom>
          <a:noFill/>
        </p:spPr>
        <p:txBody>
          <a:bodyPr wrap="square">
            <a:spAutoFit/>
          </a:bodyPr>
          <a:lstStyle/>
          <a:p>
            <a:r>
              <a:rPr lang="en-AU" b="0" dirty="0">
                <a:solidFill>
                  <a:srgbClr val="89DDFF"/>
                </a:solidFill>
                <a:effectLst/>
                <a:latin typeface="JetBrains Mono Regular" panose="02000009000000000000" pitchFamily="49" charset="0"/>
              </a:rPr>
              <a:t>message ::= greeting comma name</a:t>
            </a:r>
            <a:endParaRPr lang="en-AU" b="0" dirty="0">
              <a:solidFill>
                <a:srgbClr val="A9B1D6"/>
              </a:solidFill>
              <a:effectLst/>
              <a:latin typeface="JetBrains Mono Regular" panose="02000009000000000000" pitchFamily="49" charset="0"/>
            </a:endParaRPr>
          </a:p>
        </p:txBody>
      </p:sp>
    </p:spTree>
    <p:extLst>
      <p:ext uri="{BB962C8B-B14F-4D97-AF65-F5344CB8AC3E}">
        <p14:creationId xmlns:p14="http://schemas.microsoft.com/office/powerpoint/2010/main" val="1945419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About me</a:t>
            </a:r>
          </a:p>
        </p:txBody>
      </p:sp>
    </p:spTree>
    <p:extLst>
      <p:ext uri="{BB962C8B-B14F-4D97-AF65-F5344CB8AC3E}">
        <p14:creationId xmlns:p14="http://schemas.microsoft.com/office/powerpoint/2010/main" val="34136050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Grammars into parsers</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1200329"/>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There are many ways of writing a parser from a grammar – this is just one way that I particularly like.</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The technique we will use is called </a:t>
            </a:r>
            <a:r>
              <a:rPr lang="en-AU" i="1" dirty="0">
                <a:solidFill>
                  <a:schemeClr val="bg1"/>
                </a:solidFill>
                <a:latin typeface="Fira Sans" panose="020B0503050000020004" pitchFamily="34" charset="0"/>
              </a:rPr>
              <a:t>recursive descent.</a:t>
            </a:r>
            <a:endParaRPr lang="en-AU" dirty="0">
              <a:solidFill>
                <a:schemeClr val="bg1"/>
              </a:solidFill>
              <a:latin typeface="Fira Sans" panose="020B0503050000020004" pitchFamily="34" charset="0"/>
            </a:endParaRPr>
          </a:p>
        </p:txBody>
      </p:sp>
      <p:sp>
        <p:nvSpPr>
          <p:cNvPr id="5" name="TextBox 4">
            <a:extLst>
              <a:ext uri="{FF2B5EF4-FFF2-40B4-BE49-F238E27FC236}">
                <a16:creationId xmlns:a16="http://schemas.microsoft.com/office/drawing/2014/main" id="{F5561D87-E8C0-E48E-2CFC-D00DA9C1DBA2}"/>
              </a:ext>
            </a:extLst>
          </p:cNvPr>
          <p:cNvSpPr txBox="1"/>
          <p:nvPr/>
        </p:nvSpPr>
        <p:spPr>
          <a:xfrm>
            <a:off x="270545" y="4882285"/>
            <a:ext cx="4444068" cy="369332"/>
          </a:xfrm>
          <a:prstGeom prst="rect">
            <a:avLst/>
          </a:prstGeom>
          <a:noFill/>
        </p:spPr>
        <p:txBody>
          <a:bodyPr wrap="square">
            <a:spAutoFit/>
          </a:bodyPr>
          <a:lstStyle/>
          <a:p>
            <a:r>
              <a:rPr lang="en-AU" b="0" dirty="0">
                <a:solidFill>
                  <a:srgbClr val="89DDFF"/>
                </a:solidFill>
                <a:effectLst/>
                <a:latin typeface="JetBrains Mono Regular" panose="02000009000000000000" pitchFamily="49" charset="0"/>
              </a:rPr>
              <a:t>message ::= greeting comma name</a:t>
            </a:r>
            <a:endParaRPr lang="en-AU" b="0" dirty="0">
              <a:solidFill>
                <a:srgbClr val="A9B1D6"/>
              </a:solidFill>
              <a:effectLst/>
              <a:latin typeface="JetBrains Mono Regular" panose="02000009000000000000" pitchFamily="49" charset="0"/>
            </a:endParaRPr>
          </a:p>
        </p:txBody>
      </p:sp>
      <p:sp>
        <p:nvSpPr>
          <p:cNvPr id="6" name="Arrow: Right 5">
            <a:extLst>
              <a:ext uri="{FF2B5EF4-FFF2-40B4-BE49-F238E27FC236}">
                <a16:creationId xmlns:a16="http://schemas.microsoft.com/office/drawing/2014/main" id="{F6E0007E-EC1C-82C0-DF01-C633EB6B8B16}"/>
              </a:ext>
            </a:extLst>
          </p:cNvPr>
          <p:cNvSpPr/>
          <p:nvPr/>
        </p:nvSpPr>
        <p:spPr>
          <a:xfrm>
            <a:off x="5089321" y="4768790"/>
            <a:ext cx="2013358" cy="596321"/>
          </a:xfrm>
          <a:prstGeom prst="rightArrow">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9994737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Grammars into parsers</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1200329"/>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There are many ways of writing a parser from a grammar – this is just one way that I particularly like.</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The technique we will use is called </a:t>
            </a:r>
            <a:r>
              <a:rPr lang="en-AU" i="1" dirty="0">
                <a:solidFill>
                  <a:schemeClr val="bg1"/>
                </a:solidFill>
                <a:latin typeface="Fira Sans" panose="020B0503050000020004" pitchFamily="34" charset="0"/>
              </a:rPr>
              <a:t>recursive descent.</a:t>
            </a:r>
            <a:endParaRPr lang="en-AU" dirty="0">
              <a:solidFill>
                <a:schemeClr val="bg1"/>
              </a:solidFill>
              <a:latin typeface="Fira Sans" panose="020B0503050000020004" pitchFamily="34" charset="0"/>
            </a:endParaRPr>
          </a:p>
        </p:txBody>
      </p:sp>
      <p:sp>
        <p:nvSpPr>
          <p:cNvPr id="5" name="TextBox 4">
            <a:extLst>
              <a:ext uri="{FF2B5EF4-FFF2-40B4-BE49-F238E27FC236}">
                <a16:creationId xmlns:a16="http://schemas.microsoft.com/office/drawing/2014/main" id="{F5561D87-E8C0-E48E-2CFC-D00DA9C1DBA2}"/>
              </a:ext>
            </a:extLst>
          </p:cNvPr>
          <p:cNvSpPr txBox="1"/>
          <p:nvPr/>
        </p:nvSpPr>
        <p:spPr>
          <a:xfrm>
            <a:off x="270545" y="4882285"/>
            <a:ext cx="4444068" cy="369332"/>
          </a:xfrm>
          <a:prstGeom prst="rect">
            <a:avLst/>
          </a:prstGeom>
          <a:noFill/>
        </p:spPr>
        <p:txBody>
          <a:bodyPr wrap="square">
            <a:spAutoFit/>
          </a:bodyPr>
          <a:lstStyle/>
          <a:p>
            <a:r>
              <a:rPr lang="en-AU" b="0" dirty="0">
                <a:solidFill>
                  <a:srgbClr val="89DDFF"/>
                </a:solidFill>
                <a:effectLst/>
                <a:latin typeface="JetBrains Mono Regular" panose="02000009000000000000" pitchFamily="49" charset="0"/>
              </a:rPr>
              <a:t>message ::= greeting comma name</a:t>
            </a:r>
            <a:endParaRPr lang="en-AU" b="0" dirty="0">
              <a:solidFill>
                <a:srgbClr val="A9B1D6"/>
              </a:solidFill>
              <a:effectLst/>
              <a:latin typeface="JetBrains Mono Regular" panose="02000009000000000000" pitchFamily="49" charset="0"/>
            </a:endParaRPr>
          </a:p>
        </p:txBody>
      </p:sp>
      <p:sp>
        <p:nvSpPr>
          <p:cNvPr id="8" name="TextBox 7">
            <a:extLst>
              <a:ext uri="{FF2B5EF4-FFF2-40B4-BE49-F238E27FC236}">
                <a16:creationId xmlns:a16="http://schemas.microsoft.com/office/drawing/2014/main" id="{EA81B55E-10E7-0EE4-EFF2-E4FF939FBAEC}"/>
              </a:ext>
            </a:extLst>
          </p:cNvPr>
          <p:cNvSpPr txBox="1"/>
          <p:nvPr/>
        </p:nvSpPr>
        <p:spPr>
          <a:xfrm>
            <a:off x="7568967" y="4374454"/>
            <a:ext cx="3788394" cy="1754326"/>
          </a:xfrm>
          <a:prstGeom prst="rect">
            <a:avLst/>
          </a:prstGeom>
          <a:noFill/>
        </p:spPr>
        <p:txBody>
          <a:bodyPr wrap="square">
            <a:spAutoFit/>
          </a:bodyPr>
          <a:lstStyle/>
          <a:p>
            <a:r>
              <a:rPr lang="en-AU" b="0" dirty="0">
                <a:solidFill>
                  <a:srgbClr val="89DDFF"/>
                </a:solidFill>
                <a:effectLst/>
                <a:latin typeface="JetBrains Mono Regular" panose="02000009000000000000" pitchFamily="49" charset="0"/>
              </a:rPr>
              <a:t>function </a:t>
            </a:r>
            <a:r>
              <a:rPr lang="en-AU" b="0" dirty="0" err="1">
                <a:solidFill>
                  <a:srgbClr val="89DDFF"/>
                </a:solidFill>
                <a:effectLst/>
                <a:latin typeface="JetBrains Mono Regular" panose="02000009000000000000" pitchFamily="49" charset="0"/>
              </a:rPr>
              <a:t>parse_message</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89DDFF"/>
                </a:solidFill>
                <a:effectLst/>
                <a:latin typeface="JetBrains Mono Regular" panose="02000009000000000000" pitchFamily="49" charset="0"/>
              </a:rPr>
              <a:t>    </a:t>
            </a:r>
            <a:r>
              <a:rPr lang="en-AU" b="0" dirty="0" err="1">
                <a:solidFill>
                  <a:srgbClr val="89DDFF"/>
                </a:solidFill>
                <a:effectLst/>
                <a:latin typeface="JetBrains Mono Regular" panose="02000009000000000000" pitchFamily="49" charset="0"/>
              </a:rPr>
              <a:t>parse_greeting</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89DDFF"/>
                </a:solidFill>
                <a:effectLst/>
                <a:latin typeface="JetBrains Mono Regular" panose="02000009000000000000" pitchFamily="49" charset="0"/>
              </a:rPr>
              <a:t>    </a:t>
            </a:r>
            <a:r>
              <a:rPr lang="en-AU" b="0" dirty="0" err="1">
                <a:solidFill>
                  <a:srgbClr val="89DDFF"/>
                </a:solidFill>
                <a:effectLst/>
                <a:latin typeface="JetBrains Mono Regular" panose="02000009000000000000" pitchFamily="49" charset="0"/>
              </a:rPr>
              <a:t>parse_comma</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89DDFF"/>
                </a:solidFill>
                <a:effectLst/>
                <a:latin typeface="JetBrains Mono Regular" panose="02000009000000000000" pitchFamily="49" charset="0"/>
              </a:rPr>
              <a:t>    </a:t>
            </a:r>
            <a:r>
              <a:rPr lang="en-AU" b="0" dirty="0" err="1">
                <a:solidFill>
                  <a:srgbClr val="89DDFF"/>
                </a:solidFill>
                <a:effectLst/>
                <a:latin typeface="JetBrains Mono Regular" panose="02000009000000000000" pitchFamily="49" charset="0"/>
              </a:rPr>
              <a:t>parse_name</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p:txBody>
      </p:sp>
      <p:sp>
        <p:nvSpPr>
          <p:cNvPr id="4" name="Arrow: Right 3">
            <a:extLst>
              <a:ext uri="{FF2B5EF4-FFF2-40B4-BE49-F238E27FC236}">
                <a16:creationId xmlns:a16="http://schemas.microsoft.com/office/drawing/2014/main" id="{C8E93BAC-3F9D-C671-1182-8DBD87C03530}"/>
              </a:ext>
            </a:extLst>
          </p:cNvPr>
          <p:cNvSpPr/>
          <p:nvPr/>
        </p:nvSpPr>
        <p:spPr>
          <a:xfrm>
            <a:off x="5089321" y="4768790"/>
            <a:ext cx="2013358" cy="596321"/>
          </a:xfrm>
          <a:prstGeom prst="rightArrow">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4154036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Parser Functions</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1200329"/>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A parser function takes in a string and parses </a:t>
            </a:r>
            <a:r>
              <a:rPr lang="en-AU" b="1" i="1" dirty="0">
                <a:solidFill>
                  <a:schemeClr val="bg1"/>
                </a:solidFill>
                <a:latin typeface="Fira Sans" panose="020B0503050000020004" pitchFamily="34" charset="0"/>
              </a:rPr>
              <a:t>as much of the string as it can</a:t>
            </a:r>
            <a:r>
              <a:rPr lang="en-AU" dirty="0">
                <a:solidFill>
                  <a:schemeClr val="bg1"/>
                </a:solidFill>
                <a:latin typeface="Fira Sans" panose="020B0503050000020004" pitchFamily="34" charset="0"/>
              </a:rPr>
              <a:t>, returning what it parsed as well as the input it </a:t>
            </a:r>
            <a:r>
              <a:rPr lang="en-AU" i="1" dirty="0">
                <a:solidFill>
                  <a:schemeClr val="bg1"/>
                </a:solidFill>
                <a:latin typeface="Fira Sans" panose="020B0503050000020004" pitchFamily="34" charset="0"/>
              </a:rPr>
              <a:t>didn’t</a:t>
            </a:r>
            <a:r>
              <a:rPr lang="en-AU" dirty="0">
                <a:solidFill>
                  <a:schemeClr val="bg1"/>
                </a:solidFill>
                <a:latin typeface="Fira Sans" panose="020B0503050000020004" pitchFamily="34" charset="0"/>
              </a:rPr>
              <a:t> parse.</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Tree>
    <p:extLst>
      <p:ext uri="{BB962C8B-B14F-4D97-AF65-F5344CB8AC3E}">
        <p14:creationId xmlns:p14="http://schemas.microsoft.com/office/powerpoint/2010/main" val="38389321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Parser Functions</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1477328"/>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A parser function takes in a string and parses </a:t>
            </a:r>
            <a:r>
              <a:rPr lang="en-AU" b="1" i="1" dirty="0">
                <a:solidFill>
                  <a:schemeClr val="bg1"/>
                </a:solidFill>
                <a:latin typeface="Fira Sans" panose="020B0503050000020004" pitchFamily="34" charset="0"/>
              </a:rPr>
              <a:t>as much of the string as it can</a:t>
            </a:r>
            <a:r>
              <a:rPr lang="en-AU" dirty="0">
                <a:solidFill>
                  <a:schemeClr val="bg1"/>
                </a:solidFill>
                <a:latin typeface="Fira Sans" panose="020B0503050000020004" pitchFamily="34" charset="0"/>
              </a:rPr>
              <a:t>, returning what it parsed as well as the input it </a:t>
            </a:r>
            <a:r>
              <a:rPr lang="en-AU" i="1" dirty="0">
                <a:solidFill>
                  <a:schemeClr val="bg1"/>
                </a:solidFill>
                <a:latin typeface="Fira Sans" panose="020B0503050000020004" pitchFamily="34" charset="0"/>
              </a:rPr>
              <a:t>didn’t</a:t>
            </a:r>
            <a:r>
              <a:rPr lang="en-AU" dirty="0">
                <a:solidFill>
                  <a:schemeClr val="bg1"/>
                </a:solidFill>
                <a:latin typeface="Fira Sans" panose="020B0503050000020004" pitchFamily="34" charset="0"/>
              </a:rPr>
              <a:t> parse.</a:t>
            </a:r>
          </a:p>
          <a:p>
            <a:pPr marL="285750" indent="-285750">
              <a:buFont typeface="Arial" panose="020B0604020202020204" pitchFamily="34" charset="0"/>
              <a:buChar char="•"/>
            </a:pPr>
            <a:r>
              <a:rPr lang="en-AU" dirty="0">
                <a:solidFill>
                  <a:schemeClr val="bg1"/>
                </a:solidFill>
                <a:latin typeface="Fira Sans" panose="020B0503050000020004" pitchFamily="34" charset="0"/>
              </a:rPr>
              <a:t>Parser functions can also fail.</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Tree>
    <p:extLst>
      <p:ext uri="{BB962C8B-B14F-4D97-AF65-F5344CB8AC3E}">
        <p14:creationId xmlns:p14="http://schemas.microsoft.com/office/powerpoint/2010/main" val="7469500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Parser Functions</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1477328"/>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A parser function takes in a string and parses </a:t>
            </a:r>
            <a:r>
              <a:rPr lang="en-AU" b="1" i="1" dirty="0">
                <a:solidFill>
                  <a:schemeClr val="bg1"/>
                </a:solidFill>
                <a:latin typeface="Fira Sans" panose="020B0503050000020004" pitchFamily="34" charset="0"/>
              </a:rPr>
              <a:t>as much of the string as it can</a:t>
            </a:r>
            <a:r>
              <a:rPr lang="en-AU" dirty="0">
                <a:solidFill>
                  <a:schemeClr val="bg1"/>
                </a:solidFill>
                <a:latin typeface="Fira Sans" panose="020B0503050000020004" pitchFamily="34" charset="0"/>
              </a:rPr>
              <a:t>, returning what it parsed as well as the input it </a:t>
            </a:r>
            <a:r>
              <a:rPr lang="en-AU" i="1" dirty="0">
                <a:solidFill>
                  <a:schemeClr val="bg1"/>
                </a:solidFill>
                <a:latin typeface="Fira Sans" panose="020B0503050000020004" pitchFamily="34" charset="0"/>
              </a:rPr>
              <a:t>didn’t</a:t>
            </a:r>
            <a:r>
              <a:rPr lang="en-AU" dirty="0">
                <a:solidFill>
                  <a:schemeClr val="bg1"/>
                </a:solidFill>
                <a:latin typeface="Fira Sans" panose="020B0503050000020004" pitchFamily="34" charset="0"/>
              </a:rPr>
              <a:t> parse.</a:t>
            </a:r>
          </a:p>
          <a:p>
            <a:pPr marL="285750" indent="-285750">
              <a:buFont typeface="Arial" panose="020B0604020202020204" pitchFamily="34" charset="0"/>
              <a:buChar char="•"/>
            </a:pPr>
            <a:r>
              <a:rPr lang="en-AU" dirty="0">
                <a:solidFill>
                  <a:schemeClr val="bg1"/>
                </a:solidFill>
                <a:latin typeface="Fira Sans" panose="020B0503050000020004" pitchFamily="34" charset="0"/>
              </a:rPr>
              <a:t>Parser functions can also fail.</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
        <p:nvSpPr>
          <p:cNvPr id="7" name="Rectangle 6">
            <a:extLst>
              <a:ext uri="{FF2B5EF4-FFF2-40B4-BE49-F238E27FC236}">
                <a16:creationId xmlns:a16="http://schemas.microsoft.com/office/drawing/2014/main" id="{C5DE2C0C-3A18-87AE-A77B-C40C63E36C71}"/>
              </a:ext>
            </a:extLst>
          </p:cNvPr>
          <p:cNvSpPr/>
          <p:nvPr/>
        </p:nvSpPr>
        <p:spPr>
          <a:xfrm>
            <a:off x="4550783" y="3724712"/>
            <a:ext cx="2365696" cy="12080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err="1">
                <a:latin typeface="JetBrains Mono" panose="02000009000000000000" pitchFamily="49" charset="0"/>
                <a:ea typeface="JetBrains Mono" panose="02000009000000000000" pitchFamily="49" charset="0"/>
                <a:cs typeface="JetBrains Mono" panose="02000009000000000000" pitchFamily="49" charset="0"/>
              </a:rPr>
              <a:t>parseInt</a:t>
            </a:r>
            <a:endParaRPr lang="en-AU" dirty="0">
              <a:latin typeface="JetBrains Mono" panose="02000009000000000000" pitchFamily="49" charset="0"/>
              <a:ea typeface="JetBrains Mono" panose="02000009000000000000" pitchFamily="49" charset="0"/>
              <a:cs typeface="JetBrains Mono" panose="02000009000000000000" pitchFamily="49" charset="0"/>
            </a:endParaRPr>
          </a:p>
        </p:txBody>
      </p:sp>
    </p:spTree>
    <p:extLst>
      <p:ext uri="{BB962C8B-B14F-4D97-AF65-F5344CB8AC3E}">
        <p14:creationId xmlns:p14="http://schemas.microsoft.com/office/powerpoint/2010/main" val="4771690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Parser Functions</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1477328"/>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A parser function takes in a string and parses </a:t>
            </a:r>
            <a:r>
              <a:rPr lang="en-AU" b="1" i="1" dirty="0">
                <a:solidFill>
                  <a:schemeClr val="bg1"/>
                </a:solidFill>
                <a:latin typeface="Fira Sans" panose="020B0503050000020004" pitchFamily="34" charset="0"/>
              </a:rPr>
              <a:t>as much of the string as it can</a:t>
            </a:r>
            <a:r>
              <a:rPr lang="en-AU" dirty="0">
                <a:solidFill>
                  <a:schemeClr val="bg1"/>
                </a:solidFill>
                <a:latin typeface="Fira Sans" panose="020B0503050000020004" pitchFamily="34" charset="0"/>
              </a:rPr>
              <a:t>, returning what it parsed as well as the input it </a:t>
            </a:r>
            <a:r>
              <a:rPr lang="en-AU" i="1" dirty="0">
                <a:solidFill>
                  <a:schemeClr val="bg1"/>
                </a:solidFill>
                <a:latin typeface="Fira Sans" panose="020B0503050000020004" pitchFamily="34" charset="0"/>
              </a:rPr>
              <a:t>didn’t</a:t>
            </a:r>
            <a:r>
              <a:rPr lang="en-AU" dirty="0">
                <a:solidFill>
                  <a:schemeClr val="bg1"/>
                </a:solidFill>
                <a:latin typeface="Fira Sans" panose="020B0503050000020004" pitchFamily="34" charset="0"/>
              </a:rPr>
              <a:t> parse.</a:t>
            </a:r>
          </a:p>
          <a:p>
            <a:pPr marL="285750" indent="-285750">
              <a:buFont typeface="Arial" panose="020B0604020202020204" pitchFamily="34" charset="0"/>
              <a:buChar char="•"/>
            </a:pPr>
            <a:r>
              <a:rPr lang="en-AU" dirty="0">
                <a:solidFill>
                  <a:schemeClr val="bg1"/>
                </a:solidFill>
                <a:latin typeface="Fira Sans" panose="020B0503050000020004" pitchFamily="34" charset="0"/>
              </a:rPr>
              <a:t>Parser functions can also fail.</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
        <p:nvSpPr>
          <p:cNvPr id="7" name="Rectangle 6">
            <a:extLst>
              <a:ext uri="{FF2B5EF4-FFF2-40B4-BE49-F238E27FC236}">
                <a16:creationId xmlns:a16="http://schemas.microsoft.com/office/drawing/2014/main" id="{C5DE2C0C-3A18-87AE-A77B-C40C63E36C71}"/>
              </a:ext>
            </a:extLst>
          </p:cNvPr>
          <p:cNvSpPr/>
          <p:nvPr/>
        </p:nvSpPr>
        <p:spPr>
          <a:xfrm>
            <a:off x="4550783" y="3724712"/>
            <a:ext cx="2365696" cy="12080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err="1">
                <a:latin typeface="JetBrains Mono" panose="02000009000000000000" pitchFamily="49" charset="0"/>
                <a:ea typeface="JetBrains Mono" panose="02000009000000000000" pitchFamily="49" charset="0"/>
                <a:cs typeface="JetBrains Mono" panose="02000009000000000000" pitchFamily="49" charset="0"/>
              </a:rPr>
              <a:t>parseInt</a:t>
            </a:r>
            <a:endParaRPr lang="en-AU"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4" name="Speech Bubble: Rectangle with Corners Rounded 3">
            <a:extLst>
              <a:ext uri="{FF2B5EF4-FFF2-40B4-BE49-F238E27FC236}">
                <a16:creationId xmlns:a16="http://schemas.microsoft.com/office/drawing/2014/main" id="{B12D24C2-CE3B-2953-8FA3-DE595F4A1300}"/>
              </a:ext>
            </a:extLst>
          </p:cNvPr>
          <p:cNvSpPr/>
          <p:nvPr/>
        </p:nvSpPr>
        <p:spPr>
          <a:xfrm>
            <a:off x="6233021" y="2801923"/>
            <a:ext cx="1828800" cy="763398"/>
          </a:xfrm>
          <a:prstGeom prst="wedgeRoundRectCallou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err="1">
                <a:solidFill>
                  <a:sysClr val="windowText" lastClr="000000"/>
                </a:solidFill>
                <a:latin typeface="JetBrains Mono" panose="02000009000000000000" pitchFamily="49" charset="0"/>
                <a:ea typeface="JetBrains Mono" panose="02000009000000000000" pitchFamily="49" charset="0"/>
                <a:cs typeface="JetBrains Mono" panose="02000009000000000000" pitchFamily="49" charset="0"/>
              </a:rPr>
              <a:t>Hiii</a:t>
            </a:r>
            <a:r>
              <a:rPr lang="en-AU" dirty="0">
                <a:solidFill>
                  <a:sysClr val="windowText" lastClr="000000"/>
                </a:solidFill>
                <a:latin typeface="JetBrains Mono" panose="02000009000000000000" pitchFamily="49" charset="0"/>
                <a:ea typeface="JetBrains Mono" panose="02000009000000000000" pitchFamily="49" charset="0"/>
                <a:cs typeface="JetBrains Mono" panose="02000009000000000000" pitchFamily="49" charset="0"/>
              </a:rPr>
              <a:t>!!!</a:t>
            </a:r>
          </a:p>
        </p:txBody>
      </p:sp>
    </p:spTree>
    <p:extLst>
      <p:ext uri="{BB962C8B-B14F-4D97-AF65-F5344CB8AC3E}">
        <p14:creationId xmlns:p14="http://schemas.microsoft.com/office/powerpoint/2010/main" val="2255545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Parser Functions</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1477328"/>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A parser function takes in a string and parses </a:t>
            </a:r>
            <a:r>
              <a:rPr lang="en-AU" b="1" i="1" dirty="0">
                <a:solidFill>
                  <a:schemeClr val="bg1"/>
                </a:solidFill>
                <a:latin typeface="Fira Sans" panose="020B0503050000020004" pitchFamily="34" charset="0"/>
              </a:rPr>
              <a:t>as much of the string as it can</a:t>
            </a:r>
            <a:r>
              <a:rPr lang="en-AU" dirty="0">
                <a:solidFill>
                  <a:schemeClr val="bg1"/>
                </a:solidFill>
                <a:latin typeface="Fira Sans" panose="020B0503050000020004" pitchFamily="34" charset="0"/>
              </a:rPr>
              <a:t>, returning what it parsed as well as the input it </a:t>
            </a:r>
            <a:r>
              <a:rPr lang="en-AU" i="1" dirty="0">
                <a:solidFill>
                  <a:schemeClr val="bg1"/>
                </a:solidFill>
                <a:latin typeface="Fira Sans" panose="020B0503050000020004" pitchFamily="34" charset="0"/>
              </a:rPr>
              <a:t>didn’t</a:t>
            </a:r>
            <a:r>
              <a:rPr lang="en-AU" dirty="0">
                <a:solidFill>
                  <a:schemeClr val="bg1"/>
                </a:solidFill>
                <a:latin typeface="Fira Sans" panose="020B0503050000020004" pitchFamily="34" charset="0"/>
              </a:rPr>
              <a:t> parse.</a:t>
            </a:r>
          </a:p>
          <a:p>
            <a:pPr marL="285750" indent="-285750">
              <a:buFont typeface="Arial" panose="020B0604020202020204" pitchFamily="34" charset="0"/>
              <a:buChar char="•"/>
            </a:pPr>
            <a:r>
              <a:rPr lang="en-AU" dirty="0">
                <a:solidFill>
                  <a:schemeClr val="bg1"/>
                </a:solidFill>
                <a:latin typeface="Fira Sans" panose="020B0503050000020004" pitchFamily="34" charset="0"/>
              </a:rPr>
              <a:t>Parser functions can also fail.</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
        <p:nvSpPr>
          <p:cNvPr id="7" name="Rectangle 6">
            <a:extLst>
              <a:ext uri="{FF2B5EF4-FFF2-40B4-BE49-F238E27FC236}">
                <a16:creationId xmlns:a16="http://schemas.microsoft.com/office/drawing/2014/main" id="{C5DE2C0C-3A18-87AE-A77B-C40C63E36C71}"/>
              </a:ext>
            </a:extLst>
          </p:cNvPr>
          <p:cNvSpPr/>
          <p:nvPr/>
        </p:nvSpPr>
        <p:spPr>
          <a:xfrm>
            <a:off x="4550783" y="3724712"/>
            <a:ext cx="2365696" cy="12080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err="1">
                <a:latin typeface="JetBrains Mono" panose="02000009000000000000" pitchFamily="49" charset="0"/>
                <a:ea typeface="JetBrains Mono" panose="02000009000000000000" pitchFamily="49" charset="0"/>
                <a:cs typeface="JetBrains Mono" panose="02000009000000000000" pitchFamily="49" charset="0"/>
              </a:rPr>
              <a:t>parseInt</a:t>
            </a:r>
            <a:endParaRPr lang="en-AU"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5" name="TextBox 4">
            <a:extLst>
              <a:ext uri="{FF2B5EF4-FFF2-40B4-BE49-F238E27FC236}">
                <a16:creationId xmlns:a16="http://schemas.microsoft.com/office/drawing/2014/main" id="{73194422-3F35-A901-C36E-26EE63EF47AF}"/>
              </a:ext>
            </a:extLst>
          </p:cNvPr>
          <p:cNvSpPr txBox="1"/>
          <p:nvPr/>
        </p:nvSpPr>
        <p:spPr>
          <a:xfrm>
            <a:off x="2019338" y="4202884"/>
            <a:ext cx="1883952" cy="369332"/>
          </a:xfrm>
          <a:prstGeom prst="rect">
            <a:avLst/>
          </a:prstGeom>
          <a:noFill/>
        </p:spPr>
        <p:txBody>
          <a:bodyPr wrap="square" rtlCol="0">
            <a:spAutoFit/>
          </a:bodyPr>
          <a:lstStyle/>
          <a:p>
            <a:r>
              <a:rPr lang="en-AU" dirty="0">
                <a:solidFill>
                  <a:schemeClr val="bg1"/>
                </a:solidFill>
                <a:latin typeface="JetBrains Mono" panose="02000009000000000000" pitchFamily="49" charset="0"/>
                <a:ea typeface="JetBrains Mono" panose="02000009000000000000" pitchFamily="49" charset="0"/>
                <a:cs typeface="JetBrains Mono" panose="02000009000000000000" pitchFamily="49" charset="0"/>
              </a:rPr>
              <a:t>“123”</a:t>
            </a:r>
          </a:p>
        </p:txBody>
      </p:sp>
      <p:sp>
        <p:nvSpPr>
          <p:cNvPr id="6" name="Arrow: Right 5">
            <a:extLst>
              <a:ext uri="{FF2B5EF4-FFF2-40B4-BE49-F238E27FC236}">
                <a16:creationId xmlns:a16="http://schemas.microsoft.com/office/drawing/2014/main" id="{D5B01C01-0EC4-1906-0964-20470429FBA5}"/>
              </a:ext>
            </a:extLst>
          </p:cNvPr>
          <p:cNvSpPr/>
          <p:nvPr/>
        </p:nvSpPr>
        <p:spPr>
          <a:xfrm>
            <a:off x="3196206" y="4110606"/>
            <a:ext cx="872455" cy="461610"/>
          </a:xfrm>
          <a:prstGeom prst="rightArrow">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Arrow: Right 7">
            <a:extLst>
              <a:ext uri="{FF2B5EF4-FFF2-40B4-BE49-F238E27FC236}">
                <a16:creationId xmlns:a16="http://schemas.microsoft.com/office/drawing/2014/main" id="{9571C750-56CF-85B0-96E0-04A28286D842}"/>
              </a:ext>
            </a:extLst>
          </p:cNvPr>
          <p:cNvSpPr/>
          <p:nvPr/>
        </p:nvSpPr>
        <p:spPr>
          <a:xfrm>
            <a:off x="7398601" y="4097914"/>
            <a:ext cx="872455" cy="461610"/>
          </a:xfrm>
          <a:prstGeom prst="rightArrow">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TextBox 8">
            <a:extLst>
              <a:ext uri="{FF2B5EF4-FFF2-40B4-BE49-F238E27FC236}">
                <a16:creationId xmlns:a16="http://schemas.microsoft.com/office/drawing/2014/main" id="{5D3FBD7B-6F02-1681-5C60-FF608667867A}"/>
              </a:ext>
            </a:extLst>
          </p:cNvPr>
          <p:cNvSpPr txBox="1"/>
          <p:nvPr/>
        </p:nvSpPr>
        <p:spPr>
          <a:xfrm>
            <a:off x="8753178" y="4156745"/>
            <a:ext cx="2030136" cy="369332"/>
          </a:xfrm>
          <a:prstGeom prst="rect">
            <a:avLst/>
          </a:prstGeom>
          <a:noFill/>
        </p:spPr>
        <p:txBody>
          <a:bodyPr wrap="square" rtlCol="0">
            <a:spAutoFit/>
          </a:bodyPr>
          <a:lstStyle/>
          <a:p>
            <a:r>
              <a:rPr lang="en-AU" dirty="0">
                <a:solidFill>
                  <a:schemeClr val="bg1"/>
                </a:solidFill>
                <a:latin typeface="JetBrains Mono" panose="02000009000000000000" pitchFamily="49" charset="0"/>
                <a:ea typeface="JetBrains Mono" panose="02000009000000000000" pitchFamily="49" charset="0"/>
                <a:cs typeface="JetBrains Mono" panose="02000009000000000000" pitchFamily="49" charset="0"/>
              </a:rPr>
              <a:t>(123, “”)</a:t>
            </a:r>
          </a:p>
        </p:txBody>
      </p:sp>
    </p:spTree>
    <p:extLst>
      <p:ext uri="{BB962C8B-B14F-4D97-AF65-F5344CB8AC3E}">
        <p14:creationId xmlns:p14="http://schemas.microsoft.com/office/powerpoint/2010/main" val="16293158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Parser Functions</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1477328"/>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A parser function takes in a string and parses </a:t>
            </a:r>
            <a:r>
              <a:rPr lang="en-AU" b="1" i="1" dirty="0">
                <a:solidFill>
                  <a:schemeClr val="bg1"/>
                </a:solidFill>
                <a:latin typeface="Fira Sans" panose="020B0503050000020004" pitchFamily="34" charset="0"/>
              </a:rPr>
              <a:t>as much of the string as it can</a:t>
            </a:r>
            <a:r>
              <a:rPr lang="en-AU" dirty="0">
                <a:solidFill>
                  <a:schemeClr val="bg1"/>
                </a:solidFill>
                <a:latin typeface="Fira Sans" panose="020B0503050000020004" pitchFamily="34" charset="0"/>
              </a:rPr>
              <a:t>, returning what it parsed as well as the input it </a:t>
            </a:r>
            <a:r>
              <a:rPr lang="en-AU" i="1" dirty="0">
                <a:solidFill>
                  <a:schemeClr val="bg1"/>
                </a:solidFill>
                <a:latin typeface="Fira Sans" panose="020B0503050000020004" pitchFamily="34" charset="0"/>
              </a:rPr>
              <a:t>didn’t</a:t>
            </a:r>
            <a:r>
              <a:rPr lang="en-AU" dirty="0">
                <a:solidFill>
                  <a:schemeClr val="bg1"/>
                </a:solidFill>
                <a:latin typeface="Fira Sans" panose="020B0503050000020004" pitchFamily="34" charset="0"/>
              </a:rPr>
              <a:t> parse.</a:t>
            </a:r>
          </a:p>
          <a:p>
            <a:pPr marL="285750" indent="-285750">
              <a:buFont typeface="Arial" panose="020B0604020202020204" pitchFamily="34" charset="0"/>
              <a:buChar char="•"/>
            </a:pPr>
            <a:r>
              <a:rPr lang="en-AU" dirty="0">
                <a:solidFill>
                  <a:schemeClr val="bg1"/>
                </a:solidFill>
                <a:latin typeface="Fira Sans" panose="020B0503050000020004" pitchFamily="34" charset="0"/>
              </a:rPr>
              <a:t>Parser functions can also fail.</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
        <p:nvSpPr>
          <p:cNvPr id="7" name="Rectangle 6">
            <a:extLst>
              <a:ext uri="{FF2B5EF4-FFF2-40B4-BE49-F238E27FC236}">
                <a16:creationId xmlns:a16="http://schemas.microsoft.com/office/drawing/2014/main" id="{C5DE2C0C-3A18-87AE-A77B-C40C63E36C71}"/>
              </a:ext>
            </a:extLst>
          </p:cNvPr>
          <p:cNvSpPr/>
          <p:nvPr/>
        </p:nvSpPr>
        <p:spPr>
          <a:xfrm>
            <a:off x="4550783" y="3724712"/>
            <a:ext cx="2365696" cy="12080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err="1">
                <a:latin typeface="JetBrains Mono" panose="02000009000000000000" pitchFamily="49" charset="0"/>
                <a:ea typeface="JetBrains Mono" panose="02000009000000000000" pitchFamily="49" charset="0"/>
                <a:cs typeface="JetBrains Mono" panose="02000009000000000000" pitchFamily="49" charset="0"/>
              </a:rPr>
              <a:t>parseInt</a:t>
            </a:r>
            <a:endParaRPr lang="en-AU"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5" name="TextBox 4">
            <a:extLst>
              <a:ext uri="{FF2B5EF4-FFF2-40B4-BE49-F238E27FC236}">
                <a16:creationId xmlns:a16="http://schemas.microsoft.com/office/drawing/2014/main" id="{73194422-3F35-A901-C36E-26EE63EF47AF}"/>
              </a:ext>
            </a:extLst>
          </p:cNvPr>
          <p:cNvSpPr txBox="1"/>
          <p:nvPr/>
        </p:nvSpPr>
        <p:spPr>
          <a:xfrm>
            <a:off x="1650222" y="4202884"/>
            <a:ext cx="1883952" cy="369332"/>
          </a:xfrm>
          <a:prstGeom prst="rect">
            <a:avLst/>
          </a:prstGeom>
          <a:noFill/>
        </p:spPr>
        <p:txBody>
          <a:bodyPr wrap="square" rtlCol="0">
            <a:spAutoFit/>
          </a:bodyPr>
          <a:lstStyle/>
          <a:p>
            <a:r>
              <a:rPr lang="en-AU" dirty="0">
                <a:solidFill>
                  <a:schemeClr val="bg1"/>
                </a:solidFill>
                <a:latin typeface="JetBrains Mono" panose="02000009000000000000" pitchFamily="49" charset="0"/>
                <a:ea typeface="JetBrains Mono" panose="02000009000000000000" pitchFamily="49" charset="0"/>
                <a:cs typeface="JetBrains Mono" panose="02000009000000000000" pitchFamily="49" charset="0"/>
              </a:rPr>
              <a:t>“123abc”</a:t>
            </a:r>
          </a:p>
        </p:txBody>
      </p:sp>
      <p:sp>
        <p:nvSpPr>
          <p:cNvPr id="6" name="Arrow: Right 5">
            <a:extLst>
              <a:ext uri="{FF2B5EF4-FFF2-40B4-BE49-F238E27FC236}">
                <a16:creationId xmlns:a16="http://schemas.microsoft.com/office/drawing/2014/main" id="{D5B01C01-0EC4-1906-0964-20470429FBA5}"/>
              </a:ext>
            </a:extLst>
          </p:cNvPr>
          <p:cNvSpPr/>
          <p:nvPr/>
        </p:nvSpPr>
        <p:spPr>
          <a:xfrm>
            <a:off x="3196206" y="4110606"/>
            <a:ext cx="872455" cy="461610"/>
          </a:xfrm>
          <a:prstGeom prst="rightArrow">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Arrow: Right 7">
            <a:extLst>
              <a:ext uri="{FF2B5EF4-FFF2-40B4-BE49-F238E27FC236}">
                <a16:creationId xmlns:a16="http://schemas.microsoft.com/office/drawing/2014/main" id="{9571C750-56CF-85B0-96E0-04A28286D842}"/>
              </a:ext>
            </a:extLst>
          </p:cNvPr>
          <p:cNvSpPr/>
          <p:nvPr/>
        </p:nvSpPr>
        <p:spPr>
          <a:xfrm>
            <a:off x="7398601" y="4097914"/>
            <a:ext cx="872455" cy="461610"/>
          </a:xfrm>
          <a:prstGeom prst="rightArrow">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TextBox 8">
            <a:extLst>
              <a:ext uri="{FF2B5EF4-FFF2-40B4-BE49-F238E27FC236}">
                <a16:creationId xmlns:a16="http://schemas.microsoft.com/office/drawing/2014/main" id="{5D3FBD7B-6F02-1681-5C60-FF608667867A}"/>
              </a:ext>
            </a:extLst>
          </p:cNvPr>
          <p:cNvSpPr txBox="1"/>
          <p:nvPr/>
        </p:nvSpPr>
        <p:spPr>
          <a:xfrm>
            <a:off x="8753178" y="4156745"/>
            <a:ext cx="2030136" cy="369332"/>
          </a:xfrm>
          <a:prstGeom prst="rect">
            <a:avLst/>
          </a:prstGeom>
          <a:noFill/>
        </p:spPr>
        <p:txBody>
          <a:bodyPr wrap="square" rtlCol="0">
            <a:spAutoFit/>
          </a:bodyPr>
          <a:lstStyle/>
          <a:p>
            <a:r>
              <a:rPr lang="en-AU" dirty="0">
                <a:solidFill>
                  <a:schemeClr val="bg1"/>
                </a:solidFill>
                <a:latin typeface="JetBrains Mono" panose="02000009000000000000" pitchFamily="49" charset="0"/>
                <a:ea typeface="JetBrains Mono" panose="02000009000000000000" pitchFamily="49" charset="0"/>
                <a:cs typeface="JetBrains Mono" panose="02000009000000000000" pitchFamily="49" charset="0"/>
              </a:rPr>
              <a:t>(123, “</a:t>
            </a:r>
            <a:r>
              <a:rPr lang="en-AU" dirty="0" err="1">
                <a:solidFill>
                  <a:schemeClr val="bg1"/>
                </a:solidFill>
                <a:latin typeface="JetBrains Mono" panose="02000009000000000000" pitchFamily="49" charset="0"/>
                <a:ea typeface="JetBrains Mono" panose="02000009000000000000" pitchFamily="49" charset="0"/>
                <a:cs typeface="JetBrains Mono" panose="02000009000000000000" pitchFamily="49" charset="0"/>
              </a:rPr>
              <a:t>abc</a:t>
            </a:r>
            <a:r>
              <a:rPr lang="en-AU" dirty="0">
                <a:solidFill>
                  <a:schemeClr val="bg1"/>
                </a:solidFill>
                <a:latin typeface="JetBrains Mono" panose="02000009000000000000" pitchFamily="49" charset="0"/>
                <a:ea typeface="JetBrains Mono" panose="02000009000000000000" pitchFamily="49" charset="0"/>
                <a:cs typeface="JetBrains Mono" panose="02000009000000000000" pitchFamily="49" charset="0"/>
              </a:rPr>
              <a:t>”)</a:t>
            </a:r>
          </a:p>
        </p:txBody>
      </p:sp>
    </p:spTree>
    <p:extLst>
      <p:ext uri="{BB962C8B-B14F-4D97-AF65-F5344CB8AC3E}">
        <p14:creationId xmlns:p14="http://schemas.microsoft.com/office/powerpoint/2010/main" val="18752200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Parser Functions</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1477328"/>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A parser function takes in a string and parses </a:t>
            </a:r>
            <a:r>
              <a:rPr lang="en-AU" b="1" i="1" dirty="0">
                <a:solidFill>
                  <a:schemeClr val="bg1"/>
                </a:solidFill>
                <a:latin typeface="Fira Sans" panose="020B0503050000020004" pitchFamily="34" charset="0"/>
              </a:rPr>
              <a:t>as much of the string as it can</a:t>
            </a:r>
            <a:r>
              <a:rPr lang="en-AU" dirty="0">
                <a:solidFill>
                  <a:schemeClr val="bg1"/>
                </a:solidFill>
                <a:latin typeface="Fira Sans" panose="020B0503050000020004" pitchFamily="34" charset="0"/>
              </a:rPr>
              <a:t>, returning what it parsed as well as the input it </a:t>
            </a:r>
            <a:r>
              <a:rPr lang="en-AU" i="1" dirty="0">
                <a:solidFill>
                  <a:schemeClr val="bg1"/>
                </a:solidFill>
                <a:latin typeface="Fira Sans" panose="020B0503050000020004" pitchFamily="34" charset="0"/>
              </a:rPr>
              <a:t>didn’t</a:t>
            </a:r>
            <a:r>
              <a:rPr lang="en-AU" dirty="0">
                <a:solidFill>
                  <a:schemeClr val="bg1"/>
                </a:solidFill>
                <a:latin typeface="Fira Sans" panose="020B0503050000020004" pitchFamily="34" charset="0"/>
              </a:rPr>
              <a:t> parse.</a:t>
            </a:r>
          </a:p>
          <a:p>
            <a:pPr marL="285750" indent="-285750">
              <a:buFont typeface="Arial" panose="020B0604020202020204" pitchFamily="34" charset="0"/>
              <a:buChar char="•"/>
            </a:pPr>
            <a:r>
              <a:rPr lang="en-AU" dirty="0">
                <a:solidFill>
                  <a:schemeClr val="bg1"/>
                </a:solidFill>
                <a:latin typeface="Fira Sans" panose="020B0503050000020004" pitchFamily="34" charset="0"/>
              </a:rPr>
              <a:t>Parser functions can also fail.</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
        <p:nvSpPr>
          <p:cNvPr id="7" name="Rectangle 6">
            <a:extLst>
              <a:ext uri="{FF2B5EF4-FFF2-40B4-BE49-F238E27FC236}">
                <a16:creationId xmlns:a16="http://schemas.microsoft.com/office/drawing/2014/main" id="{C5DE2C0C-3A18-87AE-A77B-C40C63E36C71}"/>
              </a:ext>
            </a:extLst>
          </p:cNvPr>
          <p:cNvSpPr/>
          <p:nvPr/>
        </p:nvSpPr>
        <p:spPr>
          <a:xfrm>
            <a:off x="4550783" y="3724712"/>
            <a:ext cx="2365696" cy="12080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err="1">
                <a:latin typeface="JetBrains Mono" panose="02000009000000000000" pitchFamily="49" charset="0"/>
                <a:ea typeface="JetBrains Mono" panose="02000009000000000000" pitchFamily="49" charset="0"/>
                <a:cs typeface="JetBrains Mono" panose="02000009000000000000" pitchFamily="49" charset="0"/>
              </a:rPr>
              <a:t>parseInt</a:t>
            </a:r>
            <a:endParaRPr lang="en-AU"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5" name="TextBox 4">
            <a:extLst>
              <a:ext uri="{FF2B5EF4-FFF2-40B4-BE49-F238E27FC236}">
                <a16:creationId xmlns:a16="http://schemas.microsoft.com/office/drawing/2014/main" id="{73194422-3F35-A901-C36E-26EE63EF47AF}"/>
              </a:ext>
            </a:extLst>
          </p:cNvPr>
          <p:cNvSpPr txBox="1"/>
          <p:nvPr/>
        </p:nvSpPr>
        <p:spPr>
          <a:xfrm>
            <a:off x="1650222" y="4202884"/>
            <a:ext cx="1883952" cy="369332"/>
          </a:xfrm>
          <a:prstGeom prst="rect">
            <a:avLst/>
          </a:prstGeom>
          <a:noFill/>
        </p:spPr>
        <p:txBody>
          <a:bodyPr wrap="square" rtlCol="0">
            <a:spAutoFit/>
          </a:bodyPr>
          <a:lstStyle/>
          <a:p>
            <a:r>
              <a:rPr lang="en-AU" dirty="0">
                <a:solidFill>
                  <a:schemeClr val="bg1"/>
                </a:solidFill>
                <a:latin typeface="JetBrains Mono" panose="02000009000000000000" pitchFamily="49" charset="0"/>
                <a:ea typeface="JetBrains Mono" panose="02000009000000000000" pitchFamily="49" charset="0"/>
                <a:cs typeface="JetBrains Mono" panose="02000009000000000000" pitchFamily="49" charset="0"/>
              </a:rPr>
              <a:t>“abc123”</a:t>
            </a:r>
          </a:p>
        </p:txBody>
      </p:sp>
      <p:sp>
        <p:nvSpPr>
          <p:cNvPr id="6" name="Arrow: Right 5">
            <a:extLst>
              <a:ext uri="{FF2B5EF4-FFF2-40B4-BE49-F238E27FC236}">
                <a16:creationId xmlns:a16="http://schemas.microsoft.com/office/drawing/2014/main" id="{D5B01C01-0EC4-1906-0964-20470429FBA5}"/>
              </a:ext>
            </a:extLst>
          </p:cNvPr>
          <p:cNvSpPr/>
          <p:nvPr/>
        </p:nvSpPr>
        <p:spPr>
          <a:xfrm>
            <a:off x="3196206" y="4110606"/>
            <a:ext cx="872455" cy="461610"/>
          </a:xfrm>
          <a:prstGeom prst="rightArrow">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Arrow: Right 7">
            <a:extLst>
              <a:ext uri="{FF2B5EF4-FFF2-40B4-BE49-F238E27FC236}">
                <a16:creationId xmlns:a16="http://schemas.microsoft.com/office/drawing/2014/main" id="{9571C750-56CF-85B0-96E0-04A28286D842}"/>
              </a:ext>
            </a:extLst>
          </p:cNvPr>
          <p:cNvSpPr/>
          <p:nvPr/>
        </p:nvSpPr>
        <p:spPr>
          <a:xfrm>
            <a:off x="7398601" y="4097914"/>
            <a:ext cx="872455" cy="461610"/>
          </a:xfrm>
          <a:prstGeom prst="rightArrow">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3707990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Parser Functions</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1477328"/>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A parser function takes in a string and parses </a:t>
            </a:r>
            <a:r>
              <a:rPr lang="en-AU" b="1" i="1" dirty="0">
                <a:solidFill>
                  <a:schemeClr val="bg1"/>
                </a:solidFill>
                <a:latin typeface="Fira Sans" panose="020B0503050000020004" pitchFamily="34" charset="0"/>
              </a:rPr>
              <a:t>as much of the string as it can</a:t>
            </a:r>
            <a:r>
              <a:rPr lang="en-AU" dirty="0">
                <a:solidFill>
                  <a:schemeClr val="bg1"/>
                </a:solidFill>
                <a:latin typeface="Fira Sans" panose="020B0503050000020004" pitchFamily="34" charset="0"/>
              </a:rPr>
              <a:t>, returning what it parsed as well as the input it </a:t>
            </a:r>
            <a:r>
              <a:rPr lang="en-AU" i="1" dirty="0">
                <a:solidFill>
                  <a:schemeClr val="bg1"/>
                </a:solidFill>
                <a:latin typeface="Fira Sans" panose="020B0503050000020004" pitchFamily="34" charset="0"/>
              </a:rPr>
              <a:t>didn’t</a:t>
            </a:r>
            <a:r>
              <a:rPr lang="en-AU" dirty="0">
                <a:solidFill>
                  <a:schemeClr val="bg1"/>
                </a:solidFill>
                <a:latin typeface="Fira Sans" panose="020B0503050000020004" pitchFamily="34" charset="0"/>
              </a:rPr>
              <a:t> parse.</a:t>
            </a:r>
          </a:p>
          <a:p>
            <a:pPr marL="285750" indent="-285750">
              <a:buFont typeface="Arial" panose="020B0604020202020204" pitchFamily="34" charset="0"/>
              <a:buChar char="•"/>
            </a:pPr>
            <a:r>
              <a:rPr lang="en-AU" dirty="0">
                <a:solidFill>
                  <a:schemeClr val="bg1"/>
                </a:solidFill>
                <a:latin typeface="Fira Sans" panose="020B0503050000020004" pitchFamily="34" charset="0"/>
              </a:rPr>
              <a:t>Parser functions can also fail.</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
        <p:nvSpPr>
          <p:cNvPr id="7" name="Rectangle 6">
            <a:extLst>
              <a:ext uri="{FF2B5EF4-FFF2-40B4-BE49-F238E27FC236}">
                <a16:creationId xmlns:a16="http://schemas.microsoft.com/office/drawing/2014/main" id="{C5DE2C0C-3A18-87AE-A77B-C40C63E36C71}"/>
              </a:ext>
            </a:extLst>
          </p:cNvPr>
          <p:cNvSpPr/>
          <p:nvPr/>
        </p:nvSpPr>
        <p:spPr>
          <a:xfrm>
            <a:off x="4550783" y="3724712"/>
            <a:ext cx="2365696" cy="12080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err="1">
                <a:latin typeface="JetBrains Mono" panose="02000009000000000000" pitchFamily="49" charset="0"/>
                <a:ea typeface="JetBrains Mono" panose="02000009000000000000" pitchFamily="49" charset="0"/>
                <a:cs typeface="JetBrains Mono" panose="02000009000000000000" pitchFamily="49" charset="0"/>
              </a:rPr>
              <a:t>parseInt</a:t>
            </a:r>
            <a:endParaRPr lang="en-AU"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5" name="TextBox 4">
            <a:extLst>
              <a:ext uri="{FF2B5EF4-FFF2-40B4-BE49-F238E27FC236}">
                <a16:creationId xmlns:a16="http://schemas.microsoft.com/office/drawing/2014/main" id="{73194422-3F35-A901-C36E-26EE63EF47AF}"/>
              </a:ext>
            </a:extLst>
          </p:cNvPr>
          <p:cNvSpPr txBox="1"/>
          <p:nvPr/>
        </p:nvSpPr>
        <p:spPr>
          <a:xfrm>
            <a:off x="1650222" y="4202884"/>
            <a:ext cx="1883952" cy="369332"/>
          </a:xfrm>
          <a:prstGeom prst="rect">
            <a:avLst/>
          </a:prstGeom>
          <a:noFill/>
        </p:spPr>
        <p:txBody>
          <a:bodyPr wrap="square" rtlCol="0">
            <a:spAutoFit/>
          </a:bodyPr>
          <a:lstStyle/>
          <a:p>
            <a:r>
              <a:rPr lang="en-AU" dirty="0">
                <a:solidFill>
                  <a:schemeClr val="bg1"/>
                </a:solidFill>
                <a:latin typeface="JetBrains Mono" panose="02000009000000000000" pitchFamily="49" charset="0"/>
                <a:ea typeface="JetBrains Mono" panose="02000009000000000000" pitchFamily="49" charset="0"/>
                <a:cs typeface="JetBrains Mono" panose="02000009000000000000" pitchFamily="49" charset="0"/>
              </a:rPr>
              <a:t>“abc123”</a:t>
            </a:r>
          </a:p>
        </p:txBody>
      </p:sp>
      <p:sp>
        <p:nvSpPr>
          <p:cNvPr id="6" name="Arrow: Right 5">
            <a:extLst>
              <a:ext uri="{FF2B5EF4-FFF2-40B4-BE49-F238E27FC236}">
                <a16:creationId xmlns:a16="http://schemas.microsoft.com/office/drawing/2014/main" id="{D5B01C01-0EC4-1906-0964-20470429FBA5}"/>
              </a:ext>
            </a:extLst>
          </p:cNvPr>
          <p:cNvSpPr/>
          <p:nvPr/>
        </p:nvSpPr>
        <p:spPr>
          <a:xfrm>
            <a:off x="3196206" y="4110606"/>
            <a:ext cx="872455" cy="461610"/>
          </a:xfrm>
          <a:prstGeom prst="rightArrow">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Arrow: Right 7">
            <a:extLst>
              <a:ext uri="{FF2B5EF4-FFF2-40B4-BE49-F238E27FC236}">
                <a16:creationId xmlns:a16="http://schemas.microsoft.com/office/drawing/2014/main" id="{9571C750-56CF-85B0-96E0-04A28286D842}"/>
              </a:ext>
            </a:extLst>
          </p:cNvPr>
          <p:cNvSpPr/>
          <p:nvPr/>
        </p:nvSpPr>
        <p:spPr>
          <a:xfrm>
            <a:off x="7398601" y="4097914"/>
            <a:ext cx="872455" cy="461610"/>
          </a:xfrm>
          <a:prstGeom prst="rightArrow">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TextBox 8">
            <a:extLst>
              <a:ext uri="{FF2B5EF4-FFF2-40B4-BE49-F238E27FC236}">
                <a16:creationId xmlns:a16="http://schemas.microsoft.com/office/drawing/2014/main" id="{5D3FBD7B-6F02-1681-5C60-FF608667867A}"/>
              </a:ext>
            </a:extLst>
          </p:cNvPr>
          <p:cNvSpPr txBox="1"/>
          <p:nvPr/>
        </p:nvSpPr>
        <p:spPr>
          <a:xfrm>
            <a:off x="8714692" y="3851201"/>
            <a:ext cx="2365695" cy="1477328"/>
          </a:xfrm>
          <a:prstGeom prst="rect">
            <a:avLst/>
          </a:prstGeom>
          <a:noFill/>
        </p:spPr>
        <p:txBody>
          <a:bodyPr wrap="square" rtlCol="0">
            <a:spAutoFit/>
          </a:bodyPr>
          <a:lstStyle/>
          <a:p>
            <a:r>
              <a:rPr lang="en-AU" dirty="0">
                <a:solidFill>
                  <a:srgbClr val="FF0000"/>
                </a:solidFill>
                <a:latin typeface="JetBrains Mono" panose="02000009000000000000" pitchFamily="49" charset="0"/>
                <a:ea typeface="JetBrains Mono" panose="02000009000000000000" pitchFamily="49" charset="0"/>
                <a:cs typeface="JetBrains Mono" panose="02000009000000000000" pitchFamily="49" charset="0"/>
              </a:rPr>
              <a:t>ERROR!!!!</a:t>
            </a:r>
          </a:p>
          <a:p>
            <a:endParaRPr lang="en-AU" dirty="0">
              <a:solidFill>
                <a:srgbClr val="FF0000"/>
              </a:solidFill>
              <a:latin typeface="JetBrains Mono" panose="02000009000000000000" pitchFamily="49" charset="0"/>
              <a:ea typeface="JetBrains Mono" panose="02000009000000000000" pitchFamily="49" charset="0"/>
              <a:cs typeface="JetBrains Mono" panose="02000009000000000000" pitchFamily="49" charset="0"/>
            </a:endParaRPr>
          </a:p>
          <a:p>
            <a:r>
              <a:rPr lang="en-AU" dirty="0">
                <a:solidFill>
                  <a:srgbClr val="FF0000"/>
                </a:solidFill>
                <a:latin typeface="JetBrains Mono" panose="02000009000000000000" pitchFamily="49" charset="0"/>
                <a:ea typeface="JetBrains Mono" panose="02000009000000000000" pitchFamily="49" charset="0"/>
                <a:cs typeface="JetBrains Mono" panose="02000009000000000000" pitchFamily="49" charset="0"/>
              </a:rPr>
              <a:t>(hopefully with a helpful error message)</a:t>
            </a:r>
          </a:p>
        </p:txBody>
      </p:sp>
    </p:spTree>
    <p:extLst>
      <p:ext uri="{BB962C8B-B14F-4D97-AF65-F5344CB8AC3E}">
        <p14:creationId xmlns:p14="http://schemas.microsoft.com/office/powerpoint/2010/main" val="2684815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About me</a:t>
            </a:r>
          </a:p>
        </p:txBody>
      </p:sp>
      <p:sp>
        <p:nvSpPr>
          <p:cNvPr id="4" name="TextBox 3">
            <a:extLst>
              <a:ext uri="{FF2B5EF4-FFF2-40B4-BE49-F238E27FC236}">
                <a16:creationId xmlns:a16="http://schemas.microsoft.com/office/drawing/2014/main" id="{A99310B0-782D-AA04-0F29-1A216A490C20}"/>
              </a:ext>
            </a:extLst>
          </p:cNvPr>
          <p:cNvSpPr txBox="1"/>
          <p:nvPr/>
        </p:nvSpPr>
        <p:spPr>
          <a:xfrm>
            <a:off x="1281981" y="1795244"/>
            <a:ext cx="10054342" cy="400110"/>
          </a:xfrm>
          <a:prstGeom prst="rect">
            <a:avLst/>
          </a:prstGeom>
          <a:noFill/>
        </p:spPr>
        <p:txBody>
          <a:bodyPr wrap="square" rtlCol="0">
            <a:spAutoFit/>
          </a:bodyPr>
          <a:lstStyle/>
          <a:p>
            <a:pPr marL="285750" indent="-285750">
              <a:buFont typeface="Arial" panose="020B0604020202020204" pitchFamily="34" charset="0"/>
              <a:buChar char="•"/>
            </a:pPr>
            <a:r>
              <a:rPr lang="en-AU" sz="2000" dirty="0">
                <a:solidFill>
                  <a:schemeClr val="bg1"/>
                </a:solidFill>
                <a:latin typeface="Fira Sans" panose="020B0503050000020004" pitchFamily="34" charset="0"/>
              </a:rPr>
              <a:t>I go by many names</a:t>
            </a:r>
          </a:p>
        </p:txBody>
      </p:sp>
    </p:spTree>
    <p:extLst>
      <p:ext uri="{BB962C8B-B14F-4D97-AF65-F5344CB8AC3E}">
        <p14:creationId xmlns:p14="http://schemas.microsoft.com/office/powerpoint/2010/main" val="171065012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What does your type signature look like?</a:t>
            </a:r>
          </a:p>
        </p:txBody>
      </p:sp>
      <p:sp>
        <p:nvSpPr>
          <p:cNvPr id="5" name="TextBox 4">
            <a:extLst>
              <a:ext uri="{FF2B5EF4-FFF2-40B4-BE49-F238E27FC236}">
                <a16:creationId xmlns:a16="http://schemas.microsoft.com/office/drawing/2014/main" id="{C0ACCCA7-FB71-23AD-F238-A8C01A9AE038}"/>
              </a:ext>
            </a:extLst>
          </p:cNvPr>
          <p:cNvSpPr txBox="1"/>
          <p:nvPr/>
        </p:nvSpPr>
        <p:spPr>
          <a:xfrm>
            <a:off x="2534281" y="2730968"/>
            <a:ext cx="6676832" cy="369332"/>
          </a:xfrm>
          <a:prstGeom prst="rect">
            <a:avLst/>
          </a:prstGeom>
          <a:noFill/>
        </p:spPr>
        <p:txBody>
          <a:bodyPr wrap="square">
            <a:spAutoFit/>
          </a:bodyPr>
          <a:lstStyle/>
          <a:p>
            <a:r>
              <a:rPr lang="en-AU" b="0" dirty="0">
                <a:solidFill>
                  <a:srgbClr val="89DDFF"/>
                </a:solidFill>
                <a:effectLst/>
                <a:latin typeface="JetBrains Mono Regular" panose="02000009000000000000" pitchFamily="49" charset="0"/>
              </a:rPr>
              <a:t>parser(String) -&gt; (</a:t>
            </a:r>
            <a:r>
              <a:rPr lang="en-AU" b="0" dirty="0" err="1">
                <a:solidFill>
                  <a:srgbClr val="89DDFF"/>
                </a:solidFill>
                <a:effectLst/>
                <a:latin typeface="JetBrains Mono Regular" panose="02000009000000000000" pitchFamily="49" charset="0"/>
              </a:rPr>
              <a:t>ParsedType</a:t>
            </a:r>
            <a:r>
              <a:rPr lang="en-AU" b="0" dirty="0">
                <a:solidFill>
                  <a:srgbClr val="89DDFF"/>
                </a:solidFill>
                <a:effectLst/>
                <a:latin typeface="JetBrains Mono Regular" panose="02000009000000000000" pitchFamily="49" charset="0"/>
              </a:rPr>
              <a:t>, String) | Error</a:t>
            </a:r>
            <a:endParaRPr lang="en-AU" b="0" dirty="0">
              <a:solidFill>
                <a:srgbClr val="A9B1D6"/>
              </a:solidFill>
              <a:effectLst/>
              <a:latin typeface="JetBrains Mono Regular" panose="02000009000000000000" pitchFamily="49" charset="0"/>
            </a:endParaRPr>
          </a:p>
        </p:txBody>
      </p:sp>
      <p:sp>
        <p:nvSpPr>
          <p:cNvPr id="6" name="TextBox 5">
            <a:extLst>
              <a:ext uri="{FF2B5EF4-FFF2-40B4-BE49-F238E27FC236}">
                <a16:creationId xmlns:a16="http://schemas.microsoft.com/office/drawing/2014/main" id="{32EC6404-3F53-E45E-D30D-441729206DFA}"/>
              </a:ext>
            </a:extLst>
          </p:cNvPr>
          <p:cNvSpPr txBox="1"/>
          <p:nvPr/>
        </p:nvSpPr>
        <p:spPr>
          <a:xfrm>
            <a:off x="1164535" y="1845578"/>
            <a:ext cx="9862930" cy="923330"/>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The type of such a parser looks something like this:</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Tree>
    <p:extLst>
      <p:ext uri="{BB962C8B-B14F-4D97-AF65-F5344CB8AC3E}">
        <p14:creationId xmlns:p14="http://schemas.microsoft.com/office/powerpoint/2010/main" val="1547198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What does your type signature look like?</a:t>
            </a:r>
          </a:p>
        </p:txBody>
      </p:sp>
      <p:sp>
        <p:nvSpPr>
          <p:cNvPr id="5" name="TextBox 4">
            <a:extLst>
              <a:ext uri="{FF2B5EF4-FFF2-40B4-BE49-F238E27FC236}">
                <a16:creationId xmlns:a16="http://schemas.microsoft.com/office/drawing/2014/main" id="{C0ACCCA7-FB71-23AD-F238-A8C01A9AE038}"/>
              </a:ext>
            </a:extLst>
          </p:cNvPr>
          <p:cNvSpPr txBox="1"/>
          <p:nvPr/>
        </p:nvSpPr>
        <p:spPr>
          <a:xfrm>
            <a:off x="2534281" y="2730968"/>
            <a:ext cx="6676832" cy="369332"/>
          </a:xfrm>
          <a:prstGeom prst="rect">
            <a:avLst/>
          </a:prstGeom>
          <a:noFill/>
        </p:spPr>
        <p:txBody>
          <a:bodyPr wrap="square">
            <a:spAutoFit/>
          </a:bodyPr>
          <a:lstStyle/>
          <a:p>
            <a:r>
              <a:rPr lang="en-AU" b="0" dirty="0">
                <a:solidFill>
                  <a:srgbClr val="89DDFF"/>
                </a:solidFill>
                <a:effectLst/>
                <a:latin typeface="JetBrains Mono Regular" panose="02000009000000000000" pitchFamily="49" charset="0"/>
              </a:rPr>
              <a:t>parser(String) -&gt; (</a:t>
            </a:r>
            <a:r>
              <a:rPr lang="en-AU" b="0" dirty="0" err="1">
                <a:solidFill>
                  <a:srgbClr val="89DDFF"/>
                </a:solidFill>
                <a:effectLst/>
                <a:latin typeface="JetBrains Mono Regular" panose="02000009000000000000" pitchFamily="49" charset="0"/>
              </a:rPr>
              <a:t>ParsedType</a:t>
            </a:r>
            <a:r>
              <a:rPr lang="en-AU" b="0" dirty="0">
                <a:solidFill>
                  <a:srgbClr val="89DDFF"/>
                </a:solidFill>
                <a:effectLst/>
                <a:latin typeface="JetBrains Mono Regular" panose="02000009000000000000" pitchFamily="49" charset="0"/>
              </a:rPr>
              <a:t>, String) | Error</a:t>
            </a:r>
            <a:endParaRPr lang="en-AU" b="0" dirty="0">
              <a:solidFill>
                <a:srgbClr val="A9B1D6"/>
              </a:solidFill>
              <a:effectLst/>
              <a:latin typeface="JetBrains Mono Regular" panose="02000009000000000000" pitchFamily="49" charset="0"/>
            </a:endParaRPr>
          </a:p>
        </p:txBody>
      </p:sp>
      <p:sp>
        <p:nvSpPr>
          <p:cNvPr id="6" name="TextBox 5">
            <a:extLst>
              <a:ext uri="{FF2B5EF4-FFF2-40B4-BE49-F238E27FC236}">
                <a16:creationId xmlns:a16="http://schemas.microsoft.com/office/drawing/2014/main" id="{32EC6404-3F53-E45E-D30D-441729206DFA}"/>
              </a:ext>
            </a:extLst>
          </p:cNvPr>
          <p:cNvSpPr txBox="1"/>
          <p:nvPr/>
        </p:nvSpPr>
        <p:spPr>
          <a:xfrm>
            <a:off x="1164535" y="1845578"/>
            <a:ext cx="9862930" cy="923330"/>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The type of such a parser looks something like this:</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
        <p:nvSpPr>
          <p:cNvPr id="3" name="TextBox 2">
            <a:extLst>
              <a:ext uri="{FF2B5EF4-FFF2-40B4-BE49-F238E27FC236}">
                <a16:creationId xmlns:a16="http://schemas.microsoft.com/office/drawing/2014/main" id="{51F3E1C0-882F-B94C-E6D1-DB82347C786F}"/>
              </a:ext>
            </a:extLst>
          </p:cNvPr>
          <p:cNvSpPr txBox="1"/>
          <p:nvPr/>
        </p:nvSpPr>
        <p:spPr>
          <a:xfrm>
            <a:off x="1077362" y="3757701"/>
            <a:ext cx="9862930" cy="646331"/>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This will differ depending on what language you use! Get creative!</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Tree>
    <p:extLst>
      <p:ext uri="{BB962C8B-B14F-4D97-AF65-F5344CB8AC3E}">
        <p14:creationId xmlns:p14="http://schemas.microsoft.com/office/powerpoint/2010/main" val="6352799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3179650" y="2642532"/>
            <a:ext cx="5832699" cy="1060977"/>
          </a:xfrm>
        </p:spPr>
        <p:txBody>
          <a:bodyPr>
            <a:normAutofit fontScale="90000"/>
          </a:bodyPr>
          <a:lstStyle/>
          <a:p>
            <a:r>
              <a:rPr lang="en-AU" dirty="0">
                <a:solidFill>
                  <a:schemeClr val="bg1"/>
                </a:solidFill>
                <a:latin typeface="Fira Sans" panose="020B0503050000020004" pitchFamily="34" charset="0"/>
              </a:rPr>
              <a:t>Part 3 – Getting our hands dirty</a:t>
            </a:r>
            <a:br>
              <a:rPr lang="en-AU" dirty="0">
                <a:solidFill>
                  <a:schemeClr val="bg1"/>
                </a:solidFill>
                <a:latin typeface="Fira Sans" panose="020B0503050000020004" pitchFamily="34" charset="0"/>
              </a:rPr>
            </a:br>
            <a:r>
              <a:rPr lang="en-AU" dirty="0">
                <a:solidFill>
                  <a:schemeClr val="bg1"/>
                </a:solidFill>
                <a:latin typeface="Fira Sans" panose="020B0503050000020004" pitchFamily="34" charset="0"/>
              </a:rPr>
              <a:t>with JavaScript</a:t>
            </a:r>
          </a:p>
        </p:txBody>
      </p:sp>
    </p:spTree>
    <p:extLst>
      <p:ext uri="{BB962C8B-B14F-4D97-AF65-F5344CB8AC3E}">
        <p14:creationId xmlns:p14="http://schemas.microsoft.com/office/powerpoint/2010/main" val="22383557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3179650" y="2642532"/>
            <a:ext cx="5832699" cy="1060977"/>
          </a:xfrm>
        </p:spPr>
        <p:txBody>
          <a:bodyPr>
            <a:normAutofit fontScale="90000"/>
          </a:bodyPr>
          <a:lstStyle/>
          <a:p>
            <a:r>
              <a:rPr lang="en-AU" dirty="0">
                <a:solidFill>
                  <a:schemeClr val="bg1"/>
                </a:solidFill>
                <a:latin typeface="Fira Sans" panose="020B0503050000020004" pitchFamily="34" charset="0"/>
              </a:rPr>
              <a:t>Part 3 – Getting our hands dirty</a:t>
            </a:r>
            <a:br>
              <a:rPr lang="en-AU" dirty="0">
                <a:solidFill>
                  <a:schemeClr val="bg1"/>
                </a:solidFill>
                <a:latin typeface="Fira Sans" panose="020B0503050000020004" pitchFamily="34" charset="0"/>
              </a:rPr>
            </a:br>
            <a:r>
              <a:rPr lang="en-AU" dirty="0">
                <a:solidFill>
                  <a:schemeClr val="bg1"/>
                </a:solidFill>
                <a:latin typeface="Fira Sans" panose="020B0503050000020004" pitchFamily="34" charset="0"/>
              </a:rPr>
              <a:t>with JavaScript</a:t>
            </a:r>
          </a:p>
        </p:txBody>
      </p:sp>
      <p:pic>
        <p:nvPicPr>
          <p:cNvPr id="4" name="Picture 3" descr="A blue screen with yellow and red text&#10;&#10;Description automatically generated">
            <a:extLst>
              <a:ext uri="{FF2B5EF4-FFF2-40B4-BE49-F238E27FC236}">
                <a16:creationId xmlns:a16="http://schemas.microsoft.com/office/drawing/2014/main" id="{F05844E6-1C9F-2AFF-910E-BC1BFA15DB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9753" y="5543551"/>
            <a:ext cx="6572247" cy="1314450"/>
          </a:xfrm>
          <a:prstGeom prst="rect">
            <a:avLst/>
          </a:prstGeom>
        </p:spPr>
      </p:pic>
    </p:spTree>
    <p:extLst>
      <p:ext uri="{BB962C8B-B14F-4D97-AF65-F5344CB8AC3E}">
        <p14:creationId xmlns:p14="http://schemas.microsoft.com/office/powerpoint/2010/main" val="235023998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Parser functions in JavaScript</a:t>
            </a:r>
          </a:p>
        </p:txBody>
      </p:sp>
      <p:sp>
        <p:nvSpPr>
          <p:cNvPr id="5" name="TextBox 4">
            <a:extLst>
              <a:ext uri="{FF2B5EF4-FFF2-40B4-BE49-F238E27FC236}">
                <a16:creationId xmlns:a16="http://schemas.microsoft.com/office/drawing/2014/main" id="{4A4E87C9-E07D-ED2B-0334-667033591314}"/>
              </a:ext>
            </a:extLst>
          </p:cNvPr>
          <p:cNvSpPr txBox="1"/>
          <p:nvPr/>
        </p:nvSpPr>
        <p:spPr>
          <a:xfrm>
            <a:off x="3048699" y="1919835"/>
            <a:ext cx="6094602" cy="4247317"/>
          </a:xfrm>
          <a:prstGeom prst="rect">
            <a:avLst/>
          </a:prstGeom>
          <a:noFill/>
        </p:spPr>
        <p:txBody>
          <a:bodyPr wrap="square">
            <a:spAutoFit/>
          </a:bodyPr>
          <a:lstStyle/>
          <a:p>
            <a:r>
              <a:rPr lang="en-AU" b="0" dirty="0">
                <a:solidFill>
                  <a:srgbClr val="BB9AF7"/>
                </a:solidFill>
                <a:effectLst/>
                <a:latin typeface="JetBrains Mono Regular" panose="02000009000000000000" pitchFamily="49" charset="0"/>
              </a:rPr>
              <a:t>function</a:t>
            </a:r>
            <a:r>
              <a:rPr lang="en-AU" b="0" dirty="0">
                <a:solidFill>
                  <a:srgbClr val="C0CAF5"/>
                </a:solidFill>
                <a:effectLst/>
                <a:latin typeface="JetBrains Mono Regular" panose="02000009000000000000" pitchFamily="49" charset="0"/>
              </a:rPr>
              <a:t> </a:t>
            </a:r>
            <a:r>
              <a:rPr lang="en-AU" b="0" dirty="0">
                <a:solidFill>
                  <a:srgbClr val="7AA2F7"/>
                </a:solidFill>
                <a:effectLst/>
                <a:latin typeface="JetBrains Mono Regular" panose="02000009000000000000" pitchFamily="49" charset="0"/>
              </a:rPr>
              <a:t>parser</a:t>
            </a:r>
            <a:r>
              <a:rPr lang="en-AU" b="0" dirty="0">
                <a:solidFill>
                  <a:srgbClr val="9ABDF5"/>
                </a:solidFill>
                <a:effectLst/>
                <a:latin typeface="JetBrains Mono Regular" panose="02000009000000000000" pitchFamily="49" charset="0"/>
              </a:rPr>
              <a:t>(</a:t>
            </a:r>
            <a:r>
              <a:rPr lang="en-AU" b="0" dirty="0">
                <a:solidFill>
                  <a:srgbClr val="E0AF68"/>
                </a:solidFill>
                <a:effectLst/>
                <a:latin typeface="JetBrains Mono Regular" panose="02000009000000000000" pitchFamily="49" charset="0"/>
              </a:rPr>
              <a:t>input</a:t>
            </a:r>
            <a:r>
              <a:rPr lang="en-AU" b="0" i="1" dirty="0">
                <a:solidFill>
                  <a:srgbClr val="444B6A"/>
                </a:solidFill>
                <a:effectLst/>
                <a:latin typeface="JetBrains Mono Regular" panose="02000009000000000000" pitchFamily="49" charset="0"/>
              </a:rPr>
              <a:t>/*: string*/</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9ABDF5"/>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if</a:t>
            </a:r>
            <a:r>
              <a:rPr lang="en-AU" b="0" dirty="0">
                <a:solidFill>
                  <a:srgbClr val="9ABDF5"/>
                </a:solidFill>
                <a:effectLst/>
                <a:latin typeface="JetBrains Mono Regular" panose="02000009000000000000" pitchFamily="49" charset="0"/>
              </a:rPr>
              <a:t> (</a:t>
            </a:r>
            <a:r>
              <a:rPr lang="en-AU" b="0" dirty="0">
                <a:solidFill>
                  <a:srgbClr val="C0CAF5"/>
                </a:solidFill>
                <a:effectLst/>
                <a:latin typeface="JetBrains Mono Regular" panose="02000009000000000000" pitchFamily="49" charset="0"/>
              </a:rPr>
              <a:t>success</a:t>
            </a:r>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i="1" dirty="0">
                <a:solidFill>
                  <a:srgbClr val="BB9AF7"/>
                </a:solidFill>
                <a:effectLst/>
                <a:latin typeface="JetBrains Mono Regular" panose="02000009000000000000" pitchFamily="49" charset="0"/>
              </a:rPr>
              <a:t>return</a:t>
            </a:r>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89DDFF"/>
                </a:solidFill>
                <a:effectLst/>
                <a:latin typeface="JetBrains Mono Regular" panose="02000009000000000000" pitchFamily="49" charset="0"/>
              </a:rPr>
              <a:t>            </a:t>
            </a:r>
            <a:r>
              <a:rPr lang="en-AU" b="0" i="1" dirty="0">
                <a:solidFill>
                  <a:srgbClr val="444B6A"/>
                </a:solidFill>
                <a:effectLst/>
                <a:latin typeface="JetBrains Mono Regular" panose="02000009000000000000" pitchFamily="49" charset="0"/>
              </a:rPr>
              <a:t>// The thing that we parsed:</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73DACA"/>
                </a:solidFill>
                <a:effectLst/>
                <a:latin typeface="JetBrains Mono Regular" panose="02000009000000000000" pitchFamily="49" charset="0"/>
              </a:rPr>
              <a:t>value</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i="1" dirty="0">
                <a:solidFill>
                  <a:srgbClr val="444B6A"/>
                </a:solidFill>
                <a:effectLst/>
                <a:latin typeface="JetBrains Mono Regular" panose="02000009000000000000" pitchFamily="49" charset="0"/>
              </a:rPr>
              <a:t>/* some value */</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89DDFF"/>
                </a:solidFill>
                <a:effectLst/>
                <a:latin typeface="JetBrains Mono Regular" panose="02000009000000000000" pitchFamily="49" charset="0"/>
              </a:rPr>
              <a:t>            </a:t>
            </a:r>
            <a:r>
              <a:rPr lang="en-AU" b="0" i="1" dirty="0">
                <a:solidFill>
                  <a:srgbClr val="444B6A"/>
                </a:solidFill>
                <a:effectLst/>
                <a:latin typeface="JetBrains Mono Regular" panose="02000009000000000000" pitchFamily="49" charset="0"/>
              </a:rPr>
              <a:t>// The unconsumed input: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73DACA"/>
                </a:solidFill>
                <a:effectLst/>
                <a:latin typeface="JetBrains Mono Regular" panose="02000009000000000000" pitchFamily="49" charset="0"/>
              </a:rPr>
              <a:t>input</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i="1" dirty="0">
                <a:solidFill>
                  <a:srgbClr val="444B6A"/>
                </a:solidFill>
                <a:effectLst/>
                <a:latin typeface="JetBrains Mono Regular" panose="02000009000000000000" pitchFamily="49" charset="0"/>
              </a:rPr>
              <a:t>/* some input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if</a:t>
            </a:r>
            <a:r>
              <a:rPr lang="en-AU" b="0" dirty="0">
                <a:solidFill>
                  <a:srgbClr val="9ABDF5"/>
                </a:solidFill>
                <a:effectLst/>
                <a:latin typeface="JetBrains Mono Regular" panose="02000009000000000000" pitchFamily="49" charset="0"/>
              </a:rPr>
              <a:t> (</a:t>
            </a:r>
            <a:r>
              <a:rPr lang="en-AU" b="0" dirty="0">
                <a:solidFill>
                  <a:srgbClr val="C0CAF5"/>
                </a:solidFill>
                <a:effectLst/>
                <a:latin typeface="JetBrains Mono Regular" panose="02000009000000000000" pitchFamily="49" charset="0"/>
              </a:rPr>
              <a:t>error</a:t>
            </a:r>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throw</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ECE6A"/>
                </a:solidFill>
                <a:effectLst/>
                <a:latin typeface="JetBrains Mono Regular" panose="02000009000000000000" pitchFamily="49" charset="0"/>
              </a:rPr>
              <a:t>error message</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p:txBody>
      </p:sp>
    </p:spTree>
    <p:extLst>
      <p:ext uri="{BB962C8B-B14F-4D97-AF65-F5344CB8AC3E}">
        <p14:creationId xmlns:p14="http://schemas.microsoft.com/office/powerpoint/2010/main" val="33976448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Parser functions in JavaScript</a:t>
            </a:r>
          </a:p>
        </p:txBody>
      </p:sp>
      <p:sp>
        <p:nvSpPr>
          <p:cNvPr id="5" name="TextBox 4">
            <a:extLst>
              <a:ext uri="{FF2B5EF4-FFF2-40B4-BE49-F238E27FC236}">
                <a16:creationId xmlns:a16="http://schemas.microsoft.com/office/drawing/2014/main" id="{4A4E87C9-E07D-ED2B-0334-667033591314}"/>
              </a:ext>
            </a:extLst>
          </p:cNvPr>
          <p:cNvSpPr txBox="1"/>
          <p:nvPr/>
        </p:nvSpPr>
        <p:spPr>
          <a:xfrm>
            <a:off x="3048699" y="1919835"/>
            <a:ext cx="6094602" cy="4247317"/>
          </a:xfrm>
          <a:prstGeom prst="rect">
            <a:avLst/>
          </a:prstGeom>
          <a:noFill/>
        </p:spPr>
        <p:txBody>
          <a:bodyPr wrap="square">
            <a:spAutoFit/>
          </a:bodyPr>
          <a:lstStyle/>
          <a:p>
            <a:r>
              <a:rPr lang="en-AU" b="0" dirty="0">
                <a:solidFill>
                  <a:srgbClr val="BB9AF7"/>
                </a:solidFill>
                <a:effectLst/>
                <a:latin typeface="JetBrains Mono Regular" panose="02000009000000000000" pitchFamily="49" charset="0"/>
              </a:rPr>
              <a:t>function</a:t>
            </a:r>
            <a:r>
              <a:rPr lang="en-AU" b="0" dirty="0">
                <a:solidFill>
                  <a:srgbClr val="C0CAF5"/>
                </a:solidFill>
                <a:effectLst/>
                <a:latin typeface="JetBrains Mono Regular" panose="02000009000000000000" pitchFamily="49" charset="0"/>
              </a:rPr>
              <a:t> </a:t>
            </a:r>
            <a:r>
              <a:rPr lang="en-AU" b="0" dirty="0">
                <a:solidFill>
                  <a:srgbClr val="7AA2F7"/>
                </a:solidFill>
                <a:effectLst/>
                <a:latin typeface="JetBrains Mono Regular" panose="02000009000000000000" pitchFamily="49" charset="0"/>
              </a:rPr>
              <a:t>parser</a:t>
            </a:r>
            <a:r>
              <a:rPr lang="en-AU" b="0" dirty="0">
                <a:solidFill>
                  <a:srgbClr val="9ABDF5"/>
                </a:solidFill>
                <a:effectLst/>
                <a:latin typeface="JetBrains Mono Regular" panose="02000009000000000000" pitchFamily="49" charset="0"/>
              </a:rPr>
              <a:t>(</a:t>
            </a:r>
            <a:r>
              <a:rPr lang="en-AU" b="0" dirty="0">
                <a:solidFill>
                  <a:srgbClr val="E0AF68"/>
                </a:solidFill>
                <a:effectLst/>
                <a:latin typeface="JetBrains Mono Regular" panose="02000009000000000000" pitchFamily="49" charset="0"/>
              </a:rPr>
              <a:t>input</a:t>
            </a:r>
            <a:r>
              <a:rPr lang="en-AU" b="0" i="1" dirty="0">
                <a:solidFill>
                  <a:srgbClr val="444B6A"/>
                </a:solidFill>
                <a:effectLst/>
                <a:latin typeface="JetBrains Mono Regular" panose="02000009000000000000" pitchFamily="49" charset="0"/>
              </a:rPr>
              <a:t>/*: string*/</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9ABDF5"/>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if</a:t>
            </a:r>
            <a:r>
              <a:rPr lang="en-AU" b="0" dirty="0">
                <a:solidFill>
                  <a:srgbClr val="9ABDF5"/>
                </a:solidFill>
                <a:effectLst/>
                <a:latin typeface="JetBrains Mono Regular" panose="02000009000000000000" pitchFamily="49" charset="0"/>
              </a:rPr>
              <a:t> (</a:t>
            </a:r>
            <a:r>
              <a:rPr lang="en-AU" b="0" dirty="0">
                <a:solidFill>
                  <a:srgbClr val="C0CAF5"/>
                </a:solidFill>
                <a:effectLst/>
                <a:latin typeface="JetBrains Mono Regular" panose="02000009000000000000" pitchFamily="49" charset="0"/>
              </a:rPr>
              <a:t>success</a:t>
            </a:r>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i="1" dirty="0">
                <a:solidFill>
                  <a:srgbClr val="BB9AF7"/>
                </a:solidFill>
                <a:effectLst/>
                <a:latin typeface="JetBrains Mono Regular" panose="02000009000000000000" pitchFamily="49" charset="0"/>
              </a:rPr>
              <a:t>return</a:t>
            </a:r>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89DDFF"/>
                </a:solidFill>
                <a:effectLst/>
                <a:latin typeface="JetBrains Mono Regular" panose="02000009000000000000" pitchFamily="49" charset="0"/>
              </a:rPr>
              <a:t>            </a:t>
            </a:r>
            <a:r>
              <a:rPr lang="en-AU" b="0" i="1" dirty="0">
                <a:solidFill>
                  <a:srgbClr val="444B6A"/>
                </a:solidFill>
                <a:effectLst/>
                <a:latin typeface="JetBrains Mono Regular" panose="02000009000000000000" pitchFamily="49" charset="0"/>
              </a:rPr>
              <a:t>// The thing that we parsed:</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73DACA"/>
                </a:solidFill>
                <a:effectLst/>
                <a:latin typeface="JetBrains Mono Regular" panose="02000009000000000000" pitchFamily="49" charset="0"/>
              </a:rPr>
              <a:t>value</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i="1" dirty="0">
                <a:solidFill>
                  <a:srgbClr val="444B6A"/>
                </a:solidFill>
                <a:effectLst/>
                <a:latin typeface="JetBrains Mono Regular" panose="02000009000000000000" pitchFamily="49" charset="0"/>
              </a:rPr>
              <a:t>/* some value */</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89DDFF"/>
                </a:solidFill>
                <a:effectLst/>
                <a:latin typeface="JetBrains Mono Regular" panose="02000009000000000000" pitchFamily="49" charset="0"/>
              </a:rPr>
              <a:t>            </a:t>
            </a:r>
            <a:r>
              <a:rPr lang="en-AU" b="0" i="1" dirty="0">
                <a:solidFill>
                  <a:srgbClr val="444B6A"/>
                </a:solidFill>
                <a:effectLst/>
                <a:latin typeface="JetBrains Mono Regular" panose="02000009000000000000" pitchFamily="49" charset="0"/>
              </a:rPr>
              <a:t>// The unconsumed input: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73DACA"/>
                </a:solidFill>
                <a:effectLst/>
                <a:latin typeface="JetBrains Mono Regular" panose="02000009000000000000" pitchFamily="49" charset="0"/>
              </a:rPr>
              <a:t>input</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i="1" dirty="0">
                <a:solidFill>
                  <a:srgbClr val="444B6A"/>
                </a:solidFill>
                <a:effectLst/>
                <a:latin typeface="JetBrains Mono Regular" panose="02000009000000000000" pitchFamily="49" charset="0"/>
              </a:rPr>
              <a:t>/* some input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if</a:t>
            </a:r>
            <a:r>
              <a:rPr lang="en-AU" b="0" dirty="0">
                <a:solidFill>
                  <a:srgbClr val="9ABDF5"/>
                </a:solidFill>
                <a:effectLst/>
                <a:latin typeface="JetBrains Mono Regular" panose="02000009000000000000" pitchFamily="49" charset="0"/>
              </a:rPr>
              <a:t> (</a:t>
            </a:r>
            <a:r>
              <a:rPr lang="en-AU" b="0" dirty="0">
                <a:solidFill>
                  <a:srgbClr val="C0CAF5"/>
                </a:solidFill>
                <a:effectLst/>
                <a:latin typeface="JetBrains Mono Regular" panose="02000009000000000000" pitchFamily="49" charset="0"/>
              </a:rPr>
              <a:t>error</a:t>
            </a:r>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throw</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ECE6A"/>
                </a:solidFill>
                <a:effectLst/>
                <a:latin typeface="JetBrains Mono Regular" panose="02000009000000000000" pitchFamily="49" charset="0"/>
              </a:rPr>
              <a:t>error message</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p:txBody>
      </p:sp>
      <p:sp>
        <p:nvSpPr>
          <p:cNvPr id="3" name="Right Brace 2">
            <a:extLst>
              <a:ext uri="{FF2B5EF4-FFF2-40B4-BE49-F238E27FC236}">
                <a16:creationId xmlns:a16="http://schemas.microsoft.com/office/drawing/2014/main" id="{9F662B29-447E-38C9-C3E5-12F0F5450E32}"/>
              </a:ext>
            </a:extLst>
          </p:cNvPr>
          <p:cNvSpPr/>
          <p:nvPr/>
        </p:nvSpPr>
        <p:spPr>
          <a:xfrm>
            <a:off x="8699383" y="2491530"/>
            <a:ext cx="721454" cy="1937857"/>
          </a:xfrm>
          <a:prstGeom prst="rightBrace">
            <a:avLst/>
          </a:prstGeom>
          <a:ln w="76200">
            <a:solidFill>
              <a:schemeClr val="bg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AU"/>
          </a:p>
        </p:txBody>
      </p:sp>
      <p:sp>
        <p:nvSpPr>
          <p:cNvPr id="4" name="TextBox 3">
            <a:extLst>
              <a:ext uri="{FF2B5EF4-FFF2-40B4-BE49-F238E27FC236}">
                <a16:creationId xmlns:a16="http://schemas.microsoft.com/office/drawing/2014/main" id="{77108D88-ED5E-A5D3-5DE1-067EDE5377A9}"/>
              </a:ext>
            </a:extLst>
          </p:cNvPr>
          <p:cNvSpPr txBox="1"/>
          <p:nvPr/>
        </p:nvSpPr>
        <p:spPr>
          <a:xfrm>
            <a:off x="9706062" y="2491530"/>
            <a:ext cx="2147582" cy="2031325"/>
          </a:xfrm>
          <a:prstGeom prst="rect">
            <a:avLst/>
          </a:prstGeom>
          <a:noFill/>
        </p:spPr>
        <p:txBody>
          <a:bodyPr wrap="square" rtlCol="0">
            <a:spAutoFit/>
          </a:bodyPr>
          <a:lstStyle/>
          <a:p>
            <a:r>
              <a:rPr lang="en-AU" dirty="0">
                <a:solidFill>
                  <a:schemeClr val="bg1"/>
                </a:solidFill>
                <a:latin typeface="Fira Sans" panose="020B0503050000020004" pitchFamily="34" charset="0"/>
              </a:rPr>
              <a:t>I’m using JS</a:t>
            </a:r>
          </a:p>
          <a:p>
            <a:r>
              <a:rPr lang="en-AU" dirty="0">
                <a:solidFill>
                  <a:schemeClr val="bg1"/>
                </a:solidFill>
                <a:latin typeface="Fira Sans" panose="020B0503050000020004" pitchFamily="34" charset="0"/>
              </a:rPr>
              <a:t>objects instead</a:t>
            </a:r>
          </a:p>
          <a:p>
            <a:r>
              <a:rPr lang="en-AU" dirty="0">
                <a:solidFill>
                  <a:schemeClr val="bg1"/>
                </a:solidFill>
                <a:latin typeface="Fira Sans" panose="020B0503050000020004" pitchFamily="34" charset="0"/>
              </a:rPr>
              <a:t>of tuples</a:t>
            </a:r>
          </a:p>
          <a:p>
            <a:endParaRPr lang="en-AU" dirty="0">
              <a:solidFill>
                <a:schemeClr val="bg1"/>
              </a:solidFill>
              <a:latin typeface="Fira Sans" panose="020B0503050000020004" pitchFamily="34" charset="0"/>
            </a:endParaRPr>
          </a:p>
          <a:p>
            <a:r>
              <a:rPr lang="en-AU" dirty="0">
                <a:solidFill>
                  <a:schemeClr val="bg1"/>
                </a:solidFill>
                <a:latin typeface="Fira Sans" panose="020B0503050000020004" pitchFamily="34" charset="0"/>
              </a:rPr>
              <a:t>You could use lists</a:t>
            </a:r>
          </a:p>
          <a:p>
            <a:endParaRPr lang="en-AU" dirty="0">
              <a:solidFill>
                <a:schemeClr val="bg1"/>
              </a:solidFill>
              <a:latin typeface="Fira Sans" panose="020B0503050000020004" pitchFamily="34" charset="0"/>
            </a:endParaRPr>
          </a:p>
          <a:p>
            <a:r>
              <a:rPr lang="en-AU" dirty="0">
                <a:solidFill>
                  <a:schemeClr val="bg1"/>
                </a:solidFill>
                <a:latin typeface="Fira Sans" panose="020B0503050000020004" pitchFamily="34" charset="0"/>
              </a:rPr>
              <a:t>But I didn’t</a:t>
            </a:r>
          </a:p>
        </p:txBody>
      </p:sp>
    </p:spTree>
    <p:extLst>
      <p:ext uri="{BB962C8B-B14F-4D97-AF65-F5344CB8AC3E}">
        <p14:creationId xmlns:p14="http://schemas.microsoft.com/office/powerpoint/2010/main" val="242363350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121D3A7-9A1C-5961-EBA5-17E762C9910A}"/>
              </a:ext>
            </a:extLst>
          </p:cNvPr>
          <p:cNvSpPr txBox="1"/>
          <p:nvPr/>
        </p:nvSpPr>
        <p:spPr>
          <a:xfrm>
            <a:off x="1562100" y="458956"/>
            <a:ext cx="11315700" cy="5940088"/>
          </a:xfrm>
          <a:prstGeom prst="rect">
            <a:avLst/>
          </a:prstGeom>
          <a:noFill/>
        </p:spPr>
        <p:txBody>
          <a:bodyPr wrap="square">
            <a:spAutoFit/>
          </a:bodyPr>
          <a:lstStyle/>
          <a:p>
            <a:r>
              <a:rPr lang="en-AU" sz="1600" b="0" i="1" dirty="0">
                <a:solidFill>
                  <a:srgbClr val="444B6A"/>
                </a:solidFill>
                <a:effectLst/>
                <a:latin typeface="JetBrains Mono Regular" panose="02000009000000000000" pitchFamily="49" charset="0"/>
              </a:rPr>
              <a:t>// integer ::= '0' | </a:t>
            </a:r>
            <a:r>
              <a:rPr lang="en-AU" sz="1600" b="0" i="1" dirty="0" err="1">
                <a:solidFill>
                  <a:srgbClr val="444B6A"/>
                </a:solidFill>
                <a:effectLst/>
                <a:latin typeface="JetBrains Mono Regular" panose="02000009000000000000" pitchFamily="49" charset="0"/>
              </a:rPr>
              <a:t>onenine</a:t>
            </a:r>
            <a:r>
              <a:rPr lang="en-AU" sz="1600" b="0" i="1" dirty="0">
                <a:solidFill>
                  <a:srgbClr val="444B6A"/>
                </a:solidFill>
                <a:effectLst/>
                <a:latin typeface="JetBrains Mono Regular" panose="02000009000000000000" pitchFamily="49" charset="0"/>
              </a:rPr>
              <a:t> { digit }</a:t>
            </a:r>
            <a:endParaRPr lang="en-AU" sz="1600" b="0" dirty="0">
              <a:solidFill>
                <a:srgbClr val="A9B1D6"/>
              </a:solidFill>
              <a:effectLst/>
              <a:latin typeface="JetBrains Mono Regular" panose="02000009000000000000" pitchFamily="49" charset="0"/>
            </a:endParaRPr>
          </a:p>
          <a:p>
            <a:r>
              <a:rPr lang="en-AU" sz="1600" b="0" dirty="0">
                <a:solidFill>
                  <a:srgbClr val="BB9AF7"/>
                </a:solidFill>
                <a:effectLst/>
                <a:latin typeface="JetBrains Mono Regular" panose="02000009000000000000" pitchFamily="49" charset="0"/>
              </a:rPr>
              <a:t>function</a:t>
            </a:r>
            <a:r>
              <a:rPr lang="en-AU" sz="1600" b="0" dirty="0">
                <a:solidFill>
                  <a:srgbClr val="C0CAF5"/>
                </a:solidFill>
                <a:effectLst/>
                <a:latin typeface="JetBrains Mono Regular" panose="02000009000000000000" pitchFamily="49" charset="0"/>
              </a:rPr>
              <a:t> </a:t>
            </a:r>
            <a:r>
              <a:rPr lang="en-AU" sz="1600" b="0" dirty="0">
                <a:solidFill>
                  <a:srgbClr val="7AA2F7"/>
                </a:solidFill>
                <a:effectLst/>
                <a:latin typeface="JetBrains Mono Regular" panose="02000009000000000000" pitchFamily="49" charset="0"/>
              </a:rPr>
              <a:t>integer</a:t>
            </a:r>
            <a:r>
              <a:rPr lang="en-AU" sz="1600" b="0" dirty="0">
                <a:solidFill>
                  <a:srgbClr val="9ABDF5"/>
                </a:solidFill>
                <a:effectLst/>
                <a:latin typeface="JetBrains Mono Regular" panose="02000009000000000000" pitchFamily="49" charset="0"/>
              </a:rPr>
              <a:t>(</a:t>
            </a:r>
            <a:r>
              <a:rPr lang="en-AU" sz="1600" b="0" dirty="0">
                <a:solidFill>
                  <a:srgbClr val="E0AF68"/>
                </a:solidFill>
                <a:effectLst/>
                <a:latin typeface="JetBrains Mono Regular" panose="02000009000000000000" pitchFamily="49" charset="0"/>
              </a:rPr>
              <a:t>input</a:t>
            </a:r>
            <a:r>
              <a:rPr lang="en-AU" sz="1600" b="0" dirty="0">
                <a:solidFill>
                  <a:srgbClr val="9ABDF5"/>
                </a:solidFill>
                <a:effectLst/>
                <a:latin typeface="JetBrains Mono Regular" panose="02000009000000000000" pitchFamily="49" charset="0"/>
              </a:rPr>
              <a:t>)</a:t>
            </a:r>
            <a:r>
              <a:rPr lang="en-AU" sz="1600" b="0" dirty="0">
                <a:solidFill>
                  <a:srgbClr val="C0CAF5"/>
                </a:solidFill>
                <a:effectLst/>
                <a:latin typeface="JetBrains Mono Regular" panose="02000009000000000000" pitchFamily="49" charset="0"/>
              </a:rPr>
              <a:t> </a:t>
            </a:r>
            <a:r>
              <a:rPr lang="en-AU" sz="1600" b="0" dirty="0">
                <a:solidFill>
                  <a:srgbClr val="9ABDF5"/>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dirty="0">
                <a:solidFill>
                  <a:srgbClr val="BB9AF7"/>
                </a:solidFill>
                <a:effectLst/>
                <a:latin typeface="JetBrains Mono Regular" panose="02000009000000000000" pitchFamily="49" charset="0"/>
              </a:rPr>
              <a:t>if</a:t>
            </a:r>
            <a:r>
              <a:rPr lang="en-AU" sz="1600" b="0" dirty="0">
                <a:solidFill>
                  <a:srgbClr val="9ABDF5"/>
                </a:solidFill>
                <a:effectLst/>
                <a:latin typeface="JetBrains Mono Regular" panose="02000009000000000000" pitchFamily="49" charset="0"/>
              </a:rPr>
              <a:t> (</a:t>
            </a:r>
            <a:r>
              <a:rPr lang="en-AU" sz="1600" b="0" dirty="0">
                <a:solidFill>
                  <a:srgbClr val="C0CAF5"/>
                </a:solidFill>
                <a:effectLst/>
                <a:latin typeface="JetBrains Mono Regular" panose="02000009000000000000" pitchFamily="49" charset="0"/>
              </a:rPr>
              <a:t>input</a:t>
            </a:r>
            <a:r>
              <a:rPr lang="en-AU" sz="1600" b="0" dirty="0">
                <a:solidFill>
                  <a:srgbClr val="9ABDF5"/>
                </a:solidFill>
                <a:effectLst/>
                <a:latin typeface="JetBrains Mono Regular" panose="02000009000000000000" pitchFamily="49" charset="0"/>
              </a:rPr>
              <a:t>[</a:t>
            </a:r>
            <a:r>
              <a:rPr lang="en-AU" sz="1600" b="0" dirty="0">
                <a:solidFill>
                  <a:srgbClr val="FF9E64"/>
                </a:solidFill>
                <a:effectLst/>
                <a:latin typeface="JetBrains Mono Regular" panose="02000009000000000000" pitchFamily="49" charset="0"/>
              </a:rPr>
              <a:t>0</a:t>
            </a:r>
            <a:r>
              <a:rPr lang="en-AU" sz="1600" b="0" dirty="0">
                <a:solidFill>
                  <a:srgbClr val="9ABDF5"/>
                </a:solidFill>
                <a:effectLst/>
                <a:latin typeface="JetBrains Mono Regular" panose="02000009000000000000" pitchFamily="49" charset="0"/>
              </a:rPr>
              <a:t>] </a:t>
            </a:r>
            <a:r>
              <a:rPr lang="en-AU" sz="1600" b="0" dirty="0">
                <a:solidFill>
                  <a:srgbClr val="BB9AF7"/>
                </a:solidFill>
                <a:effectLst/>
                <a:latin typeface="JetBrains Mono Regular" panose="02000009000000000000" pitchFamily="49" charset="0"/>
              </a:rPr>
              <a:t>==</a:t>
            </a:r>
            <a:r>
              <a:rPr lang="en-AU" sz="1600" b="0" dirty="0">
                <a:solidFill>
                  <a:srgbClr val="9ABDF5"/>
                </a:solidFill>
                <a:effectLst/>
                <a:latin typeface="JetBrains Mono Regular" panose="02000009000000000000" pitchFamily="49" charset="0"/>
              </a:rPr>
              <a:t> </a:t>
            </a:r>
            <a:r>
              <a:rPr lang="en-AU" sz="1600" b="0" dirty="0">
                <a:solidFill>
                  <a:srgbClr val="89DDFF"/>
                </a:solidFill>
                <a:effectLst/>
                <a:latin typeface="JetBrains Mono Regular" panose="02000009000000000000" pitchFamily="49" charset="0"/>
              </a:rPr>
              <a:t>'</a:t>
            </a:r>
            <a:r>
              <a:rPr lang="en-AU" sz="1600" b="0" dirty="0">
                <a:solidFill>
                  <a:srgbClr val="9ECE6A"/>
                </a:solidFill>
                <a:effectLst/>
                <a:latin typeface="JetBrains Mono Regular" panose="02000009000000000000" pitchFamily="49" charset="0"/>
              </a:rPr>
              <a:t>0</a:t>
            </a:r>
            <a:r>
              <a:rPr lang="en-AU" sz="1600" b="0" dirty="0">
                <a:solidFill>
                  <a:srgbClr val="89DDFF"/>
                </a:solidFill>
                <a:effectLst/>
                <a:latin typeface="JetBrains Mono Regular" panose="02000009000000000000" pitchFamily="49" charset="0"/>
              </a:rPr>
              <a:t>'</a:t>
            </a:r>
            <a:r>
              <a:rPr lang="en-AU" sz="1600" b="0" dirty="0">
                <a:solidFill>
                  <a:srgbClr val="9ABDF5"/>
                </a:solidFill>
                <a:effectLst/>
                <a:latin typeface="JetBrains Mono Regular" panose="02000009000000000000" pitchFamily="49" charset="0"/>
              </a:rPr>
              <a:t>) {</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i="1" dirty="0">
                <a:solidFill>
                  <a:srgbClr val="BB9AF7"/>
                </a:solidFill>
                <a:effectLst/>
                <a:latin typeface="JetBrains Mono Regular" panose="02000009000000000000" pitchFamily="49" charset="0"/>
              </a:rPr>
              <a:t>return</a:t>
            </a:r>
            <a:r>
              <a:rPr lang="en-AU" sz="1600" b="0" dirty="0">
                <a:solidFill>
                  <a:srgbClr val="9ABDF5"/>
                </a:solidFill>
                <a:effectLst/>
                <a:latin typeface="JetBrains Mono Regular" panose="02000009000000000000" pitchFamily="49" charset="0"/>
              </a:rPr>
              <a:t> {</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dirty="0">
                <a:solidFill>
                  <a:srgbClr val="73DACA"/>
                </a:solidFill>
                <a:effectLst/>
                <a:latin typeface="JetBrains Mono Regular" panose="02000009000000000000" pitchFamily="49" charset="0"/>
              </a:rPr>
              <a:t>value</a:t>
            </a:r>
            <a:r>
              <a:rPr lang="en-AU" sz="1600" b="0" dirty="0">
                <a:solidFill>
                  <a:srgbClr val="89DDFF"/>
                </a:solidFill>
                <a:effectLst/>
                <a:latin typeface="JetBrains Mono Regular" panose="02000009000000000000" pitchFamily="49" charset="0"/>
              </a:rPr>
              <a:t>:</a:t>
            </a:r>
            <a:r>
              <a:rPr lang="en-AU" sz="1600" b="0" dirty="0">
                <a:solidFill>
                  <a:srgbClr val="9ABDF5"/>
                </a:solidFill>
                <a:effectLst/>
                <a:latin typeface="JetBrains Mono Regular" panose="02000009000000000000" pitchFamily="49" charset="0"/>
              </a:rPr>
              <a:t> </a:t>
            </a:r>
            <a:r>
              <a:rPr lang="en-AU" sz="1600" b="0" dirty="0">
                <a:solidFill>
                  <a:srgbClr val="FF9E64"/>
                </a:solidFill>
                <a:effectLst/>
                <a:latin typeface="JetBrains Mono Regular" panose="02000009000000000000" pitchFamily="49" charset="0"/>
              </a:rPr>
              <a:t>0</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dirty="0">
                <a:solidFill>
                  <a:srgbClr val="73DACA"/>
                </a:solidFill>
                <a:effectLst/>
                <a:latin typeface="JetBrains Mono Regular" panose="02000009000000000000" pitchFamily="49" charset="0"/>
              </a:rPr>
              <a:t>input</a:t>
            </a:r>
            <a:r>
              <a:rPr lang="en-AU" sz="1600" b="0" dirty="0">
                <a:solidFill>
                  <a:srgbClr val="89DDFF"/>
                </a:solidFill>
                <a:effectLst/>
                <a:latin typeface="JetBrains Mono Regular" panose="02000009000000000000" pitchFamily="49" charset="0"/>
              </a:rPr>
              <a:t>:</a:t>
            </a:r>
            <a:r>
              <a:rPr lang="en-AU" sz="1600" b="0" dirty="0">
                <a:solidFill>
                  <a:srgbClr val="9ABDF5"/>
                </a:solidFill>
                <a:effectLst/>
                <a:latin typeface="JetBrains Mono Regular" panose="02000009000000000000" pitchFamily="49" charset="0"/>
              </a:rPr>
              <a:t> </a:t>
            </a:r>
            <a:r>
              <a:rPr lang="en-AU" sz="1600" b="0" dirty="0" err="1">
                <a:solidFill>
                  <a:srgbClr val="C0CAF5"/>
                </a:solidFill>
                <a:effectLst/>
                <a:latin typeface="JetBrains Mono Regular" panose="02000009000000000000" pitchFamily="49" charset="0"/>
              </a:rPr>
              <a:t>input</a:t>
            </a:r>
            <a:r>
              <a:rPr lang="en-AU" sz="1600" b="0" dirty="0" err="1">
                <a:solidFill>
                  <a:srgbClr val="89DDFF"/>
                </a:solidFill>
                <a:effectLst/>
                <a:latin typeface="JetBrains Mono Regular" panose="02000009000000000000" pitchFamily="49" charset="0"/>
              </a:rPr>
              <a:t>.</a:t>
            </a:r>
            <a:r>
              <a:rPr lang="en-AU" sz="1600" b="0" dirty="0" err="1">
                <a:solidFill>
                  <a:srgbClr val="7AA2F7"/>
                </a:solidFill>
                <a:effectLst/>
                <a:latin typeface="JetBrains Mono Regular" panose="02000009000000000000" pitchFamily="49" charset="0"/>
              </a:rPr>
              <a:t>slice</a:t>
            </a:r>
            <a:r>
              <a:rPr lang="en-AU" sz="1600" b="0" dirty="0">
                <a:solidFill>
                  <a:srgbClr val="9ABDF5"/>
                </a:solidFill>
                <a:effectLst/>
                <a:latin typeface="JetBrains Mono Regular" panose="02000009000000000000" pitchFamily="49" charset="0"/>
              </a:rPr>
              <a:t>(</a:t>
            </a:r>
            <a:r>
              <a:rPr lang="en-AU" sz="1600" b="0" dirty="0">
                <a:solidFill>
                  <a:srgbClr val="FF9E64"/>
                </a:solidFill>
                <a:effectLst/>
                <a:latin typeface="JetBrains Mono Regular" panose="02000009000000000000" pitchFamily="49" charset="0"/>
              </a:rPr>
              <a:t>1</a:t>
            </a:r>
            <a:r>
              <a:rPr lang="en-AU" sz="1600" b="0" dirty="0">
                <a:solidFill>
                  <a:srgbClr val="9ABDF5"/>
                </a:solidFill>
                <a:effectLst/>
                <a:latin typeface="JetBrains Mono Regular" panose="02000009000000000000" pitchFamily="49" charset="0"/>
              </a:rPr>
              <a:t>)</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 </a:t>
            </a:r>
            <a:r>
              <a:rPr lang="en-AU" sz="1600" b="0" dirty="0">
                <a:solidFill>
                  <a:srgbClr val="BB9AF7"/>
                </a:solidFill>
                <a:effectLst/>
                <a:latin typeface="JetBrains Mono Regular" panose="02000009000000000000" pitchFamily="49" charset="0"/>
              </a:rPr>
              <a:t>else</a:t>
            </a:r>
            <a:r>
              <a:rPr lang="en-AU" sz="1600" b="0" dirty="0">
                <a:solidFill>
                  <a:srgbClr val="9ABDF5"/>
                </a:solidFill>
                <a:effectLst/>
                <a:latin typeface="JetBrains Mono Regular" panose="02000009000000000000" pitchFamily="49" charset="0"/>
              </a:rPr>
              <a:t> </a:t>
            </a:r>
            <a:r>
              <a:rPr lang="en-AU" sz="1600" b="0" dirty="0">
                <a:solidFill>
                  <a:srgbClr val="BB9AF7"/>
                </a:solidFill>
                <a:effectLst/>
                <a:latin typeface="JetBrains Mono Regular" panose="02000009000000000000" pitchFamily="49" charset="0"/>
              </a:rPr>
              <a:t>if</a:t>
            </a:r>
            <a:r>
              <a:rPr lang="en-AU" sz="1600" b="0" dirty="0">
                <a:solidFill>
                  <a:srgbClr val="9ABDF5"/>
                </a:solidFill>
                <a:effectLst/>
                <a:latin typeface="JetBrains Mono Regular" panose="02000009000000000000" pitchFamily="49" charset="0"/>
              </a:rPr>
              <a:t> (</a:t>
            </a:r>
            <a:r>
              <a:rPr lang="en-AU" sz="1600" b="0" dirty="0">
                <a:solidFill>
                  <a:srgbClr val="C0CAF5"/>
                </a:solidFill>
                <a:effectLst/>
                <a:latin typeface="JetBrains Mono Regular" panose="02000009000000000000" pitchFamily="49" charset="0"/>
              </a:rPr>
              <a:t>input</a:t>
            </a:r>
            <a:r>
              <a:rPr lang="en-AU" sz="1600" b="0" dirty="0">
                <a:solidFill>
                  <a:srgbClr val="9ABDF5"/>
                </a:solidFill>
                <a:effectLst/>
                <a:latin typeface="JetBrains Mono Regular" panose="02000009000000000000" pitchFamily="49" charset="0"/>
              </a:rPr>
              <a:t>[</a:t>
            </a:r>
            <a:r>
              <a:rPr lang="en-AU" sz="1600" b="0" dirty="0">
                <a:solidFill>
                  <a:srgbClr val="FF9E64"/>
                </a:solidFill>
                <a:effectLst/>
                <a:latin typeface="JetBrains Mono Regular" panose="02000009000000000000" pitchFamily="49" charset="0"/>
              </a:rPr>
              <a:t>0</a:t>
            </a:r>
            <a:r>
              <a:rPr lang="en-AU" sz="1600" b="0" dirty="0">
                <a:solidFill>
                  <a:srgbClr val="9ABDF5"/>
                </a:solidFill>
                <a:effectLst/>
                <a:latin typeface="JetBrains Mono Regular" panose="02000009000000000000" pitchFamily="49" charset="0"/>
              </a:rPr>
              <a:t>] </a:t>
            </a:r>
            <a:r>
              <a:rPr lang="en-AU" sz="1600" b="0" dirty="0">
                <a:solidFill>
                  <a:srgbClr val="BB9AF7"/>
                </a:solidFill>
                <a:effectLst/>
                <a:latin typeface="JetBrains Mono Regular" panose="02000009000000000000" pitchFamily="49" charset="0"/>
              </a:rPr>
              <a:t>&gt;=</a:t>
            </a:r>
            <a:r>
              <a:rPr lang="en-AU" sz="1600" b="0" dirty="0">
                <a:solidFill>
                  <a:srgbClr val="9ABDF5"/>
                </a:solidFill>
                <a:effectLst/>
                <a:latin typeface="JetBrains Mono Regular" panose="02000009000000000000" pitchFamily="49" charset="0"/>
              </a:rPr>
              <a:t> </a:t>
            </a:r>
            <a:r>
              <a:rPr lang="en-AU" sz="1600" b="0" dirty="0">
                <a:solidFill>
                  <a:srgbClr val="89DDFF"/>
                </a:solidFill>
                <a:effectLst/>
                <a:latin typeface="JetBrains Mono Regular" panose="02000009000000000000" pitchFamily="49" charset="0"/>
              </a:rPr>
              <a:t>'</a:t>
            </a:r>
            <a:r>
              <a:rPr lang="en-AU" sz="1600" b="0" dirty="0">
                <a:solidFill>
                  <a:srgbClr val="9ECE6A"/>
                </a:solidFill>
                <a:effectLst/>
                <a:latin typeface="JetBrains Mono Regular" panose="02000009000000000000" pitchFamily="49" charset="0"/>
              </a:rPr>
              <a:t>1</a:t>
            </a:r>
            <a:r>
              <a:rPr lang="en-AU" sz="1600" b="0" dirty="0">
                <a:solidFill>
                  <a:srgbClr val="89DDFF"/>
                </a:solidFill>
                <a:effectLst/>
                <a:latin typeface="JetBrains Mono Regular" panose="02000009000000000000" pitchFamily="49" charset="0"/>
              </a:rPr>
              <a:t>'</a:t>
            </a:r>
            <a:r>
              <a:rPr lang="en-AU" sz="1600" b="0" dirty="0">
                <a:solidFill>
                  <a:srgbClr val="9ABDF5"/>
                </a:solidFill>
                <a:effectLst/>
                <a:latin typeface="JetBrains Mono Regular" panose="02000009000000000000" pitchFamily="49" charset="0"/>
              </a:rPr>
              <a:t> </a:t>
            </a:r>
            <a:r>
              <a:rPr lang="en-AU" sz="1600" b="0" dirty="0">
                <a:solidFill>
                  <a:srgbClr val="BB9AF7"/>
                </a:solidFill>
                <a:effectLst/>
                <a:latin typeface="JetBrains Mono Regular" panose="02000009000000000000" pitchFamily="49" charset="0"/>
              </a:rPr>
              <a:t>&amp;&amp;</a:t>
            </a:r>
            <a:r>
              <a:rPr lang="en-AU" sz="1600" b="0" dirty="0">
                <a:solidFill>
                  <a:srgbClr val="9ABDF5"/>
                </a:solidFill>
                <a:effectLst/>
                <a:latin typeface="JetBrains Mono Regular" panose="02000009000000000000" pitchFamily="49" charset="0"/>
              </a:rPr>
              <a:t> </a:t>
            </a:r>
            <a:r>
              <a:rPr lang="en-AU" sz="1600" b="0" dirty="0">
                <a:solidFill>
                  <a:srgbClr val="C0CAF5"/>
                </a:solidFill>
                <a:effectLst/>
                <a:latin typeface="JetBrains Mono Regular" panose="02000009000000000000" pitchFamily="49" charset="0"/>
              </a:rPr>
              <a:t>input</a:t>
            </a:r>
            <a:r>
              <a:rPr lang="en-AU" sz="1600" b="0" dirty="0">
                <a:solidFill>
                  <a:srgbClr val="9ABDF5"/>
                </a:solidFill>
                <a:effectLst/>
                <a:latin typeface="JetBrains Mono Regular" panose="02000009000000000000" pitchFamily="49" charset="0"/>
              </a:rPr>
              <a:t>[</a:t>
            </a:r>
            <a:r>
              <a:rPr lang="en-AU" sz="1600" b="0" dirty="0">
                <a:solidFill>
                  <a:srgbClr val="FF9E64"/>
                </a:solidFill>
                <a:effectLst/>
                <a:latin typeface="JetBrains Mono Regular" panose="02000009000000000000" pitchFamily="49" charset="0"/>
              </a:rPr>
              <a:t>0</a:t>
            </a:r>
            <a:r>
              <a:rPr lang="en-AU" sz="1600" b="0" dirty="0">
                <a:solidFill>
                  <a:srgbClr val="9ABDF5"/>
                </a:solidFill>
                <a:effectLst/>
                <a:latin typeface="JetBrains Mono Regular" panose="02000009000000000000" pitchFamily="49" charset="0"/>
              </a:rPr>
              <a:t>] </a:t>
            </a:r>
            <a:r>
              <a:rPr lang="en-AU" sz="1600" b="0" dirty="0">
                <a:solidFill>
                  <a:srgbClr val="BB9AF7"/>
                </a:solidFill>
                <a:effectLst/>
                <a:latin typeface="JetBrains Mono Regular" panose="02000009000000000000" pitchFamily="49" charset="0"/>
              </a:rPr>
              <a:t>&lt;=</a:t>
            </a:r>
            <a:r>
              <a:rPr lang="en-AU" sz="1600" b="0" dirty="0">
                <a:solidFill>
                  <a:srgbClr val="9ABDF5"/>
                </a:solidFill>
                <a:effectLst/>
                <a:latin typeface="JetBrains Mono Regular" panose="02000009000000000000" pitchFamily="49" charset="0"/>
              </a:rPr>
              <a:t> </a:t>
            </a:r>
            <a:r>
              <a:rPr lang="en-AU" sz="1600" b="0" dirty="0">
                <a:solidFill>
                  <a:srgbClr val="89DDFF"/>
                </a:solidFill>
                <a:effectLst/>
                <a:latin typeface="JetBrains Mono Regular" panose="02000009000000000000" pitchFamily="49" charset="0"/>
              </a:rPr>
              <a:t>'</a:t>
            </a:r>
            <a:r>
              <a:rPr lang="en-AU" sz="1600" b="0" dirty="0">
                <a:solidFill>
                  <a:srgbClr val="9ECE6A"/>
                </a:solidFill>
                <a:effectLst/>
                <a:latin typeface="JetBrains Mono Regular" panose="02000009000000000000" pitchFamily="49" charset="0"/>
              </a:rPr>
              <a:t>9</a:t>
            </a:r>
            <a:r>
              <a:rPr lang="en-AU" sz="1600" b="0" dirty="0">
                <a:solidFill>
                  <a:srgbClr val="89DDFF"/>
                </a:solidFill>
                <a:effectLst/>
                <a:latin typeface="JetBrains Mono Regular" panose="02000009000000000000" pitchFamily="49" charset="0"/>
              </a:rPr>
              <a:t>'</a:t>
            </a:r>
            <a:r>
              <a:rPr lang="en-AU" sz="1600" b="0" dirty="0">
                <a:solidFill>
                  <a:srgbClr val="9ABDF5"/>
                </a:solidFill>
                <a:effectLst/>
                <a:latin typeface="JetBrains Mono Regular" panose="02000009000000000000" pitchFamily="49" charset="0"/>
              </a:rPr>
              <a:t>) {</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i="1" dirty="0">
                <a:solidFill>
                  <a:srgbClr val="9D7CD8"/>
                </a:solidFill>
                <a:effectLst/>
                <a:latin typeface="JetBrains Mono Regular" panose="02000009000000000000" pitchFamily="49" charset="0"/>
              </a:rPr>
              <a:t>let</a:t>
            </a:r>
            <a:r>
              <a:rPr lang="en-AU" sz="1600" b="0" dirty="0">
                <a:solidFill>
                  <a:srgbClr val="9ABDF5"/>
                </a:solidFill>
                <a:effectLst/>
                <a:latin typeface="JetBrains Mono Regular" panose="02000009000000000000" pitchFamily="49" charset="0"/>
              </a:rPr>
              <a:t> </a:t>
            </a:r>
            <a:r>
              <a:rPr lang="en-AU" sz="1600" b="0" dirty="0">
                <a:solidFill>
                  <a:srgbClr val="BB9AF7"/>
                </a:solidFill>
                <a:effectLst/>
                <a:latin typeface="JetBrains Mono Regular" panose="02000009000000000000" pitchFamily="49" charset="0"/>
              </a:rPr>
              <a:t>length</a:t>
            </a:r>
            <a:r>
              <a:rPr lang="en-AU" sz="1600" b="0" dirty="0">
                <a:solidFill>
                  <a:srgbClr val="9ABDF5"/>
                </a:solidFill>
                <a:effectLst/>
                <a:latin typeface="JetBrains Mono Regular" panose="02000009000000000000" pitchFamily="49" charset="0"/>
              </a:rPr>
              <a:t> </a:t>
            </a:r>
            <a:r>
              <a:rPr lang="en-AU" sz="1600" b="0" dirty="0">
                <a:solidFill>
                  <a:srgbClr val="89DDFF"/>
                </a:solidFill>
                <a:effectLst/>
                <a:latin typeface="JetBrains Mono Regular" panose="02000009000000000000" pitchFamily="49" charset="0"/>
              </a:rPr>
              <a:t>=</a:t>
            </a:r>
            <a:r>
              <a:rPr lang="en-AU" sz="1600" b="0" dirty="0">
                <a:solidFill>
                  <a:srgbClr val="9ABDF5"/>
                </a:solidFill>
                <a:effectLst/>
                <a:latin typeface="JetBrains Mono Regular" panose="02000009000000000000" pitchFamily="49" charset="0"/>
              </a:rPr>
              <a:t> </a:t>
            </a:r>
            <a:r>
              <a:rPr lang="en-AU" sz="1600" b="0" dirty="0">
                <a:solidFill>
                  <a:srgbClr val="FF9E64"/>
                </a:solidFill>
                <a:effectLst/>
                <a:latin typeface="JetBrains Mono Regular" panose="02000009000000000000" pitchFamily="49" charset="0"/>
              </a:rPr>
              <a:t>1</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br>
              <a:rPr lang="en-AU" sz="1600" b="0" dirty="0">
                <a:solidFill>
                  <a:srgbClr val="A9B1D6"/>
                </a:solidFill>
                <a:effectLst/>
                <a:latin typeface="JetBrains Mono Regular" panose="02000009000000000000" pitchFamily="49" charset="0"/>
              </a:rPr>
            </a:br>
            <a:r>
              <a:rPr lang="en-AU" sz="1600" b="0" dirty="0">
                <a:solidFill>
                  <a:srgbClr val="9ABDF5"/>
                </a:solidFill>
                <a:effectLst/>
                <a:latin typeface="JetBrains Mono Regular" panose="02000009000000000000" pitchFamily="49" charset="0"/>
              </a:rPr>
              <a:t>        </a:t>
            </a:r>
            <a:r>
              <a:rPr lang="en-AU" sz="1600" b="0" dirty="0">
                <a:solidFill>
                  <a:srgbClr val="BB9AF7"/>
                </a:solidFill>
                <a:effectLst/>
                <a:latin typeface="JetBrains Mono Regular" panose="02000009000000000000" pitchFamily="49" charset="0"/>
              </a:rPr>
              <a:t>while</a:t>
            </a:r>
            <a:r>
              <a:rPr lang="en-AU" sz="1600" b="0" dirty="0">
                <a:solidFill>
                  <a:srgbClr val="9ABDF5"/>
                </a:solidFill>
                <a:effectLst/>
                <a:latin typeface="JetBrains Mono Regular" panose="02000009000000000000" pitchFamily="49" charset="0"/>
              </a:rPr>
              <a:t> (</a:t>
            </a:r>
            <a:r>
              <a:rPr lang="en-AU" sz="1600" b="0" dirty="0">
                <a:solidFill>
                  <a:srgbClr val="C0CAF5"/>
                </a:solidFill>
                <a:effectLst/>
                <a:latin typeface="JetBrains Mono Regular" panose="02000009000000000000" pitchFamily="49" charset="0"/>
              </a:rPr>
              <a:t>length</a:t>
            </a:r>
            <a:r>
              <a:rPr lang="en-AU" sz="1600" b="0" dirty="0">
                <a:solidFill>
                  <a:srgbClr val="9ABDF5"/>
                </a:solidFill>
                <a:effectLst/>
                <a:latin typeface="JetBrains Mono Regular" panose="02000009000000000000" pitchFamily="49" charset="0"/>
              </a:rPr>
              <a:t> </a:t>
            </a:r>
            <a:r>
              <a:rPr lang="en-AU" sz="1600" b="0" dirty="0">
                <a:solidFill>
                  <a:srgbClr val="BB9AF7"/>
                </a:solidFill>
                <a:effectLst/>
                <a:latin typeface="JetBrains Mono Regular" panose="02000009000000000000" pitchFamily="49" charset="0"/>
              </a:rPr>
              <a:t>&lt;</a:t>
            </a:r>
            <a:r>
              <a:rPr lang="en-AU" sz="1600" b="0" dirty="0">
                <a:solidFill>
                  <a:srgbClr val="9ABDF5"/>
                </a:solidFill>
                <a:effectLst/>
                <a:latin typeface="JetBrains Mono Regular" panose="02000009000000000000" pitchFamily="49" charset="0"/>
              </a:rPr>
              <a:t> </a:t>
            </a:r>
            <a:r>
              <a:rPr lang="en-AU" sz="1600" b="0" dirty="0" err="1">
                <a:solidFill>
                  <a:srgbClr val="C0CAF5"/>
                </a:solidFill>
                <a:effectLst/>
                <a:latin typeface="JetBrains Mono Regular" panose="02000009000000000000" pitchFamily="49" charset="0"/>
              </a:rPr>
              <a:t>input</a:t>
            </a:r>
            <a:r>
              <a:rPr lang="en-AU" sz="1600" b="0" dirty="0" err="1">
                <a:solidFill>
                  <a:srgbClr val="89DDFF"/>
                </a:solidFill>
                <a:effectLst/>
                <a:latin typeface="JetBrains Mono Regular" panose="02000009000000000000" pitchFamily="49" charset="0"/>
              </a:rPr>
              <a:t>.</a:t>
            </a:r>
            <a:r>
              <a:rPr lang="en-AU" sz="1600" b="0" dirty="0" err="1">
                <a:solidFill>
                  <a:srgbClr val="7DCFFF"/>
                </a:solidFill>
                <a:effectLst/>
                <a:latin typeface="JetBrains Mono Regular" panose="02000009000000000000" pitchFamily="49" charset="0"/>
              </a:rPr>
              <a:t>length</a:t>
            </a:r>
            <a:r>
              <a:rPr lang="en-AU" sz="1600" b="0" dirty="0">
                <a:solidFill>
                  <a:srgbClr val="9ABDF5"/>
                </a:solidFill>
                <a:effectLst/>
                <a:latin typeface="JetBrains Mono Regular" panose="02000009000000000000" pitchFamily="49" charset="0"/>
              </a:rPr>
              <a:t> </a:t>
            </a:r>
          </a:p>
          <a:p>
            <a:r>
              <a:rPr lang="en-AU" sz="1600" dirty="0">
                <a:solidFill>
                  <a:srgbClr val="9ABDF5"/>
                </a:solidFill>
                <a:latin typeface="JetBrains Mono Regular" panose="02000009000000000000" pitchFamily="49" charset="0"/>
              </a:rPr>
              <a:t>		</a:t>
            </a:r>
            <a:r>
              <a:rPr lang="en-AU" sz="1600" b="0" dirty="0">
                <a:solidFill>
                  <a:srgbClr val="BB9AF7"/>
                </a:solidFill>
                <a:effectLst/>
                <a:latin typeface="JetBrains Mono Regular" panose="02000009000000000000" pitchFamily="49" charset="0"/>
              </a:rPr>
              <a:t>&amp;&amp;</a:t>
            </a:r>
            <a:r>
              <a:rPr lang="en-AU" sz="1600" b="0" dirty="0">
                <a:solidFill>
                  <a:srgbClr val="9ABDF5"/>
                </a:solidFill>
                <a:effectLst/>
                <a:latin typeface="JetBrains Mono Regular" panose="02000009000000000000" pitchFamily="49" charset="0"/>
              </a:rPr>
              <a:t> (</a:t>
            </a:r>
            <a:r>
              <a:rPr lang="en-AU" sz="1600" b="0" dirty="0">
                <a:solidFill>
                  <a:srgbClr val="C0CAF5"/>
                </a:solidFill>
                <a:effectLst/>
                <a:latin typeface="JetBrains Mono Regular" panose="02000009000000000000" pitchFamily="49" charset="0"/>
              </a:rPr>
              <a:t>input</a:t>
            </a:r>
            <a:r>
              <a:rPr lang="en-AU" sz="1600" b="0" dirty="0">
                <a:solidFill>
                  <a:srgbClr val="9ABDF5"/>
                </a:solidFill>
                <a:effectLst/>
                <a:latin typeface="JetBrains Mono Regular" panose="02000009000000000000" pitchFamily="49" charset="0"/>
              </a:rPr>
              <a:t>[</a:t>
            </a:r>
            <a:r>
              <a:rPr lang="en-AU" sz="1600" b="0" dirty="0">
                <a:solidFill>
                  <a:srgbClr val="7DCFFF"/>
                </a:solidFill>
                <a:effectLst/>
                <a:latin typeface="JetBrains Mono Regular" panose="02000009000000000000" pitchFamily="49" charset="0"/>
              </a:rPr>
              <a:t>length</a:t>
            </a:r>
            <a:r>
              <a:rPr lang="en-AU" sz="1600" b="0" dirty="0">
                <a:solidFill>
                  <a:srgbClr val="9ABDF5"/>
                </a:solidFill>
                <a:effectLst/>
                <a:latin typeface="JetBrains Mono Regular" panose="02000009000000000000" pitchFamily="49" charset="0"/>
              </a:rPr>
              <a:t>] </a:t>
            </a:r>
            <a:r>
              <a:rPr lang="en-AU" sz="1600" b="0" dirty="0">
                <a:solidFill>
                  <a:srgbClr val="BB9AF7"/>
                </a:solidFill>
                <a:effectLst/>
                <a:latin typeface="JetBrains Mono Regular" panose="02000009000000000000" pitchFamily="49" charset="0"/>
              </a:rPr>
              <a:t>&gt;=</a:t>
            </a:r>
            <a:r>
              <a:rPr lang="en-AU" sz="1600" b="0" dirty="0">
                <a:solidFill>
                  <a:srgbClr val="9ABDF5"/>
                </a:solidFill>
                <a:effectLst/>
                <a:latin typeface="JetBrains Mono Regular" panose="02000009000000000000" pitchFamily="49" charset="0"/>
              </a:rPr>
              <a:t> </a:t>
            </a:r>
            <a:r>
              <a:rPr lang="en-AU" sz="1600" b="0" dirty="0">
                <a:solidFill>
                  <a:srgbClr val="89DDFF"/>
                </a:solidFill>
                <a:effectLst/>
                <a:latin typeface="JetBrains Mono Regular" panose="02000009000000000000" pitchFamily="49" charset="0"/>
              </a:rPr>
              <a:t>'</a:t>
            </a:r>
            <a:r>
              <a:rPr lang="en-AU" sz="1600" b="0" dirty="0">
                <a:solidFill>
                  <a:srgbClr val="9ECE6A"/>
                </a:solidFill>
                <a:effectLst/>
                <a:latin typeface="JetBrains Mono Regular" panose="02000009000000000000" pitchFamily="49" charset="0"/>
              </a:rPr>
              <a:t>0</a:t>
            </a:r>
            <a:r>
              <a:rPr lang="en-AU" sz="1600" b="0" dirty="0">
                <a:solidFill>
                  <a:srgbClr val="89DDFF"/>
                </a:solidFill>
                <a:effectLst/>
                <a:latin typeface="JetBrains Mono Regular" panose="02000009000000000000" pitchFamily="49" charset="0"/>
              </a:rPr>
              <a:t>'</a:t>
            </a:r>
            <a:r>
              <a:rPr lang="en-AU" sz="1600" b="0" dirty="0">
                <a:solidFill>
                  <a:srgbClr val="9ABDF5"/>
                </a:solidFill>
                <a:effectLst/>
                <a:latin typeface="JetBrains Mono Regular" panose="02000009000000000000" pitchFamily="49" charset="0"/>
              </a:rPr>
              <a:t> </a:t>
            </a:r>
            <a:r>
              <a:rPr lang="en-AU" sz="1600" b="0" dirty="0">
                <a:solidFill>
                  <a:srgbClr val="BB9AF7"/>
                </a:solidFill>
                <a:effectLst/>
                <a:latin typeface="JetBrains Mono Regular" panose="02000009000000000000" pitchFamily="49" charset="0"/>
              </a:rPr>
              <a:t>&amp;&amp;</a:t>
            </a:r>
            <a:r>
              <a:rPr lang="en-AU" sz="1600" b="0" dirty="0">
                <a:solidFill>
                  <a:srgbClr val="9ABDF5"/>
                </a:solidFill>
                <a:effectLst/>
                <a:latin typeface="JetBrains Mono Regular" panose="02000009000000000000" pitchFamily="49" charset="0"/>
              </a:rPr>
              <a:t> </a:t>
            </a:r>
            <a:r>
              <a:rPr lang="en-AU" sz="1600" b="0" dirty="0">
                <a:solidFill>
                  <a:srgbClr val="C0CAF5"/>
                </a:solidFill>
                <a:effectLst/>
                <a:latin typeface="JetBrains Mono Regular" panose="02000009000000000000" pitchFamily="49" charset="0"/>
              </a:rPr>
              <a:t>input</a:t>
            </a:r>
            <a:r>
              <a:rPr lang="en-AU" sz="1600" b="0" dirty="0">
                <a:solidFill>
                  <a:srgbClr val="9ABDF5"/>
                </a:solidFill>
                <a:effectLst/>
                <a:latin typeface="JetBrains Mono Regular" panose="02000009000000000000" pitchFamily="49" charset="0"/>
              </a:rPr>
              <a:t>[</a:t>
            </a:r>
            <a:r>
              <a:rPr lang="en-AU" sz="1600" b="0" dirty="0">
                <a:solidFill>
                  <a:srgbClr val="7DCFFF"/>
                </a:solidFill>
                <a:effectLst/>
                <a:latin typeface="JetBrains Mono Regular" panose="02000009000000000000" pitchFamily="49" charset="0"/>
              </a:rPr>
              <a:t>length</a:t>
            </a:r>
            <a:r>
              <a:rPr lang="en-AU" sz="1600" b="0" dirty="0">
                <a:solidFill>
                  <a:srgbClr val="9ABDF5"/>
                </a:solidFill>
                <a:effectLst/>
                <a:latin typeface="JetBrains Mono Regular" panose="02000009000000000000" pitchFamily="49" charset="0"/>
              </a:rPr>
              <a:t>] </a:t>
            </a:r>
            <a:r>
              <a:rPr lang="en-AU" sz="1600" b="0" dirty="0">
                <a:solidFill>
                  <a:srgbClr val="BB9AF7"/>
                </a:solidFill>
                <a:effectLst/>
                <a:latin typeface="JetBrains Mono Regular" panose="02000009000000000000" pitchFamily="49" charset="0"/>
              </a:rPr>
              <a:t>&lt;=</a:t>
            </a:r>
            <a:r>
              <a:rPr lang="en-AU" sz="1600" b="0" dirty="0">
                <a:solidFill>
                  <a:srgbClr val="9ABDF5"/>
                </a:solidFill>
                <a:effectLst/>
                <a:latin typeface="JetBrains Mono Regular" panose="02000009000000000000" pitchFamily="49" charset="0"/>
              </a:rPr>
              <a:t> </a:t>
            </a:r>
            <a:r>
              <a:rPr lang="en-AU" sz="1600" b="0" dirty="0">
                <a:solidFill>
                  <a:srgbClr val="89DDFF"/>
                </a:solidFill>
                <a:effectLst/>
                <a:latin typeface="JetBrains Mono Regular" panose="02000009000000000000" pitchFamily="49" charset="0"/>
              </a:rPr>
              <a:t>'</a:t>
            </a:r>
            <a:r>
              <a:rPr lang="en-AU" sz="1600" b="0" dirty="0">
                <a:solidFill>
                  <a:srgbClr val="9ECE6A"/>
                </a:solidFill>
                <a:effectLst/>
                <a:latin typeface="JetBrains Mono Regular" panose="02000009000000000000" pitchFamily="49" charset="0"/>
              </a:rPr>
              <a:t>9</a:t>
            </a:r>
            <a:r>
              <a:rPr lang="en-AU" sz="1600" b="0" dirty="0">
                <a:solidFill>
                  <a:srgbClr val="89DDFF"/>
                </a:solidFill>
                <a:effectLst/>
                <a:latin typeface="JetBrains Mono Regular" panose="02000009000000000000" pitchFamily="49" charset="0"/>
              </a:rPr>
              <a:t>'</a:t>
            </a:r>
            <a:r>
              <a:rPr lang="en-AU" sz="1600" b="0" dirty="0">
                <a:solidFill>
                  <a:srgbClr val="9ABDF5"/>
                </a:solidFill>
                <a:effectLst/>
                <a:latin typeface="JetBrains Mono Regular" panose="02000009000000000000" pitchFamily="49" charset="0"/>
              </a:rPr>
              <a:t>)) {</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dirty="0">
                <a:solidFill>
                  <a:srgbClr val="C0CAF5"/>
                </a:solidFill>
                <a:effectLst/>
                <a:latin typeface="JetBrains Mono Regular" panose="02000009000000000000" pitchFamily="49" charset="0"/>
              </a:rPr>
              <a:t>length</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endParaRPr lang="en-AU" sz="1600" b="0" dirty="0">
              <a:solidFill>
                <a:srgbClr val="A9B1D6"/>
              </a:solidFill>
              <a:effectLst/>
              <a:latin typeface="JetBrains Mono Regular" panose="02000009000000000000" pitchFamily="49" charset="0"/>
            </a:endParaRPr>
          </a:p>
          <a:p>
            <a:br>
              <a:rPr lang="en-AU" sz="1600" b="0" dirty="0">
                <a:solidFill>
                  <a:srgbClr val="A9B1D6"/>
                </a:solidFill>
                <a:effectLst/>
                <a:latin typeface="JetBrains Mono Regular" panose="02000009000000000000" pitchFamily="49" charset="0"/>
              </a:rPr>
            </a:br>
            <a:r>
              <a:rPr lang="en-AU" sz="1600" b="0" dirty="0">
                <a:solidFill>
                  <a:srgbClr val="9ABDF5"/>
                </a:solidFill>
                <a:effectLst/>
                <a:latin typeface="JetBrains Mono Regular" panose="02000009000000000000" pitchFamily="49" charset="0"/>
              </a:rPr>
              <a:t>        </a:t>
            </a:r>
            <a:r>
              <a:rPr lang="en-AU" sz="1600" b="0" i="1" dirty="0">
                <a:solidFill>
                  <a:srgbClr val="BB9AF7"/>
                </a:solidFill>
                <a:effectLst/>
                <a:latin typeface="JetBrains Mono Regular" panose="02000009000000000000" pitchFamily="49" charset="0"/>
              </a:rPr>
              <a:t>return</a:t>
            </a:r>
            <a:r>
              <a:rPr lang="en-AU" sz="1600" b="0" dirty="0">
                <a:solidFill>
                  <a:srgbClr val="9ABDF5"/>
                </a:solidFill>
                <a:effectLst/>
                <a:latin typeface="JetBrains Mono Regular" panose="02000009000000000000" pitchFamily="49" charset="0"/>
              </a:rPr>
              <a:t> {</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dirty="0">
                <a:solidFill>
                  <a:srgbClr val="73DACA"/>
                </a:solidFill>
                <a:effectLst/>
                <a:latin typeface="JetBrains Mono Regular" panose="02000009000000000000" pitchFamily="49" charset="0"/>
              </a:rPr>
              <a:t>value</a:t>
            </a:r>
            <a:r>
              <a:rPr lang="en-AU" sz="1600" b="0" dirty="0">
                <a:solidFill>
                  <a:srgbClr val="89DDFF"/>
                </a:solidFill>
                <a:effectLst/>
                <a:latin typeface="JetBrains Mono Regular" panose="02000009000000000000" pitchFamily="49" charset="0"/>
              </a:rPr>
              <a:t>:</a:t>
            </a:r>
            <a:r>
              <a:rPr lang="en-AU" sz="1600" b="0" dirty="0">
                <a:solidFill>
                  <a:srgbClr val="9ABDF5"/>
                </a:solidFill>
                <a:effectLst/>
                <a:latin typeface="JetBrains Mono Regular" panose="02000009000000000000" pitchFamily="49" charset="0"/>
              </a:rPr>
              <a:t> </a:t>
            </a:r>
            <a:r>
              <a:rPr lang="en-AU" sz="1600" b="0" dirty="0">
                <a:solidFill>
                  <a:srgbClr val="7AA2F7"/>
                </a:solidFill>
                <a:effectLst/>
                <a:latin typeface="JetBrains Mono Regular" panose="02000009000000000000" pitchFamily="49" charset="0"/>
              </a:rPr>
              <a:t>Number</a:t>
            </a:r>
            <a:r>
              <a:rPr lang="en-AU" sz="1600" b="0" dirty="0">
                <a:solidFill>
                  <a:srgbClr val="9ABDF5"/>
                </a:solidFill>
                <a:effectLst/>
                <a:latin typeface="JetBrains Mono Regular" panose="02000009000000000000" pitchFamily="49" charset="0"/>
              </a:rPr>
              <a:t>(</a:t>
            </a:r>
            <a:r>
              <a:rPr lang="en-AU" sz="1600" b="0" dirty="0" err="1">
                <a:solidFill>
                  <a:srgbClr val="C0CAF5"/>
                </a:solidFill>
                <a:effectLst/>
                <a:latin typeface="JetBrains Mono Regular" panose="02000009000000000000" pitchFamily="49" charset="0"/>
              </a:rPr>
              <a:t>input</a:t>
            </a:r>
            <a:r>
              <a:rPr lang="en-AU" sz="1600" b="0" dirty="0" err="1">
                <a:solidFill>
                  <a:srgbClr val="89DDFF"/>
                </a:solidFill>
                <a:effectLst/>
                <a:latin typeface="JetBrains Mono Regular" panose="02000009000000000000" pitchFamily="49" charset="0"/>
              </a:rPr>
              <a:t>.</a:t>
            </a:r>
            <a:r>
              <a:rPr lang="en-AU" sz="1600" b="0" dirty="0" err="1">
                <a:solidFill>
                  <a:srgbClr val="7AA2F7"/>
                </a:solidFill>
                <a:effectLst/>
                <a:latin typeface="JetBrains Mono Regular" panose="02000009000000000000" pitchFamily="49" charset="0"/>
              </a:rPr>
              <a:t>slice</a:t>
            </a:r>
            <a:r>
              <a:rPr lang="en-AU" sz="1600" b="0" dirty="0">
                <a:solidFill>
                  <a:srgbClr val="9ABDF5"/>
                </a:solidFill>
                <a:effectLst/>
                <a:latin typeface="JetBrains Mono Regular" panose="02000009000000000000" pitchFamily="49" charset="0"/>
              </a:rPr>
              <a:t>(</a:t>
            </a:r>
            <a:r>
              <a:rPr lang="en-AU" sz="1600" b="0" dirty="0">
                <a:solidFill>
                  <a:srgbClr val="FF9E64"/>
                </a:solidFill>
                <a:effectLst/>
                <a:latin typeface="JetBrains Mono Regular" panose="02000009000000000000" pitchFamily="49" charset="0"/>
              </a:rPr>
              <a:t>0</a:t>
            </a:r>
            <a:r>
              <a:rPr lang="en-AU" sz="1600" b="0" dirty="0">
                <a:solidFill>
                  <a:srgbClr val="89DDFF"/>
                </a:solidFill>
                <a:effectLst/>
                <a:latin typeface="JetBrains Mono Regular" panose="02000009000000000000" pitchFamily="49" charset="0"/>
              </a:rPr>
              <a:t>,</a:t>
            </a:r>
            <a:r>
              <a:rPr lang="en-AU" sz="1600" b="0" dirty="0">
                <a:solidFill>
                  <a:srgbClr val="9ABDF5"/>
                </a:solidFill>
                <a:effectLst/>
                <a:latin typeface="JetBrains Mono Regular" panose="02000009000000000000" pitchFamily="49" charset="0"/>
              </a:rPr>
              <a:t> </a:t>
            </a:r>
            <a:r>
              <a:rPr lang="en-AU" sz="1600" b="0" dirty="0">
                <a:solidFill>
                  <a:srgbClr val="C0CAF5"/>
                </a:solidFill>
                <a:effectLst/>
                <a:latin typeface="JetBrains Mono Regular" panose="02000009000000000000" pitchFamily="49" charset="0"/>
              </a:rPr>
              <a:t>length</a:t>
            </a:r>
            <a:r>
              <a:rPr lang="en-AU" sz="1600" b="0" dirty="0">
                <a:solidFill>
                  <a:srgbClr val="9ABDF5"/>
                </a:solidFill>
                <a:effectLst/>
                <a:latin typeface="JetBrains Mono Regular" panose="02000009000000000000" pitchFamily="49" charset="0"/>
              </a:rPr>
              <a:t>))</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dirty="0">
                <a:solidFill>
                  <a:srgbClr val="73DACA"/>
                </a:solidFill>
                <a:effectLst/>
                <a:latin typeface="JetBrains Mono Regular" panose="02000009000000000000" pitchFamily="49" charset="0"/>
              </a:rPr>
              <a:t>input</a:t>
            </a:r>
            <a:r>
              <a:rPr lang="en-AU" sz="1600" b="0" dirty="0">
                <a:solidFill>
                  <a:srgbClr val="89DDFF"/>
                </a:solidFill>
                <a:effectLst/>
                <a:latin typeface="JetBrains Mono Regular" panose="02000009000000000000" pitchFamily="49" charset="0"/>
              </a:rPr>
              <a:t>:</a:t>
            </a:r>
            <a:r>
              <a:rPr lang="en-AU" sz="1600" b="0" dirty="0">
                <a:solidFill>
                  <a:srgbClr val="9ABDF5"/>
                </a:solidFill>
                <a:effectLst/>
                <a:latin typeface="JetBrains Mono Regular" panose="02000009000000000000" pitchFamily="49" charset="0"/>
              </a:rPr>
              <a:t> </a:t>
            </a:r>
            <a:r>
              <a:rPr lang="en-AU" sz="1600" b="0" dirty="0" err="1">
                <a:solidFill>
                  <a:srgbClr val="C0CAF5"/>
                </a:solidFill>
                <a:effectLst/>
                <a:latin typeface="JetBrains Mono Regular" panose="02000009000000000000" pitchFamily="49" charset="0"/>
              </a:rPr>
              <a:t>input</a:t>
            </a:r>
            <a:r>
              <a:rPr lang="en-AU" sz="1600" b="0" dirty="0" err="1">
                <a:solidFill>
                  <a:srgbClr val="89DDFF"/>
                </a:solidFill>
                <a:effectLst/>
                <a:latin typeface="JetBrains Mono Regular" panose="02000009000000000000" pitchFamily="49" charset="0"/>
              </a:rPr>
              <a:t>.</a:t>
            </a:r>
            <a:r>
              <a:rPr lang="en-AU" sz="1600" b="0" dirty="0" err="1">
                <a:solidFill>
                  <a:srgbClr val="7AA2F7"/>
                </a:solidFill>
                <a:effectLst/>
                <a:latin typeface="JetBrains Mono Regular" panose="02000009000000000000" pitchFamily="49" charset="0"/>
              </a:rPr>
              <a:t>slice</a:t>
            </a:r>
            <a:r>
              <a:rPr lang="en-AU" sz="1600" b="0" dirty="0">
                <a:solidFill>
                  <a:srgbClr val="9ABDF5"/>
                </a:solidFill>
                <a:effectLst/>
                <a:latin typeface="JetBrains Mono Regular" panose="02000009000000000000" pitchFamily="49" charset="0"/>
              </a:rPr>
              <a:t>(</a:t>
            </a:r>
            <a:r>
              <a:rPr lang="en-AU" sz="1600" b="0" dirty="0">
                <a:solidFill>
                  <a:srgbClr val="C0CAF5"/>
                </a:solidFill>
                <a:effectLst/>
                <a:latin typeface="JetBrains Mono Regular" panose="02000009000000000000" pitchFamily="49" charset="0"/>
              </a:rPr>
              <a:t>length</a:t>
            </a:r>
            <a:r>
              <a:rPr lang="en-AU" sz="1600" b="0" dirty="0">
                <a:solidFill>
                  <a:srgbClr val="9ABDF5"/>
                </a:solidFill>
                <a:effectLst/>
                <a:latin typeface="JetBrains Mono Regular" panose="02000009000000000000" pitchFamily="49" charset="0"/>
              </a:rPr>
              <a:t>)</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 </a:t>
            </a:r>
            <a:r>
              <a:rPr lang="en-AU" sz="1600" b="0" dirty="0">
                <a:solidFill>
                  <a:srgbClr val="BB9AF7"/>
                </a:solidFill>
                <a:effectLst/>
                <a:latin typeface="JetBrains Mono Regular" panose="02000009000000000000" pitchFamily="49" charset="0"/>
              </a:rPr>
              <a:t>else</a:t>
            </a:r>
            <a:r>
              <a:rPr lang="en-AU" sz="1600" b="0" dirty="0">
                <a:solidFill>
                  <a:srgbClr val="9ABDF5"/>
                </a:solidFill>
                <a:effectLst/>
                <a:latin typeface="JetBrains Mono Regular" panose="02000009000000000000" pitchFamily="49" charset="0"/>
              </a:rPr>
              <a:t> {</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dirty="0">
                <a:solidFill>
                  <a:srgbClr val="BB9AF7"/>
                </a:solidFill>
                <a:effectLst/>
                <a:latin typeface="JetBrains Mono Regular" panose="02000009000000000000" pitchFamily="49" charset="0"/>
              </a:rPr>
              <a:t>throw</a:t>
            </a:r>
            <a:r>
              <a:rPr lang="en-AU" sz="1600" b="0" dirty="0">
                <a:solidFill>
                  <a:srgbClr val="9ABDF5"/>
                </a:solidFill>
                <a:effectLst/>
                <a:latin typeface="JetBrains Mono Regular" panose="02000009000000000000" pitchFamily="49" charset="0"/>
              </a:rPr>
              <a:t> </a:t>
            </a:r>
            <a:r>
              <a:rPr lang="en-AU" sz="1600" b="0" dirty="0">
                <a:solidFill>
                  <a:srgbClr val="89DDFF"/>
                </a:solidFill>
                <a:effectLst/>
                <a:latin typeface="JetBrains Mono Regular" panose="02000009000000000000" pitchFamily="49" charset="0"/>
              </a:rPr>
              <a:t>"</a:t>
            </a:r>
            <a:r>
              <a:rPr lang="en-AU" sz="1600" b="0" dirty="0">
                <a:solidFill>
                  <a:srgbClr val="9ECE6A"/>
                </a:solidFill>
                <a:effectLst/>
                <a:latin typeface="JetBrains Mono Regular" panose="02000009000000000000" pitchFamily="49" charset="0"/>
              </a:rPr>
              <a:t>integer: input does not start with a valid integer</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p:txBody>
      </p:sp>
    </p:spTree>
    <p:extLst>
      <p:ext uri="{BB962C8B-B14F-4D97-AF65-F5344CB8AC3E}">
        <p14:creationId xmlns:p14="http://schemas.microsoft.com/office/powerpoint/2010/main" val="7864631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DC94C4-5612-81D3-8B43-7800EF0C7141}"/>
              </a:ext>
            </a:extLst>
          </p:cNvPr>
          <p:cNvSpPr txBox="1"/>
          <p:nvPr/>
        </p:nvSpPr>
        <p:spPr>
          <a:xfrm>
            <a:off x="2843212" y="474345"/>
            <a:ext cx="6505575" cy="5909310"/>
          </a:xfrm>
          <a:prstGeom prst="rect">
            <a:avLst/>
          </a:prstGeom>
          <a:noFill/>
        </p:spPr>
        <p:txBody>
          <a:bodyPr wrap="square">
            <a:spAutoFit/>
          </a:bodyPr>
          <a:lstStyle/>
          <a:p>
            <a:r>
              <a:rPr lang="en-AU" b="0" dirty="0">
                <a:solidFill>
                  <a:srgbClr val="BB9AF7"/>
                </a:solidFill>
                <a:effectLst/>
                <a:latin typeface="JetBrains Mono Regular" panose="02000009000000000000" pitchFamily="49" charset="0"/>
              </a:rPr>
              <a:t>function</a:t>
            </a:r>
            <a:r>
              <a:rPr lang="en-AU" b="0" dirty="0">
                <a:solidFill>
                  <a:srgbClr val="C0CAF5"/>
                </a:solidFill>
                <a:effectLst/>
                <a:latin typeface="JetBrains Mono Regular" panose="02000009000000000000" pitchFamily="49" charset="0"/>
              </a:rPr>
              <a:t> </a:t>
            </a:r>
            <a:r>
              <a:rPr lang="en-AU" b="0" dirty="0" err="1">
                <a:solidFill>
                  <a:srgbClr val="7AA2F7"/>
                </a:solidFill>
                <a:effectLst/>
                <a:latin typeface="JetBrains Mono Regular" panose="02000009000000000000" pitchFamily="49" charset="0"/>
              </a:rPr>
              <a:t>openBracket</a:t>
            </a:r>
            <a:r>
              <a:rPr lang="en-AU" b="0" dirty="0">
                <a:solidFill>
                  <a:srgbClr val="9ABDF5"/>
                </a:solidFill>
                <a:effectLst/>
                <a:latin typeface="JetBrains Mono Regular" panose="02000009000000000000" pitchFamily="49" charset="0"/>
              </a:rPr>
              <a:t>(</a:t>
            </a:r>
            <a:r>
              <a:rPr lang="en-AU" b="0" dirty="0">
                <a:solidFill>
                  <a:srgbClr val="E0AF68"/>
                </a:solidFill>
                <a:effectLst/>
                <a:latin typeface="JetBrains Mono Regular" panose="02000009000000000000" pitchFamily="49" charset="0"/>
              </a:rPr>
              <a:t>input</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9ABDF5"/>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if</a:t>
            </a:r>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a:t>
            </a:r>
            <a:r>
              <a:rPr lang="en-AU" b="0" dirty="0" err="1">
                <a:solidFill>
                  <a:srgbClr val="C0CAF5"/>
                </a:solidFill>
                <a:effectLst/>
                <a:latin typeface="JetBrains Mono Regular" panose="02000009000000000000" pitchFamily="49" charset="0"/>
              </a:rPr>
              <a:t>input</a:t>
            </a:r>
            <a:r>
              <a:rPr lang="en-AU" b="0" dirty="0" err="1">
                <a:solidFill>
                  <a:srgbClr val="89DDFF"/>
                </a:solidFill>
                <a:effectLst/>
                <a:latin typeface="JetBrains Mono Regular" panose="02000009000000000000" pitchFamily="49" charset="0"/>
              </a:rPr>
              <a:t>.</a:t>
            </a:r>
            <a:r>
              <a:rPr lang="en-AU" b="0" dirty="0" err="1">
                <a:solidFill>
                  <a:srgbClr val="7AA2F7"/>
                </a:solidFill>
                <a:effectLst/>
                <a:latin typeface="JetBrains Mono Regular" panose="02000009000000000000" pitchFamily="49" charset="0"/>
              </a:rPr>
              <a:t>startsWith</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r>
              <a:rPr lang="en-AU" b="0" dirty="0">
                <a:solidFill>
                  <a:srgbClr val="9ECE6A"/>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throw</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err="1">
                <a:solidFill>
                  <a:srgbClr val="9ECE6A"/>
                </a:solidFill>
                <a:effectLst/>
                <a:latin typeface="JetBrains Mono Regular" panose="02000009000000000000" pitchFamily="49" charset="0"/>
              </a:rPr>
              <a:t>openBracket</a:t>
            </a:r>
            <a:r>
              <a:rPr lang="en-AU" b="0" dirty="0">
                <a:solidFill>
                  <a:srgbClr val="9ECE6A"/>
                </a:solidFill>
                <a:effectLst/>
                <a:latin typeface="JetBrains Mono Regular" panose="02000009000000000000" pitchFamily="49" charset="0"/>
              </a:rPr>
              <a:t>: expected </a:t>
            </a:r>
            <a:r>
              <a:rPr lang="en-AU" b="0" dirty="0">
                <a:solidFill>
                  <a:srgbClr val="89DDFF"/>
                </a:solidFill>
                <a:effectLst/>
                <a:latin typeface="JetBrains Mono Regular" panose="02000009000000000000" pitchFamily="49" charset="0"/>
              </a:rPr>
              <a:t>\"</a:t>
            </a:r>
            <a:r>
              <a:rPr lang="en-AU" b="0" dirty="0">
                <a:solidFill>
                  <a:srgbClr val="9ECE6A"/>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9ABDF5"/>
                </a:solidFill>
                <a:effectLst/>
                <a:latin typeface="JetBrains Mono Regular" panose="02000009000000000000" pitchFamily="49" charset="0"/>
              </a:rPr>
              <a:t>    </a:t>
            </a:r>
            <a:r>
              <a:rPr lang="en-AU" b="0" i="1" dirty="0">
                <a:solidFill>
                  <a:srgbClr val="BB9AF7"/>
                </a:solidFill>
                <a:effectLst/>
                <a:latin typeface="JetBrains Mono Regular" panose="02000009000000000000" pitchFamily="49" charset="0"/>
              </a:rPr>
              <a:t>return</a:t>
            </a:r>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73DACA"/>
                </a:solidFill>
                <a:effectLst/>
                <a:latin typeface="JetBrains Mono Regular" panose="02000009000000000000" pitchFamily="49" charset="0"/>
              </a:rPr>
              <a:t>value</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a:solidFill>
                  <a:srgbClr val="FF9E64"/>
                </a:solidFill>
                <a:effectLst/>
                <a:latin typeface="JetBrains Mono Regular" panose="02000009000000000000" pitchFamily="49" charset="0"/>
              </a:rPr>
              <a:t>null</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73DACA"/>
                </a:solidFill>
                <a:effectLst/>
                <a:latin typeface="JetBrains Mono Regular" panose="02000009000000000000" pitchFamily="49" charset="0"/>
              </a:rPr>
              <a:t>input</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err="1">
                <a:solidFill>
                  <a:srgbClr val="C0CAF5"/>
                </a:solidFill>
                <a:effectLst/>
                <a:latin typeface="JetBrains Mono Regular" panose="02000009000000000000" pitchFamily="49" charset="0"/>
              </a:rPr>
              <a:t>input</a:t>
            </a:r>
            <a:r>
              <a:rPr lang="en-AU" b="0" dirty="0" err="1">
                <a:solidFill>
                  <a:srgbClr val="89DDFF"/>
                </a:solidFill>
                <a:effectLst/>
                <a:latin typeface="JetBrains Mono Regular" panose="02000009000000000000" pitchFamily="49" charset="0"/>
              </a:rPr>
              <a:t>.</a:t>
            </a:r>
            <a:r>
              <a:rPr lang="en-AU" b="0" dirty="0" err="1">
                <a:solidFill>
                  <a:srgbClr val="7AA2F7"/>
                </a:solidFill>
                <a:effectLst/>
                <a:latin typeface="JetBrains Mono Regular" panose="02000009000000000000" pitchFamily="49" charset="0"/>
              </a:rPr>
              <a:t>slice</a:t>
            </a:r>
            <a:r>
              <a:rPr lang="en-AU" b="0" dirty="0">
                <a:solidFill>
                  <a:srgbClr val="9ABDF5"/>
                </a:solidFill>
                <a:effectLst/>
                <a:latin typeface="JetBrains Mono Regular" panose="02000009000000000000" pitchFamily="49" charset="0"/>
              </a:rPr>
              <a:t>(</a:t>
            </a:r>
            <a:r>
              <a:rPr lang="en-AU" b="0" dirty="0">
                <a:solidFill>
                  <a:srgbClr val="FF9E64"/>
                </a:solidFill>
                <a:effectLst/>
                <a:latin typeface="JetBrains Mono Regular" panose="02000009000000000000" pitchFamily="49" charset="0"/>
              </a:rPr>
              <a:t>1</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BB9AF7"/>
                </a:solidFill>
                <a:effectLst/>
                <a:latin typeface="JetBrains Mono Regular" panose="02000009000000000000" pitchFamily="49" charset="0"/>
              </a:rPr>
              <a:t>function</a:t>
            </a:r>
            <a:r>
              <a:rPr lang="en-AU" b="0" dirty="0">
                <a:solidFill>
                  <a:srgbClr val="C0CAF5"/>
                </a:solidFill>
                <a:effectLst/>
                <a:latin typeface="JetBrains Mono Regular" panose="02000009000000000000" pitchFamily="49" charset="0"/>
              </a:rPr>
              <a:t> </a:t>
            </a:r>
            <a:r>
              <a:rPr lang="en-AU" b="0" dirty="0" err="1">
                <a:solidFill>
                  <a:srgbClr val="7AA2F7"/>
                </a:solidFill>
                <a:effectLst/>
                <a:latin typeface="JetBrains Mono Regular" panose="02000009000000000000" pitchFamily="49" charset="0"/>
              </a:rPr>
              <a:t>closeBracket</a:t>
            </a:r>
            <a:r>
              <a:rPr lang="en-AU" b="0" dirty="0">
                <a:solidFill>
                  <a:srgbClr val="9ABDF5"/>
                </a:solidFill>
                <a:effectLst/>
                <a:latin typeface="JetBrains Mono Regular" panose="02000009000000000000" pitchFamily="49" charset="0"/>
              </a:rPr>
              <a:t>(</a:t>
            </a:r>
            <a:r>
              <a:rPr lang="en-AU" b="0" dirty="0">
                <a:solidFill>
                  <a:srgbClr val="E0AF68"/>
                </a:solidFill>
                <a:effectLst/>
                <a:latin typeface="JetBrains Mono Regular" panose="02000009000000000000" pitchFamily="49" charset="0"/>
              </a:rPr>
              <a:t>input</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9ABDF5"/>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if</a:t>
            </a:r>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a:t>
            </a:r>
            <a:r>
              <a:rPr lang="en-AU" b="0" dirty="0" err="1">
                <a:solidFill>
                  <a:srgbClr val="C0CAF5"/>
                </a:solidFill>
                <a:effectLst/>
                <a:latin typeface="JetBrains Mono Regular" panose="02000009000000000000" pitchFamily="49" charset="0"/>
              </a:rPr>
              <a:t>input</a:t>
            </a:r>
            <a:r>
              <a:rPr lang="en-AU" b="0" dirty="0" err="1">
                <a:solidFill>
                  <a:srgbClr val="89DDFF"/>
                </a:solidFill>
                <a:effectLst/>
                <a:latin typeface="JetBrains Mono Regular" panose="02000009000000000000" pitchFamily="49" charset="0"/>
              </a:rPr>
              <a:t>.</a:t>
            </a:r>
            <a:r>
              <a:rPr lang="en-AU" b="0" dirty="0" err="1">
                <a:solidFill>
                  <a:srgbClr val="7AA2F7"/>
                </a:solidFill>
                <a:effectLst/>
                <a:latin typeface="JetBrains Mono Regular" panose="02000009000000000000" pitchFamily="49" charset="0"/>
              </a:rPr>
              <a:t>startsWith</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r>
              <a:rPr lang="en-AU" b="0" dirty="0">
                <a:solidFill>
                  <a:srgbClr val="9ECE6A"/>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throw</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err="1">
                <a:solidFill>
                  <a:srgbClr val="9ECE6A"/>
                </a:solidFill>
                <a:effectLst/>
                <a:latin typeface="JetBrains Mono Regular" panose="02000009000000000000" pitchFamily="49" charset="0"/>
              </a:rPr>
              <a:t>closeBracket</a:t>
            </a:r>
            <a:r>
              <a:rPr lang="en-AU" b="0" dirty="0">
                <a:solidFill>
                  <a:srgbClr val="9ECE6A"/>
                </a:solidFill>
                <a:effectLst/>
                <a:latin typeface="JetBrains Mono Regular" panose="02000009000000000000" pitchFamily="49" charset="0"/>
              </a:rPr>
              <a:t>: expected </a:t>
            </a:r>
            <a:r>
              <a:rPr lang="en-AU" b="0" dirty="0">
                <a:solidFill>
                  <a:srgbClr val="89DDFF"/>
                </a:solidFill>
                <a:effectLst/>
                <a:latin typeface="JetBrains Mono Regular" panose="02000009000000000000" pitchFamily="49" charset="0"/>
              </a:rPr>
              <a:t>\"</a:t>
            </a:r>
            <a:r>
              <a:rPr lang="en-AU" b="0" dirty="0">
                <a:solidFill>
                  <a:srgbClr val="9ECE6A"/>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9ABDF5"/>
                </a:solidFill>
                <a:effectLst/>
                <a:latin typeface="JetBrains Mono Regular" panose="02000009000000000000" pitchFamily="49" charset="0"/>
              </a:rPr>
              <a:t>    </a:t>
            </a:r>
            <a:r>
              <a:rPr lang="en-AU" b="0" i="1" dirty="0">
                <a:solidFill>
                  <a:srgbClr val="BB9AF7"/>
                </a:solidFill>
                <a:effectLst/>
                <a:latin typeface="JetBrains Mono Regular" panose="02000009000000000000" pitchFamily="49" charset="0"/>
              </a:rPr>
              <a:t>return</a:t>
            </a:r>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73DACA"/>
                </a:solidFill>
                <a:effectLst/>
                <a:latin typeface="JetBrains Mono Regular" panose="02000009000000000000" pitchFamily="49" charset="0"/>
              </a:rPr>
              <a:t>value</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a:solidFill>
                  <a:srgbClr val="FF9E64"/>
                </a:solidFill>
                <a:effectLst/>
                <a:latin typeface="JetBrains Mono Regular" panose="02000009000000000000" pitchFamily="49" charset="0"/>
              </a:rPr>
              <a:t>null</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73DACA"/>
                </a:solidFill>
                <a:effectLst/>
                <a:latin typeface="JetBrains Mono Regular" panose="02000009000000000000" pitchFamily="49" charset="0"/>
              </a:rPr>
              <a:t>input</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err="1">
                <a:solidFill>
                  <a:srgbClr val="C0CAF5"/>
                </a:solidFill>
                <a:effectLst/>
                <a:latin typeface="JetBrains Mono Regular" panose="02000009000000000000" pitchFamily="49" charset="0"/>
              </a:rPr>
              <a:t>input</a:t>
            </a:r>
            <a:r>
              <a:rPr lang="en-AU" b="0" dirty="0" err="1">
                <a:solidFill>
                  <a:srgbClr val="89DDFF"/>
                </a:solidFill>
                <a:effectLst/>
                <a:latin typeface="JetBrains Mono Regular" panose="02000009000000000000" pitchFamily="49" charset="0"/>
              </a:rPr>
              <a:t>.</a:t>
            </a:r>
            <a:r>
              <a:rPr lang="en-AU" b="0" dirty="0" err="1">
                <a:solidFill>
                  <a:srgbClr val="7AA2F7"/>
                </a:solidFill>
                <a:effectLst/>
                <a:latin typeface="JetBrains Mono Regular" panose="02000009000000000000" pitchFamily="49" charset="0"/>
              </a:rPr>
              <a:t>slice</a:t>
            </a:r>
            <a:r>
              <a:rPr lang="en-AU" b="0" dirty="0">
                <a:solidFill>
                  <a:srgbClr val="9ABDF5"/>
                </a:solidFill>
                <a:effectLst/>
                <a:latin typeface="JetBrains Mono Regular" panose="02000009000000000000" pitchFamily="49" charset="0"/>
              </a:rPr>
              <a:t>(</a:t>
            </a:r>
            <a:r>
              <a:rPr lang="en-AU" b="0" dirty="0">
                <a:solidFill>
                  <a:srgbClr val="FF9E64"/>
                </a:solidFill>
                <a:effectLst/>
                <a:latin typeface="JetBrains Mono Regular" panose="02000009000000000000" pitchFamily="49" charset="0"/>
              </a:rPr>
              <a:t>1</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p:txBody>
      </p:sp>
    </p:spTree>
    <p:extLst>
      <p:ext uri="{BB962C8B-B14F-4D97-AF65-F5344CB8AC3E}">
        <p14:creationId xmlns:p14="http://schemas.microsoft.com/office/powerpoint/2010/main" val="98223663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392E8DF-E2E9-5103-97FD-47880F2047AB}"/>
              </a:ext>
            </a:extLst>
          </p:cNvPr>
          <p:cNvSpPr txBox="1"/>
          <p:nvPr/>
        </p:nvSpPr>
        <p:spPr>
          <a:xfrm>
            <a:off x="1666875" y="2328386"/>
            <a:ext cx="9944100" cy="1477328"/>
          </a:xfrm>
          <a:prstGeom prst="rect">
            <a:avLst/>
          </a:prstGeom>
          <a:noFill/>
        </p:spPr>
        <p:txBody>
          <a:bodyPr wrap="square">
            <a:spAutoFit/>
          </a:bodyPr>
          <a:lstStyle/>
          <a:p>
            <a:r>
              <a:rPr lang="en-AU" b="0" dirty="0">
                <a:solidFill>
                  <a:srgbClr val="7AA2F7"/>
                </a:solidFill>
                <a:effectLst/>
                <a:latin typeface="JetBrains Mono Regular" panose="02000009000000000000" pitchFamily="49" charset="0"/>
              </a:rPr>
              <a:t>assert</a:t>
            </a:r>
            <a:r>
              <a:rPr lang="en-AU" b="0" dirty="0">
                <a:solidFill>
                  <a:srgbClr val="9ABDF5"/>
                </a:solidFill>
                <a:effectLst/>
                <a:latin typeface="JetBrains Mono Regular" panose="02000009000000000000" pitchFamily="49" charset="0"/>
              </a:rPr>
              <a:t>(</a:t>
            </a:r>
            <a:r>
              <a:rPr lang="en-AU" b="0" dirty="0">
                <a:solidFill>
                  <a:srgbClr val="7AA2F7"/>
                </a:solidFill>
                <a:effectLst/>
                <a:latin typeface="JetBrains Mono Regular" panose="02000009000000000000" pitchFamily="49" charset="0"/>
              </a:rPr>
              <a:t>integer</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r>
              <a:rPr lang="en-AU" b="0" dirty="0">
                <a:solidFill>
                  <a:srgbClr val="9ECE6A"/>
                </a:solidFill>
                <a:effectLst/>
                <a:latin typeface="JetBrains Mono Regular" panose="02000009000000000000" pitchFamily="49" charset="0"/>
              </a:rPr>
              <a:t>727wysi</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73DACA"/>
                </a:solidFill>
                <a:effectLst/>
                <a:latin typeface="JetBrains Mono Regular" panose="02000009000000000000" pitchFamily="49" charset="0"/>
              </a:rPr>
              <a:t>value</a:t>
            </a:r>
            <a:r>
              <a:rPr lang="en-AU" b="0" dirty="0">
                <a:solidFill>
                  <a:srgbClr val="89DDFF"/>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FF9E64"/>
                </a:solidFill>
                <a:effectLst/>
                <a:latin typeface="JetBrains Mono Regular" panose="02000009000000000000" pitchFamily="49" charset="0"/>
              </a:rPr>
              <a:t>727</a:t>
            </a:r>
            <a:r>
              <a:rPr lang="en-AU" b="0" dirty="0">
                <a:solidFill>
                  <a:srgbClr val="89DDFF"/>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73DACA"/>
                </a:solidFill>
                <a:effectLst/>
                <a:latin typeface="JetBrains Mono Regular" panose="02000009000000000000" pitchFamily="49" charset="0"/>
              </a:rPr>
              <a:t>input</a:t>
            </a:r>
            <a:r>
              <a:rPr lang="en-AU" b="0" dirty="0">
                <a:solidFill>
                  <a:srgbClr val="89DDFF"/>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err="1">
                <a:solidFill>
                  <a:srgbClr val="9ECE6A"/>
                </a:solidFill>
                <a:effectLst/>
                <a:latin typeface="JetBrains Mono Regular" panose="02000009000000000000" pitchFamily="49" charset="0"/>
              </a:rPr>
              <a:t>wysi</a:t>
            </a:r>
            <a:r>
              <a:rPr lang="en-AU" b="0" dirty="0">
                <a:solidFill>
                  <a:srgbClr val="89DDFF"/>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7AA2F7"/>
                </a:solidFill>
                <a:effectLst/>
                <a:latin typeface="JetBrains Mono Regular" panose="02000009000000000000" pitchFamily="49" charset="0"/>
              </a:rPr>
              <a:t>assert</a:t>
            </a:r>
            <a:r>
              <a:rPr lang="en-AU" b="0" dirty="0">
                <a:solidFill>
                  <a:srgbClr val="9ABDF5"/>
                </a:solidFill>
                <a:effectLst/>
                <a:latin typeface="JetBrains Mono Regular" panose="02000009000000000000" pitchFamily="49" charset="0"/>
              </a:rPr>
              <a:t>(</a:t>
            </a:r>
            <a:r>
              <a:rPr lang="en-AU" b="0" dirty="0" err="1">
                <a:solidFill>
                  <a:srgbClr val="7AA2F7"/>
                </a:solidFill>
                <a:effectLst/>
                <a:latin typeface="JetBrains Mono Regular" panose="02000009000000000000" pitchFamily="49" charset="0"/>
              </a:rPr>
              <a:t>openBracket</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r>
              <a:rPr lang="en-AU" b="0" dirty="0">
                <a:solidFill>
                  <a:srgbClr val="9ECE6A"/>
                </a:solidFill>
                <a:effectLst/>
                <a:latin typeface="JetBrains Mono Regular" panose="02000009000000000000" pitchFamily="49" charset="0"/>
              </a:rPr>
              <a:t>[hi</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73DACA"/>
                </a:solidFill>
                <a:effectLst/>
                <a:latin typeface="JetBrains Mono Regular" panose="02000009000000000000" pitchFamily="49" charset="0"/>
              </a:rPr>
              <a:t>value</a:t>
            </a:r>
            <a:r>
              <a:rPr lang="en-AU" b="0" dirty="0">
                <a:solidFill>
                  <a:srgbClr val="89DDFF"/>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FF9E64"/>
                </a:solidFill>
                <a:effectLst/>
                <a:latin typeface="JetBrains Mono Regular" panose="02000009000000000000" pitchFamily="49" charset="0"/>
              </a:rPr>
              <a:t>null</a:t>
            </a:r>
            <a:r>
              <a:rPr lang="en-AU" b="0" dirty="0">
                <a:solidFill>
                  <a:srgbClr val="89DDFF"/>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73DACA"/>
                </a:solidFill>
                <a:effectLst/>
                <a:latin typeface="JetBrains Mono Regular" panose="02000009000000000000" pitchFamily="49" charset="0"/>
              </a:rPr>
              <a:t>input</a:t>
            </a:r>
            <a:r>
              <a:rPr lang="en-AU" b="0" dirty="0">
                <a:solidFill>
                  <a:srgbClr val="89DDFF"/>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ECE6A"/>
                </a:solidFill>
                <a:effectLst/>
                <a:latin typeface="JetBrains Mono Regular" panose="02000009000000000000" pitchFamily="49" charset="0"/>
              </a:rPr>
              <a:t>hi</a:t>
            </a:r>
            <a:r>
              <a:rPr lang="en-AU" b="0" dirty="0">
                <a:solidFill>
                  <a:srgbClr val="89DDFF"/>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7AA2F7"/>
                </a:solidFill>
                <a:effectLst/>
                <a:latin typeface="JetBrains Mono Regular" panose="02000009000000000000" pitchFamily="49" charset="0"/>
              </a:rPr>
              <a:t>assert</a:t>
            </a:r>
            <a:r>
              <a:rPr lang="en-AU" b="0" dirty="0">
                <a:solidFill>
                  <a:srgbClr val="9ABDF5"/>
                </a:solidFill>
                <a:effectLst/>
                <a:latin typeface="JetBrains Mono Regular" panose="02000009000000000000" pitchFamily="49" charset="0"/>
              </a:rPr>
              <a:t>(</a:t>
            </a:r>
            <a:r>
              <a:rPr lang="en-AU" b="0" dirty="0" err="1">
                <a:solidFill>
                  <a:srgbClr val="7AA2F7"/>
                </a:solidFill>
                <a:effectLst/>
                <a:latin typeface="JetBrains Mono Regular" panose="02000009000000000000" pitchFamily="49" charset="0"/>
              </a:rPr>
              <a:t>closeBracket</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r>
              <a:rPr lang="en-AU" b="0" dirty="0">
                <a:solidFill>
                  <a:srgbClr val="9ECE6A"/>
                </a:solidFill>
                <a:effectLst/>
                <a:latin typeface="JetBrains Mono Regular" panose="02000009000000000000" pitchFamily="49" charset="0"/>
              </a:rPr>
              <a:t>]hey</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73DACA"/>
                </a:solidFill>
                <a:effectLst/>
                <a:latin typeface="JetBrains Mono Regular" panose="02000009000000000000" pitchFamily="49" charset="0"/>
              </a:rPr>
              <a:t>value</a:t>
            </a:r>
            <a:r>
              <a:rPr lang="en-AU" b="0" dirty="0">
                <a:solidFill>
                  <a:srgbClr val="89DDFF"/>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FF9E64"/>
                </a:solidFill>
                <a:effectLst/>
                <a:latin typeface="JetBrains Mono Regular" panose="02000009000000000000" pitchFamily="49" charset="0"/>
              </a:rPr>
              <a:t>null</a:t>
            </a:r>
            <a:r>
              <a:rPr lang="en-AU" b="0" dirty="0">
                <a:solidFill>
                  <a:srgbClr val="89DDFF"/>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73DACA"/>
                </a:solidFill>
                <a:effectLst/>
                <a:latin typeface="JetBrains Mono Regular" panose="02000009000000000000" pitchFamily="49" charset="0"/>
              </a:rPr>
              <a:t>input</a:t>
            </a:r>
            <a:r>
              <a:rPr lang="en-AU" b="0" dirty="0">
                <a:solidFill>
                  <a:srgbClr val="89DDFF"/>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ECE6A"/>
                </a:solidFill>
                <a:effectLst/>
                <a:latin typeface="JetBrains Mono Regular" panose="02000009000000000000" pitchFamily="49" charset="0"/>
              </a:rPr>
              <a:t>hey</a:t>
            </a:r>
            <a:r>
              <a:rPr lang="en-AU" b="0" dirty="0">
                <a:solidFill>
                  <a:srgbClr val="89DDFF"/>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p:txBody>
      </p:sp>
    </p:spTree>
    <p:extLst>
      <p:ext uri="{BB962C8B-B14F-4D97-AF65-F5344CB8AC3E}">
        <p14:creationId xmlns:p14="http://schemas.microsoft.com/office/powerpoint/2010/main" val="35444013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392E8DF-E2E9-5103-97FD-47880F2047AB}"/>
              </a:ext>
            </a:extLst>
          </p:cNvPr>
          <p:cNvSpPr txBox="1"/>
          <p:nvPr/>
        </p:nvSpPr>
        <p:spPr>
          <a:xfrm>
            <a:off x="1666875" y="2328386"/>
            <a:ext cx="9944100" cy="1477328"/>
          </a:xfrm>
          <a:prstGeom prst="rect">
            <a:avLst/>
          </a:prstGeom>
          <a:noFill/>
        </p:spPr>
        <p:txBody>
          <a:bodyPr wrap="square">
            <a:spAutoFit/>
          </a:bodyPr>
          <a:lstStyle/>
          <a:p>
            <a:r>
              <a:rPr lang="en-AU" b="0" dirty="0">
                <a:solidFill>
                  <a:srgbClr val="7AA2F7"/>
                </a:solidFill>
                <a:effectLst/>
                <a:latin typeface="JetBrains Mono Regular" panose="02000009000000000000" pitchFamily="49" charset="0"/>
              </a:rPr>
              <a:t>assert</a:t>
            </a:r>
            <a:r>
              <a:rPr lang="en-AU" b="0" dirty="0">
                <a:solidFill>
                  <a:srgbClr val="9ABDF5"/>
                </a:solidFill>
                <a:effectLst/>
                <a:latin typeface="JetBrains Mono Regular" panose="02000009000000000000" pitchFamily="49" charset="0"/>
              </a:rPr>
              <a:t>(</a:t>
            </a:r>
            <a:r>
              <a:rPr lang="en-AU" b="0" dirty="0">
                <a:solidFill>
                  <a:srgbClr val="7AA2F7"/>
                </a:solidFill>
                <a:effectLst/>
                <a:latin typeface="JetBrains Mono Regular" panose="02000009000000000000" pitchFamily="49" charset="0"/>
              </a:rPr>
              <a:t>integer</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r>
              <a:rPr lang="en-AU" b="0" dirty="0">
                <a:solidFill>
                  <a:srgbClr val="9ECE6A"/>
                </a:solidFill>
                <a:effectLst/>
                <a:latin typeface="JetBrains Mono Regular" panose="02000009000000000000" pitchFamily="49" charset="0"/>
              </a:rPr>
              <a:t>727wysi</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73DACA"/>
                </a:solidFill>
                <a:effectLst/>
                <a:latin typeface="JetBrains Mono Regular" panose="02000009000000000000" pitchFamily="49" charset="0"/>
              </a:rPr>
              <a:t>value</a:t>
            </a:r>
            <a:r>
              <a:rPr lang="en-AU" b="0" dirty="0">
                <a:solidFill>
                  <a:srgbClr val="89DDFF"/>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FF9E64"/>
                </a:solidFill>
                <a:effectLst/>
                <a:latin typeface="JetBrains Mono Regular" panose="02000009000000000000" pitchFamily="49" charset="0"/>
              </a:rPr>
              <a:t>727</a:t>
            </a:r>
            <a:r>
              <a:rPr lang="en-AU" b="0" dirty="0">
                <a:solidFill>
                  <a:srgbClr val="89DDFF"/>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73DACA"/>
                </a:solidFill>
                <a:effectLst/>
                <a:latin typeface="JetBrains Mono Regular" panose="02000009000000000000" pitchFamily="49" charset="0"/>
              </a:rPr>
              <a:t>input</a:t>
            </a:r>
            <a:r>
              <a:rPr lang="en-AU" b="0" dirty="0">
                <a:solidFill>
                  <a:srgbClr val="89DDFF"/>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err="1">
                <a:solidFill>
                  <a:srgbClr val="9ECE6A"/>
                </a:solidFill>
                <a:effectLst/>
                <a:latin typeface="JetBrains Mono Regular" panose="02000009000000000000" pitchFamily="49" charset="0"/>
              </a:rPr>
              <a:t>wysi</a:t>
            </a:r>
            <a:r>
              <a:rPr lang="en-AU" b="0" dirty="0">
                <a:solidFill>
                  <a:srgbClr val="89DDFF"/>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7AA2F7"/>
                </a:solidFill>
                <a:effectLst/>
                <a:latin typeface="JetBrains Mono Regular" panose="02000009000000000000" pitchFamily="49" charset="0"/>
              </a:rPr>
              <a:t>assert</a:t>
            </a:r>
            <a:r>
              <a:rPr lang="en-AU" b="0" dirty="0">
                <a:solidFill>
                  <a:srgbClr val="9ABDF5"/>
                </a:solidFill>
                <a:effectLst/>
                <a:latin typeface="JetBrains Mono Regular" panose="02000009000000000000" pitchFamily="49" charset="0"/>
              </a:rPr>
              <a:t>(</a:t>
            </a:r>
            <a:r>
              <a:rPr lang="en-AU" b="0" dirty="0" err="1">
                <a:solidFill>
                  <a:srgbClr val="7AA2F7"/>
                </a:solidFill>
                <a:effectLst/>
                <a:latin typeface="JetBrains Mono Regular" panose="02000009000000000000" pitchFamily="49" charset="0"/>
              </a:rPr>
              <a:t>openBracket</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r>
              <a:rPr lang="en-AU" b="0" dirty="0">
                <a:solidFill>
                  <a:srgbClr val="9ECE6A"/>
                </a:solidFill>
                <a:effectLst/>
                <a:latin typeface="JetBrains Mono Regular" panose="02000009000000000000" pitchFamily="49" charset="0"/>
              </a:rPr>
              <a:t>[hi</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73DACA"/>
                </a:solidFill>
                <a:effectLst/>
                <a:latin typeface="JetBrains Mono Regular" panose="02000009000000000000" pitchFamily="49" charset="0"/>
              </a:rPr>
              <a:t>value</a:t>
            </a:r>
            <a:r>
              <a:rPr lang="en-AU" b="0" dirty="0">
                <a:solidFill>
                  <a:srgbClr val="89DDFF"/>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FF9E64"/>
                </a:solidFill>
                <a:effectLst/>
                <a:latin typeface="JetBrains Mono Regular" panose="02000009000000000000" pitchFamily="49" charset="0"/>
              </a:rPr>
              <a:t>null</a:t>
            </a:r>
            <a:r>
              <a:rPr lang="en-AU" b="0" dirty="0">
                <a:solidFill>
                  <a:srgbClr val="89DDFF"/>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73DACA"/>
                </a:solidFill>
                <a:effectLst/>
                <a:latin typeface="JetBrains Mono Regular" panose="02000009000000000000" pitchFamily="49" charset="0"/>
              </a:rPr>
              <a:t>input</a:t>
            </a:r>
            <a:r>
              <a:rPr lang="en-AU" b="0" dirty="0">
                <a:solidFill>
                  <a:srgbClr val="89DDFF"/>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ECE6A"/>
                </a:solidFill>
                <a:effectLst/>
                <a:latin typeface="JetBrains Mono Regular" panose="02000009000000000000" pitchFamily="49" charset="0"/>
              </a:rPr>
              <a:t>hi</a:t>
            </a:r>
            <a:r>
              <a:rPr lang="en-AU" b="0" dirty="0">
                <a:solidFill>
                  <a:srgbClr val="89DDFF"/>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7AA2F7"/>
                </a:solidFill>
                <a:effectLst/>
                <a:latin typeface="JetBrains Mono Regular" panose="02000009000000000000" pitchFamily="49" charset="0"/>
              </a:rPr>
              <a:t>assert</a:t>
            </a:r>
            <a:r>
              <a:rPr lang="en-AU" b="0" dirty="0">
                <a:solidFill>
                  <a:srgbClr val="9ABDF5"/>
                </a:solidFill>
                <a:effectLst/>
                <a:latin typeface="JetBrains Mono Regular" panose="02000009000000000000" pitchFamily="49" charset="0"/>
              </a:rPr>
              <a:t>(</a:t>
            </a:r>
            <a:r>
              <a:rPr lang="en-AU" b="0" dirty="0" err="1">
                <a:solidFill>
                  <a:srgbClr val="7AA2F7"/>
                </a:solidFill>
                <a:effectLst/>
                <a:latin typeface="JetBrains Mono Regular" panose="02000009000000000000" pitchFamily="49" charset="0"/>
              </a:rPr>
              <a:t>closeBracket</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r>
              <a:rPr lang="en-AU" b="0" dirty="0">
                <a:solidFill>
                  <a:srgbClr val="9ECE6A"/>
                </a:solidFill>
                <a:effectLst/>
                <a:latin typeface="JetBrains Mono Regular" panose="02000009000000000000" pitchFamily="49" charset="0"/>
              </a:rPr>
              <a:t>]hey</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73DACA"/>
                </a:solidFill>
                <a:effectLst/>
                <a:latin typeface="JetBrains Mono Regular" panose="02000009000000000000" pitchFamily="49" charset="0"/>
              </a:rPr>
              <a:t>value</a:t>
            </a:r>
            <a:r>
              <a:rPr lang="en-AU" b="0" dirty="0">
                <a:solidFill>
                  <a:srgbClr val="89DDFF"/>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FF9E64"/>
                </a:solidFill>
                <a:effectLst/>
                <a:latin typeface="JetBrains Mono Regular" panose="02000009000000000000" pitchFamily="49" charset="0"/>
              </a:rPr>
              <a:t>null</a:t>
            </a:r>
            <a:r>
              <a:rPr lang="en-AU" b="0" dirty="0">
                <a:solidFill>
                  <a:srgbClr val="89DDFF"/>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73DACA"/>
                </a:solidFill>
                <a:effectLst/>
                <a:latin typeface="JetBrains Mono Regular" panose="02000009000000000000" pitchFamily="49" charset="0"/>
              </a:rPr>
              <a:t>input</a:t>
            </a:r>
            <a:r>
              <a:rPr lang="en-AU" b="0" dirty="0">
                <a:solidFill>
                  <a:srgbClr val="89DDFF"/>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ECE6A"/>
                </a:solidFill>
                <a:effectLst/>
                <a:latin typeface="JetBrains Mono Regular" panose="02000009000000000000" pitchFamily="49" charset="0"/>
              </a:rPr>
              <a:t>hey</a:t>
            </a:r>
            <a:r>
              <a:rPr lang="en-AU" b="0" dirty="0">
                <a:solidFill>
                  <a:srgbClr val="89DDFF"/>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p:txBody>
      </p:sp>
      <p:sp>
        <p:nvSpPr>
          <p:cNvPr id="2" name="TextBox 1">
            <a:extLst>
              <a:ext uri="{FF2B5EF4-FFF2-40B4-BE49-F238E27FC236}">
                <a16:creationId xmlns:a16="http://schemas.microsoft.com/office/drawing/2014/main" id="{2BF4652F-C31A-AACA-3346-528F55F23F09}"/>
              </a:ext>
            </a:extLst>
          </p:cNvPr>
          <p:cNvSpPr txBox="1"/>
          <p:nvPr/>
        </p:nvSpPr>
        <p:spPr>
          <a:xfrm>
            <a:off x="1710980" y="5026928"/>
            <a:ext cx="8770040" cy="1200329"/>
          </a:xfrm>
          <a:prstGeom prst="rect">
            <a:avLst/>
          </a:prstGeom>
          <a:noFill/>
        </p:spPr>
        <p:txBody>
          <a:bodyPr wrap="square" rtlCol="0">
            <a:spAutoFit/>
          </a:bodyPr>
          <a:lstStyle/>
          <a:p>
            <a:r>
              <a:rPr lang="en-AU" dirty="0">
                <a:solidFill>
                  <a:schemeClr val="bg1"/>
                </a:solidFill>
                <a:latin typeface="Fira Sans" panose="020B0503050000020004" pitchFamily="34" charset="0"/>
              </a:rPr>
              <a:t>Now we have some simple parsers, let’s put them together into something more complicated.</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Tree>
    <p:extLst>
      <p:ext uri="{BB962C8B-B14F-4D97-AF65-F5344CB8AC3E}">
        <p14:creationId xmlns:p14="http://schemas.microsoft.com/office/powerpoint/2010/main" val="1840155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About me</a:t>
            </a:r>
          </a:p>
        </p:txBody>
      </p:sp>
      <p:sp>
        <p:nvSpPr>
          <p:cNvPr id="4" name="TextBox 3">
            <a:extLst>
              <a:ext uri="{FF2B5EF4-FFF2-40B4-BE49-F238E27FC236}">
                <a16:creationId xmlns:a16="http://schemas.microsoft.com/office/drawing/2014/main" id="{A99310B0-782D-AA04-0F29-1A216A490C20}"/>
              </a:ext>
            </a:extLst>
          </p:cNvPr>
          <p:cNvSpPr txBox="1"/>
          <p:nvPr/>
        </p:nvSpPr>
        <p:spPr>
          <a:xfrm>
            <a:off x="1281981" y="1795244"/>
            <a:ext cx="10054342" cy="1569660"/>
          </a:xfrm>
          <a:prstGeom prst="rect">
            <a:avLst/>
          </a:prstGeom>
          <a:noFill/>
        </p:spPr>
        <p:txBody>
          <a:bodyPr wrap="square" rtlCol="0">
            <a:spAutoFit/>
          </a:bodyPr>
          <a:lstStyle/>
          <a:p>
            <a:pPr marL="285750" indent="-285750">
              <a:buFont typeface="Arial" panose="020B0604020202020204" pitchFamily="34" charset="0"/>
              <a:buChar char="•"/>
            </a:pPr>
            <a:r>
              <a:rPr lang="en-AU" sz="2000" dirty="0">
                <a:solidFill>
                  <a:schemeClr val="bg1"/>
                </a:solidFill>
                <a:latin typeface="Fira Sans" panose="020B0503050000020004" pitchFamily="34" charset="0"/>
              </a:rPr>
              <a:t>I go by many names</a:t>
            </a:r>
          </a:p>
          <a:p>
            <a:pPr marL="285750" indent="-285750">
              <a:buFont typeface="Arial" panose="020B0604020202020204" pitchFamily="34" charset="0"/>
              <a:buChar char="•"/>
            </a:pPr>
            <a:endParaRPr lang="en-AU" sz="2000" dirty="0">
              <a:solidFill>
                <a:schemeClr val="bg1"/>
              </a:solidFill>
              <a:latin typeface="Fira Sans" panose="020B0503050000020004" pitchFamily="34" charset="0"/>
            </a:endParaRPr>
          </a:p>
          <a:p>
            <a:pPr marL="285750" indent="-285750">
              <a:buFont typeface="Arial" panose="020B0604020202020204" pitchFamily="34" charset="0"/>
              <a:buChar char="•"/>
            </a:pPr>
            <a:r>
              <a:rPr lang="en-AU" sz="2000" dirty="0">
                <a:solidFill>
                  <a:schemeClr val="bg1"/>
                </a:solidFill>
                <a:latin typeface="Fira Sans" panose="020B0503050000020004" pitchFamily="34" charset="0"/>
              </a:rPr>
              <a:t>Maths and Comp Sci student here at UQ (5</a:t>
            </a:r>
            <a:r>
              <a:rPr lang="en-AU" sz="2000" baseline="30000" dirty="0">
                <a:solidFill>
                  <a:schemeClr val="bg1"/>
                </a:solidFill>
                <a:latin typeface="Fira Sans" panose="020B0503050000020004" pitchFamily="34" charset="0"/>
              </a:rPr>
              <a:t>th</a:t>
            </a:r>
            <a:r>
              <a:rPr lang="en-AU" sz="2000" dirty="0">
                <a:solidFill>
                  <a:schemeClr val="bg1"/>
                </a:solidFill>
                <a:latin typeface="Fira Sans" panose="020B0503050000020004" pitchFamily="34" charset="0"/>
              </a:rPr>
              <a:t> year, wow)</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Tree>
    <p:extLst>
      <p:ext uri="{BB962C8B-B14F-4D97-AF65-F5344CB8AC3E}">
        <p14:creationId xmlns:p14="http://schemas.microsoft.com/office/powerpoint/2010/main" val="422270100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7E43013-F2FA-2A27-D9D7-3BEB18E48DAF}"/>
              </a:ext>
            </a:extLst>
          </p:cNvPr>
          <p:cNvSpPr txBox="1"/>
          <p:nvPr/>
        </p:nvSpPr>
        <p:spPr>
          <a:xfrm>
            <a:off x="391505" y="1653952"/>
            <a:ext cx="6096000" cy="4524315"/>
          </a:xfrm>
          <a:prstGeom prst="rect">
            <a:avLst/>
          </a:prstGeom>
          <a:noFill/>
        </p:spPr>
        <p:txBody>
          <a:bodyPr wrap="square">
            <a:spAutoFit/>
          </a:bodyPr>
          <a:lstStyle/>
          <a:p>
            <a:r>
              <a:rPr lang="en-AU" b="0" i="1" dirty="0">
                <a:solidFill>
                  <a:srgbClr val="444B6A"/>
                </a:solidFill>
                <a:effectLst/>
                <a:latin typeface="JetBrains Mono Regular" panose="02000009000000000000" pitchFamily="49" charset="0"/>
              </a:rPr>
              <a:t>// list ::= "[" </a:t>
            </a:r>
            <a:r>
              <a:rPr lang="en-AU" b="0" i="1" dirty="0" err="1">
                <a:solidFill>
                  <a:srgbClr val="444B6A"/>
                </a:solidFill>
                <a:effectLst/>
                <a:latin typeface="JetBrains Mono Regular" panose="02000009000000000000" pitchFamily="49" charset="0"/>
              </a:rPr>
              <a:t>inner_list</a:t>
            </a:r>
            <a:r>
              <a:rPr lang="en-AU" b="0" i="1" dirty="0">
                <a:solidFill>
                  <a:srgbClr val="444B6A"/>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BB9AF7"/>
                </a:solidFill>
                <a:effectLst/>
                <a:latin typeface="JetBrains Mono Regular" panose="02000009000000000000" pitchFamily="49" charset="0"/>
              </a:rPr>
              <a:t>function</a:t>
            </a:r>
            <a:r>
              <a:rPr lang="en-AU" b="0" dirty="0">
                <a:solidFill>
                  <a:srgbClr val="C0CAF5"/>
                </a:solidFill>
                <a:effectLst/>
                <a:latin typeface="JetBrains Mono Regular" panose="02000009000000000000" pitchFamily="49" charset="0"/>
              </a:rPr>
              <a:t> </a:t>
            </a:r>
            <a:r>
              <a:rPr lang="en-AU" b="0" dirty="0">
                <a:solidFill>
                  <a:srgbClr val="7AA2F7"/>
                </a:solidFill>
                <a:effectLst/>
                <a:latin typeface="JetBrains Mono Regular" panose="02000009000000000000" pitchFamily="49" charset="0"/>
              </a:rPr>
              <a:t>list</a:t>
            </a:r>
            <a:r>
              <a:rPr lang="en-AU" b="0" dirty="0">
                <a:solidFill>
                  <a:srgbClr val="9ABDF5"/>
                </a:solidFill>
                <a:effectLst/>
                <a:latin typeface="JetBrains Mono Regular" panose="02000009000000000000" pitchFamily="49" charset="0"/>
              </a:rPr>
              <a:t>(</a:t>
            </a:r>
            <a:r>
              <a:rPr lang="en-AU" b="0" dirty="0">
                <a:solidFill>
                  <a:srgbClr val="E0AF68"/>
                </a:solidFill>
                <a:effectLst/>
                <a:latin typeface="JetBrains Mono Regular" panose="02000009000000000000" pitchFamily="49" charset="0"/>
              </a:rPr>
              <a:t>input</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9ABDF5"/>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i="1" dirty="0">
                <a:solidFill>
                  <a:srgbClr val="9D7CD8"/>
                </a:solidFill>
                <a:effectLst/>
                <a:latin typeface="JetBrains Mono Regular" panose="02000009000000000000" pitchFamily="49" charset="0"/>
              </a:rPr>
              <a:t>let</a:t>
            </a:r>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value</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9ABDF5"/>
                </a:solidFill>
                <a:effectLst/>
                <a:latin typeface="JetBrains Mono Regular" panose="02000009000000000000" pitchFamily="49" charset="0"/>
              </a:rPr>
              <a:t>    ({</a:t>
            </a:r>
            <a:r>
              <a:rPr lang="en-AU" b="0" dirty="0">
                <a:solidFill>
                  <a:srgbClr val="C0CAF5"/>
                </a:solidFill>
                <a:effectLst/>
                <a:latin typeface="JetBrains Mono Regular" panose="02000009000000000000" pitchFamily="49" charset="0"/>
              </a:rPr>
              <a:t>input</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a:solidFill>
                  <a:srgbClr val="C0CAF5"/>
                </a:solidFill>
                <a:effectLst/>
                <a:latin typeface="JetBrains Mono Regular" panose="02000009000000000000" pitchFamily="49" charset="0"/>
              </a:rPr>
              <a:t>value</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err="1">
                <a:solidFill>
                  <a:srgbClr val="7AA2F7"/>
                </a:solidFill>
                <a:effectLst/>
                <a:latin typeface="JetBrains Mono Regular" panose="02000009000000000000" pitchFamily="49" charset="0"/>
              </a:rPr>
              <a:t>openBracket</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input</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9ABDF5"/>
                </a:solidFill>
                <a:effectLst/>
                <a:latin typeface="JetBrains Mono Regular" panose="02000009000000000000" pitchFamily="49" charset="0"/>
              </a:rPr>
              <a:t>    ({</a:t>
            </a:r>
            <a:r>
              <a:rPr lang="en-AU" b="0" dirty="0">
                <a:solidFill>
                  <a:srgbClr val="C0CAF5"/>
                </a:solidFill>
                <a:effectLst/>
                <a:latin typeface="JetBrains Mono Regular" panose="02000009000000000000" pitchFamily="49" charset="0"/>
              </a:rPr>
              <a:t>input</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a:solidFill>
                  <a:srgbClr val="C0CAF5"/>
                </a:solidFill>
                <a:effectLst/>
                <a:latin typeface="JetBrains Mono Regular" panose="02000009000000000000" pitchFamily="49" charset="0"/>
              </a:rPr>
              <a:t>value</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err="1">
                <a:solidFill>
                  <a:srgbClr val="7AA2F7"/>
                </a:solidFill>
                <a:effectLst/>
                <a:latin typeface="JetBrains Mono Regular" panose="02000009000000000000" pitchFamily="49" charset="0"/>
              </a:rPr>
              <a:t>innerList</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input</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89DDFF"/>
                </a:solidFill>
                <a:effectLst/>
                <a:latin typeface="JetBrains Mono Regular" panose="02000009000000000000" pitchFamily="49" charset="0"/>
              </a:rPr>
              <a:t>    </a:t>
            </a:r>
            <a:r>
              <a:rPr lang="en-AU" b="0" i="1" dirty="0">
                <a:solidFill>
                  <a:srgbClr val="9D7CD8"/>
                </a:solidFill>
                <a:effectLst/>
                <a:latin typeface="JetBrains Mono Regular" panose="02000009000000000000" pitchFamily="49" charset="0"/>
              </a:rPr>
              <a:t>let</a:t>
            </a:r>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result</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a:solidFill>
                  <a:srgbClr val="C0CAF5"/>
                </a:solidFill>
                <a:effectLst/>
                <a:latin typeface="JetBrains Mono Regular" panose="02000009000000000000" pitchFamily="49" charset="0"/>
              </a:rPr>
              <a:t>value</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9ABDF5"/>
                </a:solidFill>
                <a:effectLst/>
                <a:latin typeface="JetBrains Mono Regular" panose="02000009000000000000" pitchFamily="49" charset="0"/>
              </a:rPr>
              <a:t>    ({</a:t>
            </a:r>
            <a:r>
              <a:rPr lang="en-AU" b="0" dirty="0">
                <a:solidFill>
                  <a:srgbClr val="C0CAF5"/>
                </a:solidFill>
                <a:effectLst/>
                <a:latin typeface="JetBrains Mono Regular" panose="02000009000000000000" pitchFamily="49" charset="0"/>
              </a:rPr>
              <a:t>input</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a:solidFill>
                  <a:srgbClr val="C0CAF5"/>
                </a:solidFill>
                <a:effectLst/>
                <a:latin typeface="JetBrains Mono Regular" panose="02000009000000000000" pitchFamily="49" charset="0"/>
              </a:rPr>
              <a:t>value</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err="1">
                <a:solidFill>
                  <a:srgbClr val="7AA2F7"/>
                </a:solidFill>
                <a:effectLst/>
                <a:latin typeface="JetBrains Mono Regular" panose="02000009000000000000" pitchFamily="49" charset="0"/>
              </a:rPr>
              <a:t>closeBracket</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input</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9ABDF5"/>
                </a:solidFill>
                <a:effectLst/>
                <a:latin typeface="JetBrains Mono Regular" panose="02000009000000000000" pitchFamily="49" charset="0"/>
              </a:rPr>
              <a:t>    </a:t>
            </a:r>
            <a:r>
              <a:rPr lang="en-AU" b="0" i="1" dirty="0">
                <a:solidFill>
                  <a:srgbClr val="BB9AF7"/>
                </a:solidFill>
                <a:effectLst/>
                <a:latin typeface="JetBrains Mono Regular" panose="02000009000000000000" pitchFamily="49" charset="0"/>
              </a:rPr>
              <a:t>return</a:t>
            </a:r>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73DACA"/>
                </a:solidFill>
                <a:effectLst/>
                <a:latin typeface="JetBrains Mono Regular" panose="02000009000000000000" pitchFamily="49" charset="0"/>
              </a:rPr>
              <a:t>value</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a:solidFill>
                  <a:srgbClr val="C0CAF5"/>
                </a:solidFill>
                <a:effectLst/>
                <a:latin typeface="JetBrains Mono Regular" panose="02000009000000000000" pitchFamily="49" charset="0"/>
              </a:rPr>
              <a:t>result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C0CAF5"/>
                </a:solidFill>
                <a:effectLst/>
                <a:latin typeface="JetBrains Mono Regular" panose="02000009000000000000" pitchFamily="49" charset="0"/>
              </a:rPr>
              <a:t>input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p:txBody>
      </p:sp>
      <p:sp>
        <p:nvSpPr>
          <p:cNvPr id="5" name="Title 1">
            <a:extLst>
              <a:ext uri="{FF2B5EF4-FFF2-40B4-BE49-F238E27FC236}">
                <a16:creationId xmlns:a16="http://schemas.microsoft.com/office/drawing/2014/main" id="{34DE15B3-AE96-DD86-085B-481691591B4D}"/>
              </a:ext>
            </a:extLst>
          </p:cNvPr>
          <p:cNvSpPr>
            <a:spLocks noGrp="1"/>
          </p:cNvSpPr>
          <p:nvPr>
            <p:ph type="title"/>
          </p:nvPr>
        </p:nvSpPr>
        <p:spPr>
          <a:xfrm>
            <a:off x="1120948" y="371778"/>
            <a:ext cx="9950103" cy="800226"/>
          </a:xfrm>
        </p:spPr>
        <p:txBody>
          <a:bodyPr/>
          <a:lstStyle/>
          <a:p>
            <a:r>
              <a:rPr lang="en-AU" dirty="0">
                <a:solidFill>
                  <a:schemeClr val="bg1"/>
                </a:solidFill>
                <a:latin typeface="Fira Sans" panose="020B0503050000020004" pitchFamily="34" charset="0"/>
              </a:rPr>
              <a:t>Multiple parser functions in sequence</a:t>
            </a:r>
          </a:p>
        </p:txBody>
      </p:sp>
    </p:spTree>
    <p:extLst>
      <p:ext uri="{BB962C8B-B14F-4D97-AF65-F5344CB8AC3E}">
        <p14:creationId xmlns:p14="http://schemas.microsoft.com/office/powerpoint/2010/main" val="9523169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Speech Bubble: Rectangle 14">
            <a:extLst>
              <a:ext uri="{FF2B5EF4-FFF2-40B4-BE49-F238E27FC236}">
                <a16:creationId xmlns:a16="http://schemas.microsoft.com/office/drawing/2014/main" id="{962F697D-F684-9C19-CA8A-E374E489CFB9}"/>
              </a:ext>
            </a:extLst>
          </p:cNvPr>
          <p:cNvSpPr/>
          <p:nvPr/>
        </p:nvSpPr>
        <p:spPr>
          <a:xfrm>
            <a:off x="6887910" y="1324598"/>
            <a:ext cx="5221481" cy="6007694"/>
          </a:xfrm>
          <a:prstGeom prst="wedgeRectCallout">
            <a:avLst>
              <a:gd name="adj1" fmla="val -56333"/>
              <a:gd name="adj2" fmla="val 2150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AU"/>
          </a:p>
        </p:txBody>
      </p:sp>
      <p:sp>
        <p:nvSpPr>
          <p:cNvPr id="2" name="TextBox 1">
            <a:extLst>
              <a:ext uri="{FF2B5EF4-FFF2-40B4-BE49-F238E27FC236}">
                <a16:creationId xmlns:a16="http://schemas.microsoft.com/office/drawing/2014/main" id="{F25E83E9-14AC-B8DA-6350-186CAD496E04}"/>
              </a:ext>
            </a:extLst>
          </p:cNvPr>
          <p:cNvSpPr txBox="1"/>
          <p:nvPr/>
        </p:nvSpPr>
        <p:spPr>
          <a:xfrm>
            <a:off x="8857014" y="1712062"/>
            <a:ext cx="2795960" cy="923330"/>
          </a:xfrm>
          <a:prstGeom prst="rect">
            <a:avLst/>
          </a:prstGeom>
          <a:noFill/>
        </p:spPr>
        <p:txBody>
          <a:bodyPr wrap="square" rtlCol="0">
            <a:spAutoFit/>
          </a:bodyPr>
          <a:lstStyle/>
          <a:p>
            <a:r>
              <a:rPr lang="en-AU" dirty="0">
                <a:ln w="0"/>
                <a:effectLst>
                  <a:outerShdw blurRad="38100" dist="19050" dir="2700000" algn="tl" rotWithShape="0">
                    <a:schemeClr val="dk1">
                      <a:alpha val="40000"/>
                    </a:schemeClr>
                  </a:outerShdw>
                </a:effectLst>
                <a:latin typeface="Fira Sans Light" panose="020B0403050000020004" pitchFamily="34" charset="0"/>
              </a:rPr>
              <a:t>Note that</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
        <p:nvSpPr>
          <p:cNvPr id="8" name="TextBox 7">
            <a:extLst>
              <a:ext uri="{FF2B5EF4-FFF2-40B4-BE49-F238E27FC236}">
                <a16:creationId xmlns:a16="http://schemas.microsoft.com/office/drawing/2014/main" id="{65BE941C-9DAD-F97E-7C7F-CF25287D2885}"/>
              </a:ext>
            </a:extLst>
          </p:cNvPr>
          <p:cNvSpPr txBox="1"/>
          <p:nvPr/>
        </p:nvSpPr>
        <p:spPr>
          <a:xfrm>
            <a:off x="7125772" y="2361874"/>
            <a:ext cx="5817766" cy="338554"/>
          </a:xfrm>
          <a:prstGeom prst="rect">
            <a:avLst/>
          </a:prstGeom>
          <a:noFill/>
        </p:spPr>
        <p:txBody>
          <a:bodyPr wrap="square">
            <a:spAutoFit/>
          </a:bodyPr>
          <a:lstStyle/>
          <a:p>
            <a:r>
              <a:rPr lang="en-AU" sz="1600" b="0" dirty="0">
                <a:solidFill>
                  <a:srgbClr val="DC3318"/>
                </a:solidFill>
                <a:effectLst/>
                <a:latin typeface="JetBrains Mono Regular" panose="02000009000000000000" pitchFamily="49" charset="0"/>
              </a:rPr>
              <a:t>({</a:t>
            </a:r>
            <a:r>
              <a:rPr lang="en-AU" sz="1600" b="0" dirty="0">
                <a:solidFill>
                  <a:srgbClr val="DA103F"/>
                </a:solidFill>
                <a:effectLst/>
                <a:latin typeface="JetBrains Mono Regular" panose="02000009000000000000" pitchFamily="49" charset="0"/>
              </a:rPr>
              <a:t>input</a:t>
            </a:r>
            <a:r>
              <a:rPr lang="en-AU" sz="1600" b="0" dirty="0">
                <a:solidFill>
                  <a:srgbClr val="333333"/>
                </a:solidFill>
                <a:effectLst/>
                <a:latin typeface="JetBrains Mono Regular" panose="02000009000000000000" pitchFamily="49" charset="0"/>
              </a:rPr>
              <a:t>,</a:t>
            </a:r>
            <a:r>
              <a:rPr lang="en-AU" sz="1600" b="0" dirty="0">
                <a:solidFill>
                  <a:srgbClr val="DC3318"/>
                </a:solidFill>
                <a:effectLst/>
                <a:latin typeface="JetBrains Mono Regular" panose="02000009000000000000" pitchFamily="49" charset="0"/>
              </a:rPr>
              <a:t> </a:t>
            </a:r>
            <a:r>
              <a:rPr lang="en-AU" sz="1600" b="0" dirty="0">
                <a:solidFill>
                  <a:srgbClr val="DA103F"/>
                </a:solidFill>
                <a:effectLst/>
                <a:latin typeface="JetBrains Mono Regular" panose="02000009000000000000" pitchFamily="49" charset="0"/>
              </a:rPr>
              <a:t>value</a:t>
            </a:r>
            <a:r>
              <a:rPr lang="en-AU" sz="1600" b="0" dirty="0">
                <a:solidFill>
                  <a:srgbClr val="DC3318"/>
                </a:solidFill>
                <a:effectLst/>
                <a:latin typeface="JetBrains Mono Regular" panose="02000009000000000000" pitchFamily="49" charset="0"/>
              </a:rPr>
              <a:t>} </a:t>
            </a:r>
            <a:r>
              <a:rPr lang="en-AU" sz="1600" b="0" i="1" dirty="0">
                <a:solidFill>
                  <a:srgbClr val="333333"/>
                </a:solidFill>
                <a:effectLst/>
                <a:latin typeface="JetBrains Mono Regular" panose="02000009000000000000" pitchFamily="49" charset="0"/>
              </a:rPr>
              <a:t>=</a:t>
            </a:r>
            <a:r>
              <a:rPr lang="en-AU" sz="1600" b="0" dirty="0">
                <a:solidFill>
                  <a:srgbClr val="DC3318"/>
                </a:solidFill>
                <a:effectLst/>
                <a:latin typeface="JetBrains Mono Regular" panose="02000009000000000000" pitchFamily="49" charset="0"/>
              </a:rPr>
              <a:t> </a:t>
            </a:r>
            <a:r>
              <a:rPr lang="en-AU" sz="1600" b="0" dirty="0" err="1">
                <a:solidFill>
                  <a:srgbClr val="1D8991"/>
                </a:solidFill>
                <a:effectLst/>
                <a:latin typeface="JetBrains Mono Regular" panose="02000009000000000000" pitchFamily="49" charset="0"/>
              </a:rPr>
              <a:t>openBracket</a:t>
            </a:r>
            <a:r>
              <a:rPr lang="en-AU" sz="1600" b="0" dirty="0">
                <a:solidFill>
                  <a:srgbClr val="DC3318"/>
                </a:solidFill>
                <a:effectLst/>
                <a:latin typeface="JetBrains Mono Regular" panose="02000009000000000000" pitchFamily="49" charset="0"/>
              </a:rPr>
              <a:t>(</a:t>
            </a:r>
            <a:r>
              <a:rPr lang="en-AU" sz="1600" b="0" dirty="0">
                <a:solidFill>
                  <a:srgbClr val="DA103F"/>
                </a:solidFill>
                <a:effectLst/>
                <a:latin typeface="JetBrains Mono Regular" panose="02000009000000000000" pitchFamily="49" charset="0"/>
              </a:rPr>
              <a:t>input</a:t>
            </a:r>
            <a:r>
              <a:rPr lang="en-AU" sz="1600" b="0" dirty="0">
                <a:solidFill>
                  <a:srgbClr val="DC3318"/>
                </a:solidFill>
                <a:effectLst/>
                <a:latin typeface="JetBrains Mono Regular" panose="02000009000000000000" pitchFamily="49" charset="0"/>
              </a:rPr>
              <a:t>));</a:t>
            </a:r>
            <a:endParaRPr lang="en-AU" sz="1600" b="0" dirty="0">
              <a:solidFill>
                <a:srgbClr val="333333"/>
              </a:solidFill>
              <a:effectLst/>
              <a:latin typeface="JetBrains Mono Regular" panose="02000009000000000000" pitchFamily="49" charset="0"/>
            </a:endParaRPr>
          </a:p>
        </p:txBody>
      </p:sp>
      <p:sp>
        <p:nvSpPr>
          <p:cNvPr id="10" name="TextBox 9">
            <a:extLst>
              <a:ext uri="{FF2B5EF4-FFF2-40B4-BE49-F238E27FC236}">
                <a16:creationId xmlns:a16="http://schemas.microsoft.com/office/drawing/2014/main" id="{1E5CB652-CCB4-87D9-7D96-FDB16CAD2BB9}"/>
              </a:ext>
            </a:extLst>
          </p:cNvPr>
          <p:cNvSpPr txBox="1"/>
          <p:nvPr/>
        </p:nvSpPr>
        <p:spPr>
          <a:xfrm>
            <a:off x="8332525" y="3350240"/>
            <a:ext cx="2795960" cy="923330"/>
          </a:xfrm>
          <a:prstGeom prst="rect">
            <a:avLst/>
          </a:prstGeom>
          <a:noFill/>
        </p:spPr>
        <p:txBody>
          <a:bodyPr wrap="square" rtlCol="0">
            <a:spAutoFit/>
          </a:bodyPr>
          <a:lstStyle/>
          <a:p>
            <a:r>
              <a:rPr lang="en-AU" dirty="0">
                <a:ln w="0"/>
                <a:effectLst>
                  <a:outerShdw blurRad="38100" dist="19050" dir="2700000" algn="tl" rotWithShape="0">
                    <a:schemeClr val="dk1">
                      <a:alpha val="40000"/>
                    </a:schemeClr>
                  </a:outerShdw>
                </a:effectLst>
                <a:latin typeface="Fira Sans Light" panose="020B0403050000020004" pitchFamily="34" charset="0"/>
              </a:rPr>
              <a:t>Is syntactic sugar for</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
        <p:nvSpPr>
          <p:cNvPr id="12" name="TextBox 11">
            <a:extLst>
              <a:ext uri="{FF2B5EF4-FFF2-40B4-BE49-F238E27FC236}">
                <a16:creationId xmlns:a16="http://schemas.microsoft.com/office/drawing/2014/main" id="{AC2A4583-50C7-C5C8-E88B-E4C0DDC0B007}"/>
              </a:ext>
            </a:extLst>
          </p:cNvPr>
          <p:cNvSpPr txBox="1"/>
          <p:nvPr/>
        </p:nvSpPr>
        <p:spPr>
          <a:xfrm>
            <a:off x="7262123" y="4273570"/>
            <a:ext cx="4936764" cy="861774"/>
          </a:xfrm>
          <a:prstGeom prst="rect">
            <a:avLst/>
          </a:prstGeom>
          <a:noFill/>
        </p:spPr>
        <p:txBody>
          <a:bodyPr wrap="square">
            <a:spAutoFit/>
          </a:bodyPr>
          <a:lstStyle/>
          <a:p>
            <a:r>
              <a:rPr lang="en-AU" sz="1600" b="0" i="1" dirty="0">
                <a:solidFill>
                  <a:srgbClr val="8A31B9"/>
                </a:solidFill>
                <a:effectLst/>
                <a:latin typeface="JetBrains Mono Regular" panose="02000009000000000000" pitchFamily="49" charset="0"/>
              </a:rPr>
              <a:t>let</a:t>
            </a:r>
            <a:r>
              <a:rPr lang="en-AU" sz="1600" b="0" dirty="0">
                <a:solidFill>
                  <a:srgbClr val="DC3318"/>
                </a:solidFill>
                <a:effectLst/>
                <a:latin typeface="JetBrains Mono Regular" panose="02000009000000000000" pitchFamily="49" charset="0"/>
              </a:rPr>
              <a:t> </a:t>
            </a:r>
            <a:r>
              <a:rPr lang="en-AU" sz="1600" b="0" dirty="0" err="1">
                <a:solidFill>
                  <a:srgbClr val="DA103F"/>
                </a:solidFill>
                <a:effectLst/>
                <a:latin typeface="JetBrains Mono Regular" panose="02000009000000000000" pitchFamily="49" charset="0"/>
              </a:rPr>
              <a:t>parserResult</a:t>
            </a:r>
            <a:r>
              <a:rPr lang="en-AU" sz="1600" b="0" dirty="0">
                <a:solidFill>
                  <a:srgbClr val="DC3318"/>
                </a:solidFill>
                <a:effectLst/>
                <a:latin typeface="JetBrains Mono Regular" panose="02000009000000000000" pitchFamily="49" charset="0"/>
              </a:rPr>
              <a:t> </a:t>
            </a:r>
            <a:r>
              <a:rPr lang="en-AU" sz="1600" b="0" i="1" dirty="0">
                <a:solidFill>
                  <a:srgbClr val="333333"/>
                </a:solidFill>
                <a:effectLst/>
                <a:latin typeface="JetBrains Mono Regular" panose="02000009000000000000" pitchFamily="49" charset="0"/>
              </a:rPr>
              <a:t>=</a:t>
            </a:r>
            <a:r>
              <a:rPr lang="en-AU" sz="1600" b="0" dirty="0">
                <a:solidFill>
                  <a:srgbClr val="DC3318"/>
                </a:solidFill>
                <a:effectLst/>
                <a:latin typeface="JetBrains Mono Regular" panose="02000009000000000000" pitchFamily="49" charset="0"/>
              </a:rPr>
              <a:t> </a:t>
            </a:r>
            <a:r>
              <a:rPr lang="en-AU" sz="1600" b="0" dirty="0" err="1">
                <a:solidFill>
                  <a:srgbClr val="1D8991"/>
                </a:solidFill>
                <a:effectLst/>
                <a:latin typeface="JetBrains Mono Regular" panose="02000009000000000000" pitchFamily="49" charset="0"/>
              </a:rPr>
              <a:t>openBracket</a:t>
            </a:r>
            <a:r>
              <a:rPr lang="en-AU" sz="1600" b="0" dirty="0">
                <a:solidFill>
                  <a:srgbClr val="DC3318"/>
                </a:solidFill>
                <a:effectLst/>
                <a:latin typeface="JetBrains Mono Regular" panose="02000009000000000000" pitchFamily="49" charset="0"/>
              </a:rPr>
              <a:t>(</a:t>
            </a:r>
            <a:r>
              <a:rPr lang="en-AU" sz="1600" b="0" dirty="0">
                <a:solidFill>
                  <a:srgbClr val="DA103F"/>
                </a:solidFill>
                <a:effectLst/>
                <a:latin typeface="JetBrains Mono Regular" panose="02000009000000000000" pitchFamily="49" charset="0"/>
              </a:rPr>
              <a:t>input</a:t>
            </a:r>
            <a:r>
              <a:rPr lang="en-AU" sz="1600" b="0" dirty="0">
                <a:solidFill>
                  <a:srgbClr val="DC3318"/>
                </a:solidFill>
                <a:effectLst/>
                <a:latin typeface="JetBrains Mono Regular" panose="02000009000000000000" pitchFamily="49" charset="0"/>
              </a:rPr>
              <a:t>);</a:t>
            </a:r>
            <a:endParaRPr lang="en-AU" sz="1600" b="0" dirty="0">
              <a:solidFill>
                <a:srgbClr val="333333"/>
              </a:solidFill>
              <a:effectLst/>
              <a:latin typeface="JetBrains Mono Regular" panose="02000009000000000000" pitchFamily="49" charset="0"/>
            </a:endParaRPr>
          </a:p>
          <a:p>
            <a:r>
              <a:rPr lang="en-AU" sz="1600" b="0" dirty="0">
                <a:solidFill>
                  <a:srgbClr val="DA103F"/>
                </a:solidFill>
                <a:effectLst/>
                <a:latin typeface="JetBrains Mono Regular" panose="02000009000000000000" pitchFamily="49" charset="0"/>
              </a:rPr>
              <a:t>input</a:t>
            </a:r>
            <a:r>
              <a:rPr lang="en-AU" sz="1600" b="0" dirty="0">
                <a:solidFill>
                  <a:srgbClr val="DC3318"/>
                </a:solidFill>
                <a:effectLst/>
                <a:latin typeface="JetBrains Mono Regular" panose="02000009000000000000" pitchFamily="49" charset="0"/>
              </a:rPr>
              <a:t> </a:t>
            </a:r>
            <a:r>
              <a:rPr lang="en-AU" sz="1600" b="0" i="1" dirty="0">
                <a:solidFill>
                  <a:srgbClr val="333333"/>
                </a:solidFill>
                <a:effectLst/>
                <a:latin typeface="JetBrains Mono Regular" panose="02000009000000000000" pitchFamily="49" charset="0"/>
              </a:rPr>
              <a:t>=</a:t>
            </a:r>
            <a:r>
              <a:rPr lang="en-AU" sz="1600" b="0" dirty="0">
                <a:solidFill>
                  <a:srgbClr val="DC3318"/>
                </a:solidFill>
                <a:effectLst/>
                <a:latin typeface="JetBrains Mono Regular" panose="02000009000000000000" pitchFamily="49" charset="0"/>
              </a:rPr>
              <a:t> </a:t>
            </a:r>
            <a:r>
              <a:rPr lang="en-AU" sz="1600" b="0" dirty="0" err="1">
                <a:solidFill>
                  <a:srgbClr val="DA103F"/>
                </a:solidFill>
                <a:effectLst/>
                <a:latin typeface="JetBrains Mono Regular" panose="02000009000000000000" pitchFamily="49" charset="0"/>
              </a:rPr>
              <a:t>parserResult</a:t>
            </a:r>
            <a:r>
              <a:rPr lang="en-AU" sz="1600" b="0" dirty="0" err="1">
                <a:solidFill>
                  <a:srgbClr val="DC3318"/>
                </a:solidFill>
                <a:effectLst/>
                <a:latin typeface="JetBrains Mono Regular" panose="02000009000000000000" pitchFamily="49" charset="0"/>
              </a:rPr>
              <a:t>.</a:t>
            </a:r>
            <a:r>
              <a:rPr lang="en-AU" sz="1600" b="0" dirty="0" err="1">
                <a:solidFill>
                  <a:srgbClr val="DA103F"/>
                </a:solidFill>
                <a:effectLst/>
                <a:latin typeface="JetBrains Mono Regular" panose="02000009000000000000" pitchFamily="49" charset="0"/>
              </a:rPr>
              <a:t>input</a:t>
            </a:r>
            <a:r>
              <a:rPr lang="en-AU" sz="1600" b="0" dirty="0">
                <a:solidFill>
                  <a:srgbClr val="DC3318"/>
                </a:solidFill>
                <a:effectLst/>
                <a:latin typeface="JetBrains Mono Regular" panose="02000009000000000000" pitchFamily="49" charset="0"/>
              </a:rPr>
              <a:t>;</a:t>
            </a:r>
            <a:endParaRPr lang="en-AU" sz="1600" b="0" dirty="0">
              <a:solidFill>
                <a:srgbClr val="333333"/>
              </a:solidFill>
              <a:effectLst/>
              <a:latin typeface="JetBrains Mono Regular" panose="02000009000000000000" pitchFamily="49" charset="0"/>
            </a:endParaRPr>
          </a:p>
          <a:p>
            <a:r>
              <a:rPr lang="en-AU" sz="1600" b="0" dirty="0">
                <a:solidFill>
                  <a:srgbClr val="DA103F"/>
                </a:solidFill>
                <a:effectLst/>
                <a:latin typeface="JetBrains Mono Regular" panose="02000009000000000000" pitchFamily="49" charset="0"/>
              </a:rPr>
              <a:t>value</a:t>
            </a:r>
            <a:r>
              <a:rPr lang="en-AU" sz="1600" b="0" dirty="0">
                <a:solidFill>
                  <a:srgbClr val="DC3318"/>
                </a:solidFill>
                <a:effectLst/>
                <a:latin typeface="JetBrains Mono Regular" panose="02000009000000000000" pitchFamily="49" charset="0"/>
              </a:rPr>
              <a:t> </a:t>
            </a:r>
            <a:r>
              <a:rPr lang="en-AU" sz="1600" b="0" i="1" dirty="0">
                <a:solidFill>
                  <a:srgbClr val="333333"/>
                </a:solidFill>
                <a:effectLst/>
                <a:latin typeface="JetBrains Mono Regular" panose="02000009000000000000" pitchFamily="49" charset="0"/>
              </a:rPr>
              <a:t>=</a:t>
            </a:r>
            <a:r>
              <a:rPr lang="en-AU" sz="1600" b="0" dirty="0">
                <a:solidFill>
                  <a:srgbClr val="DC3318"/>
                </a:solidFill>
                <a:effectLst/>
                <a:latin typeface="JetBrains Mono Regular" panose="02000009000000000000" pitchFamily="49" charset="0"/>
              </a:rPr>
              <a:t> </a:t>
            </a:r>
            <a:r>
              <a:rPr lang="en-AU" sz="1600" b="0" dirty="0" err="1">
                <a:solidFill>
                  <a:srgbClr val="DA103F"/>
                </a:solidFill>
                <a:effectLst/>
                <a:latin typeface="JetBrains Mono Regular" panose="02000009000000000000" pitchFamily="49" charset="0"/>
              </a:rPr>
              <a:t>parserResult</a:t>
            </a:r>
            <a:r>
              <a:rPr lang="en-AU" sz="1600" b="0" dirty="0" err="1">
                <a:solidFill>
                  <a:srgbClr val="DC3318"/>
                </a:solidFill>
                <a:effectLst/>
                <a:latin typeface="JetBrains Mono Regular" panose="02000009000000000000" pitchFamily="49" charset="0"/>
              </a:rPr>
              <a:t>.</a:t>
            </a:r>
            <a:r>
              <a:rPr lang="en-AU" sz="1600" b="0" dirty="0" err="1">
                <a:solidFill>
                  <a:srgbClr val="DA103F"/>
                </a:solidFill>
                <a:effectLst/>
                <a:latin typeface="JetBrains Mono Regular" panose="02000009000000000000" pitchFamily="49" charset="0"/>
              </a:rPr>
              <a:t>value</a:t>
            </a:r>
            <a:r>
              <a:rPr lang="en-AU" sz="1600" b="0" dirty="0">
                <a:solidFill>
                  <a:srgbClr val="DC3318"/>
                </a:solidFill>
                <a:effectLst/>
                <a:latin typeface="JetBrains Mono Regular" panose="02000009000000000000" pitchFamily="49" charset="0"/>
              </a:rPr>
              <a:t>;</a:t>
            </a:r>
            <a:endParaRPr lang="en-AU" sz="1600" b="0" dirty="0">
              <a:solidFill>
                <a:srgbClr val="333333"/>
              </a:solidFill>
              <a:effectLst/>
              <a:latin typeface="JetBrains Mono Regular" panose="02000009000000000000" pitchFamily="49" charset="0"/>
            </a:endParaRPr>
          </a:p>
        </p:txBody>
      </p:sp>
      <p:pic>
        <p:nvPicPr>
          <p:cNvPr id="14" name="Picture 13" descr="A cartoon of a child with a surprised expression&#10;&#10;Description automatically generated">
            <a:extLst>
              <a:ext uri="{FF2B5EF4-FFF2-40B4-BE49-F238E27FC236}">
                <a16:creationId xmlns:a16="http://schemas.microsoft.com/office/drawing/2014/main" id="{4B539931-BFBD-9B5A-5489-33A27FF3DF56}"/>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flipH="1">
            <a:off x="4713485" y="4572568"/>
            <a:ext cx="2438129" cy="2648499"/>
          </a:xfrm>
          <a:prstGeom prst="rect">
            <a:avLst/>
          </a:prstGeom>
        </p:spPr>
      </p:pic>
      <p:sp>
        <p:nvSpPr>
          <p:cNvPr id="16" name="TextBox 15">
            <a:extLst>
              <a:ext uri="{FF2B5EF4-FFF2-40B4-BE49-F238E27FC236}">
                <a16:creationId xmlns:a16="http://schemas.microsoft.com/office/drawing/2014/main" id="{6AF22F8A-B661-7652-1B82-949EE16BFC90}"/>
              </a:ext>
            </a:extLst>
          </p:cNvPr>
          <p:cNvSpPr txBox="1"/>
          <p:nvPr/>
        </p:nvSpPr>
        <p:spPr>
          <a:xfrm>
            <a:off x="8044918" y="5691157"/>
            <a:ext cx="3847338" cy="1477328"/>
          </a:xfrm>
          <a:prstGeom prst="rect">
            <a:avLst/>
          </a:prstGeom>
          <a:noFill/>
        </p:spPr>
        <p:txBody>
          <a:bodyPr wrap="square" rtlCol="0">
            <a:spAutoFit/>
          </a:bodyPr>
          <a:lstStyle/>
          <a:p>
            <a:r>
              <a:rPr lang="en-AU" dirty="0">
                <a:ln w="0"/>
                <a:effectLst>
                  <a:outerShdw blurRad="38100" dist="19050" dir="2700000" algn="tl" rotWithShape="0">
                    <a:schemeClr val="dk1">
                      <a:alpha val="40000"/>
                    </a:schemeClr>
                  </a:outerShdw>
                </a:effectLst>
                <a:latin typeface="Fira Sans Light" panose="020B0403050000020004" pitchFamily="34" charset="0"/>
              </a:rPr>
              <a:t>the brackets around the </a:t>
            </a:r>
            <a:r>
              <a:rPr lang="en-AU" dirty="0" err="1">
                <a:ln w="0"/>
                <a:effectLst>
                  <a:outerShdw blurRad="38100" dist="19050" dir="2700000" algn="tl" rotWithShape="0">
                    <a:schemeClr val="dk1">
                      <a:alpha val="40000"/>
                    </a:schemeClr>
                  </a:outerShdw>
                </a:effectLst>
                <a:latin typeface="Fira Sans Light" panose="020B0403050000020004" pitchFamily="34" charset="0"/>
              </a:rPr>
              <a:t>destructuring</a:t>
            </a:r>
            <a:r>
              <a:rPr lang="en-AU" dirty="0">
                <a:ln w="0"/>
                <a:effectLst>
                  <a:outerShdw blurRad="38100" dist="19050" dir="2700000" algn="tl" rotWithShape="0">
                    <a:schemeClr val="dk1">
                      <a:alpha val="40000"/>
                    </a:schemeClr>
                  </a:outerShdw>
                </a:effectLst>
                <a:latin typeface="Fira Sans Light" panose="020B0403050000020004" pitchFamily="34" charset="0"/>
              </a:rPr>
              <a:t> are necessary because </a:t>
            </a:r>
            <a:r>
              <a:rPr lang="en-AU" dirty="0" err="1">
                <a:ln w="0"/>
                <a:effectLst>
                  <a:outerShdw blurRad="38100" dist="19050" dir="2700000" algn="tl" rotWithShape="0">
                    <a:schemeClr val="dk1">
                      <a:alpha val="40000"/>
                    </a:schemeClr>
                  </a:outerShdw>
                </a:effectLst>
                <a:latin typeface="Fira Sans Light" panose="020B0403050000020004" pitchFamily="34" charset="0"/>
              </a:rPr>
              <a:t>javascript</a:t>
            </a:r>
            <a:r>
              <a:rPr lang="en-AU" dirty="0">
                <a:ln w="0"/>
                <a:effectLst>
                  <a:outerShdw blurRad="38100" dist="19050" dir="2700000" algn="tl" rotWithShape="0">
                    <a:schemeClr val="dk1">
                      <a:alpha val="40000"/>
                    </a:schemeClr>
                  </a:outerShdw>
                </a:effectLst>
                <a:latin typeface="Fira Sans Light" panose="020B0403050000020004" pitchFamily="34" charset="0"/>
              </a:rPr>
              <a:t> sucks</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
        <p:nvSpPr>
          <p:cNvPr id="17" name="TextBox 16">
            <a:extLst>
              <a:ext uri="{FF2B5EF4-FFF2-40B4-BE49-F238E27FC236}">
                <a16:creationId xmlns:a16="http://schemas.microsoft.com/office/drawing/2014/main" id="{C752C192-B329-0971-F76C-F62D61501390}"/>
              </a:ext>
            </a:extLst>
          </p:cNvPr>
          <p:cNvSpPr txBox="1"/>
          <p:nvPr/>
        </p:nvSpPr>
        <p:spPr>
          <a:xfrm>
            <a:off x="391505" y="1653952"/>
            <a:ext cx="6096000" cy="4524315"/>
          </a:xfrm>
          <a:prstGeom prst="rect">
            <a:avLst/>
          </a:prstGeom>
          <a:noFill/>
        </p:spPr>
        <p:txBody>
          <a:bodyPr wrap="square">
            <a:spAutoFit/>
          </a:bodyPr>
          <a:lstStyle/>
          <a:p>
            <a:r>
              <a:rPr lang="en-AU" b="0" i="1" dirty="0">
                <a:solidFill>
                  <a:srgbClr val="444B6A"/>
                </a:solidFill>
                <a:effectLst/>
                <a:latin typeface="JetBrains Mono Regular" panose="02000009000000000000" pitchFamily="49" charset="0"/>
              </a:rPr>
              <a:t>// list ::= "[" </a:t>
            </a:r>
            <a:r>
              <a:rPr lang="en-AU" b="0" i="1" dirty="0" err="1">
                <a:solidFill>
                  <a:srgbClr val="444B6A"/>
                </a:solidFill>
                <a:effectLst/>
                <a:latin typeface="JetBrains Mono Regular" panose="02000009000000000000" pitchFamily="49" charset="0"/>
              </a:rPr>
              <a:t>inner_list</a:t>
            </a:r>
            <a:r>
              <a:rPr lang="en-AU" b="0" i="1" dirty="0">
                <a:solidFill>
                  <a:srgbClr val="444B6A"/>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BB9AF7"/>
                </a:solidFill>
                <a:effectLst/>
                <a:latin typeface="JetBrains Mono Regular" panose="02000009000000000000" pitchFamily="49" charset="0"/>
              </a:rPr>
              <a:t>function</a:t>
            </a:r>
            <a:r>
              <a:rPr lang="en-AU" b="0" dirty="0">
                <a:solidFill>
                  <a:srgbClr val="C0CAF5"/>
                </a:solidFill>
                <a:effectLst/>
                <a:latin typeface="JetBrains Mono Regular" panose="02000009000000000000" pitchFamily="49" charset="0"/>
              </a:rPr>
              <a:t> </a:t>
            </a:r>
            <a:r>
              <a:rPr lang="en-AU" b="0" dirty="0">
                <a:solidFill>
                  <a:srgbClr val="7AA2F7"/>
                </a:solidFill>
                <a:effectLst/>
                <a:latin typeface="JetBrains Mono Regular" panose="02000009000000000000" pitchFamily="49" charset="0"/>
              </a:rPr>
              <a:t>list</a:t>
            </a:r>
            <a:r>
              <a:rPr lang="en-AU" b="0" dirty="0">
                <a:solidFill>
                  <a:srgbClr val="9ABDF5"/>
                </a:solidFill>
                <a:effectLst/>
                <a:latin typeface="JetBrains Mono Regular" panose="02000009000000000000" pitchFamily="49" charset="0"/>
              </a:rPr>
              <a:t>(</a:t>
            </a:r>
            <a:r>
              <a:rPr lang="en-AU" b="0" dirty="0">
                <a:solidFill>
                  <a:srgbClr val="E0AF68"/>
                </a:solidFill>
                <a:effectLst/>
                <a:latin typeface="JetBrains Mono Regular" panose="02000009000000000000" pitchFamily="49" charset="0"/>
              </a:rPr>
              <a:t>input</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9ABDF5"/>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i="1" dirty="0">
                <a:solidFill>
                  <a:srgbClr val="9D7CD8"/>
                </a:solidFill>
                <a:effectLst/>
                <a:latin typeface="JetBrains Mono Regular" panose="02000009000000000000" pitchFamily="49" charset="0"/>
              </a:rPr>
              <a:t>let</a:t>
            </a:r>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value</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9ABDF5"/>
                </a:solidFill>
                <a:effectLst/>
                <a:latin typeface="JetBrains Mono Regular" panose="02000009000000000000" pitchFamily="49" charset="0"/>
              </a:rPr>
              <a:t>    ({</a:t>
            </a:r>
            <a:r>
              <a:rPr lang="en-AU" b="0" dirty="0">
                <a:solidFill>
                  <a:srgbClr val="C0CAF5"/>
                </a:solidFill>
                <a:effectLst/>
                <a:latin typeface="JetBrains Mono Regular" panose="02000009000000000000" pitchFamily="49" charset="0"/>
              </a:rPr>
              <a:t>input</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a:solidFill>
                  <a:srgbClr val="C0CAF5"/>
                </a:solidFill>
                <a:effectLst/>
                <a:latin typeface="JetBrains Mono Regular" panose="02000009000000000000" pitchFamily="49" charset="0"/>
              </a:rPr>
              <a:t>value</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err="1">
                <a:solidFill>
                  <a:srgbClr val="7AA2F7"/>
                </a:solidFill>
                <a:effectLst/>
                <a:latin typeface="JetBrains Mono Regular" panose="02000009000000000000" pitchFamily="49" charset="0"/>
              </a:rPr>
              <a:t>openBracket</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input</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9ABDF5"/>
                </a:solidFill>
                <a:effectLst/>
                <a:latin typeface="JetBrains Mono Regular" panose="02000009000000000000" pitchFamily="49" charset="0"/>
              </a:rPr>
              <a:t>    ({</a:t>
            </a:r>
            <a:r>
              <a:rPr lang="en-AU" b="0" dirty="0">
                <a:solidFill>
                  <a:srgbClr val="C0CAF5"/>
                </a:solidFill>
                <a:effectLst/>
                <a:latin typeface="JetBrains Mono Regular" panose="02000009000000000000" pitchFamily="49" charset="0"/>
              </a:rPr>
              <a:t>input</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a:solidFill>
                  <a:srgbClr val="C0CAF5"/>
                </a:solidFill>
                <a:effectLst/>
                <a:latin typeface="JetBrains Mono Regular" panose="02000009000000000000" pitchFamily="49" charset="0"/>
              </a:rPr>
              <a:t>value</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err="1">
                <a:solidFill>
                  <a:srgbClr val="7AA2F7"/>
                </a:solidFill>
                <a:effectLst/>
                <a:latin typeface="JetBrains Mono Regular" panose="02000009000000000000" pitchFamily="49" charset="0"/>
              </a:rPr>
              <a:t>innerList</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input</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89DDFF"/>
                </a:solidFill>
                <a:effectLst/>
                <a:latin typeface="JetBrains Mono Regular" panose="02000009000000000000" pitchFamily="49" charset="0"/>
              </a:rPr>
              <a:t>    </a:t>
            </a:r>
            <a:r>
              <a:rPr lang="en-AU" b="0" i="1" dirty="0">
                <a:solidFill>
                  <a:srgbClr val="9D7CD8"/>
                </a:solidFill>
                <a:effectLst/>
                <a:latin typeface="JetBrains Mono Regular" panose="02000009000000000000" pitchFamily="49" charset="0"/>
              </a:rPr>
              <a:t>let</a:t>
            </a:r>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result</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a:solidFill>
                  <a:srgbClr val="C0CAF5"/>
                </a:solidFill>
                <a:effectLst/>
                <a:latin typeface="JetBrains Mono Regular" panose="02000009000000000000" pitchFamily="49" charset="0"/>
              </a:rPr>
              <a:t>value</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9ABDF5"/>
                </a:solidFill>
                <a:effectLst/>
                <a:latin typeface="JetBrains Mono Regular" panose="02000009000000000000" pitchFamily="49" charset="0"/>
              </a:rPr>
              <a:t>    ({</a:t>
            </a:r>
            <a:r>
              <a:rPr lang="en-AU" b="0" dirty="0">
                <a:solidFill>
                  <a:srgbClr val="C0CAF5"/>
                </a:solidFill>
                <a:effectLst/>
                <a:latin typeface="JetBrains Mono Regular" panose="02000009000000000000" pitchFamily="49" charset="0"/>
              </a:rPr>
              <a:t>input</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a:solidFill>
                  <a:srgbClr val="C0CAF5"/>
                </a:solidFill>
                <a:effectLst/>
                <a:latin typeface="JetBrains Mono Regular" panose="02000009000000000000" pitchFamily="49" charset="0"/>
              </a:rPr>
              <a:t>value</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err="1">
                <a:solidFill>
                  <a:srgbClr val="7AA2F7"/>
                </a:solidFill>
                <a:effectLst/>
                <a:latin typeface="JetBrains Mono Regular" panose="02000009000000000000" pitchFamily="49" charset="0"/>
              </a:rPr>
              <a:t>closeBracket</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input</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9ABDF5"/>
                </a:solidFill>
                <a:effectLst/>
                <a:latin typeface="JetBrains Mono Regular" panose="02000009000000000000" pitchFamily="49" charset="0"/>
              </a:rPr>
              <a:t>    </a:t>
            </a:r>
            <a:r>
              <a:rPr lang="en-AU" b="0" i="1" dirty="0">
                <a:solidFill>
                  <a:srgbClr val="BB9AF7"/>
                </a:solidFill>
                <a:effectLst/>
                <a:latin typeface="JetBrains Mono Regular" panose="02000009000000000000" pitchFamily="49" charset="0"/>
              </a:rPr>
              <a:t>return</a:t>
            </a:r>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73DACA"/>
                </a:solidFill>
                <a:effectLst/>
                <a:latin typeface="JetBrains Mono Regular" panose="02000009000000000000" pitchFamily="49" charset="0"/>
              </a:rPr>
              <a:t>value</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a:solidFill>
                  <a:srgbClr val="C0CAF5"/>
                </a:solidFill>
                <a:effectLst/>
                <a:latin typeface="JetBrains Mono Regular" panose="02000009000000000000" pitchFamily="49" charset="0"/>
              </a:rPr>
              <a:t>result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C0CAF5"/>
                </a:solidFill>
                <a:effectLst/>
                <a:latin typeface="JetBrains Mono Regular" panose="02000009000000000000" pitchFamily="49" charset="0"/>
              </a:rPr>
              <a:t>input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p:txBody>
      </p:sp>
      <p:sp>
        <p:nvSpPr>
          <p:cNvPr id="18" name="Title 1">
            <a:extLst>
              <a:ext uri="{FF2B5EF4-FFF2-40B4-BE49-F238E27FC236}">
                <a16:creationId xmlns:a16="http://schemas.microsoft.com/office/drawing/2014/main" id="{5CC0CC63-3AD7-A04A-206C-2F37839012C1}"/>
              </a:ext>
            </a:extLst>
          </p:cNvPr>
          <p:cNvSpPr>
            <a:spLocks noGrp="1"/>
          </p:cNvSpPr>
          <p:nvPr>
            <p:ph type="title"/>
          </p:nvPr>
        </p:nvSpPr>
        <p:spPr>
          <a:xfrm>
            <a:off x="1120948" y="371778"/>
            <a:ext cx="9950103" cy="800226"/>
          </a:xfrm>
        </p:spPr>
        <p:txBody>
          <a:bodyPr/>
          <a:lstStyle/>
          <a:p>
            <a:r>
              <a:rPr lang="en-AU" dirty="0">
                <a:solidFill>
                  <a:schemeClr val="bg1"/>
                </a:solidFill>
                <a:latin typeface="Fira Sans" panose="020B0503050000020004" pitchFamily="34" charset="0"/>
              </a:rPr>
              <a:t>Multiple parser functions in sequence</a:t>
            </a:r>
          </a:p>
        </p:txBody>
      </p:sp>
    </p:spTree>
    <p:extLst>
      <p:ext uri="{BB962C8B-B14F-4D97-AF65-F5344CB8AC3E}">
        <p14:creationId xmlns:p14="http://schemas.microsoft.com/office/powerpoint/2010/main" val="365806259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Parsing either a list or an int</a:t>
            </a:r>
          </a:p>
        </p:txBody>
      </p:sp>
      <p:sp>
        <p:nvSpPr>
          <p:cNvPr id="5" name="TextBox 4">
            <a:extLst>
              <a:ext uri="{FF2B5EF4-FFF2-40B4-BE49-F238E27FC236}">
                <a16:creationId xmlns:a16="http://schemas.microsoft.com/office/drawing/2014/main" id="{FB5F802E-BB05-A0D4-B038-0CDB640E3B62}"/>
              </a:ext>
            </a:extLst>
          </p:cNvPr>
          <p:cNvSpPr txBox="1"/>
          <p:nvPr/>
        </p:nvSpPr>
        <p:spPr>
          <a:xfrm>
            <a:off x="1077362" y="2071000"/>
            <a:ext cx="6952376" cy="3693319"/>
          </a:xfrm>
          <a:prstGeom prst="rect">
            <a:avLst/>
          </a:prstGeom>
          <a:noFill/>
        </p:spPr>
        <p:txBody>
          <a:bodyPr wrap="square">
            <a:spAutoFit/>
          </a:bodyPr>
          <a:lstStyle/>
          <a:p>
            <a:r>
              <a:rPr lang="en-AU" b="0" i="1" dirty="0">
                <a:solidFill>
                  <a:srgbClr val="444B6A"/>
                </a:solidFill>
                <a:effectLst/>
                <a:latin typeface="JetBrains Mono Regular" panose="02000009000000000000" pitchFamily="49" charset="0"/>
              </a:rPr>
              <a:t>// element ::= list | integer</a:t>
            </a:r>
            <a:endParaRPr lang="en-AU" b="0" dirty="0">
              <a:solidFill>
                <a:srgbClr val="A9B1D6"/>
              </a:solidFill>
              <a:effectLst/>
              <a:latin typeface="JetBrains Mono Regular" panose="02000009000000000000" pitchFamily="49" charset="0"/>
            </a:endParaRPr>
          </a:p>
          <a:p>
            <a:r>
              <a:rPr lang="en-AU" b="0" dirty="0">
                <a:solidFill>
                  <a:srgbClr val="BB9AF7"/>
                </a:solidFill>
                <a:effectLst/>
                <a:latin typeface="JetBrains Mono Regular" panose="02000009000000000000" pitchFamily="49" charset="0"/>
              </a:rPr>
              <a:t>function</a:t>
            </a:r>
            <a:r>
              <a:rPr lang="en-AU" b="0" dirty="0">
                <a:solidFill>
                  <a:srgbClr val="C0CAF5"/>
                </a:solidFill>
                <a:effectLst/>
                <a:latin typeface="JetBrains Mono Regular" panose="02000009000000000000" pitchFamily="49" charset="0"/>
              </a:rPr>
              <a:t> </a:t>
            </a:r>
            <a:r>
              <a:rPr lang="en-AU" b="0" dirty="0">
                <a:solidFill>
                  <a:srgbClr val="7AA2F7"/>
                </a:solidFill>
                <a:effectLst/>
                <a:latin typeface="JetBrains Mono Regular" panose="02000009000000000000" pitchFamily="49" charset="0"/>
              </a:rPr>
              <a:t>element</a:t>
            </a:r>
            <a:r>
              <a:rPr lang="en-AU" b="0" dirty="0">
                <a:solidFill>
                  <a:srgbClr val="9ABDF5"/>
                </a:solidFill>
                <a:effectLst/>
                <a:latin typeface="JetBrains Mono Regular" panose="02000009000000000000" pitchFamily="49" charset="0"/>
              </a:rPr>
              <a:t>(</a:t>
            </a:r>
            <a:r>
              <a:rPr lang="en-AU" b="0" dirty="0">
                <a:solidFill>
                  <a:srgbClr val="E0AF68"/>
                </a:solidFill>
                <a:effectLst/>
                <a:latin typeface="JetBrains Mono Regular" panose="02000009000000000000" pitchFamily="49" charset="0"/>
              </a:rPr>
              <a:t>input</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9ABDF5"/>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try</a:t>
            </a:r>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i="1" dirty="0">
                <a:solidFill>
                  <a:srgbClr val="BB9AF7"/>
                </a:solidFill>
                <a:effectLst/>
                <a:latin typeface="JetBrains Mono Regular" panose="02000009000000000000" pitchFamily="49" charset="0"/>
              </a:rPr>
              <a:t>return</a:t>
            </a:r>
            <a:r>
              <a:rPr lang="en-AU" b="0" dirty="0">
                <a:solidFill>
                  <a:srgbClr val="9ABDF5"/>
                </a:solidFill>
                <a:effectLst/>
                <a:latin typeface="JetBrains Mono Regular" panose="02000009000000000000" pitchFamily="49" charset="0"/>
              </a:rPr>
              <a:t> </a:t>
            </a:r>
            <a:r>
              <a:rPr lang="en-AU" b="0" dirty="0">
                <a:solidFill>
                  <a:srgbClr val="7AA2F7"/>
                </a:solidFill>
                <a:effectLst/>
                <a:latin typeface="JetBrains Mono Regular" panose="02000009000000000000" pitchFamily="49" charset="0"/>
              </a:rPr>
              <a:t>list</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input</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 </a:t>
            </a:r>
            <a:r>
              <a:rPr lang="en-AU" b="0" dirty="0">
                <a:solidFill>
                  <a:srgbClr val="BB9AF7"/>
                </a:solidFill>
                <a:effectLst/>
                <a:latin typeface="JetBrains Mono Regular" panose="02000009000000000000" pitchFamily="49" charset="0"/>
              </a:rPr>
              <a:t>catch</a:t>
            </a:r>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try</a:t>
            </a:r>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i="1" dirty="0">
                <a:solidFill>
                  <a:srgbClr val="BB9AF7"/>
                </a:solidFill>
                <a:effectLst/>
                <a:latin typeface="JetBrains Mono Regular" panose="02000009000000000000" pitchFamily="49" charset="0"/>
              </a:rPr>
              <a:t>return</a:t>
            </a:r>
            <a:r>
              <a:rPr lang="en-AU" b="0" dirty="0">
                <a:solidFill>
                  <a:srgbClr val="9ABDF5"/>
                </a:solidFill>
                <a:effectLst/>
                <a:latin typeface="JetBrains Mono Regular" panose="02000009000000000000" pitchFamily="49" charset="0"/>
              </a:rPr>
              <a:t> </a:t>
            </a:r>
            <a:r>
              <a:rPr lang="en-AU" b="0" dirty="0">
                <a:solidFill>
                  <a:srgbClr val="7AA2F7"/>
                </a:solidFill>
                <a:effectLst/>
                <a:latin typeface="JetBrains Mono Regular" panose="02000009000000000000" pitchFamily="49" charset="0"/>
              </a:rPr>
              <a:t>integer</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input</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 </a:t>
            </a:r>
            <a:r>
              <a:rPr lang="en-AU" b="0" dirty="0">
                <a:solidFill>
                  <a:srgbClr val="BB9AF7"/>
                </a:solidFill>
                <a:effectLst/>
                <a:latin typeface="JetBrains Mono Regular" panose="02000009000000000000" pitchFamily="49" charset="0"/>
              </a:rPr>
              <a:t>catch</a:t>
            </a:r>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throw</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ECE6A"/>
                </a:solidFill>
                <a:effectLst/>
                <a:latin typeface="JetBrains Mono Regular" panose="02000009000000000000" pitchFamily="49" charset="0"/>
              </a:rPr>
              <a:t>element: couldn't parse as either list or char</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p:txBody>
      </p:sp>
    </p:spTree>
    <p:extLst>
      <p:ext uri="{BB962C8B-B14F-4D97-AF65-F5344CB8AC3E}">
        <p14:creationId xmlns:p14="http://schemas.microsoft.com/office/powerpoint/2010/main" val="262135547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Parsing… or not</a:t>
            </a:r>
          </a:p>
        </p:txBody>
      </p:sp>
      <p:sp>
        <p:nvSpPr>
          <p:cNvPr id="4" name="TextBox 3">
            <a:extLst>
              <a:ext uri="{FF2B5EF4-FFF2-40B4-BE49-F238E27FC236}">
                <a16:creationId xmlns:a16="http://schemas.microsoft.com/office/drawing/2014/main" id="{BD21FDA6-BB55-570C-54AA-8B5EB1C57AD6}"/>
              </a:ext>
            </a:extLst>
          </p:cNvPr>
          <p:cNvSpPr txBox="1"/>
          <p:nvPr/>
        </p:nvSpPr>
        <p:spPr>
          <a:xfrm>
            <a:off x="1203195" y="2121334"/>
            <a:ext cx="8838425" cy="3416320"/>
          </a:xfrm>
          <a:prstGeom prst="rect">
            <a:avLst/>
          </a:prstGeom>
          <a:noFill/>
        </p:spPr>
        <p:txBody>
          <a:bodyPr wrap="square">
            <a:spAutoFit/>
          </a:bodyPr>
          <a:lstStyle/>
          <a:p>
            <a:r>
              <a:rPr lang="en-AU" b="0" i="1" dirty="0">
                <a:solidFill>
                  <a:srgbClr val="444B6A"/>
                </a:solidFill>
                <a:effectLst/>
                <a:latin typeface="JetBrains Mono Regular" panose="02000009000000000000" pitchFamily="49" charset="0"/>
              </a:rPr>
              <a:t>// </a:t>
            </a:r>
            <a:r>
              <a:rPr lang="en-AU" b="0" i="1" dirty="0" err="1">
                <a:solidFill>
                  <a:srgbClr val="444B6A"/>
                </a:solidFill>
                <a:effectLst/>
                <a:latin typeface="JetBrains Mono Regular" panose="02000009000000000000" pitchFamily="49" charset="0"/>
              </a:rPr>
              <a:t>innerList</a:t>
            </a:r>
            <a:r>
              <a:rPr lang="en-AU" b="0" i="1" dirty="0">
                <a:solidFill>
                  <a:srgbClr val="444B6A"/>
                </a:solidFill>
                <a:effectLst/>
                <a:latin typeface="JetBrains Mono Regular" panose="02000009000000000000" pitchFamily="49" charset="0"/>
              </a:rPr>
              <a:t> ::= [ </a:t>
            </a:r>
            <a:r>
              <a:rPr lang="en-AU" b="0" i="1" dirty="0" err="1">
                <a:solidFill>
                  <a:srgbClr val="444B6A"/>
                </a:solidFill>
                <a:effectLst/>
                <a:latin typeface="JetBrains Mono Regular" panose="02000009000000000000" pitchFamily="49" charset="0"/>
              </a:rPr>
              <a:t>nonEmptyInnerList</a:t>
            </a:r>
            <a:r>
              <a:rPr lang="en-AU" b="0" i="1" dirty="0">
                <a:solidFill>
                  <a:srgbClr val="444B6A"/>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BB9AF7"/>
                </a:solidFill>
                <a:effectLst/>
                <a:latin typeface="JetBrains Mono Regular" panose="02000009000000000000" pitchFamily="49" charset="0"/>
              </a:rPr>
              <a:t>function</a:t>
            </a:r>
            <a:r>
              <a:rPr lang="en-AU" b="0" dirty="0">
                <a:solidFill>
                  <a:srgbClr val="C0CAF5"/>
                </a:solidFill>
                <a:effectLst/>
                <a:latin typeface="JetBrains Mono Regular" panose="02000009000000000000" pitchFamily="49" charset="0"/>
              </a:rPr>
              <a:t> </a:t>
            </a:r>
            <a:r>
              <a:rPr lang="en-AU" b="0" dirty="0" err="1">
                <a:solidFill>
                  <a:srgbClr val="7AA2F7"/>
                </a:solidFill>
                <a:effectLst/>
                <a:latin typeface="JetBrains Mono Regular" panose="02000009000000000000" pitchFamily="49" charset="0"/>
              </a:rPr>
              <a:t>innerList</a:t>
            </a:r>
            <a:r>
              <a:rPr lang="en-AU" b="0" dirty="0">
                <a:solidFill>
                  <a:srgbClr val="9ABDF5"/>
                </a:solidFill>
                <a:effectLst/>
                <a:latin typeface="JetBrains Mono Regular" panose="02000009000000000000" pitchFamily="49" charset="0"/>
              </a:rPr>
              <a:t>(</a:t>
            </a:r>
            <a:r>
              <a:rPr lang="en-AU" b="0" dirty="0">
                <a:solidFill>
                  <a:srgbClr val="E0AF68"/>
                </a:solidFill>
                <a:effectLst/>
                <a:latin typeface="JetBrains Mono Regular" panose="02000009000000000000" pitchFamily="49" charset="0"/>
              </a:rPr>
              <a:t>input</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9ABDF5"/>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try</a:t>
            </a:r>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i="1" dirty="0">
                <a:solidFill>
                  <a:srgbClr val="BB9AF7"/>
                </a:solidFill>
                <a:effectLst/>
                <a:latin typeface="JetBrains Mono Regular" panose="02000009000000000000" pitchFamily="49" charset="0"/>
              </a:rPr>
              <a:t>return</a:t>
            </a:r>
            <a:r>
              <a:rPr lang="en-AU" b="0" dirty="0">
                <a:solidFill>
                  <a:srgbClr val="9ABDF5"/>
                </a:solidFill>
                <a:effectLst/>
                <a:latin typeface="JetBrains Mono Regular" panose="02000009000000000000" pitchFamily="49" charset="0"/>
              </a:rPr>
              <a:t> </a:t>
            </a:r>
            <a:r>
              <a:rPr lang="en-AU" b="0" dirty="0" err="1">
                <a:solidFill>
                  <a:srgbClr val="7AA2F7"/>
                </a:solidFill>
                <a:effectLst/>
                <a:latin typeface="JetBrains Mono Regular" panose="02000009000000000000" pitchFamily="49" charset="0"/>
              </a:rPr>
              <a:t>nonEmptyInnerList</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input</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 </a:t>
            </a:r>
            <a:r>
              <a:rPr lang="en-AU" b="0" dirty="0">
                <a:solidFill>
                  <a:srgbClr val="BB9AF7"/>
                </a:solidFill>
                <a:effectLst/>
                <a:latin typeface="JetBrains Mono Regular" panose="02000009000000000000" pitchFamily="49" charset="0"/>
              </a:rPr>
              <a:t>catch</a:t>
            </a:r>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89DDFF"/>
                </a:solidFill>
                <a:effectLst/>
                <a:latin typeface="JetBrains Mono Regular" panose="02000009000000000000" pitchFamily="49" charset="0"/>
              </a:rPr>
              <a:t>        </a:t>
            </a:r>
            <a:r>
              <a:rPr lang="en-AU" b="0" i="1" dirty="0">
                <a:solidFill>
                  <a:srgbClr val="444B6A"/>
                </a:solidFill>
                <a:effectLst/>
                <a:latin typeface="JetBrains Mono Regular" panose="02000009000000000000" pitchFamily="49" charset="0"/>
              </a:rPr>
              <a:t>// If that failed, just parse this as nothing</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i="1" dirty="0">
                <a:solidFill>
                  <a:srgbClr val="BB9AF7"/>
                </a:solidFill>
                <a:effectLst/>
                <a:latin typeface="JetBrains Mono Regular" panose="02000009000000000000" pitchFamily="49" charset="0"/>
              </a:rPr>
              <a:t>return</a:t>
            </a:r>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73DACA"/>
                </a:solidFill>
                <a:effectLst/>
                <a:latin typeface="JetBrains Mono Regular" panose="02000009000000000000" pitchFamily="49" charset="0"/>
              </a:rPr>
              <a:t>value</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C0CAF5"/>
                </a:solidFill>
                <a:effectLst/>
                <a:latin typeface="JetBrains Mono Regular" panose="02000009000000000000" pitchFamily="49" charset="0"/>
              </a:rPr>
              <a:t>input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p:txBody>
      </p:sp>
    </p:spTree>
    <p:extLst>
      <p:ext uri="{BB962C8B-B14F-4D97-AF65-F5344CB8AC3E}">
        <p14:creationId xmlns:p14="http://schemas.microsoft.com/office/powerpoint/2010/main" val="140723271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Parsing repeated sequences</a:t>
            </a:r>
          </a:p>
        </p:txBody>
      </p:sp>
      <p:sp>
        <p:nvSpPr>
          <p:cNvPr id="4" name="TextBox 3">
            <a:extLst>
              <a:ext uri="{FF2B5EF4-FFF2-40B4-BE49-F238E27FC236}">
                <a16:creationId xmlns:a16="http://schemas.microsoft.com/office/drawing/2014/main" id="{FDD02032-B7E3-2713-D39F-8C527CBA1EEE}"/>
              </a:ext>
            </a:extLst>
          </p:cNvPr>
          <p:cNvSpPr txBox="1"/>
          <p:nvPr/>
        </p:nvSpPr>
        <p:spPr>
          <a:xfrm>
            <a:off x="2253842" y="2197915"/>
            <a:ext cx="7684315" cy="3293209"/>
          </a:xfrm>
          <a:prstGeom prst="rect">
            <a:avLst/>
          </a:prstGeom>
          <a:noFill/>
        </p:spPr>
        <p:txBody>
          <a:bodyPr wrap="square">
            <a:spAutoFit/>
          </a:bodyPr>
          <a:lstStyle/>
          <a:p>
            <a:r>
              <a:rPr lang="en-AU" sz="1600" b="0" dirty="0">
                <a:solidFill>
                  <a:srgbClr val="BB9AF7"/>
                </a:solidFill>
                <a:effectLst/>
                <a:latin typeface="JetBrains Mono Regular" panose="02000009000000000000" pitchFamily="49" charset="0"/>
              </a:rPr>
              <a:t>function</a:t>
            </a:r>
            <a:r>
              <a:rPr lang="en-AU" sz="1600" b="0" dirty="0">
                <a:solidFill>
                  <a:srgbClr val="C0CAF5"/>
                </a:solidFill>
                <a:effectLst/>
                <a:latin typeface="JetBrains Mono Regular" panose="02000009000000000000" pitchFamily="49" charset="0"/>
              </a:rPr>
              <a:t> </a:t>
            </a:r>
            <a:r>
              <a:rPr lang="en-AU" sz="1600" b="0" dirty="0" err="1">
                <a:solidFill>
                  <a:srgbClr val="7AA2F7"/>
                </a:solidFill>
                <a:effectLst/>
                <a:latin typeface="JetBrains Mono Regular" panose="02000009000000000000" pitchFamily="49" charset="0"/>
              </a:rPr>
              <a:t>commaThenElement</a:t>
            </a:r>
            <a:r>
              <a:rPr lang="en-AU" sz="1600" b="0" dirty="0">
                <a:solidFill>
                  <a:srgbClr val="9ABDF5"/>
                </a:solidFill>
                <a:effectLst/>
                <a:latin typeface="JetBrains Mono Regular" panose="02000009000000000000" pitchFamily="49" charset="0"/>
              </a:rPr>
              <a:t>(</a:t>
            </a:r>
            <a:r>
              <a:rPr lang="en-AU" sz="1600" b="0" dirty="0">
                <a:solidFill>
                  <a:srgbClr val="E0AF68"/>
                </a:solidFill>
                <a:effectLst/>
                <a:latin typeface="JetBrains Mono Regular" panose="02000009000000000000" pitchFamily="49" charset="0"/>
              </a:rPr>
              <a:t>input</a:t>
            </a:r>
            <a:r>
              <a:rPr lang="en-AU" sz="1600" b="0" dirty="0">
                <a:solidFill>
                  <a:srgbClr val="9ABDF5"/>
                </a:solidFill>
                <a:effectLst/>
                <a:latin typeface="JetBrains Mono Regular" panose="02000009000000000000" pitchFamily="49" charset="0"/>
              </a:rPr>
              <a:t>)</a:t>
            </a:r>
            <a:r>
              <a:rPr lang="en-AU" sz="1600" b="0" dirty="0">
                <a:solidFill>
                  <a:srgbClr val="C0CAF5"/>
                </a:solidFill>
                <a:effectLst/>
                <a:latin typeface="JetBrains Mono Regular" panose="02000009000000000000" pitchFamily="49" charset="0"/>
              </a:rPr>
              <a:t> </a:t>
            </a:r>
            <a:r>
              <a:rPr lang="en-AU" sz="1600" b="0" dirty="0">
                <a:solidFill>
                  <a:srgbClr val="9ABDF5"/>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dirty="0">
                <a:solidFill>
                  <a:srgbClr val="BB9AF7"/>
                </a:solidFill>
                <a:effectLst/>
                <a:latin typeface="JetBrains Mono Regular" panose="02000009000000000000" pitchFamily="49" charset="0"/>
              </a:rPr>
              <a:t>if</a:t>
            </a:r>
            <a:r>
              <a:rPr lang="en-AU" sz="1600" b="0" dirty="0">
                <a:solidFill>
                  <a:srgbClr val="9ABDF5"/>
                </a:solidFill>
                <a:effectLst/>
                <a:latin typeface="JetBrains Mono Regular" panose="02000009000000000000" pitchFamily="49" charset="0"/>
              </a:rPr>
              <a:t> (</a:t>
            </a:r>
            <a:r>
              <a:rPr lang="en-AU" sz="1600" b="0" dirty="0">
                <a:solidFill>
                  <a:srgbClr val="BB9AF7"/>
                </a:solidFill>
                <a:effectLst/>
                <a:latin typeface="JetBrains Mono Regular" panose="02000009000000000000" pitchFamily="49" charset="0"/>
              </a:rPr>
              <a:t>!</a:t>
            </a:r>
            <a:r>
              <a:rPr lang="en-AU" sz="1600" b="0" dirty="0" err="1">
                <a:solidFill>
                  <a:srgbClr val="C0CAF5"/>
                </a:solidFill>
                <a:effectLst/>
                <a:latin typeface="JetBrains Mono Regular" panose="02000009000000000000" pitchFamily="49" charset="0"/>
              </a:rPr>
              <a:t>input</a:t>
            </a:r>
            <a:r>
              <a:rPr lang="en-AU" sz="1600" b="0" dirty="0" err="1">
                <a:solidFill>
                  <a:srgbClr val="89DDFF"/>
                </a:solidFill>
                <a:effectLst/>
                <a:latin typeface="JetBrains Mono Regular" panose="02000009000000000000" pitchFamily="49" charset="0"/>
              </a:rPr>
              <a:t>.</a:t>
            </a:r>
            <a:r>
              <a:rPr lang="en-AU" sz="1600" b="0" dirty="0" err="1">
                <a:solidFill>
                  <a:srgbClr val="7AA2F7"/>
                </a:solidFill>
                <a:effectLst/>
                <a:latin typeface="JetBrains Mono Regular" panose="02000009000000000000" pitchFamily="49" charset="0"/>
              </a:rPr>
              <a:t>startsWith</a:t>
            </a:r>
            <a:r>
              <a:rPr lang="en-AU" sz="1600" b="0" dirty="0">
                <a:solidFill>
                  <a:srgbClr val="9ABDF5"/>
                </a:solidFill>
                <a:effectLst/>
                <a:latin typeface="JetBrains Mono Regular" panose="02000009000000000000" pitchFamily="49" charset="0"/>
              </a:rPr>
              <a:t>(</a:t>
            </a:r>
            <a:r>
              <a:rPr lang="en-AU" sz="1600" b="0" dirty="0">
                <a:solidFill>
                  <a:srgbClr val="89DDFF"/>
                </a:solidFill>
                <a:effectLst/>
                <a:latin typeface="JetBrains Mono Regular" panose="02000009000000000000" pitchFamily="49" charset="0"/>
              </a:rPr>
              <a:t>"</a:t>
            </a:r>
            <a:r>
              <a:rPr lang="en-AU" sz="1600" b="0" dirty="0">
                <a:solidFill>
                  <a:srgbClr val="9ECE6A"/>
                </a:solidFill>
                <a:effectLst/>
                <a:latin typeface="JetBrains Mono Regular" panose="02000009000000000000" pitchFamily="49" charset="0"/>
              </a:rPr>
              <a:t>, </a:t>
            </a:r>
            <a:r>
              <a:rPr lang="en-AU" sz="1600" b="0" dirty="0">
                <a:solidFill>
                  <a:srgbClr val="89DDFF"/>
                </a:solidFill>
                <a:effectLst/>
                <a:latin typeface="JetBrains Mono Regular" panose="02000009000000000000" pitchFamily="49" charset="0"/>
              </a:rPr>
              <a:t>"</a:t>
            </a:r>
            <a:r>
              <a:rPr lang="en-AU" sz="1600" b="0" dirty="0">
                <a:solidFill>
                  <a:srgbClr val="9ABDF5"/>
                </a:solidFill>
                <a:effectLst/>
                <a:latin typeface="JetBrains Mono Regular" panose="02000009000000000000" pitchFamily="49" charset="0"/>
              </a:rPr>
              <a:t>)) {</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dirty="0">
                <a:solidFill>
                  <a:srgbClr val="BB9AF7"/>
                </a:solidFill>
                <a:effectLst/>
                <a:latin typeface="JetBrains Mono Regular" panose="02000009000000000000" pitchFamily="49" charset="0"/>
              </a:rPr>
              <a:t>throw</a:t>
            </a:r>
            <a:r>
              <a:rPr lang="en-AU" sz="1600" b="0" dirty="0">
                <a:solidFill>
                  <a:srgbClr val="9ABDF5"/>
                </a:solidFill>
                <a:effectLst/>
                <a:latin typeface="JetBrains Mono Regular" panose="02000009000000000000" pitchFamily="49" charset="0"/>
              </a:rPr>
              <a:t> </a:t>
            </a:r>
            <a:r>
              <a:rPr lang="en-AU" sz="1600" b="0" dirty="0">
                <a:solidFill>
                  <a:srgbClr val="89DDFF"/>
                </a:solidFill>
                <a:effectLst/>
                <a:latin typeface="JetBrains Mono Regular" panose="02000009000000000000" pitchFamily="49" charset="0"/>
              </a:rPr>
              <a:t>"</a:t>
            </a:r>
            <a:r>
              <a:rPr lang="en-AU" sz="1600" b="0" dirty="0" err="1">
                <a:solidFill>
                  <a:srgbClr val="9ECE6A"/>
                </a:solidFill>
                <a:effectLst/>
                <a:latin typeface="JetBrains Mono Regular" panose="02000009000000000000" pitchFamily="49" charset="0"/>
              </a:rPr>
              <a:t>commaThenElement</a:t>
            </a:r>
            <a:r>
              <a:rPr lang="en-AU" sz="1600" b="0" dirty="0">
                <a:solidFill>
                  <a:srgbClr val="9ECE6A"/>
                </a:solidFill>
                <a:effectLst/>
                <a:latin typeface="JetBrains Mono Regular" panose="02000009000000000000" pitchFamily="49" charset="0"/>
              </a:rPr>
              <a:t>: expected </a:t>
            </a:r>
            <a:r>
              <a:rPr lang="en-AU" sz="1600" b="0" dirty="0">
                <a:solidFill>
                  <a:srgbClr val="89DDFF"/>
                </a:solidFill>
                <a:effectLst/>
                <a:latin typeface="JetBrains Mono Regular" panose="02000009000000000000" pitchFamily="49" charset="0"/>
              </a:rPr>
              <a:t>\"</a:t>
            </a:r>
            <a:r>
              <a:rPr lang="en-AU" sz="1600" b="0" dirty="0">
                <a:solidFill>
                  <a:srgbClr val="9ECE6A"/>
                </a:solidFill>
                <a:effectLst/>
                <a:latin typeface="JetBrains Mono Regular" panose="02000009000000000000" pitchFamily="49" charset="0"/>
              </a:rPr>
              <a:t>, </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endParaRPr lang="en-AU" sz="1600" b="0" dirty="0">
              <a:solidFill>
                <a:srgbClr val="A9B1D6"/>
              </a:solidFill>
              <a:effectLst/>
              <a:latin typeface="JetBrains Mono Regular" panose="02000009000000000000" pitchFamily="49" charset="0"/>
            </a:endParaRPr>
          </a:p>
          <a:p>
            <a:br>
              <a:rPr lang="en-AU" sz="1600" b="0" dirty="0">
                <a:solidFill>
                  <a:srgbClr val="A9B1D6"/>
                </a:solidFill>
                <a:effectLst/>
                <a:latin typeface="JetBrains Mono Regular" panose="02000009000000000000" pitchFamily="49" charset="0"/>
              </a:rPr>
            </a:br>
            <a:r>
              <a:rPr lang="en-AU" sz="1600" b="0" dirty="0">
                <a:solidFill>
                  <a:srgbClr val="9ABDF5"/>
                </a:solidFill>
                <a:effectLst/>
                <a:latin typeface="JetBrains Mono Regular" panose="02000009000000000000" pitchFamily="49" charset="0"/>
              </a:rPr>
              <a:t>    </a:t>
            </a:r>
            <a:r>
              <a:rPr lang="en-AU" sz="1600" b="0" dirty="0">
                <a:solidFill>
                  <a:srgbClr val="C0CAF5"/>
                </a:solidFill>
                <a:effectLst/>
                <a:latin typeface="JetBrains Mono Regular" panose="02000009000000000000" pitchFamily="49" charset="0"/>
              </a:rPr>
              <a:t>input</a:t>
            </a:r>
            <a:r>
              <a:rPr lang="en-AU" sz="1600" b="0" dirty="0">
                <a:solidFill>
                  <a:srgbClr val="9ABDF5"/>
                </a:solidFill>
                <a:effectLst/>
                <a:latin typeface="JetBrains Mono Regular" panose="02000009000000000000" pitchFamily="49" charset="0"/>
              </a:rPr>
              <a:t> </a:t>
            </a:r>
            <a:r>
              <a:rPr lang="en-AU" sz="1600" b="0" dirty="0">
                <a:solidFill>
                  <a:srgbClr val="89DDFF"/>
                </a:solidFill>
                <a:effectLst/>
                <a:latin typeface="JetBrains Mono Regular" panose="02000009000000000000" pitchFamily="49" charset="0"/>
              </a:rPr>
              <a:t>=</a:t>
            </a:r>
            <a:r>
              <a:rPr lang="en-AU" sz="1600" b="0" dirty="0">
                <a:solidFill>
                  <a:srgbClr val="9ABDF5"/>
                </a:solidFill>
                <a:effectLst/>
                <a:latin typeface="JetBrains Mono Regular" panose="02000009000000000000" pitchFamily="49" charset="0"/>
              </a:rPr>
              <a:t> </a:t>
            </a:r>
            <a:r>
              <a:rPr lang="en-AU" sz="1600" b="0" dirty="0" err="1">
                <a:solidFill>
                  <a:srgbClr val="C0CAF5"/>
                </a:solidFill>
                <a:effectLst/>
                <a:latin typeface="JetBrains Mono Regular" panose="02000009000000000000" pitchFamily="49" charset="0"/>
              </a:rPr>
              <a:t>input</a:t>
            </a:r>
            <a:r>
              <a:rPr lang="en-AU" sz="1600" b="0" dirty="0" err="1">
                <a:solidFill>
                  <a:srgbClr val="89DDFF"/>
                </a:solidFill>
                <a:effectLst/>
                <a:latin typeface="JetBrains Mono Regular" panose="02000009000000000000" pitchFamily="49" charset="0"/>
              </a:rPr>
              <a:t>.</a:t>
            </a:r>
            <a:r>
              <a:rPr lang="en-AU" sz="1600" b="0" dirty="0" err="1">
                <a:solidFill>
                  <a:srgbClr val="7AA2F7"/>
                </a:solidFill>
                <a:effectLst/>
                <a:latin typeface="JetBrains Mono Regular" panose="02000009000000000000" pitchFamily="49" charset="0"/>
              </a:rPr>
              <a:t>slice</a:t>
            </a:r>
            <a:r>
              <a:rPr lang="en-AU" sz="1600" b="0" dirty="0">
                <a:solidFill>
                  <a:srgbClr val="9ABDF5"/>
                </a:solidFill>
                <a:effectLst/>
                <a:latin typeface="JetBrains Mono Regular" panose="02000009000000000000" pitchFamily="49" charset="0"/>
              </a:rPr>
              <a:t>(</a:t>
            </a:r>
            <a:r>
              <a:rPr lang="en-AU" sz="1600" b="0" dirty="0">
                <a:solidFill>
                  <a:srgbClr val="FF9E64"/>
                </a:solidFill>
                <a:effectLst/>
                <a:latin typeface="JetBrains Mono Regular" panose="02000009000000000000" pitchFamily="49" charset="0"/>
              </a:rPr>
              <a:t>2</a:t>
            </a:r>
            <a:r>
              <a:rPr lang="en-AU" sz="1600" b="0" dirty="0">
                <a:solidFill>
                  <a:srgbClr val="9ABDF5"/>
                </a:solidFill>
                <a:effectLst/>
                <a:latin typeface="JetBrains Mono Regular" panose="02000009000000000000" pitchFamily="49" charset="0"/>
              </a:rPr>
              <a:t>)</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dirty="0">
                <a:solidFill>
                  <a:srgbClr val="C0CAF5"/>
                </a:solidFill>
                <a:effectLst/>
                <a:latin typeface="JetBrains Mono Regular" panose="02000009000000000000" pitchFamily="49" charset="0"/>
              </a:rPr>
              <a:t>input</a:t>
            </a:r>
            <a:r>
              <a:rPr lang="en-AU" sz="1600" b="0" dirty="0">
                <a:solidFill>
                  <a:srgbClr val="89DDFF"/>
                </a:solidFill>
                <a:effectLst/>
                <a:latin typeface="JetBrains Mono Regular" panose="02000009000000000000" pitchFamily="49" charset="0"/>
              </a:rPr>
              <a:t>,</a:t>
            </a:r>
            <a:r>
              <a:rPr lang="en-AU" sz="1600" b="0" dirty="0">
                <a:solidFill>
                  <a:srgbClr val="9ABDF5"/>
                </a:solidFill>
                <a:effectLst/>
                <a:latin typeface="JetBrains Mono Regular" panose="02000009000000000000" pitchFamily="49" charset="0"/>
              </a:rPr>
              <a:t> </a:t>
            </a:r>
            <a:r>
              <a:rPr lang="en-AU" sz="1600" b="0" dirty="0">
                <a:solidFill>
                  <a:srgbClr val="C0CAF5"/>
                </a:solidFill>
                <a:effectLst/>
                <a:latin typeface="JetBrains Mono Regular" panose="02000009000000000000" pitchFamily="49" charset="0"/>
              </a:rPr>
              <a:t>value</a:t>
            </a:r>
            <a:r>
              <a:rPr lang="en-AU" sz="1600" b="0" dirty="0">
                <a:solidFill>
                  <a:srgbClr val="9ABDF5"/>
                </a:solidFill>
                <a:effectLst/>
                <a:latin typeface="JetBrains Mono Regular" panose="02000009000000000000" pitchFamily="49" charset="0"/>
              </a:rPr>
              <a:t>}) </a:t>
            </a:r>
            <a:r>
              <a:rPr lang="en-AU" sz="1600" b="0" dirty="0">
                <a:solidFill>
                  <a:srgbClr val="89DDFF"/>
                </a:solidFill>
                <a:effectLst/>
                <a:latin typeface="JetBrains Mono Regular" panose="02000009000000000000" pitchFamily="49" charset="0"/>
              </a:rPr>
              <a:t>=</a:t>
            </a:r>
            <a:r>
              <a:rPr lang="en-AU" sz="1600" b="0" dirty="0">
                <a:solidFill>
                  <a:srgbClr val="9ABDF5"/>
                </a:solidFill>
                <a:effectLst/>
                <a:latin typeface="JetBrains Mono Regular" panose="02000009000000000000" pitchFamily="49" charset="0"/>
              </a:rPr>
              <a:t> </a:t>
            </a:r>
            <a:r>
              <a:rPr lang="en-AU" sz="1600" b="0" dirty="0">
                <a:solidFill>
                  <a:srgbClr val="7AA2F7"/>
                </a:solidFill>
                <a:effectLst/>
                <a:latin typeface="JetBrains Mono Regular" panose="02000009000000000000" pitchFamily="49" charset="0"/>
              </a:rPr>
              <a:t>element</a:t>
            </a:r>
            <a:r>
              <a:rPr lang="en-AU" sz="1600" b="0" dirty="0">
                <a:solidFill>
                  <a:srgbClr val="9ABDF5"/>
                </a:solidFill>
                <a:effectLst/>
                <a:latin typeface="JetBrains Mono Regular" panose="02000009000000000000" pitchFamily="49" charset="0"/>
              </a:rPr>
              <a:t>(</a:t>
            </a:r>
            <a:r>
              <a:rPr lang="en-AU" sz="1600" b="0" dirty="0">
                <a:solidFill>
                  <a:srgbClr val="C0CAF5"/>
                </a:solidFill>
                <a:effectLst/>
                <a:latin typeface="JetBrains Mono Regular" panose="02000009000000000000" pitchFamily="49" charset="0"/>
              </a:rPr>
              <a:t>input</a:t>
            </a:r>
            <a:r>
              <a:rPr lang="en-AU" sz="1600" b="0" dirty="0">
                <a:solidFill>
                  <a:srgbClr val="9ABDF5"/>
                </a:solidFill>
                <a:effectLst/>
                <a:latin typeface="JetBrains Mono Regular" panose="02000009000000000000" pitchFamily="49" charset="0"/>
              </a:rPr>
              <a:t>)</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br>
              <a:rPr lang="en-AU" sz="1600" b="0" dirty="0">
                <a:solidFill>
                  <a:srgbClr val="A9B1D6"/>
                </a:solidFill>
                <a:effectLst/>
                <a:latin typeface="JetBrains Mono Regular" panose="02000009000000000000" pitchFamily="49" charset="0"/>
              </a:rPr>
            </a:br>
            <a:r>
              <a:rPr lang="en-AU" sz="1600" b="0" dirty="0">
                <a:solidFill>
                  <a:srgbClr val="9ABDF5"/>
                </a:solidFill>
                <a:effectLst/>
                <a:latin typeface="JetBrains Mono Regular" panose="02000009000000000000" pitchFamily="49" charset="0"/>
              </a:rPr>
              <a:t>    </a:t>
            </a:r>
            <a:r>
              <a:rPr lang="en-AU" sz="1600" b="0" i="1" dirty="0">
                <a:solidFill>
                  <a:srgbClr val="BB9AF7"/>
                </a:solidFill>
                <a:effectLst/>
                <a:latin typeface="JetBrains Mono Regular" panose="02000009000000000000" pitchFamily="49" charset="0"/>
              </a:rPr>
              <a:t>return</a:t>
            </a:r>
            <a:r>
              <a:rPr lang="en-AU" sz="1600" b="0" dirty="0">
                <a:solidFill>
                  <a:srgbClr val="9ABDF5"/>
                </a:solidFill>
                <a:effectLst/>
                <a:latin typeface="JetBrains Mono Regular" panose="02000009000000000000" pitchFamily="49" charset="0"/>
              </a:rPr>
              <a:t> {</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dirty="0">
                <a:solidFill>
                  <a:srgbClr val="73DACA"/>
                </a:solidFill>
                <a:effectLst/>
                <a:latin typeface="JetBrains Mono Regular" panose="02000009000000000000" pitchFamily="49" charset="0"/>
              </a:rPr>
              <a:t>value</a:t>
            </a:r>
            <a:r>
              <a:rPr lang="en-AU" sz="1600" b="0" dirty="0">
                <a:solidFill>
                  <a:srgbClr val="89DDFF"/>
                </a:solidFill>
                <a:effectLst/>
                <a:latin typeface="JetBrains Mono Regular" panose="02000009000000000000" pitchFamily="49" charset="0"/>
              </a:rPr>
              <a:t>:</a:t>
            </a:r>
            <a:r>
              <a:rPr lang="en-AU" sz="1600" b="0" dirty="0">
                <a:solidFill>
                  <a:srgbClr val="9ABDF5"/>
                </a:solidFill>
                <a:effectLst/>
                <a:latin typeface="JetBrains Mono Regular" panose="02000009000000000000" pitchFamily="49" charset="0"/>
              </a:rPr>
              <a:t> </a:t>
            </a:r>
            <a:r>
              <a:rPr lang="en-AU" sz="1600" b="0" dirty="0">
                <a:solidFill>
                  <a:srgbClr val="FF9E64"/>
                </a:solidFill>
                <a:effectLst/>
                <a:latin typeface="JetBrains Mono Regular" panose="02000009000000000000" pitchFamily="49" charset="0"/>
              </a:rPr>
              <a:t>null</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dirty="0">
                <a:solidFill>
                  <a:srgbClr val="73DACA"/>
                </a:solidFill>
                <a:effectLst/>
                <a:latin typeface="JetBrains Mono Regular" panose="02000009000000000000" pitchFamily="49" charset="0"/>
              </a:rPr>
              <a:t>input</a:t>
            </a:r>
            <a:r>
              <a:rPr lang="en-AU" sz="1600" b="0" dirty="0">
                <a:solidFill>
                  <a:srgbClr val="89DDFF"/>
                </a:solidFill>
                <a:effectLst/>
                <a:latin typeface="JetBrains Mono Regular" panose="02000009000000000000" pitchFamily="49" charset="0"/>
              </a:rPr>
              <a:t>:</a:t>
            </a:r>
            <a:r>
              <a:rPr lang="en-AU" sz="1600" b="0" dirty="0">
                <a:solidFill>
                  <a:srgbClr val="9ABDF5"/>
                </a:solidFill>
                <a:effectLst/>
                <a:latin typeface="JetBrains Mono Regular" panose="02000009000000000000" pitchFamily="49" charset="0"/>
              </a:rPr>
              <a:t> </a:t>
            </a:r>
            <a:r>
              <a:rPr lang="en-AU" sz="1600" b="0" dirty="0" err="1">
                <a:solidFill>
                  <a:srgbClr val="C0CAF5"/>
                </a:solidFill>
                <a:effectLst/>
                <a:latin typeface="JetBrains Mono Regular" panose="02000009000000000000" pitchFamily="49" charset="0"/>
              </a:rPr>
              <a:t>input</a:t>
            </a:r>
            <a:r>
              <a:rPr lang="en-AU" sz="1600" b="0" dirty="0" err="1">
                <a:solidFill>
                  <a:srgbClr val="89DDFF"/>
                </a:solidFill>
                <a:effectLst/>
                <a:latin typeface="JetBrains Mono Regular" panose="02000009000000000000" pitchFamily="49" charset="0"/>
              </a:rPr>
              <a:t>.</a:t>
            </a:r>
            <a:r>
              <a:rPr lang="en-AU" sz="1600" b="0" dirty="0" err="1">
                <a:solidFill>
                  <a:srgbClr val="7AA2F7"/>
                </a:solidFill>
                <a:effectLst/>
                <a:latin typeface="JetBrains Mono Regular" panose="02000009000000000000" pitchFamily="49" charset="0"/>
              </a:rPr>
              <a:t>slice</a:t>
            </a:r>
            <a:r>
              <a:rPr lang="en-AU" sz="1600" b="0" dirty="0">
                <a:solidFill>
                  <a:srgbClr val="9ABDF5"/>
                </a:solidFill>
                <a:effectLst/>
                <a:latin typeface="JetBrains Mono Regular" panose="02000009000000000000" pitchFamily="49" charset="0"/>
              </a:rPr>
              <a:t>(</a:t>
            </a:r>
            <a:r>
              <a:rPr lang="en-AU" sz="1600" b="0" dirty="0">
                <a:solidFill>
                  <a:srgbClr val="FF9E64"/>
                </a:solidFill>
                <a:effectLst/>
                <a:latin typeface="JetBrains Mono Regular" panose="02000009000000000000" pitchFamily="49" charset="0"/>
              </a:rPr>
              <a:t>2</a:t>
            </a:r>
            <a:r>
              <a:rPr lang="en-AU" sz="1600" b="0" dirty="0">
                <a:solidFill>
                  <a:srgbClr val="9ABDF5"/>
                </a:solidFill>
                <a:effectLst/>
                <a:latin typeface="JetBrains Mono Regular" panose="02000009000000000000" pitchFamily="49" charset="0"/>
              </a:rPr>
              <a:t>)</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p:txBody>
      </p:sp>
    </p:spTree>
    <p:extLst>
      <p:ext uri="{BB962C8B-B14F-4D97-AF65-F5344CB8AC3E}">
        <p14:creationId xmlns:p14="http://schemas.microsoft.com/office/powerpoint/2010/main" val="204313040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Parsing repeated sequences</a:t>
            </a:r>
          </a:p>
        </p:txBody>
      </p:sp>
      <p:sp>
        <p:nvSpPr>
          <p:cNvPr id="4" name="TextBox 3">
            <a:extLst>
              <a:ext uri="{FF2B5EF4-FFF2-40B4-BE49-F238E27FC236}">
                <a16:creationId xmlns:a16="http://schemas.microsoft.com/office/drawing/2014/main" id="{FDD02032-B7E3-2713-D39F-8C527CBA1EEE}"/>
              </a:ext>
            </a:extLst>
          </p:cNvPr>
          <p:cNvSpPr txBox="1"/>
          <p:nvPr/>
        </p:nvSpPr>
        <p:spPr>
          <a:xfrm>
            <a:off x="7443131" y="1678694"/>
            <a:ext cx="5657676" cy="830997"/>
          </a:xfrm>
          <a:prstGeom prst="rect">
            <a:avLst/>
          </a:prstGeom>
          <a:noFill/>
        </p:spPr>
        <p:txBody>
          <a:bodyPr wrap="square">
            <a:spAutoFit/>
          </a:bodyPr>
          <a:lstStyle/>
          <a:p>
            <a:r>
              <a:rPr lang="en-AU" sz="1600" b="0" dirty="0">
                <a:solidFill>
                  <a:srgbClr val="BB9AF7"/>
                </a:solidFill>
                <a:effectLst/>
                <a:latin typeface="JetBrains Mono Regular" panose="02000009000000000000" pitchFamily="49" charset="0"/>
              </a:rPr>
              <a:t>function</a:t>
            </a:r>
            <a:r>
              <a:rPr lang="en-AU" sz="1600" b="0" dirty="0">
                <a:solidFill>
                  <a:srgbClr val="C0CAF5"/>
                </a:solidFill>
                <a:effectLst/>
                <a:latin typeface="JetBrains Mono Regular" panose="02000009000000000000" pitchFamily="49" charset="0"/>
              </a:rPr>
              <a:t> </a:t>
            </a:r>
            <a:r>
              <a:rPr lang="en-AU" sz="1600" b="0" dirty="0" err="1">
                <a:solidFill>
                  <a:srgbClr val="7AA2F7"/>
                </a:solidFill>
                <a:effectLst/>
                <a:latin typeface="JetBrains Mono Regular" panose="02000009000000000000" pitchFamily="49" charset="0"/>
              </a:rPr>
              <a:t>commaThenElement</a:t>
            </a:r>
            <a:r>
              <a:rPr lang="en-AU" sz="1600" b="0" dirty="0">
                <a:solidFill>
                  <a:srgbClr val="9ABDF5"/>
                </a:solidFill>
                <a:effectLst/>
                <a:latin typeface="JetBrains Mono Regular" panose="02000009000000000000" pitchFamily="49" charset="0"/>
              </a:rPr>
              <a:t>(</a:t>
            </a:r>
            <a:r>
              <a:rPr lang="en-AU" sz="1600" b="0" dirty="0">
                <a:solidFill>
                  <a:srgbClr val="E0AF68"/>
                </a:solidFill>
                <a:effectLst/>
                <a:latin typeface="JetBrains Mono Regular" panose="02000009000000000000" pitchFamily="49" charset="0"/>
              </a:rPr>
              <a:t>input</a:t>
            </a:r>
            <a:r>
              <a:rPr lang="en-AU" sz="1600" b="0" dirty="0">
                <a:solidFill>
                  <a:srgbClr val="9ABDF5"/>
                </a:solidFill>
                <a:effectLst/>
                <a:latin typeface="JetBrains Mono Regular" panose="02000009000000000000" pitchFamily="49" charset="0"/>
              </a:rPr>
              <a:t>)</a:t>
            </a:r>
            <a:r>
              <a:rPr lang="en-AU" sz="1600" b="0" dirty="0">
                <a:solidFill>
                  <a:srgbClr val="C0CAF5"/>
                </a:solidFill>
                <a:effectLst/>
                <a:latin typeface="JetBrains Mono Regular" panose="02000009000000000000" pitchFamily="49" charset="0"/>
              </a:rPr>
              <a:t> </a:t>
            </a:r>
            <a:r>
              <a:rPr lang="en-AU" sz="1600" b="0" dirty="0">
                <a:solidFill>
                  <a:srgbClr val="9ABDF5"/>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dirty="0">
                <a:solidFill>
                  <a:srgbClr val="9ABDF5"/>
                </a:solidFill>
                <a:latin typeface="JetBrains Mono Regular" panose="02000009000000000000" pitchFamily="49" charset="0"/>
              </a:rPr>
              <a:t>	// ...</a:t>
            </a:r>
          </a:p>
          <a:p>
            <a:r>
              <a:rPr lang="en-AU" sz="1600" b="0" dirty="0">
                <a:solidFill>
                  <a:srgbClr val="9ABDF5"/>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p:txBody>
      </p:sp>
      <p:sp>
        <p:nvSpPr>
          <p:cNvPr id="3" name="TextBox 2">
            <a:extLst>
              <a:ext uri="{FF2B5EF4-FFF2-40B4-BE49-F238E27FC236}">
                <a16:creationId xmlns:a16="http://schemas.microsoft.com/office/drawing/2014/main" id="{A25DEFCF-BB23-D95C-90EA-F7FBE34B455D}"/>
              </a:ext>
            </a:extLst>
          </p:cNvPr>
          <p:cNvSpPr txBox="1"/>
          <p:nvPr/>
        </p:nvSpPr>
        <p:spPr>
          <a:xfrm>
            <a:off x="639660" y="1678694"/>
            <a:ext cx="7642370" cy="5016758"/>
          </a:xfrm>
          <a:prstGeom prst="rect">
            <a:avLst/>
          </a:prstGeom>
          <a:noFill/>
        </p:spPr>
        <p:txBody>
          <a:bodyPr wrap="square">
            <a:spAutoFit/>
          </a:bodyPr>
          <a:lstStyle/>
          <a:p>
            <a:r>
              <a:rPr lang="en-AU" sz="1600" b="0" i="1" dirty="0">
                <a:solidFill>
                  <a:srgbClr val="444B6A"/>
                </a:solidFill>
                <a:effectLst/>
                <a:latin typeface="JetBrains Mono Regular" panose="02000009000000000000" pitchFamily="49" charset="0"/>
              </a:rPr>
              <a:t>// </a:t>
            </a:r>
            <a:r>
              <a:rPr lang="en-AU" sz="1600" b="0" i="1" dirty="0" err="1">
                <a:solidFill>
                  <a:srgbClr val="444B6A"/>
                </a:solidFill>
                <a:effectLst/>
                <a:latin typeface="JetBrains Mono Regular" panose="02000009000000000000" pitchFamily="49" charset="0"/>
              </a:rPr>
              <a:t>nonEmptyInnerList</a:t>
            </a:r>
            <a:r>
              <a:rPr lang="en-AU" sz="1600" b="0" i="1" dirty="0">
                <a:solidFill>
                  <a:srgbClr val="444B6A"/>
                </a:solidFill>
                <a:effectLst/>
                <a:latin typeface="JetBrains Mono Regular" panose="02000009000000000000" pitchFamily="49" charset="0"/>
              </a:rPr>
              <a:t> ::= element {", " element}</a:t>
            </a:r>
            <a:endParaRPr lang="en-AU" sz="1600" b="0" dirty="0">
              <a:solidFill>
                <a:srgbClr val="BB9AF7"/>
              </a:solidFill>
              <a:effectLst/>
              <a:latin typeface="JetBrains Mono Regular" panose="02000009000000000000" pitchFamily="49" charset="0"/>
            </a:endParaRPr>
          </a:p>
          <a:p>
            <a:r>
              <a:rPr lang="en-AU" sz="1600" b="0" dirty="0">
                <a:solidFill>
                  <a:srgbClr val="BB9AF7"/>
                </a:solidFill>
                <a:effectLst/>
                <a:latin typeface="JetBrains Mono Regular" panose="02000009000000000000" pitchFamily="49" charset="0"/>
              </a:rPr>
              <a:t>function</a:t>
            </a:r>
            <a:r>
              <a:rPr lang="en-AU" sz="1600" b="0" dirty="0">
                <a:solidFill>
                  <a:srgbClr val="C0CAF5"/>
                </a:solidFill>
                <a:effectLst/>
                <a:latin typeface="JetBrains Mono Regular" panose="02000009000000000000" pitchFamily="49" charset="0"/>
              </a:rPr>
              <a:t> </a:t>
            </a:r>
            <a:r>
              <a:rPr lang="en-AU" sz="1600" b="0" dirty="0" err="1">
                <a:solidFill>
                  <a:srgbClr val="7AA2F7"/>
                </a:solidFill>
                <a:effectLst/>
                <a:latin typeface="JetBrains Mono Regular" panose="02000009000000000000" pitchFamily="49" charset="0"/>
              </a:rPr>
              <a:t>nonEmptyInnerList</a:t>
            </a:r>
            <a:r>
              <a:rPr lang="en-AU" sz="1600" b="0" dirty="0">
                <a:solidFill>
                  <a:srgbClr val="9ABDF5"/>
                </a:solidFill>
                <a:effectLst/>
                <a:latin typeface="JetBrains Mono Regular" panose="02000009000000000000" pitchFamily="49" charset="0"/>
              </a:rPr>
              <a:t>(</a:t>
            </a:r>
            <a:r>
              <a:rPr lang="en-AU" sz="1600" b="0" dirty="0">
                <a:solidFill>
                  <a:srgbClr val="E0AF68"/>
                </a:solidFill>
                <a:effectLst/>
                <a:latin typeface="JetBrains Mono Regular" panose="02000009000000000000" pitchFamily="49" charset="0"/>
              </a:rPr>
              <a:t>input</a:t>
            </a:r>
            <a:r>
              <a:rPr lang="en-AU" sz="1600" b="0" dirty="0">
                <a:solidFill>
                  <a:srgbClr val="9ABDF5"/>
                </a:solidFill>
                <a:effectLst/>
                <a:latin typeface="JetBrains Mono Regular" panose="02000009000000000000" pitchFamily="49" charset="0"/>
              </a:rPr>
              <a:t>)</a:t>
            </a:r>
            <a:r>
              <a:rPr lang="en-AU" sz="1600" b="0" dirty="0">
                <a:solidFill>
                  <a:srgbClr val="C0CAF5"/>
                </a:solidFill>
                <a:effectLst/>
                <a:latin typeface="JetBrains Mono Regular" panose="02000009000000000000" pitchFamily="49" charset="0"/>
              </a:rPr>
              <a:t> </a:t>
            </a:r>
            <a:r>
              <a:rPr lang="en-AU" sz="1600" b="0" dirty="0">
                <a:solidFill>
                  <a:srgbClr val="9ABDF5"/>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i="1" dirty="0">
                <a:solidFill>
                  <a:srgbClr val="9D7CD8"/>
                </a:solidFill>
                <a:effectLst/>
                <a:latin typeface="JetBrains Mono Regular" panose="02000009000000000000" pitchFamily="49" charset="0"/>
              </a:rPr>
              <a:t>let</a:t>
            </a:r>
            <a:r>
              <a:rPr lang="en-AU" sz="1600" b="0" dirty="0">
                <a:solidFill>
                  <a:srgbClr val="9ABDF5"/>
                </a:solidFill>
                <a:effectLst/>
                <a:latin typeface="JetBrains Mono Regular" panose="02000009000000000000" pitchFamily="49" charset="0"/>
              </a:rPr>
              <a:t> </a:t>
            </a:r>
            <a:r>
              <a:rPr lang="en-AU" sz="1600" b="0" dirty="0">
                <a:solidFill>
                  <a:srgbClr val="BB9AF7"/>
                </a:solidFill>
                <a:effectLst/>
                <a:latin typeface="JetBrains Mono Regular" panose="02000009000000000000" pitchFamily="49" charset="0"/>
              </a:rPr>
              <a:t>value</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dirty="0">
                <a:solidFill>
                  <a:srgbClr val="C0CAF5"/>
                </a:solidFill>
                <a:effectLst/>
                <a:latin typeface="JetBrains Mono Regular" panose="02000009000000000000" pitchFamily="49" charset="0"/>
              </a:rPr>
              <a:t>value</a:t>
            </a:r>
            <a:r>
              <a:rPr lang="en-AU" sz="1600" b="0" dirty="0">
                <a:solidFill>
                  <a:srgbClr val="89DDFF"/>
                </a:solidFill>
                <a:effectLst/>
                <a:latin typeface="JetBrains Mono Regular" panose="02000009000000000000" pitchFamily="49" charset="0"/>
              </a:rPr>
              <a:t>,</a:t>
            </a:r>
            <a:r>
              <a:rPr lang="en-AU" sz="1600" b="0" dirty="0">
                <a:solidFill>
                  <a:srgbClr val="9ABDF5"/>
                </a:solidFill>
                <a:effectLst/>
                <a:latin typeface="JetBrains Mono Regular" panose="02000009000000000000" pitchFamily="49" charset="0"/>
              </a:rPr>
              <a:t> </a:t>
            </a:r>
            <a:r>
              <a:rPr lang="en-AU" sz="1600" b="0" dirty="0">
                <a:solidFill>
                  <a:srgbClr val="C0CAF5"/>
                </a:solidFill>
                <a:effectLst/>
                <a:latin typeface="JetBrains Mono Regular" panose="02000009000000000000" pitchFamily="49" charset="0"/>
              </a:rPr>
              <a:t>input</a:t>
            </a:r>
            <a:r>
              <a:rPr lang="en-AU" sz="1600" b="0" dirty="0">
                <a:solidFill>
                  <a:srgbClr val="9ABDF5"/>
                </a:solidFill>
                <a:effectLst/>
                <a:latin typeface="JetBrains Mono Regular" panose="02000009000000000000" pitchFamily="49" charset="0"/>
              </a:rPr>
              <a:t>} </a:t>
            </a:r>
            <a:r>
              <a:rPr lang="en-AU" sz="1600" b="0" dirty="0">
                <a:solidFill>
                  <a:srgbClr val="89DDFF"/>
                </a:solidFill>
                <a:effectLst/>
                <a:latin typeface="JetBrains Mono Regular" panose="02000009000000000000" pitchFamily="49" charset="0"/>
              </a:rPr>
              <a:t>=</a:t>
            </a:r>
            <a:r>
              <a:rPr lang="en-AU" sz="1600" b="0" dirty="0">
                <a:solidFill>
                  <a:srgbClr val="9ABDF5"/>
                </a:solidFill>
                <a:effectLst/>
                <a:latin typeface="JetBrains Mono Regular" panose="02000009000000000000" pitchFamily="49" charset="0"/>
              </a:rPr>
              <a:t> </a:t>
            </a:r>
            <a:r>
              <a:rPr lang="en-AU" sz="1600" b="0" dirty="0">
                <a:solidFill>
                  <a:srgbClr val="7AA2F7"/>
                </a:solidFill>
                <a:effectLst/>
                <a:latin typeface="JetBrains Mono Regular" panose="02000009000000000000" pitchFamily="49" charset="0"/>
              </a:rPr>
              <a:t>element</a:t>
            </a:r>
            <a:r>
              <a:rPr lang="en-AU" sz="1600" b="0" dirty="0">
                <a:solidFill>
                  <a:srgbClr val="9ABDF5"/>
                </a:solidFill>
                <a:effectLst/>
                <a:latin typeface="JetBrains Mono Regular" panose="02000009000000000000" pitchFamily="49" charset="0"/>
              </a:rPr>
              <a:t>(</a:t>
            </a:r>
            <a:r>
              <a:rPr lang="en-AU" sz="1600" b="0" dirty="0">
                <a:solidFill>
                  <a:srgbClr val="C0CAF5"/>
                </a:solidFill>
                <a:effectLst/>
                <a:latin typeface="JetBrains Mono Regular" panose="02000009000000000000" pitchFamily="49" charset="0"/>
              </a:rPr>
              <a:t>input</a:t>
            </a:r>
            <a:r>
              <a:rPr lang="en-AU" sz="1600" b="0" dirty="0">
                <a:solidFill>
                  <a:srgbClr val="9ABDF5"/>
                </a:solidFill>
                <a:effectLst/>
                <a:latin typeface="JetBrains Mono Regular" panose="02000009000000000000" pitchFamily="49" charset="0"/>
              </a:rPr>
              <a:t>))</a:t>
            </a:r>
            <a:r>
              <a:rPr lang="en-AU" sz="1600" b="0" dirty="0">
                <a:solidFill>
                  <a:srgbClr val="89DDFF"/>
                </a:solidFill>
                <a:effectLst/>
                <a:latin typeface="JetBrains Mono Regular" panose="02000009000000000000" pitchFamily="49" charset="0"/>
              </a:rPr>
              <a:t>;</a:t>
            </a:r>
            <a:r>
              <a:rPr lang="en-AU" sz="1600" b="0" dirty="0">
                <a:solidFill>
                  <a:srgbClr val="9ABDF5"/>
                </a:solidFill>
                <a:effectLst/>
                <a:latin typeface="JetBrains Mono Regular" panose="02000009000000000000" pitchFamily="49" charset="0"/>
              </a:rPr>
              <a:t> </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i="1" dirty="0">
                <a:solidFill>
                  <a:srgbClr val="9D7CD8"/>
                </a:solidFill>
                <a:effectLst/>
                <a:latin typeface="JetBrains Mono Regular" panose="02000009000000000000" pitchFamily="49" charset="0"/>
              </a:rPr>
              <a:t>let</a:t>
            </a:r>
            <a:r>
              <a:rPr lang="en-AU" sz="1600" b="0" dirty="0">
                <a:solidFill>
                  <a:srgbClr val="9ABDF5"/>
                </a:solidFill>
                <a:effectLst/>
                <a:latin typeface="JetBrains Mono Regular" panose="02000009000000000000" pitchFamily="49" charset="0"/>
              </a:rPr>
              <a:t> </a:t>
            </a:r>
            <a:r>
              <a:rPr lang="en-AU" sz="1600" b="0" dirty="0">
                <a:solidFill>
                  <a:srgbClr val="BB9AF7"/>
                </a:solidFill>
                <a:effectLst/>
                <a:latin typeface="JetBrains Mono Regular" panose="02000009000000000000" pitchFamily="49" charset="0"/>
              </a:rPr>
              <a:t>res</a:t>
            </a:r>
            <a:r>
              <a:rPr lang="en-AU" sz="1600" b="0" dirty="0">
                <a:solidFill>
                  <a:srgbClr val="9ABDF5"/>
                </a:solidFill>
                <a:effectLst/>
                <a:latin typeface="JetBrains Mono Regular" panose="02000009000000000000" pitchFamily="49" charset="0"/>
              </a:rPr>
              <a:t> </a:t>
            </a:r>
            <a:r>
              <a:rPr lang="en-AU" sz="1600" b="0" dirty="0">
                <a:solidFill>
                  <a:srgbClr val="89DDFF"/>
                </a:solidFill>
                <a:effectLst/>
                <a:latin typeface="JetBrains Mono Regular" panose="02000009000000000000" pitchFamily="49" charset="0"/>
              </a:rPr>
              <a:t>=</a:t>
            </a:r>
            <a:r>
              <a:rPr lang="en-AU" sz="1600" b="0" dirty="0">
                <a:solidFill>
                  <a:srgbClr val="9ABDF5"/>
                </a:solidFill>
                <a:effectLst/>
                <a:latin typeface="JetBrains Mono Regular" panose="02000009000000000000" pitchFamily="49" charset="0"/>
              </a:rPr>
              <a:t> [</a:t>
            </a:r>
            <a:r>
              <a:rPr lang="en-AU" sz="1600" b="0" dirty="0">
                <a:solidFill>
                  <a:srgbClr val="7DCFFF"/>
                </a:solidFill>
                <a:effectLst/>
                <a:latin typeface="JetBrains Mono Regular" panose="02000009000000000000" pitchFamily="49" charset="0"/>
              </a:rPr>
              <a:t>value</a:t>
            </a:r>
            <a:r>
              <a:rPr lang="en-AU" sz="1600" b="0" dirty="0">
                <a:solidFill>
                  <a:srgbClr val="9ABDF5"/>
                </a:solidFill>
                <a:effectLst/>
                <a:latin typeface="JetBrains Mono Regular" panose="02000009000000000000" pitchFamily="49" charset="0"/>
              </a:rPr>
              <a:t>]</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br>
              <a:rPr lang="en-AU" sz="1600" b="0" dirty="0">
                <a:solidFill>
                  <a:srgbClr val="A9B1D6"/>
                </a:solidFill>
                <a:effectLst/>
                <a:latin typeface="JetBrains Mono Regular" panose="02000009000000000000" pitchFamily="49" charset="0"/>
              </a:rPr>
            </a:br>
            <a:r>
              <a:rPr lang="en-AU" sz="1600" b="0" dirty="0">
                <a:solidFill>
                  <a:srgbClr val="9ABDF5"/>
                </a:solidFill>
                <a:effectLst/>
                <a:latin typeface="JetBrains Mono Regular" panose="02000009000000000000" pitchFamily="49" charset="0"/>
              </a:rPr>
              <a:t>    </a:t>
            </a:r>
            <a:r>
              <a:rPr lang="en-AU" sz="1600" b="0" dirty="0">
                <a:solidFill>
                  <a:srgbClr val="BB9AF7"/>
                </a:solidFill>
                <a:effectLst/>
                <a:latin typeface="JetBrains Mono Regular" panose="02000009000000000000" pitchFamily="49" charset="0"/>
              </a:rPr>
              <a:t>while</a:t>
            </a:r>
            <a:r>
              <a:rPr lang="en-AU" sz="1600" b="0" dirty="0">
                <a:solidFill>
                  <a:srgbClr val="9ABDF5"/>
                </a:solidFill>
                <a:effectLst/>
                <a:latin typeface="JetBrains Mono Regular" panose="02000009000000000000" pitchFamily="49" charset="0"/>
              </a:rPr>
              <a:t> (</a:t>
            </a:r>
            <a:r>
              <a:rPr lang="en-AU" sz="1600" b="0" dirty="0">
                <a:solidFill>
                  <a:srgbClr val="FF9E64"/>
                </a:solidFill>
                <a:effectLst/>
                <a:latin typeface="JetBrains Mono Regular" panose="02000009000000000000" pitchFamily="49" charset="0"/>
              </a:rPr>
              <a:t>true</a:t>
            </a:r>
            <a:r>
              <a:rPr lang="en-AU" sz="1600" b="0" dirty="0">
                <a:solidFill>
                  <a:srgbClr val="9ABDF5"/>
                </a:solidFill>
                <a:effectLst/>
                <a:latin typeface="JetBrains Mono Regular" panose="02000009000000000000" pitchFamily="49" charset="0"/>
              </a:rPr>
              <a:t>) {</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dirty="0">
                <a:solidFill>
                  <a:srgbClr val="BB9AF7"/>
                </a:solidFill>
                <a:effectLst/>
                <a:latin typeface="JetBrains Mono Regular" panose="02000009000000000000" pitchFamily="49" charset="0"/>
              </a:rPr>
              <a:t>try</a:t>
            </a:r>
            <a:r>
              <a:rPr lang="en-AU" sz="1600" b="0" dirty="0">
                <a:solidFill>
                  <a:srgbClr val="9ABDF5"/>
                </a:solidFill>
                <a:effectLst/>
                <a:latin typeface="JetBrains Mono Regular" panose="02000009000000000000" pitchFamily="49" charset="0"/>
              </a:rPr>
              <a:t> {</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dirty="0">
                <a:solidFill>
                  <a:srgbClr val="C0CAF5"/>
                </a:solidFill>
                <a:effectLst/>
                <a:latin typeface="JetBrains Mono Regular" panose="02000009000000000000" pitchFamily="49" charset="0"/>
              </a:rPr>
              <a:t>input</a:t>
            </a:r>
            <a:r>
              <a:rPr lang="en-AU" sz="1600" b="0" dirty="0">
                <a:solidFill>
                  <a:srgbClr val="89DDFF"/>
                </a:solidFill>
                <a:effectLst/>
                <a:latin typeface="JetBrains Mono Regular" panose="02000009000000000000" pitchFamily="49" charset="0"/>
              </a:rPr>
              <a:t>,</a:t>
            </a:r>
            <a:r>
              <a:rPr lang="en-AU" sz="1600" b="0" dirty="0">
                <a:solidFill>
                  <a:srgbClr val="9ABDF5"/>
                </a:solidFill>
                <a:effectLst/>
                <a:latin typeface="JetBrains Mono Regular" panose="02000009000000000000" pitchFamily="49" charset="0"/>
              </a:rPr>
              <a:t> </a:t>
            </a:r>
            <a:r>
              <a:rPr lang="en-AU" sz="1600" b="0" dirty="0">
                <a:solidFill>
                  <a:srgbClr val="C0CAF5"/>
                </a:solidFill>
                <a:effectLst/>
                <a:latin typeface="JetBrains Mono Regular" panose="02000009000000000000" pitchFamily="49" charset="0"/>
              </a:rPr>
              <a:t>value</a:t>
            </a:r>
            <a:r>
              <a:rPr lang="en-AU" sz="1600" b="0" dirty="0">
                <a:solidFill>
                  <a:srgbClr val="9ABDF5"/>
                </a:solidFill>
                <a:effectLst/>
                <a:latin typeface="JetBrains Mono Regular" panose="02000009000000000000" pitchFamily="49" charset="0"/>
              </a:rPr>
              <a:t>}) </a:t>
            </a:r>
            <a:r>
              <a:rPr lang="en-AU" sz="1600" b="0" dirty="0">
                <a:solidFill>
                  <a:srgbClr val="89DDFF"/>
                </a:solidFill>
                <a:effectLst/>
                <a:latin typeface="JetBrains Mono Regular" panose="02000009000000000000" pitchFamily="49" charset="0"/>
              </a:rPr>
              <a:t>=</a:t>
            </a:r>
            <a:r>
              <a:rPr lang="en-AU" sz="1600" b="0" dirty="0">
                <a:solidFill>
                  <a:srgbClr val="9ABDF5"/>
                </a:solidFill>
                <a:effectLst/>
                <a:latin typeface="JetBrains Mono Regular" panose="02000009000000000000" pitchFamily="49" charset="0"/>
              </a:rPr>
              <a:t> </a:t>
            </a:r>
            <a:r>
              <a:rPr lang="en-AU" sz="1600" b="0" dirty="0" err="1">
                <a:solidFill>
                  <a:srgbClr val="7AA2F7"/>
                </a:solidFill>
                <a:effectLst/>
                <a:latin typeface="JetBrains Mono Regular" panose="02000009000000000000" pitchFamily="49" charset="0"/>
              </a:rPr>
              <a:t>commaThenElement</a:t>
            </a:r>
            <a:r>
              <a:rPr lang="en-AU" sz="1600" b="0" dirty="0">
                <a:solidFill>
                  <a:srgbClr val="9ABDF5"/>
                </a:solidFill>
                <a:effectLst/>
                <a:latin typeface="JetBrains Mono Regular" panose="02000009000000000000" pitchFamily="49" charset="0"/>
              </a:rPr>
              <a:t>(</a:t>
            </a:r>
            <a:r>
              <a:rPr lang="en-AU" sz="1600" b="0" dirty="0">
                <a:solidFill>
                  <a:srgbClr val="C0CAF5"/>
                </a:solidFill>
                <a:effectLst/>
                <a:latin typeface="JetBrains Mono Regular" panose="02000009000000000000" pitchFamily="49" charset="0"/>
              </a:rPr>
              <a:t>input</a:t>
            </a:r>
            <a:r>
              <a:rPr lang="en-AU" sz="1600" b="0" dirty="0">
                <a:solidFill>
                  <a:srgbClr val="9ABDF5"/>
                </a:solidFill>
                <a:effectLst/>
                <a:latin typeface="JetBrains Mono Regular" panose="02000009000000000000" pitchFamily="49" charset="0"/>
              </a:rPr>
              <a:t>)</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dirty="0" err="1">
                <a:solidFill>
                  <a:srgbClr val="C0CAF5"/>
                </a:solidFill>
                <a:effectLst/>
                <a:latin typeface="JetBrains Mono Regular" panose="02000009000000000000" pitchFamily="49" charset="0"/>
              </a:rPr>
              <a:t>res</a:t>
            </a:r>
            <a:r>
              <a:rPr lang="en-AU" sz="1600" b="0" dirty="0" err="1">
                <a:solidFill>
                  <a:srgbClr val="89DDFF"/>
                </a:solidFill>
                <a:effectLst/>
                <a:latin typeface="JetBrains Mono Regular" panose="02000009000000000000" pitchFamily="49" charset="0"/>
              </a:rPr>
              <a:t>.</a:t>
            </a:r>
            <a:r>
              <a:rPr lang="en-AU" sz="1600" b="0" dirty="0" err="1">
                <a:solidFill>
                  <a:srgbClr val="7AA2F7"/>
                </a:solidFill>
                <a:effectLst/>
                <a:latin typeface="JetBrains Mono Regular" panose="02000009000000000000" pitchFamily="49" charset="0"/>
              </a:rPr>
              <a:t>push</a:t>
            </a:r>
            <a:r>
              <a:rPr lang="en-AU" sz="1600" b="0" dirty="0">
                <a:solidFill>
                  <a:srgbClr val="9ABDF5"/>
                </a:solidFill>
                <a:effectLst/>
                <a:latin typeface="JetBrains Mono Regular" panose="02000009000000000000" pitchFamily="49" charset="0"/>
              </a:rPr>
              <a:t>(</a:t>
            </a:r>
            <a:r>
              <a:rPr lang="en-AU" sz="1600" b="0" dirty="0">
                <a:solidFill>
                  <a:srgbClr val="C0CAF5"/>
                </a:solidFill>
                <a:effectLst/>
                <a:latin typeface="JetBrains Mono Regular" panose="02000009000000000000" pitchFamily="49" charset="0"/>
              </a:rPr>
              <a:t>value</a:t>
            </a:r>
            <a:r>
              <a:rPr lang="en-AU" sz="1600" b="0" dirty="0">
                <a:solidFill>
                  <a:srgbClr val="9ABDF5"/>
                </a:solidFill>
                <a:effectLst/>
                <a:latin typeface="JetBrains Mono Regular" panose="02000009000000000000" pitchFamily="49" charset="0"/>
              </a:rPr>
              <a:t>)</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 </a:t>
            </a:r>
            <a:r>
              <a:rPr lang="en-AU" sz="1600" b="0" dirty="0">
                <a:solidFill>
                  <a:srgbClr val="BB9AF7"/>
                </a:solidFill>
                <a:effectLst/>
                <a:latin typeface="JetBrains Mono Regular" panose="02000009000000000000" pitchFamily="49" charset="0"/>
              </a:rPr>
              <a:t>catch</a:t>
            </a:r>
            <a:r>
              <a:rPr lang="en-AU" sz="1600" b="0" dirty="0">
                <a:solidFill>
                  <a:srgbClr val="9ABDF5"/>
                </a:solidFill>
                <a:effectLst/>
                <a:latin typeface="JetBrains Mono Regular" panose="02000009000000000000" pitchFamily="49" charset="0"/>
              </a:rPr>
              <a:t> {</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dirty="0">
                <a:solidFill>
                  <a:srgbClr val="BB9AF7"/>
                </a:solidFill>
                <a:effectLst/>
                <a:latin typeface="JetBrains Mono Regular" panose="02000009000000000000" pitchFamily="49" charset="0"/>
              </a:rPr>
              <a:t>break</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endParaRPr lang="en-AU" sz="1600" b="0" dirty="0">
              <a:solidFill>
                <a:srgbClr val="A9B1D6"/>
              </a:solidFill>
              <a:effectLst/>
              <a:latin typeface="JetBrains Mono Regular" panose="02000009000000000000" pitchFamily="49" charset="0"/>
            </a:endParaRPr>
          </a:p>
          <a:p>
            <a:br>
              <a:rPr lang="en-AU" sz="1600" b="0" dirty="0">
                <a:solidFill>
                  <a:srgbClr val="A9B1D6"/>
                </a:solidFill>
                <a:effectLst/>
                <a:latin typeface="JetBrains Mono Regular" panose="02000009000000000000" pitchFamily="49" charset="0"/>
              </a:rPr>
            </a:br>
            <a:r>
              <a:rPr lang="en-AU" sz="1600" b="0" dirty="0">
                <a:solidFill>
                  <a:srgbClr val="9ABDF5"/>
                </a:solidFill>
                <a:effectLst/>
                <a:latin typeface="JetBrains Mono Regular" panose="02000009000000000000" pitchFamily="49" charset="0"/>
              </a:rPr>
              <a:t>    </a:t>
            </a:r>
            <a:r>
              <a:rPr lang="en-AU" sz="1600" b="0" i="1" dirty="0">
                <a:solidFill>
                  <a:srgbClr val="BB9AF7"/>
                </a:solidFill>
                <a:effectLst/>
                <a:latin typeface="JetBrains Mono Regular" panose="02000009000000000000" pitchFamily="49" charset="0"/>
              </a:rPr>
              <a:t>return</a:t>
            </a:r>
            <a:r>
              <a:rPr lang="en-AU" sz="1600" b="0" dirty="0">
                <a:solidFill>
                  <a:srgbClr val="9ABDF5"/>
                </a:solidFill>
                <a:effectLst/>
                <a:latin typeface="JetBrains Mono Regular" panose="02000009000000000000" pitchFamily="49" charset="0"/>
              </a:rPr>
              <a:t> {</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dirty="0">
                <a:solidFill>
                  <a:srgbClr val="73DACA"/>
                </a:solidFill>
                <a:effectLst/>
                <a:latin typeface="JetBrains Mono Regular" panose="02000009000000000000" pitchFamily="49" charset="0"/>
              </a:rPr>
              <a:t>value</a:t>
            </a:r>
            <a:r>
              <a:rPr lang="en-AU" sz="1600" b="0" dirty="0">
                <a:solidFill>
                  <a:srgbClr val="89DDFF"/>
                </a:solidFill>
                <a:effectLst/>
                <a:latin typeface="JetBrains Mono Regular" panose="02000009000000000000" pitchFamily="49" charset="0"/>
              </a:rPr>
              <a:t>:</a:t>
            </a:r>
            <a:r>
              <a:rPr lang="en-AU" sz="1600" b="0" dirty="0">
                <a:solidFill>
                  <a:srgbClr val="9ABDF5"/>
                </a:solidFill>
                <a:effectLst/>
                <a:latin typeface="JetBrains Mono Regular" panose="02000009000000000000" pitchFamily="49" charset="0"/>
              </a:rPr>
              <a:t> </a:t>
            </a:r>
            <a:r>
              <a:rPr lang="en-AU" sz="1600" b="0" dirty="0">
                <a:solidFill>
                  <a:srgbClr val="C0CAF5"/>
                </a:solidFill>
                <a:effectLst/>
                <a:latin typeface="JetBrains Mono Regular" panose="02000009000000000000" pitchFamily="49" charset="0"/>
              </a:rPr>
              <a:t>res</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dirty="0">
                <a:solidFill>
                  <a:srgbClr val="C0CAF5"/>
                </a:solidFill>
                <a:effectLst/>
                <a:latin typeface="JetBrains Mono Regular" panose="02000009000000000000" pitchFamily="49" charset="0"/>
              </a:rPr>
              <a:t>input</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p:txBody>
      </p:sp>
    </p:spTree>
    <p:extLst>
      <p:ext uri="{BB962C8B-B14F-4D97-AF65-F5344CB8AC3E}">
        <p14:creationId xmlns:p14="http://schemas.microsoft.com/office/powerpoint/2010/main" val="27697039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Did our idea work?</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923330"/>
          </a:xfrm>
          <a:prstGeom prst="rect">
            <a:avLst/>
          </a:prstGeom>
          <a:noFill/>
        </p:spPr>
        <p:txBody>
          <a:bodyPr wrap="square" rtlCol="0">
            <a:spAutoFit/>
          </a:bodyPr>
          <a:lstStyle/>
          <a:p>
            <a:r>
              <a:rPr lang="en-AU" dirty="0">
                <a:solidFill>
                  <a:schemeClr val="bg1"/>
                </a:solidFill>
                <a:latin typeface="Fira Sans" panose="020B0503050000020004" pitchFamily="34" charset="0"/>
              </a:rPr>
              <a:t>Now we’ve translated our grammar into a parser, let’s see if it works</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Tree>
    <p:extLst>
      <p:ext uri="{BB962C8B-B14F-4D97-AF65-F5344CB8AC3E}">
        <p14:creationId xmlns:p14="http://schemas.microsoft.com/office/powerpoint/2010/main" val="305435418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Did our idea work?</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923330"/>
          </a:xfrm>
          <a:prstGeom prst="rect">
            <a:avLst/>
          </a:prstGeom>
          <a:noFill/>
        </p:spPr>
        <p:txBody>
          <a:bodyPr wrap="square" rtlCol="0">
            <a:spAutoFit/>
          </a:bodyPr>
          <a:lstStyle/>
          <a:p>
            <a:r>
              <a:rPr lang="en-AU" dirty="0">
                <a:solidFill>
                  <a:schemeClr val="bg1"/>
                </a:solidFill>
                <a:latin typeface="Fira Sans" panose="020B0503050000020004" pitchFamily="34" charset="0"/>
              </a:rPr>
              <a:t>Now we’ve translated our grammar into a parser, let’s see if it works</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
        <p:nvSpPr>
          <p:cNvPr id="5" name="TextBox 4">
            <a:extLst>
              <a:ext uri="{FF2B5EF4-FFF2-40B4-BE49-F238E27FC236}">
                <a16:creationId xmlns:a16="http://schemas.microsoft.com/office/drawing/2014/main" id="{0E3E2B47-6380-106F-ED34-070DC53BB435}"/>
              </a:ext>
            </a:extLst>
          </p:cNvPr>
          <p:cNvSpPr txBox="1"/>
          <p:nvPr/>
        </p:nvSpPr>
        <p:spPr>
          <a:xfrm>
            <a:off x="3048699" y="2529091"/>
            <a:ext cx="6094602" cy="646331"/>
          </a:xfrm>
          <a:prstGeom prst="rect">
            <a:avLst/>
          </a:prstGeom>
          <a:noFill/>
        </p:spPr>
        <p:txBody>
          <a:bodyPr wrap="square">
            <a:spAutoFit/>
          </a:bodyPr>
          <a:lstStyle/>
          <a:p>
            <a:r>
              <a:rPr lang="en-AU" b="0" i="1" dirty="0">
                <a:solidFill>
                  <a:srgbClr val="9D7CD8"/>
                </a:solidFill>
                <a:effectLst/>
                <a:latin typeface="JetBrains Mono Regular" panose="02000009000000000000" pitchFamily="49" charset="0"/>
              </a:rPr>
              <a:t>let</a:t>
            </a:r>
            <a:r>
              <a:rPr lang="en-AU" b="0" dirty="0">
                <a:solidFill>
                  <a:srgbClr val="C0CA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input</a:t>
            </a:r>
            <a:r>
              <a:rPr lang="en-AU" b="0" dirty="0">
                <a:solidFill>
                  <a:srgbClr val="C0CA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ECE6A"/>
                </a:solidFill>
                <a:effectLst/>
                <a:latin typeface="JetBrains Mono Regular" panose="02000009000000000000" pitchFamily="49" charset="0"/>
              </a:rPr>
              <a:t>[1, 2, [3, 4], [[727]]]</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C0CAF5"/>
                </a:solidFill>
                <a:effectLst/>
                <a:latin typeface="JetBrains Mono Regular" panose="02000009000000000000" pitchFamily="49" charset="0"/>
              </a:rPr>
              <a:t>console</a:t>
            </a:r>
            <a:r>
              <a:rPr lang="en-AU" b="0" dirty="0">
                <a:solidFill>
                  <a:srgbClr val="89DDFF"/>
                </a:solidFill>
                <a:effectLst/>
                <a:latin typeface="JetBrains Mono Regular" panose="02000009000000000000" pitchFamily="49" charset="0"/>
              </a:rPr>
              <a:t>.</a:t>
            </a:r>
            <a:r>
              <a:rPr lang="en-AU" b="0" dirty="0">
                <a:solidFill>
                  <a:srgbClr val="7AA2F7"/>
                </a:solidFill>
                <a:effectLst/>
                <a:latin typeface="JetBrains Mono Regular" panose="02000009000000000000" pitchFamily="49" charset="0"/>
              </a:rPr>
              <a:t>log</a:t>
            </a:r>
            <a:r>
              <a:rPr lang="en-AU" b="0" dirty="0">
                <a:solidFill>
                  <a:srgbClr val="9ABDF5"/>
                </a:solidFill>
                <a:effectLst/>
                <a:latin typeface="JetBrains Mono Regular" panose="02000009000000000000" pitchFamily="49" charset="0"/>
              </a:rPr>
              <a:t>(</a:t>
            </a:r>
            <a:r>
              <a:rPr lang="en-AU" b="0" dirty="0" err="1">
                <a:solidFill>
                  <a:srgbClr val="0DB9D7"/>
                </a:solidFill>
                <a:effectLst/>
                <a:latin typeface="JetBrains Mono Regular" panose="02000009000000000000" pitchFamily="49" charset="0"/>
              </a:rPr>
              <a:t>JSON</a:t>
            </a:r>
            <a:r>
              <a:rPr lang="en-AU" b="0" dirty="0" err="1">
                <a:solidFill>
                  <a:srgbClr val="89DDFF"/>
                </a:solidFill>
                <a:effectLst/>
                <a:latin typeface="JetBrains Mono Regular" panose="02000009000000000000" pitchFamily="49" charset="0"/>
              </a:rPr>
              <a:t>.</a:t>
            </a:r>
            <a:r>
              <a:rPr lang="en-AU" b="0" dirty="0" err="1">
                <a:solidFill>
                  <a:srgbClr val="7AA2F7"/>
                </a:solidFill>
                <a:effectLst/>
                <a:latin typeface="JetBrains Mono Regular" panose="02000009000000000000" pitchFamily="49" charset="0"/>
              </a:rPr>
              <a:t>stringify</a:t>
            </a:r>
            <a:r>
              <a:rPr lang="en-AU" b="0" dirty="0">
                <a:solidFill>
                  <a:srgbClr val="9ABDF5"/>
                </a:solidFill>
                <a:effectLst/>
                <a:latin typeface="JetBrains Mono Regular" panose="02000009000000000000" pitchFamily="49" charset="0"/>
              </a:rPr>
              <a:t>(</a:t>
            </a:r>
            <a:r>
              <a:rPr lang="en-AU" b="0" dirty="0">
                <a:solidFill>
                  <a:srgbClr val="7AA2F7"/>
                </a:solidFill>
                <a:effectLst/>
                <a:latin typeface="JetBrains Mono Regular" panose="02000009000000000000" pitchFamily="49" charset="0"/>
              </a:rPr>
              <a:t>list</a:t>
            </a:r>
            <a:r>
              <a:rPr lang="en-AU" b="0" dirty="0">
                <a:solidFill>
                  <a:srgbClr val="9ABDF5"/>
                </a:solidFill>
                <a:effectLst/>
                <a:latin typeface="JetBrains Mono Regular" panose="02000009000000000000" pitchFamily="49" charset="0"/>
              </a:rPr>
              <a:t>(</a:t>
            </a:r>
            <a:r>
              <a:rPr lang="en-AU" dirty="0">
                <a:solidFill>
                  <a:srgbClr val="C0CAF5"/>
                </a:solidFill>
                <a:latin typeface="JetBrains Mono Regular" panose="02000009000000000000" pitchFamily="49" charset="0"/>
              </a:rPr>
              <a:t>input</a:t>
            </a:r>
            <a:r>
              <a:rPr lang="en-AU" b="0" dirty="0">
                <a:solidFill>
                  <a:srgbClr val="9ABDF5"/>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p:txBody>
      </p:sp>
    </p:spTree>
    <p:extLst>
      <p:ext uri="{BB962C8B-B14F-4D97-AF65-F5344CB8AC3E}">
        <p14:creationId xmlns:p14="http://schemas.microsoft.com/office/powerpoint/2010/main" val="405918301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Did our idea work?</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923330"/>
          </a:xfrm>
          <a:prstGeom prst="rect">
            <a:avLst/>
          </a:prstGeom>
          <a:noFill/>
        </p:spPr>
        <p:txBody>
          <a:bodyPr wrap="square" rtlCol="0">
            <a:spAutoFit/>
          </a:bodyPr>
          <a:lstStyle/>
          <a:p>
            <a:r>
              <a:rPr lang="en-AU" dirty="0">
                <a:solidFill>
                  <a:schemeClr val="bg1"/>
                </a:solidFill>
                <a:latin typeface="Fira Sans" panose="020B0503050000020004" pitchFamily="34" charset="0"/>
              </a:rPr>
              <a:t>Now we’ve translated our grammar into a parser, let’s see if it works</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
        <p:nvSpPr>
          <p:cNvPr id="5" name="TextBox 4">
            <a:extLst>
              <a:ext uri="{FF2B5EF4-FFF2-40B4-BE49-F238E27FC236}">
                <a16:creationId xmlns:a16="http://schemas.microsoft.com/office/drawing/2014/main" id="{0E3E2B47-6380-106F-ED34-070DC53BB435}"/>
              </a:ext>
            </a:extLst>
          </p:cNvPr>
          <p:cNvSpPr txBox="1"/>
          <p:nvPr/>
        </p:nvSpPr>
        <p:spPr>
          <a:xfrm>
            <a:off x="3048699" y="2529091"/>
            <a:ext cx="6094602" cy="646331"/>
          </a:xfrm>
          <a:prstGeom prst="rect">
            <a:avLst/>
          </a:prstGeom>
          <a:noFill/>
        </p:spPr>
        <p:txBody>
          <a:bodyPr wrap="square">
            <a:spAutoFit/>
          </a:bodyPr>
          <a:lstStyle/>
          <a:p>
            <a:r>
              <a:rPr lang="en-AU" b="0" i="1" dirty="0">
                <a:solidFill>
                  <a:srgbClr val="9D7CD8"/>
                </a:solidFill>
                <a:effectLst/>
                <a:latin typeface="JetBrains Mono Regular" panose="02000009000000000000" pitchFamily="49" charset="0"/>
              </a:rPr>
              <a:t>let</a:t>
            </a:r>
            <a:r>
              <a:rPr lang="en-AU" b="0" dirty="0">
                <a:solidFill>
                  <a:srgbClr val="C0CA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input</a:t>
            </a:r>
            <a:r>
              <a:rPr lang="en-AU" b="0" dirty="0">
                <a:solidFill>
                  <a:srgbClr val="C0CA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ECE6A"/>
                </a:solidFill>
                <a:effectLst/>
                <a:latin typeface="JetBrains Mono Regular" panose="02000009000000000000" pitchFamily="49" charset="0"/>
              </a:rPr>
              <a:t>[1, 2, [3, 4], [[727]]]</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C0CAF5"/>
                </a:solidFill>
                <a:effectLst/>
                <a:latin typeface="JetBrains Mono Regular" panose="02000009000000000000" pitchFamily="49" charset="0"/>
              </a:rPr>
              <a:t>console</a:t>
            </a:r>
            <a:r>
              <a:rPr lang="en-AU" b="0" dirty="0">
                <a:solidFill>
                  <a:srgbClr val="89DDFF"/>
                </a:solidFill>
                <a:effectLst/>
                <a:latin typeface="JetBrains Mono Regular" panose="02000009000000000000" pitchFamily="49" charset="0"/>
              </a:rPr>
              <a:t>.</a:t>
            </a:r>
            <a:r>
              <a:rPr lang="en-AU" b="0" dirty="0">
                <a:solidFill>
                  <a:srgbClr val="7AA2F7"/>
                </a:solidFill>
                <a:effectLst/>
                <a:latin typeface="JetBrains Mono Regular" panose="02000009000000000000" pitchFamily="49" charset="0"/>
              </a:rPr>
              <a:t>log</a:t>
            </a:r>
            <a:r>
              <a:rPr lang="en-AU" b="0" dirty="0">
                <a:solidFill>
                  <a:srgbClr val="9ABDF5"/>
                </a:solidFill>
                <a:effectLst/>
                <a:latin typeface="JetBrains Mono Regular" panose="02000009000000000000" pitchFamily="49" charset="0"/>
              </a:rPr>
              <a:t>(</a:t>
            </a:r>
            <a:r>
              <a:rPr lang="en-AU" b="0" dirty="0" err="1">
                <a:solidFill>
                  <a:srgbClr val="0DB9D7"/>
                </a:solidFill>
                <a:effectLst/>
                <a:latin typeface="JetBrains Mono Regular" panose="02000009000000000000" pitchFamily="49" charset="0"/>
              </a:rPr>
              <a:t>JSON</a:t>
            </a:r>
            <a:r>
              <a:rPr lang="en-AU" b="0" dirty="0" err="1">
                <a:solidFill>
                  <a:srgbClr val="89DDFF"/>
                </a:solidFill>
                <a:effectLst/>
                <a:latin typeface="JetBrains Mono Regular" panose="02000009000000000000" pitchFamily="49" charset="0"/>
              </a:rPr>
              <a:t>.</a:t>
            </a:r>
            <a:r>
              <a:rPr lang="en-AU" b="0" dirty="0" err="1">
                <a:solidFill>
                  <a:srgbClr val="7AA2F7"/>
                </a:solidFill>
                <a:effectLst/>
                <a:latin typeface="JetBrains Mono Regular" panose="02000009000000000000" pitchFamily="49" charset="0"/>
              </a:rPr>
              <a:t>stringify</a:t>
            </a:r>
            <a:r>
              <a:rPr lang="en-AU" b="0" dirty="0">
                <a:solidFill>
                  <a:srgbClr val="9ABDF5"/>
                </a:solidFill>
                <a:effectLst/>
                <a:latin typeface="JetBrains Mono Regular" panose="02000009000000000000" pitchFamily="49" charset="0"/>
              </a:rPr>
              <a:t>(</a:t>
            </a:r>
            <a:r>
              <a:rPr lang="en-AU" b="0" dirty="0">
                <a:solidFill>
                  <a:srgbClr val="7AA2F7"/>
                </a:solidFill>
                <a:effectLst/>
                <a:latin typeface="JetBrains Mono Regular" panose="02000009000000000000" pitchFamily="49" charset="0"/>
              </a:rPr>
              <a:t>list</a:t>
            </a:r>
            <a:r>
              <a:rPr lang="en-AU" b="0" dirty="0">
                <a:solidFill>
                  <a:srgbClr val="9ABDF5"/>
                </a:solidFill>
                <a:effectLst/>
                <a:latin typeface="JetBrains Mono Regular" panose="02000009000000000000" pitchFamily="49" charset="0"/>
              </a:rPr>
              <a:t>(</a:t>
            </a:r>
            <a:r>
              <a:rPr lang="en-AU" dirty="0">
                <a:solidFill>
                  <a:srgbClr val="C0CAF5"/>
                </a:solidFill>
                <a:latin typeface="JetBrains Mono Regular" panose="02000009000000000000" pitchFamily="49" charset="0"/>
              </a:rPr>
              <a:t>input</a:t>
            </a:r>
            <a:r>
              <a:rPr lang="en-AU" b="0" dirty="0">
                <a:solidFill>
                  <a:srgbClr val="9ABDF5"/>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p:txBody>
      </p:sp>
      <p:sp>
        <p:nvSpPr>
          <p:cNvPr id="7" name="TextBox 6">
            <a:extLst>
              <a:ext uri="{FF2B5EF4-FFF2-40B4-BE49-F238E27FC236}">
                <a16:creationId xmlns:a16="http://schemas.microsoft.com/office/drawing/2014/main" id="{CA260553-FA26-7F20-2F42-0798338187BA}"/>
              </a:ext>
            </a:extLst>
          </p:cNvPr>
          <p:cNvSpPr txBox="1"/>
          <p:nvPr/>
        </p:nvSpPr>
        <p:spPr>
          <a:xfrm>
            <a:off x="3048699" y="3619498"/>
            <a:ext cx="6632196" cy="923330"/>
          </a:xfrm>
          <a:prstGeom prst="rect">
            <a:avLst/>
          </a:prstGeom>
          <a:noFill/>
        </p:spPr>
        <p:txBody>
          <a:bodyPr wrap="square">
            <a:spAutoFit/>
          </a:bodyPr>
          <a:lstStyle/>
          <a:p>
            <a:r>
              <a:rPr lang="en-AU" b="0" dirty="0">
                <a:solidFill>
                  <a:srgbClr val="89DDFF"/>
                </a:solidFill>
                <a:effectLst/>
                <a:latin typeface="JetBrains Mono Regular" panose="02000009000000000000" pitchFamily="49" charset="0"/>
              </a:rPr>
              <a:t>$ node recursive_descent.js</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89DDFF"/>
                </a:solidFill>
                <a:effectLst/>
                <a:latin typeface="JetBrains Mono Regular" panose="02000009000000000000" pitchFamily="49" charset="0"/>
              </a:rPr>
              <a:t>{ "value": [1,2,[3,4],[[727]]], "input": ""}</a:t>
            </a:r>
            <a:endParaRPr lang="en-AU" b="0" dirty="0">
              <a:solidFill>
                <a:srgbClr val="A9B1D6"/>
              </a:solidFill>
              <a:effectLst/>
              <a:latin typeface="JetBrains Mono Regular" panose="02000009000000000000" pitchFamily="49" charset="0"/>
            </a:endParaRPr>
          </a:p>
        </p:txBody>
      </p:sp>
    </p:spTree>
    <p:extLst>
      <p:ext uri="{BB962C8B-B14F-4D97-AF65-F5344CB8AC3E}">
        <p14:creationId xmlns:p14="http://schemas.microsoft.com/office/powerpoint/2010/main" val="120649569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Did our idea work?</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923330"/>
          </a:xfrm>
          <a:prstGeom prst="rect">
            <a:avLst/>
          </a:prstGeom>
          <a:noFill/>
        </p:spPr>
        <p:txBody>
          <a:bodyPr wrap="square" rtlCol="0">
            <a:spAutoFit/>
          </a:bodyPr>
          <a:lstStyle/>
          <a:p>
            <a:r>
              <a:rPr lang="en-AU" dirty="0">
                <a:solidFill>
                  <a:schemeClr val="bg1"/>
                </a:solidFill>
                <a:latin typeface="Fira Sans" panose="020B0503050000020004" pitchFamily="34" charset="0"/>
              </a:rPr>
              <a:t>Now we’ve translated our grammar into a parser, let’s see if it works</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
        <p:nvSpPr>
          <p:cNvPr id="5" name="TextBox 4">
            <a:extLst>
              <a:ext uri="{FF2B5EF4-FFF2-40B4-BE49-F238E27FC236}">
                <a16:creationId xmlns:a16="http://schemas.microsoft.com/office/drawing/2014/main" id="{0E3E2B47-6380-106F-ED34-070DC53BB435}"/>
              </a:ext>
            </a:extLst>
          </p:cNvPr>
          <p:cNvSpPr txBox="1"/>
          <p:nvPr/>
        </p:nvSpPr>
        <p:spPr>
          <a:xfrm>
            <a:off x="3048699" y="2529091"/>
            <a:ext cx="6094602" cy="646331"/>
          </a:xfrm>
          <a:prstGeom prst="rect">
            <a:avLst/>
          </a:prstGeom>
          <a:noFill/>
        </p:spPr>
        <p:txBody>
          <a:bodyPr wrap="square">
            <a:spAutoFit/>
          </a:bodyPr>
          <a:lstStyle/>
          <a:p>
            <a:r>
              <a:rPr lang="en-AU" b="0" i="1" dirty="0">
                <a:solidFill>
                  <a:srgbClr val="9D7CD8"/>
                </a:solidFill>
                <a:effectLst/>
                <a:latin typeface="JetBrains Mono Regular" panose="02000009000000000000" pitchFamily="49" charset="0"/>
              </a:rPr>
              <a:t>let</a:t>
            </a:r>
            <a:r>
              <a:rPr lang="en-AU" b="0" dirty="0">
                <a:solidFill>
                  <a:srgbClr val="C0CA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input</a:t>
            </a:r>
            <a:r>
              <a:rPr lang="en-AU" b="0" dirty="0">
                <a:solidFill>
                  <a:srgbClr val="C0CA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ECE6A"/>
                </a:solidFill>
                <a:effectLst/>
                <a:latin typeface="JetBrains Mono Regular" panose="02000009000000000000" pitchFamily="49" charset="0"/>
              </a:rPr>
              <a:t>[1, 2, [3, 4], [[727]]]</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C0CAF5"/>
                </a:solidFill>
                <a:effectLst/>
                <a:latin typeface="JetBrains Mono Regular" panose="02000009000000000000" pitchFamily="49" charset="0"/>
              </a:rPr>
              <a:t>console</a:t>
            </a:r>
            <a:r>
              <a:rPr lang="en-AU" b="0" dirty="0">
                <a:solidFill>
                  <a:srgbClr val="89DDFF"/>
                </a:solidFill>
                <a:effectLst/>
                <a:latin typeface="JetBrains Mono Regular" panose="02000009000000000000" pitchFamily="49" charset="0"/>
              </a:rPr>
              <a:t>.</a:t>
            </a:r>
            <a:r>
              <a:rPr lang="en-AU" b="0" dirty="0">
                <a:solidFill>
                  <a:srgbClr val="7AA2F7"/>
                </a:solidFill>
                <a:effectLst/>
                <a:latin typeface="JetBrains Mono Regular" panose="02000009000000000000" pitchFamily="49" charset="0"/>
              </a:rPr>
              <a:t>log</a:t>
            </a:r>
            <a:r>
              <a:rPr lang="en-AU" b="0" dirty="0">
                <a:solidFill>
                  <a:srgbClr val="9ABDF5"/>
                </a:solidFill>
                <a:effectLst/>
                <a:latin typeface="JetBrains Mono Regular" panose="02000009000000000000" pitchFamily="49" charset="0"/>
              </a:rPr>
              <a:t>(</a:t>
            </a:r>
            <a:r>
              <a:rPr lang="en-AU" b="0" dirty="0" err="1">
                <a:solidFill>
                  <a:srgbClr val="0DB9D7"/>
                </a:solidFill>
                <a:effectLst/>
                <a:latin typeface="JetBrains Mono Regular" panose="02000009000000000000" pitchFamily="49" charset="0"/>
              </a:rPr>
              <a:t>JSON</a:t>
            </a:r>
            <a:r>
              <a:rPr lang="en-AU" b="0" dirty="0" err="1">
                <a:solidFill>
                  <a:srgbClr val="89DDFF"/>
                </a:solidFill>
                <a:effectLst/>
                <a:latin typeface="JetBrains Mono Regular" panose="02000009000000000000" pitchFamily="49" charset="0"/>
              </a:rPr>
              <a:t>.</a:t>
            </a:r>
            <a:r>
              <a:rPr lang="en-AU" b="0" dirty="0" err="1">
                <a:solidFill>
                  <a:srgbClr val="7AA2F7"/>
                </a:solidFill>
                <a:effectLst/>
                <a:latin typeface="JetBrains Mono Regular" panose="02000009000000000000" pitchFamily="49" charset="0"/>
              </a:rPr>
              <a:t>stringify</a:t>
            </a:r>
            <a:r>
              <a:rPr lang="en-AU" b="0" dirty="0">
                <a:solidFill>
                  <a:srgbClr val="9ABDF5"/>
                </a:solidFill>
                <a:effectLst/>
                <a:latin typeface="JetBrains Mono Regular" panose="02000009000000000000" pitchFamily="49" charset="0"/>
              </a:rPr>
              <a:t>(</a:t>
            </a:r>
            <a:r>
              <a:rPr lang="en-AU" b="0" dirty="0">
                <a:solidFill>
                  <a:srgbClr val="7AA2F7"/>
                </a:solidFill>
                <a:effectLst/>
                <a:latin typeface="JetBrains Mono Regular" panose="02000009000000000000" pitchFamily="49" charset="0"/>
              </a:rPr>
              <a:t>list</a:t>
            </a:r>
            <a:r>
              <a:rPr lang="en-AU" b="0" dirty="0">
                <a:solidFill>
                  <a:srgbClr val="9ABDF5"/>
                </a:solidFill>
                <a:effectLst/>
                <a:latin typeface="JetBrains Mono Regular" panose="02000009000000000000" pitchFamily="49" charset="0"/>
              </a:rPr>
              <a:t>(</a:t>
            </a:r>
            <a:r>
              <a:rPr lang="en-AU" dirty="0">
                <a:solidFill>
                  <a:srgbClr val="C0CAF5"/>
                </a:solidFill>
                <a:latin typeface="JetBrains Mono Regular" panose="02000009000000000000" pitchFamily="49" charset="0"/>
              </a:rPr>
              <a:t>input</a:t>
            </a:r>
            <a:r>
              <a:rPr lang="en-AU" b="0" dirty="0">
                <a:solidFill>
                  <a:srgbClr val="9ABDF5"/>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p:txBody>
      </p:sp>
      <p:sp>
        <p:nvSpPr>
          <p:cNvPr id="7" name="TextBox 6">
            <a:extLst>
              <a:ext uri="{FF2B5EF4-FFF2-40B4-BE49-F238E27FC236}">
                <a16:creationId xmlns:a16="http://schemas.microsoft.com/office/drawing/2014/main" id="{CA260553-FA26-7F20-2F42-0798338187BA}"/>
              </a:ext>
            </a:extLst>
          </p:cNvPr>
          <p:cNvSpPr txBox="1"/>
          <p:nvPr/>
        </p:nvSpPr>
        <p:spPr>
          <a:xfrm>
            <a:off x="3048699" y="3619498"/>
            <a:ext cx="6632196" cy="923330"/>
          </a:xfrm>
          <a:prstGeom prst="rect">
            <a:avLst/>
          </a:prstGeom>
          <a:noFill/>
        </p:spPr>
        <p:txBody>
          <a:bodyPr wrap="square">
            <a:spAutoFit/>
          </a:bodyPr>
          <a:lstStyle/>
          <a:p>
            <a:r>
              <a:rPr lang="en-AU" b="0" dirty="0">
                <a:solidFill>
                  <a:srgbClr val="89DDFF"/>
                </a:solidFill>
                <a:effectLst/>
                <a:latin typeface="JetBrains Mono Regular" panose="02000009000000000000" pitchFamily="49" charset="0"/>
              </a:rPr>
              <a:t>$ node recursive_descent.js</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89DDFF"/>
                </a:solidFill>
                <a:effectLst/>
                <a:latin typeface="JetBrains Mono Regular" panose="02000009000000000000" pitchFamily="49" charset="0"/>
              </a:rPr>
              <a:t>{ "value": [1,2,[3,4],[[727]]], "input": ""}</a:t>
            </a:r>
            <a:endParaRPr lang="en-AU" b="0" dirty="0">
              <a:solidFill>
                <a:srgbClr val="A9B1D6"/>
              </a:solidFill>
              <a:effectLst/>
              <a:latin typeface="JetBrains Mono Regular" panose="02000009000000000000" pitchFamily="49" charset="0"/>
            </a:endParaRPr>
          </a:p>
        </p:txBody>
      </p:sp>
      <p:sp>
        <p:nvSpPr>
          <p:cNvPr id="4" name="TextBox 3">
            <a:extLst>
              <a:ext uri="{FF2B5EF4-FFF2-40B4-BE49-F238E27FC236}">
                <a16:creationId xmlns:a16="http://schemas.microsoft.com/office/drawing/2014/main" id="{E3D604F9-6DE8-B236-B2CA-BD03E43CCE07}"/>
              </a:ext>
            </a:extLst>
          </p:cNvPr>
          <p:cNvSpPr txBox="1"/>
          <p:nvPr/>
        </p:nvSpPr>
        <p:spPr>
          <a:xfrm>
            <a:off x="1164535" y="5554910"/>
            <a:ext cx="9862930" cy="923330"/>
          </a:xfrm>
          <a:prstGeom prst="rect">
            <a:avLst/>
          </a:prstGeom>
          <a:noFill/>
        </p:spPr>
        <p:txBody>
          <a:bodyPr wrap="square" rtlCol="0">
            <a:spAutoFit/>
          </a:bodyPr>
          <a:lstStyle/>
          <a:p>
            <a:r>
              <a:rPr lang="en-AU" dirty="0">
                <a:solidFill>
                  <a:schemeClr val="bg1"/>
                </a:solidFill>
                <a:latin typeface="Fira Sans" panose="020B0503050000020004" pitchFamily="34" charset="0"/>
              </a:rPr>
              <a:t>IT WORKS!!!</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Tree>
    <p:extLst>
      <p:ext uri="{BB962C8B-B14F-4D97-AF65-F5344CB8AC3E}">
        <p14:creationId xmlns:p14="http://schemas.microsoft.com/office/powerpoint/2010/main" val="144367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About me</a:t>
            </a:r>
          </a:p>
        </p:txBody>
      </p:sp>
      <p:sp>
        <p:nvSpPr>
          <p:cNvPr id="4" name="TextBox 3">
            <a:extLst>
              <a:ext uri="{FF2B5EF4-FFF2-40B4-BE49-F238E27FC236}">
                <a16:creationId xmlns:a16="http://schemas.microsoft.com/office/drawing/2014/main" id="{A99310B0-782D-AA04-0F29-1A216A490C20}"/>
              </a:ext>
            </a:extLst>
          </p:cNvPr>
          <p:cNvSpPr txBox="1"/>
          <p:nvPr/>
        </p:nvSpPr>
        <p:spPr>
          <a:xfrm>
            <a:off x="1281981" y="1795244"/>
            <a:ext cx="10054342" cy="1569660"/>
          </a:xfrm>
          <a:prstGeom prst="rect">
            <a:avLst/>
          </a:prstGeom>
          <a:noFill/>
        </p:spPr>
        <p:txBody>
          <a:bodyPr wrap="square" rtlCol="0">
            <a:spAutoFit/>
          </a:bodyPr>
          <a:lstStyle/>
          <a:p>
            <a:pPr marL="285750" indent="-285750">
              <a:buFont typeface="Arial" panose="020B0604020202020204" pitchFamily="34" charset="0"/>
              <a:buChar char="•"/>
            </a:pPr>
            <a:r>
              <a:rPr lang="en-AU" sz="2000" dirty="0">
                <a:solidFill>
                  <a:schemeClr val="bg1"/>
                </a:solidFill>
                <a:latin typeface="Fira Sans" panose="020B0503050000020004" pitchFamily="34" charset="0"/>
              </a:rPr>
              <a:t>I go by many names</a:t>
            </a:r>
          </a:p>
          <a:p>
            <a:pPr marL="285750" indent="-285750">
              <a:buFont typeface="Arial" panose="020B0604020202020204" pitchFamily="34" charset="0"/>
              <a:buChar char="•"/>
            </a:pPr>
            <a:endParaRPr lang="en-AU" sz="2000" dirty="0">
              <a:solidFill>
                <a:schemeClr val="bg1"/>
              </a:solidFill>
              <a:latin typeface="Fira Sans" panose="020B0503050000020004" pitchFamily="34" charset="0"/>
            </a:endParaRPr>
          </a:p>
          <a:p>
            <a:pPr marL="285750" indent="-285750">
              <a:buFont typeface="Arial" panose="020B0604020202020204" pitchFamily="34" charset="0"/>
              <a:buChar char="•"/>
            </a:pPr>
            <a:r>
              <a:rPr lang="en-AU" sz="2000" dirty="0">
                <a:solidFill>
                  <a:schemeClr val="bg1"/>
                </a:solidFill>
                <a:latin typeface="Fira Sans" panose="020B0503050000020004" pitchFamily="34" charset="0"/>
              </a:rPr>
              <a:t>Maths and Comp Sci student here at UQ (5</a:t>
            </a:r>
            <a:r>
              <a:rPr lang="en-AU" sz="2000" baseline="30000" dirty="0">
                <a:solidFill>
                  <a:schemeClr val="bg1"/>
                </a:solidFill>
                <a:latin typeface="Fira Sans" panose="020B0503050000020004" pitchFamily="34" charset="0"/>
              </a:rPr>
              <a:t>th</a:t>
            </a:r>
            <a:r>
              <a:rPr lang="en-AU" sz="2000" dirty="0">
                <a:solidFill>
                  <a:schemeClr val="bg1"/>
                </a:solidFill>
                <a:latin typeface="Fira Sans" panose="020B0503050000020004" pitchFamily="34" charset="0"/>
              </a:rPr>
              <a:t> year, wow)</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I tutored COMP3400 last semester</a:t>
            </a:r>
          </a:p>
        </p:txBody>
      </p:sp>
    </p:spTree>
    <p:extLst>
      <p:ext uri="{BB962C8B-B14F-4D97-AF65-F5344CB8AC3E}">
        <p14:creationId xmlns:p14="http://schemas.microsoft.com/office/powerpoint/2010/main" val="163716290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Does it fail when it’s supposed to?</a:t>
            </a:r>
          </a:p>
        </p:txBody>
      </p:sp>
      <p:sp>
        <p:nvSpPr>
          <p:cNvPr id="5" name="TextBox 4">
            <a:extLst>
              <a:ext uri="{FF2B5EF4-FFF2-40B4-BE49-F238E27FC236}">
                <a16:creationId xmlns:a16="http://schemas.microsoft.com/office/drawing/2014/main" id="{97D7F3E0-0436-D33D-B789-42E297D7FA27}"/>
              </a:ext>
            </a:extLst>
          </p:cNvPr>
          <p:cNvSpPr txBox="1"/>
          <p:nvPr/>
        </p:nvSpPr>
        <p:spPr>
          <a:xfrm>
            <a:off x="2099345" y="1782312"/>
            <a:ext cx="6094602" cy="369332"/>
          </a:xfrm>
          <a:prstGeom prst="rect">
            <a:avLst/>
          </a:prstGeom>
          <a:noFill/>
        </p:spPr>
        <p:txBody>
          <a:bodyPr wrap="square">
            <a:spAutoFit/>
          </a:bodyPr>
          <a:lstStyle/>
          <a:p>
            <a:r>
              <a:rPr lang="en-AU" b="0" dirty="0">
                <a:solidFill>
                  <a:srgbClr val="C0CAF5"/>
                </a:solidFill>
                <a:effectLst/>
                <a:latin typeface="JetBrains Mono Regular" panose="02000009000000000000" pitchFamily="49" charset="0"/>
              </a:rPr>
              <a:t>console</a:t>
            </a:r>
            <a:r>
              <a:rPr lang="en-AU" b="0" dirty="0">
                <a:solidFill>
                  <a:srgbClr val="89DDFF"/>
                </a:solidFill>
                <a:effectLst/>
                <a:latin typeface="JetBrains Mono Regular" panose="02000009000000000000" pitchFamily="49" charset="0"/>
              </a:rPr>
              <a:t>.</a:t>
            </a:r>
            <a:r>
              <a:rPr lang="en-AU" b="0" dirty="0">
                <a:solidFill>
                  <a:srgbClr val="7AA2F7"/>
                </a:solidFill>
                <a:effectLst/>
                <a:latin typeface="JetBrains Mono Regular" panose="02000009000000000000" pitchFamily="49" charset="0"/>
              </a:rPr>
              <a:t>log</a:t>
            </a:r>
            <a:r>
              <a:rPr lang="en-AU" b="0" dirty="0">
                <a:solidFill>
                  <a:srgbClr val="9ABDF5"/>
                </a:solidFill>
                <a:effectLst/>
                <a:latin typeface="JetBrains Mono Regular" panose="02000009000000000000" pitchFamily="49" charset="0"/>
              </a:rPr>
              <a:t>(</a:t>
            </a:r>
            <a:r>
              <a:rPr lang="en-AU" b="0" dirty="0" err="1">
                <a:solidFill>
                  <a:srgbClr val="0DB9D7"/>
                </a:solidFill>
                <a:effectLst/>
                <a:latin typeface="JetBrains Mono Regular" panose="02000009000000000000" pitchFamily="49" charset="0"/>
              </a:rPr>
              <a:t>JSON</a:t>
            </a:r>
            <a:r>
              <a:rPr lang="en-AU" b="0" dirty="0" err="1">
                <a:solidFill>
                  <a:srgbClr val="89DDFF"/>
                </a:solidFill>
                <a:effectLst/>
                <a:latin typeface="JetBrains Mono Regular" panose="02000009000000000000" pitchFamily="49" charset="0"/>
              </a:rPr>
              <a:t>.</a:t>
            </a:r>
            <a:r>
              <a:rPr lang="en-AU" b="0" dirty="0" err="1">
                <a:solidFill>
                  <a:srgbClr val="7AA2F7"/>
                </a:solidFill>
                <a:effectLst/>
                <a:latin typeface="JetBrains Mono Regular" panose="02000009000000000000" pitchFamily="49" charset="0"/>
              </a:rPr>
              <a:t>Stringify</a:t>
            </a:r>
            <a:r>
              <a:rPr lang="en-AU" b="0" dirty="0">
                <a:solidFill>
                  <a:srgbClr val="9ABDF5"/>
                </a:solidFill>
                <a:effectLst/>
                <a:latin typeface="JetBrains Mono Regular" panose="02000009000000000000" pitchFamily="49" charset="0"/>
              </a:rPr>
              <a:t>(</a:t>
            </a:r>
            <a:r>
              <a:rPr lang="en-AU" b="0" dirty="0">
                <a:solidFill>
                  <a:srgbClr val="7AA2F7"/>
                </a:solidFill>
                <a:effectLst/>
                <a:latin typeface="JetBrains Mono Regular" panose="02000009000000000000" pitchFamily="49" charset="0"/>
              </a:rPr>
              <a:t>list</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r>
              <a:rPr lang="en-AU" b="0" dirty="0">
                <a:solidFill>
                  <a:srgbClr val="9ECE6A"/>
                </a:solidFill>
                <a:effectLst/>
                <a:latin typeface="JetBrains Mono Regular" panose="02000009000000000000" pitchFamily="49" charset="0"/>
              </a:rPr>
              <a:t>[1, 2</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p:txBody>
      </p:sp>
    </p:spTree>
    <p:extLst>
      <p:ext uri="{BB962C8B-B14F-4D97-AF65-F5344CB8AC3E}">
        <p14:creationId xmlns:p14="http://schemas.microsoft.com/office/powerpoint/2010/main" val="26734654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Does it fail when it’s supposed to?</a:t>
            </a:r>
          </a:p>
        </p:txBody>
      </p:sp>
      <p:sp>
        <p:nvSpPr>
          <p:cNvPr id="5" name="TextBox 4">
            <a:extLst>
              <a:ext uri="{FF2B5EF4-FFF2-40B4-BE49-F238E27FC236}">
                <a16:creationId xmlns:a16="http://schemas.microsoft.com/office/drawing/2014/main" id="{97D7F3E0-0436-D33D-B789-42E297D7FA27}"/>
              </a:ext>
            </a:extLst>
          </p:cNvPr>
          <p:cNvSpPr txBox="1"/>
          <p:nvPr/>
        </p:nvSpPr>
        <p:spPr>
          <a:xfrm>
            <a:off x="2099345" y="1782312"/>
            <a:ext cx="6094602" cy="369332"/>
          </a:xfrm>
          <a:prstGeom prst="rect">
            <a:avLst/>
          </a:prstGeom>
          <a:noFill/>
        </p:spPr>
        <p:txBody>
          <a:bodyPr wrap="square">
            <a:spAutoFit/>
          </a:bodyPr>
          <a:lstStyle/>
          <a:p>
            <a:r>
              <a:rPr lang="en-AU" b="0" dirty="0">
                <a:solidFill>
                  <a:srgbClr val="C0CAF5"/>
                </a:solidFill>
                <a:effectLst/>
                <a:latin typeface="JetBrains Mono Regular" panose="02000009000000000000" pitchFamily="49" charset="0"/>
              </a:rPr>
              <a:t>console</a:t>
            </a:r>
            <a:r>
              <a:rPr lang="en-AU" b="0" dirty="0">
                <a:solidFill>
                  <a:srgbClr val="89DDFF"/>
                </a:solidFill>
                <a:effectLst/>
                <a:latin typeface="JetBrains Mono Regular" panose="02000009000000000000" pitchFamily="49" charset="0"/>
              </a:rPr>
              <a:t>.</a:t>
            </a:r>
            <a:r>
              <a:rPr lang="en-AU" b="0" dirty="0">
                <a:solidFill>
                  <a:srgbClr val="7AA2F7"/>
                </a:solidFill>
                <a:effectLst/>
                <a:latin typeface="JetBrains Mono Regular" panose="02000009000000000000" pitchFamily="49" charset="0"/>
              </a:rPr>
              <a:t>log</a:t>
            </a:r>
            <a:r>
              <a:rPr lang="en-AU" b="0" dirty="0">
                <a:solidFill>
                  <a:srgbClr val="9ABDF5"/>
                </a:solidFill>
                <a:effectLst/>
                <a:latin typeface="JetBrains Mono Regular" panose="02000009000000000000" pitchFamily="49" charset="0"/>
              </a:rPr>
              <a:t>(</a:t>
            </a:r>
            <a:r>
              <a:rPr lang="en-AU" b="0" dirty="0" err="1">
                <a:solidFill>
                  <a:srgbClr val="0DB9D7"/>
                </a:solidFill>
                <a:effectLst/>
                <a:latin typeface="JetBrains Mono Regular" panose="02000009000000000000" pitchFamily="49" charset="0"/>
              </a:rPr>
              <a:t>JSON</a:t>
            </a:r>
            <a:r>
              <a:rPr lang="en-AU" b="0" dirty="0" err="1">
                <a:solidFill>
                  <a:srgbClr val="89DDFF"/>
                </a:solidFill>
                <a:effectLst/>
                <a:latin typeface="JetBrains Mono Regular" panose="02000009000000000000" pitchFamily="49" charset="0"/>
              </a:rPr>
              <a:t>.</a:t>
            </a:r>
            <a:r>
              <a:rPr lang="en-AU" b="0" dirty="0" err="1">
                <a:solidFill>
                  <a:srgbClr val="7AA2F7"/>
                </a:solidFill>
                <a:effectLst/>
                <a:latin typeface="JetBrains Mono Regular" panose="02000009000000000000" pitchFamily="49" charset="0"/>
              </a:rPr>
              <a:t>Stringify</a:t>
            </a:r>
            <a:r>
              <a:rPr lang="en-AU" b="0" dirty="0">
                <a:solidFill>
                  <a:srgbClr val="9ABDF5"/>
                </a:solidFill>
                <a:effectLst/>
                <a:latin typeface="JetBrains Mono Regular" panose="02000009000000000000" pitchFamily="49" charset="0"/>
              </a:rPr>
              <a:t>(</a:t>
            </a:r>
            <a:r>
              <a:rPr lang="en-AU" b="0" dirty="0">
                <a:solidFill>
                  <a:srgbClr val="7AA2F7"/>
                </a:solidFill>
                <a:effectLst/>
                <a:latin typeface="JetBrains Mono Regular" panose="02000009000000000000" pitchFamily="49" charset="0"/>
              </a:rPr>
              <a:t>list</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r>
              <a:rPr lang="en-AU" b="0" dirty="0">
                <a:solidFill>
                  <a:srgbClr val="9ECE6A"/>
                </a:solidFill>
                <a:effectLst/>
                <a:latin typeface="JetBrains Mono Regular" panose="02000009000000000000" pitchFamily="49" charset="0"/>
              </a:rPr>
              <a:t>[1, 2</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p:txBody>
      </p:sp>
      <p:sp>
        <p:nvSpPr>
          <p:cNvPr id="7" name="TextBox 6">
            <a:extLst>
              <a:ext uri="{FF2B5EF4-FFF2-40B4-BE49-F238E27FC236}">
                <a16:creationId xmlns:a16="http://schemas.microsoft.com/office/drawing/2014/main" id="{597FB1C7-869B-993A-5795-1A859BAF7B67}"/>
              </a:ext>
            </a:extLst>
          </p:cNvPr>
          <p:cNvSpPr txBox="1"/>
          <p:nvPr/>
        </p:nvSpPr>
        <p:spPr>
          <a:xfrm>
            <a:off x="2099345" y="2883781"/>
            <a:ext cx="8999290" cy="1754326"/>
          </a:xfrm>
          <a:prstGeom prst="rect">
            <a:avLst/>
          </a:prstGeom>
          <a:noFill/>
        </p:spPr>
        <p:txBody>
          <a:bodyPr wrap="square">
            <a:spAutoFit/>
          </a:bodyPr>
          <a:lstStyle/>
          <a:p>
            <a:r>
              <a:rPr lang="en-AU" b="0" dirty="0">
                <a:solidFill>
                  <a:srgbClr val="89DDFF"/>
                </a:solidFill>
                <a:effectLst/>
                <a:latin typeface="JetBrains Mono Regular" panose="02000009000000000000" pitchFamily="49" charset="0"/>
              </a:rPr>
              <a:t>$ node </a:t>
            </a:r>
            <a:r>
              <a:rPr lang="en-AU" b="0" dirty="0" err="1">
                <a:solidFill>
                  <a:srgbClr val="89DDFF"/>
                </a:solidFill>
                <a:effectLst/>
                <a:latin typeface="JetBrains Mono Regular" panose="02000009000000000000" pitchFamily="49" charset="0"/>
              </a:rPr>
              <a:t>js</a:t>
            </a:r>
            <a:r>
              <a:rPr lang="en-AU" b="0" dirty="0">
                <a:solidFill>
                  <a:srgbClr val="89DDFF"/>
                </a:solidFill>
                <a:effectLst/>
                <a:latin typeface="JetBrains Mono Regular" panose="02000009000000000000" pitchFamily="49" charset="0"/>
              </a:rPr>
              <a:t>/recursive_descent.js</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89DDFF"/>
                </a:solidFill>
                <a:effectLst/>
                <a:latin typeface="JetBrains Mono Regular" panose="02000009000000000000" pitchFamily="49" charset="0"/>
              </a:rPr>
              <a:t>/home/luna/Documents/parsers/</a:t>
            </a:r>
            <a:r>
              <a:rPr lang="en-AU" b="0" dirty="0" err="1">
                <a:solidFill>
                  <a:srgbClr val="89DDFF"/>
                </a:solidFill>
                <a:effectLst/>
                <a:latin typeface="JetBrains Mono Regular" panose="02000009000000000000" pitchFamily="49" charset="0"/>
              </a:rPr>
              <a:t>js</a:t>
            </a:r>
            <a:r>
              <a:rPr lang="en-AU" b="0" dirty="0">
                <a:solidFill>
                  <a:srgbClr val="89DDFF"/>
                </a:solidFill>
                <a:effectLst/>
                <a:latin typeface="JetBrains Mono Regular" panose="02000009000000000000" pitchFamily="49" charset="0"/>
              </a:rPr>
              <a:t>/recursive_descent.js:66</a:t>
            </a:r>
            <a:endParaRPr lang="en-AU" b="0" dirty="0">
              <a:solidFill>
                <a:srgbClr val="A9B1D6"/>
              </a:solidFill>
              <a:effectLst/>
              <a:latin typeface="JetBrains Mono Regular" panose="02000009000000000000" pitchFamily="49" charset="0"/>
            </a:endParaRPr>
          </a:p>
          <a:p>
            <a:r>
              <a:rPr lang="en-AU" b="0" dirty="0">
                <a:solidFill>
                  <a:srgbClr val="89DDFF"/>
                </a:solidFill>
                <a:effectLst/>
                <a:latin typeface="JetBrains Mono Regular" panose="02000009000000000000" pitchFamily="49" charset="0"/>
              </a:rPr>
              <a:t>        throw "</a:t>
            </a:r>
            <a:r>
              <a:rPr lang="en-AU" b="0" dirty="0" err="1">
                <a:solidFill>
                  <a:srgbClr val="89DDFF"/>
                </a:solidFill>
                <a:effectLst/>
                <a:latin typeface="JetBrains Mono Regular" panose="02000009000000000000" pitchFamily="49" charset="0"/>
              </a:rPr>
              <a:t>closeBracket</a:t>
            </a:r>
            <a:r>
              <a:rPr lang="en-AU" b="0" dirty="0">
                <a:solidFill>
                  <a:srgbClr val="89DDFF"/>
                </a:solidFill>
                <a:effectLst/>
                <a:latin typeface="JetBrains Mono Regular" panose="02000009000000000000" pitchFamily="49" charset="0"/>
              </a:rPr>
              <a:t>: expected \"]\"";</a:t>
            </a:r>
            <a:endParaRPr lang="en-AU" b="0" dirty="0">
              <a:solidFill>
                <a:srgbClr val="A9B1D6"/>
              </a:solidFill>
              <a:effectLst/>
              <a:latin typeface="JetBrains Mono Regular" panose="02000009000000000000" pitchFamily="49" charset="0"/>
            </a:endParaRPr>
          </a:p>
          <a:p>
            <a:r>
              <a:rPr lang="en-AU" b="0" dirty="0">
                <a:solidFill>
                  <a:srgbClr val="89DDFF"/>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err="1">
                <a:solidFill>
                  <a:srgbClr val="89DDFF"/>
                </a:solidFill>
                <a:effectLst/>
                <a:latin typeface="JetBrains Mono Regular" panose="02000009000000000000" pitchFamily="49" charset="0"/>
              </a:rPr>
              <a:t>closeBracket</a:t>
            </a:r>
            <a:r>
              <a:rPr lang="en-AU" b="0" dirty="0">
                <a:solidFill>
                  <a:srgbClr val="89DDFF"/>
                </a:solidFill>
                <a:effectLst/>
                <a:latin typeface="JetBrains Mono Regular" panose="02000009000000000000" pitchFamily="49" charset="0"/>
              </a:rPr>
              <a:t>: expected "]"</a:t>
            </a:r>
            <a:endParaRPr lang="en-AU" b="0" dirty="0">
              <a:solidFill>
                <a:srgbClr val="A9B1D6"/>
              </a:solidFill>
              <a:effectLst/>
              <a:latin typeface="JetBrains Mono Regular" panose="02000009000000000000" pitchFamily="49" charset="0"/>
            </a:endParaRPr>
          </a:p>
        </p:txBody>
      </p:sp>
      <p:sp>
        <p:nvSpPr>
          <p:cNvPr id="8" name="TextBox 7">
            <a:extLst>
              <a:ext uri="{FF2B5EF4-FFF2-40B4-BE49-F238E27FC236}">
                <a16:creationId xmlns:a16="http://schemas.microsoft.com/office/drawing/2014/main" id="{151E4997-722F-5387-1656-C20B3F67C39D}"/>
              </a:ext>
            </a:extLst>
          </p:cNvPr>
          <p:cNvSpPr txBox="1"/>
          <p:nvPr/>
        </p:nvSpPr>
        <p:spPr>
          <a:xfrm>
            <a:off x="1164535" y="5554910"/>
            <a:ext cx="9862930" cy="923330"/>
          </a:xfrm>
          <a:prstGeom prst="rect">
            <a:avLst/>
          </a:prstGeom>
          <a:noFill/>
        </p:spPr>
        <p:txBody>
          <a:bodyPr wrap="square" rtlCol="0">
            <a:spAutoFit/>
          </a:bodyPr>
          <a:lstStyle/>
          <a:p>
            <a:r>
              <a:rPr lang="en-AU" dirty="0">
                <a:solidFill>
                  <a:schemeClr val="bg1"/>
                </a:solidFill>
                <a:latin typeface="Fira Sans" panose="020B0503050000020004" pitchFamily="34" charset="0"/>
              </a:rPr>
              <a:t>Yes, and with a helpful error message!</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Tree>
    <p:extLst>
      <p:ext uri="{BB962C8B-B14F-4D97-AF65-F5344CB8AC3E}">
        <p14:creationId xmlns:p14="http://schemas.microsoft.com/office/powerpoint/2010/main" val="236222535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Does it fail when it’s supposed to?</a:t>
            </a:r>
          </a:p>
        </p:txBody>
      </p:sp>
      <p:sp>
        <p:nvSpPr>
          <p:cNvPr id="7" name="TextBox 6">
            <a:extLst>
              <a:ext uri="{FF2B5EF4-FFF2-40B4-BE49-F238E27FC236}">
                <a16:creationId xmlns:a16="http://schemas.microsoft.com/office/drawing/2014/main" id="{597FB1C7-869B-993A-5795-1A859BAF7B67}"/>
              </a:ext>
            </a:extLst>
          </p:cNvPr>
          <p:cNvSpPr txBox="1"/>
          <p:nvPr/>
        </p:nvSpPr>
        <p:spPr>
          <a:xfrm>
            <a:off x="2099345" y="2883781"/>
            <a:ext cx="8999290" cy="1754326"/>
          </a:xfrm>
          <a:prstGeom prst="rect">
            <a:avLst/>
          </a:prstGeom>
          <a:noFill/>
        </p:spPr>
        <p:txBody>
          <a:bodyPr wrap="square">
            <a:spAutoFit/>
          </a:bodyPr>
          <a:lstStyle/>
          <a:p>
            <a:r>
              <a:rPr lang="en-AU" b="0" dirty="0">
                <a:solidFill>
                  <a:srgbClr val="89DDFF"/>
                </a:solidFill>
                <a:effectLst/>
                <a:latin typeface="JetBrains Mono Regular" panose="02000009000000000000" pitchFamily="49" charset="0"/>
              </a:rPr>
              <a:t>$ node </a:t>
            </a:r>
            <a:r>
              <a:rPr lang="en-AU" b="0" dirty="0" err="1">
                <a:solidFill>
                  <a:srgbClr val="89DDFF"/>
                </a:solidFill>
                <a:effectLst/>
                <a:latin typeface="JetBrains Mono Regular" panose="02000009000000000000" pitchFamily="49" charset="0"/>
              </a:rPr>
              <a:t>js</a:t>
            </a:r>
            <a:r>
              <a:rPr lang="en-AU" b="0" dirty="0">
                <a:solidFill>
                  <a:srgbClr val="89DDFF"/>
                </a:solidFill>
                <a:effectLst/>
                <a:latin typeface="JetBrains Mono Regular" panose="02000009000000000000" pitchFamily="49" charset="0"/>
              </a:rPr>
              <a:t>/recursive_descent.js</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89DDFF"/>
                </a:solidFill>
                <a:effectLst/>
                <a:latin typeface="JetBrains Mono Regular" panose="02000009000000000000" pitchFamily="49" charset="0"/>
              </a:rPr>
              <a:t>/home/luna/Documents/parsers/</a:t>
            </a:r>
            <a:r>
              <a:rPr lang="en-AU" b="0" dirty="0" err="1">
                <a:solidFill>
                  <a:srgbClr val="89DDFF"/>
                </a:solidFill>
                <a:effectLst/>
                <a:latin typeface="JetBrains Mono Regular" panose="02000009000000000000" pitchFamily="49" charset="0"/>
              </a:rPr>
              <a:t>js</a:t>
            </a:r>
            <a:r>
              <a:rPr lang="en-AU" b="0" dirty="0">
                <a:solidFill>
                  <a:srgbClr val="89DDFF"/>
                </a:solidFill>
                <a:effectLst/>
                <a:latin typeface="JetBrains Mono Regular" panose="02000009000000000000" pitchFamily="49" charset="0"/>
              </a:rPr>
              <a:t>/recursive_descent.js:66</a:t>
            </a:r>
            <a:endParaRPr lang="en-AU" b="0" dirty="0">
              <a:solidFill>
                <a:srgbClr val="A9B1D6"/>
              </a:solidFill>
              <a:effectLst/>
              <a:latin typeface="JetBrains Mono Regular" panose="02000009000000000000" pitchFamily="49" charset="0"/>
            </a:endParaRPr>
          </a:p>
          <a:p>
            <a:r>
              <a:rPr lang="en-AU" b="0" dirty="0">
                <a:solidFill>
                  <a:srgbClr val="89DDFF"/>
                </a:solidFill>
                <a:effectLst/>
                <a:latin typeface="JetBrains Mono Regular" panose="02000009000000000000" pitchFamily="49" charset="0"/>
              </a:rPr>
              <a:t>        throw "</a:t>
            </a:r>
            <a:r>
              <a:rPr lang="en-AU" b="0" dirty="0" err="1">
                <a:solidFill>
                  <a:srgbClr val="89DDFF"/>
                </a:solidFill>
                <a:effectLst/>
                <a:latin typeface="JetBrains Mono Regular" panose="02000009000000000000" pitchFamily="49" charset="0"/>
              </a:rPr>
              <a:t>closeBracket</a:t>
            </a:r>
            <a:r>
              <a:rPr lang="en-AU" b="0" dirty="0">
                <a:solidFill>
                  <a:srgbClr val="89DDFF"/>
                </a:solidFill>
                <a:effectLst/>
                <a:latin typeface="JetBrains Mono Regular" panose="02000009000000000000" pitchFamily="49" charset="0"/>
              </a:rPr>
              <a:t>: expected \"]\"";</a:t>
            </a:r>
            <a:endParaRPr lang="en-AU" b="0" dirty="0">
              <a:solidFill>
                <a:srgbClr val="A9B1D6"/>
              </a:solidFill>
              <a:effectLst/>
              <a:latin typeface="JetBrains Mono Regular" panose="02000009000000000000" pitchFamily="49" charset="0"/>
            </a:endParaRPr>
          </a:p>
          <a:p>
            <a:r>
              <a:rPr lang="en-AU" b="0" dirty="0">
                <a:solidFill>
                  <a:srgbClr val="89DDFF"/>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err="1">
                <a:solidFill>
                  <a:srgbClr val="89DDFF"/>
                </a:solidFill>
                <a:effectLst/>
                <a:latin typeface="JetBrains Mono Regular" panose="02000009000000000000" pitchFamily="49" charset="0"/>
              </a:rPr>
              <a:t>closeBracket</a:t>
            </a:r>
            <a:r>
              <a:rPr lang="en-AU" b="0" dirty="0">
                <a:solidFill>
                  <a:srgbClr val="89DDFF"/>
                </a:solidFill>
                <a:effectLst/>
                <a:latin typeface="JetBrains Mono Regular" panose="02000009000000000000" pitchFamily="49" charset="0"/>
              </a:rPr>
              <a:t>: expected "]"</a:t>
            </a:r>
            <a:endParaRPr lang="en-AU" b="0" dirty="0">
              <a:solidFill>
                <a:srgbClr val="A9B1D6"/>
              </a:solidFill>
              <a:effectLst/>
              <a:latin typeface="JetBrains Mono Regular" panose="02000009000000000000" pitchFamily="49" charset="0"/>
            </a:endParaRPr>
          </a:p>
        </p:txBody>
      </p:sp>
      <p:sp>
        <p:nvSpPr>
          <p:cNvPr id="4" name="TextBox 3">
            <a:extLst>
              <a:ext uri="{FF2B5EF4-FFF2-40B4-BE49-F238E27FC236}">
                <a16:creationId xmlns:a16="http://schemas.microsoft.com/office/drawing/2014/main" id="{1FB732BF-5CE8-44E5-1402-F4F52984CF78}"/>
              </a:ext>
            </a:extLst>
          </p:cNvPr>
          <p:cNvSpPr txBox="1"/>
          <p:nvPr/>
        </p:nvSpPr>
        <p:spPr>
          <a:xfrm>
            <a:off x="2040622" y="1777366"/>
            <a:ext cx="6969154" cy="369332"/>
          </a:xfrm>
          <a:prstGeom prst="rect">
            <a:avLst/>
          </a:prstGeom>
          <a:noFill/>
        </p:spPr>
        <p:txBody>
          <a:bodyPr wrap="square">
            <a:spAutoFit/>
          </a:bodyPr>
          <a:lstStyle/>
          <a:p>
            <a:r>
              <a:rPr lang="en-AU" b="0" dirty="0">
                <a:solidFill>
                  <a:srgbClr val="C0CAF5"/>
                </a:solidFill>
                <a:effectLst/>
                <a:latin typeface="JetBrains Mono Regular" panose="02000009000000000000" pitchFamily="49" charset="0"/>
              </a:rPr>
              <a:t>console</a:t>
            </a:r>
            <a:r>
              <a:rPr lang="en-AU" b="0" dirty="0">
                <a:solidFill>
                  <a:srgbClr val="89DDFF"/>
                </a:solidFill>
                <a:effectLst/>
                <a:latin typeface="JetBrains Mono Regular" panose="02000009000000000000" pitchFamily="49" charset="0"/>
              </a:rPr>
              <a:t>.</a:t>
            </a:r>
            <a:r>
              <a:rPr lang="en-AU" b="0" dirty="0">
                <a:solidFill>
                  <a:srgbClr val="7AA2F7"/>
                </a:solidFill>
                <a:effectLst/>
                <a:latin typeface="JetBrains Mono Regular" panose="02000009000000000000" pitchFamily="49" charset="0"/>
              </a:rPr>
              <a:t>log</a:t>
            </a:r>
            <a:r>
              <a:rPr lang="en-AU" b="0" dirty="0">
                <a:solidFill>
                  <a:srgbClr val="9ABDF5"/>
                </a:solidFill>
                <a:effectLst/>
                <a:latin typeface="JetBrains Mono Regular" panose="02000009000000000000" pitchFamily="49" charset="0"/>
              </a:rPr>
              <a:t>(</a:t>
            </a:r>
            <a:r>
              <a:rPr lang="en-AU" b="0" dirty="0" err="1">
                <a:solidFill>
                  <a:srgbClr val="0DB9D7"/>
                </a:solidFill>
                <a:effectLst/>
                <a:latin typeface="JetBrains Mono Regular" panose="02000009000000000000" pitchFamily="49" charset="0"/>
              </a:rPr>
              <a:t>JSON</a:t>
            </a:r>
            <a:r>
              <a:rPr lang="en-AU" b="0" dirty="0" err="1">
                <a:solidFill>
                  <a:srgbClr val="89DDFF"/>
                </a:solidFill>
                <a:effectLst/>
                <a:latin typeface="JetBrains Mono Regular" panose="02000009000000000000" pitchFamily="49" charset="0"/>
              </a:rPr>
              <a:t>.</a:t>
            </a:r>
            <a:r>
              <a:rPr lang="en-AU" b="0" dirty="0" err="1">
                <a:solidFill>
                  <a:srgbClr val="7AA2F7"/>
                </a:solidFill>
                <a:effectLst/>
                <a:latin typeface="JetBrains Mono Regular" panose="02000009000000000000" pitchFamily="49" charset="0"/>
              </a:rPr>
              <a:t>Stringify</a:t>
            </a:r>
            <a:r>
              <a:rPr lang="en-AU" b="0" dirty="0">
                <a:solidFill>
                  <a:srgbClr val="9ABDF5"/>
                </a:solidFill>
                <a:effectLst/>
                <a:latin typeface="JetBrains Mono Regular" panose="02000009000000000000" pitchFamily="49" charset="0"/>
              </a:rPr>
              <a:t>(</a:t>
            </a:r>
            <a:r>
              <a:rPr lang="en-AU" b="0" dirty="0">
                <a:solidFill>
                  <a:srgbClr val="7AA2F7"/>
                </a:solidFill>
                <a:effectLst/>
                <a:latin typeface="JetBrains Mono Regular" panose="02000009000000000000" pitchFamily="49" charset="0"/>
              </a:rPr>
              <a:t>list</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r>
              <a:rPr lang="en-AU" b="0" dirty="0">
                <a:solidFill>
                  <a:srgbClr val="9ECE6A"/>
                </a:solidFill>
                <a:effectLst/>
                <a:latin typeface="JetBrains Mono Regular" panose="02000009000000000000" pitchFamily="49" charset="0"/>
              </a:rPr>
              <a:t>[hi!!!, 2]</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p:txBody>
      </p:sp>
    </p:spTree>
    <p:extLst>
      <p:ext uri="{BB962C8B-B14F-4D97-AF65-F5344CB8AC3E}">
        <p14:creationId xmlns:p14="http://schemas.microsoft.com/office/powerpoint/2010/main" val="6377219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Does it fail when it’s supposed to?</a:t>
            </a:r>
          </a:p>
        </p:txBody>
      </p:sp>
      <p:sp>
        <p:nvSpPr>
          <p:cNvPr id="7" name="TextBox 6">
            <a:extLst>
              <a:ext uri="{FF2B5EF4-FFF2-40B4-BE49-F238E27FC236}">
                <a16:creationId xmlns:a16="http://schemas.microsoft.com/office/drawing/2014/main" id="{597FB1C7-869B-993A-5795-1A859BAF7B67}"/>
              </a:ext>
            </a:extLst>
          </p:cNvPr>
          <p:cNvSpPr txBox="1"/>
          <p:nvPr/>
        </p:nvSpPr>
        <p:spPr>
          <a:xfrm>
            <a:off x="2099345" y="2883781"/>
            <a:ext cx="8999290" cy="1754326"/>
          </a:xfrm>
          <a:prstGeom prst="rect">
            <a:avLst/>
          </a:prstGeom>
          <a:noFill/>
        </p:spPr>
        <p:txBody>
          <a:bodyPr wrap="square">
            <a:spAutoFit/>
          </a:bodyPr>
          <a:lstStyle/>
          <a:p>
            <a:r>
              <a:rPr lang="en-AU" b="0" dirty="0">
                <a:solidFill>
                  <a:srgbClr val="89DDFF"/>
                </a:solidFill>
                <a:effectLst/>
                <a:latin typeface="JetBrains Mono Regular" panose="02000009000000000000" pitchFamily="49" charset="0"/>
              </a:rPr>
              <a:t>$ node </a:t>
            </a:r>
            <a:r>
              <a:rPr lang="en-AU" b="0" dirty="0" err="1">
                <a:solidFill>
                  <a:srgbClr val="89DDFF"/>
                </a:solidFill>
                <a:effectLst/>
                <a:latin typeface="JetBrains Mono Regular" panose="02000009000000000000" pitchFamily="49" charset="0"/>
              </a:rPr>
              <a:t>js</a:t>
            </a:r>
            <a:r>
              <a:rPr lang="en-AU" b="0" dirty="0">
                <a:solidFill>
                  <a:srgbClr val="89DDFF"/>
                </a:solidFill>
                <a:effectLst/>
                <a:latin typeface="JetBrains Mono Regular" panose="02000009000000000000" pitchFamily="49" charset="0"/>
              </a:rPr>
              <a:t>/recursive_descent.js</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89DDFF"/>
                </a:solidFill>
                <a:effectLst/>
                <a:latin typeface="JetBrains Mono Regular" panose="02000009000000000000" pitchFamily="49" charset="0"/>
              </a:rPr>
              <a:t>/home/luna/Documents/parsers/</a:t>
            </a:r>
            <a:r>
              <a:rPr lang="en-AU" b="0" dirty="0" err="1">
                <a:solidFill>
                  <a:srgbClr val="89DDFF"/>
                </a:solidFill>
                <a:effectLst/>
                <a:latin typeface="JetBrains Mono Regular" panose="02000009000000000000" pitchFamily="49" charset="0"/>
              </a:rPr>
              <a:t>js</a:t>
            </a:r>
            <a:r>
              <a:rPr lang="en-AU" b="0" dirty="0">
                <a:solidFill>
                  <a:srgbClr val="89DDFF"/>
                </a:solidFill>
                <a:effectLst/>
                <a:latin typeface="JetBrains Mono Regular" panose="02000009000000000000" pitchFamily="49" charset="0"/>
              </a:rPr>
              <a:t>/recursive_descent.js:66</a:t>
            </a:r>
            <a:endParaRPr lang="en-AU" b="0" dirty="0">
              <a:solidFill>
                <a:srgbClr val="A9B1D6"/>
              </a:solidFill>
              <a:effectLst/>
              <a:latin typeface="JetBrains Mono Regular" panose="02000009000000000000" pitchFamily="49" charset="0"/>
            </a:endParaRPr>
          </a:p>
          <a:p>
            <a:r>
              <a:rPr lang="en-AU" b="0" dirty="0">
                <a:solidFill>
                  <a:srgbClr val="89DDFF"/>
                </a:solidFill>
                <a:effectLst/>
                <a:latin typeface="JetBrains Mono Regular" panose="02000009000000000000" pitchFamily="49" charset="0"/>
              </a:rPr>
              <a:t>        throw "</a:t>
            </a:r>
            <a:r>
              <a:rPr lang="en-AU" b="0" dirty="0" err="1">
                <a:solidFill>
                  <a:srgbClr val="89DDFF"/>
                </a:solidFill>
                <a:effectLst/>
                <a:latin typeface="JetBrains Mono Regular" panose="02000009000000000000" pitchFamily="49" charset="0"/>
              </a:rPr>
              <a:t>closeBracket</a:t>
            </a:r>
            <a:r>
              <a:rPr lang="en-AU" b="0" dirty="0">
                <a:solidFill>
                  <a:srgbClr val="89DDFF"/>
                </a:solidFill>
                <a:effectLst/>
                <a:latin typeface="JetBrains Mono Regular" panose="02000009000000000000" pitchFamily="49" charset="0"/>
              </a:rPr>
              <a:t>: expected \"]\"";</a:t>
            </a:r>
            <a:endParaRPr lang="en-AU" b="0" dirty="0">
              <a:solidFill>
                <a:srgbClr val="A9B1D6"/>
              </a:solidFill>
              <a:effectLst/>
              <a:latin typeface="JetBrains Mono Regular" panose="02000009000000000000" pitchFamily="49" charset="0"/>
            </a:endParaRPr>
          </a:p>
          <a:p>
            <a:r>
              <a:rPr lang="en-AU" b="0" dirty="0">
                <a:solidFill>
                  <a:srgbClr val="89DDFF"/>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err="1">
                <a:solidFill>
                  <a:srgbClr val="89DDFF"/>
                </a:solidFill>
                <a:effectLst/>
                <a:latin typeface="JetBrains Mono Regular" panose="02000009000000000000" pitchFamily="49" charset="0"/>
              </a:rPr>
              <a:t>closeBracket</a:t>
            </a:r>
            <a:r>
              <a:rPr lang="en-AU" b="0" dirty="0">
                <a:solidFill>
                  <a:srgbClr val="89DDFF"/>
                </a:solidFill>
                <a:effectLst/>
                <a:latin typeface="JetBrains Mono Regular" panose="02000009000000000000" pitchFamily="49" charset="0"/>
              </a:rPr>
              <a:t>: expected "]"</a:t>
            </a:r>
            <a:endParaRPr lang="en-AU" b="0" dirty="0">
              <a:solidFill>
                <a:srgbClr val="A9B1D6"/>
              </a:solidFill>
              <a:effectLst/>
              <a:latin typeface="JetBrains Mono Regular" panose="02000009000000000000" pitchFamily="49" charset="0"/>
            </a:endParaRPr>
          </a:p>
        </p:txBody>
      </p:sp>
      <p:sp>
        <p:nvSpPr>
          <p:cNvPr id="4" name="TextBox 3">
            <a:extLst>
              <a:ext uri="{FF2B5EF4-FFF2-40B4-BE49-F238E27FC236}">
                <a16:creationId xmlns:a16="http://schemas.microsoft.com/office/drawing/2014/main" id="{1FB732BF-5CE8-44E5-1402-F4F52984CF78}"/>
              </a:ext>
            </a:extLst>
          </p:cNvPr>
          <p:cNvSpPr txBox="1"/>
          <p:nvPr/>
        </p:nvSpPr>
        <p:spPr>
          <a:xfrm>
            <a:off x="2040622" y="1777366"/>
            <a:ext cx="6969154" cy="369332"/>
          </a:xfrm>
          <a:prstGeom prst="rect">
            <a:avLst/>
          </a:prstGeom>
          <a:noFill/>
        </p:spPr>
        <p:txBody>
          <a:bodyPr wrap="square">
            <a:spAutoFit/>
          </a:bodyPr>
          <a:lstStyle/>
          <a:p>
            <a:r>
              <a:rPr lang="en-AU" b="0" dirty="0">
                <a:solidFill>
                  <a:srgbClr val="C0CAF5"/>
                </a:solidFill>
                <a:effectLst/>
                <a:latin typeface="JetBrains Mono Regular" panose="02000009000000000000" pitchFamily="49" charset="0"/>
              </a:rPr>
              <a:t>console</a:t>
            </a:r>
            <a:r>
              <a:rPr lang="en-AU" b="0" dirty="0">
                <a:solidFill>
                  <a:srgbClr val="89DDFF"/>
                </a:solidFill>
                <a:effectLst/>
                <a:latin typeface="JetBrains Mono Regular" panose="02000009000000000000" pitchFamily="49" charset="0"/>
              </a:rPr>
              <a:t>.</a:t>
            </a:r>
            <a:r>
              <a:rPr lang="en-AU" b="0" dirty="0">
                <a:solidFill>
                  <a:srgbClr val="7AA2F7"/>
                </a:solidFill>
                <a:effectLst/>
                <a:latin typeface="JetBrains Mono Regular" panose="02000009000000000000" pitchFamily="49" charset="0"/>
              </a:rPr>
              <a:t>log</a:t>
            </a:r>
            <a:r>
              <a:rPr lang="en-AU" b="0" dirty="0">
                <a:solidFill>
                  <a:srgbClr val="9ABDF5"/>
                </a:solidFill>
                <a:effectLst/>
                <a:latin typeface="JetBrains Mono Regular" panose="02000009000000000000" pitchFamily="49" charset="0"/>
              </a:rPr>
              <a:t>(</a:t>
            </a:r>
            <a:r>
              <a:rPr lang="en-AU" b="0" dirty="0" err="1">
                <a:solidFill>
                  <a:srgbClr val="0DB9D7"/>
                </a:solidFill>
                <a:effectLst/>
                <a:latin typeface="JetBrains Mono Regular" panose="02000009000000000000" pitchFamily="49" charset="0"/>
              </a:rPr>
              <a:t>JSON</a:t>
            </a:r>
            <a:r>
              <a:rPr lang="en-AU" b="0" dirty="0" err="1">
                <a:solidFill>
                  <a:srgbClr val="89DDFF"/>
                </a:solidFill>
                <a:effectLst/>
                <a:latin typeface="JetBrains Mono Regular" panose="02000009000000000000" pitchFamily="49" charset="0"/>
              </a:rPr>
              <a:t>.</a:t>
            </a:r>
            <a:r>
              <a:rPr lang="en-AU" b="0" dirty="0" err="1">
                <a:solidFill>
                  <a:srgbClr val="7AA2F7"/>
                </a:solidFill>
                <a:effectLst/>
                <a:latin typeface="JetBrains Mono Regular" panose="02000009000000000000" pitchFamily="49" charset="0"/>
              </a:rPr>
              <a:t>Stringify</a:t>
            </a:r>
            <a:r>
              <a:rPr lang="en-AU" b="0" dirty="0">
                <a:solidFill>
                  <a:srgbClr val="9ABDF5"/>
                </a:solidFill>
                <a:effectLst/>
                <a:latin typeface="JetBrains Mono Regular" panose="02000009000000000000" pitchFamily="49" charset="0"/>
              </a:rPr>
              <a:t>(</a:t>
            </a:r>
            <a:r>
              <a:rPr lang="en-AU" b="0" dirty="0">
                <a:solidFill>
                  <a:srgbClr val="7AA2F7"/>
                </a:solidFill>
                <a:effectLst/>
                <a:latin typeface="JetBrains Mono Regular" panose="02000009000000000000" pitchFamily="49" charset="0"/>
              </a:rPr>
              <a:t>list</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r>
              <a:rPr lang="en-AU" b="0" dirty="0">
                <a:solidFill>
                  <a:srgbClr val="9ECE6A"/>
                </a:solidFill>
                <a:effectLst/>
                <a:latin typeface="JetBrains Mono Regular" panose="02000009000000000000" pitchFamily="49" charset="0"/>
              </a:rPr>
              <a:t>[hi!!!, 2]</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p:txBody>
      </p:sp>
      <p:sp>
        <p:nvSpPr>
          <p:cNvPr id="3" name="TextBox 2">
            <a:extLst>
              <a:ext uri="{FF2B5EF4-FFF2-40B4-BE49-F238E27FC236}">
                <a16:creationId xmlns:a16="http://schemas.microsoft.com/office/drawing/2014/main" id="{BFFD4A4B-150B-F8E2-7A6F-DC4BF1265B87}"/>
              </a:ext>
            </a:extLst>
          </p:cNvPr>
          <p:cNvSpPr txBox="1"/>
          <p:nvPr/>
        </p:nvSpPr>
        <p:spPr>
          <a:xfrm>
            <a:off x="1164535" y="5554910"/>
            <a:ext cx="9862930" cy="923330"/>
          </a:xfrm>
          <a:prstGeom prst="rect">
            <a:avLst/>
          </a:prstGeom>
          <a:noFill/>
        </p:spPr>
        <p:txBody>
          <a:bodyPr wrap="square" rtlCol="0">
            <a:spAutoFit/>
          </a:bodyPr>
          <a:lstStyle/>
          <a:p>
            <a:r>
              <a:rPr lang="en-AU" dirty="0">
                <a:solidFill>
                  <a:schemeClr val="bg1"/>
                </a:solidFill>
                <a:latin typeface="Fira Sans" panose="020B0503050000020004" pitchFamily="34" charset="0"/>
              </a:rPr>
              <a:t>wait why didn’t the error message change</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Tree>
    <p:extLst>
      <p:ext uri="{BB962C8B-B14F-4D97-AF65-F5344CB8AC3E}">
        <p14:creationId xmlns:p14="http://schemas.microsoft.com/office/powerpoint/2010/main" val="311041437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A Recursive, Decent parser</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1200329"/>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We now have a way of turning grammars into parsers.</a:t>
            </a:r>
          </a:p>
          <a:p>
            <a:pPr marL="742950" lvl="1" indent="-285750">
              <a:buFont typeface="Arial" panose="020B0604020202020204" pitchFamily="34" charset="0"/>
              <a:buChar char="•"/>
            </a:pPr>
            <a:r>
              <a:rPr lang="en-AU" dirty="0">
                <a:solidFill>
                  <a:schemeClr val="bg1"/>
                </a:solidFill>
                <a:latin typeface="Fira Sans" panose="020B0503050000020004" pitchFamily="34" charset="0"/>
              </a:rPr>
              <a:t>You now have enough knowledge to make a parser yourself!</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Tree>
    <p:extLst>
      <p:ext uri="{BB962C8B-B14F-4D97-AF65-F5344CB8AC3E}">
        <p14:creationId xmlns:p14="http://schemas.microsoft.com/office/powerpoint/2010/main" val="309969173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A Recursive, Decent parser</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1754326"/>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We now have a way of turning grammars into parsers.</a:t>
            </a:r>
          </a:p>
          <a:p>
            <a:pPr marL="742950" lvl="1" indent="-285750">
              <a:buFont typeface="Arial" panose="020B0604020202020204" pitchFamily="34" charset="0"/>
              <a:buChar char="•"/>
            </a:pPr>
            <a:r>
              <a:rPr lang="en-AU" dirty="0">
                <a:solidFill>
                  <a:schemeClr val="bg1"/>
                </a:solidFill>
                <a:latin typeface="Fira Sans" panose="020B0503050000020004" pitchFamily="34" charset="0"/>
              </a:rPr>
              <a:t>You now have enough knowledge to make a parser yourself!</a:t>
            </a:r>
          </a:p>
          <a:p>
            <a:pPr marL="742950" lvl="1"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But wait - there’s more</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Tree>
    <p:extLst>
      <p:ext uri="{BB962C8B-B14F-4D97-AF65-F5344CB8AC3E}">
        <p14:creationId xmlns:p14="http://schemas.microsoft.com/office/powerpoint/2010/main" val="284533478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3000573" y="2875384"/>
            <a:ext cx="6190853" cy="1107231"/>
          </a:xfrm>
        </p:spPr>
        <p:txBody>
          <a:bodyPr>
            <a:normAutofit fontScale="90000"/>
          </a:bodyPr>
          <a:lstStyle/>
          <a:p>
            <a:r>
              <a:rPr lang="en-AU" dirty="0">
                <a:solidFill>
                  <a:schemeClr val="bg1"/>
                </a:solidFill>
                <a:latin typeface="Fira Sans" panose="020B0503050000020004" pitchFamily="34" charset="0"/>
              </a:rPr>
              <a:t>Wait, wasn’t this talk supposed to be about parser combinators?</a:t>
            </a:r>
          </a:p>
        </p:txBody>
      </p:sp>
    </p:spTree>
    <p:extLst>
      <p:ext uri="{BB962C8B-B14F-4D97-AF65-F5344CB8AC3E}">
        <p14:creationId xmlns:p14="http://schemas.microsoft.com/office/powerpoint/2010/main" val="409832145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What is a combinator?</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923330"/>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A parser is a function that turns strings into stuff</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Tree>
    <p:extLst>
      <p:ext uri="{BB962C8B-B14F-4D97-AF65-F5344CB8AC3E}">
        <p14:creationId xmlns:p14="http://schemas.microsoft.com/office/powerpoint/2010/main" val="352435134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What is a combinator?</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1477328"/>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A parser is a function that turns strings into stuff</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A parser </a:t>
            </a:r>
            <a:r>
              <a:rPr lang="en-AU" b="1" dirty="0">
                <a:solidFill>
                  <a:schemeClr val="bg1"/>
                </a:solidFill>
                <a:latin typeface="Fira Sans" panose="020B0503050000020004" pitchFamily="34" charset="0"/>
              </a:rPr>
              <a:t>combinator</a:t>
            </a:r>
            <a:r>
              <a:rPr lang="en-AU" dirty="0">
                <a:solidFill>
                  <a:schemeClr val="bg1"/>
                </a:solidFill>
                <a:latin typeface="Fira Sans" panose="020B0503050000020004" pitchFamily="34" charset="0"/>
              </a:rPr>
              <a:t> is a function that turns </a:t>
            </a:r>
            <a:r>
              <a:rPr lang="en-AU" b="1" dirty="0">
                <a:solidFill>
                  <a:schemeClr val="bg1"/>
                </a:solidFill>
                <a:latin typeface="Fira Sans" panose="020B0503050000020004" pitchFamily="34" charset="0"/>
              </a:rPr>
              <a:t>parsers</a:t>
            </a:r>
            <a:r>
              <a:rPr lang="en-AU" dirty="0">
                <a:solidFill>
                  <a:schemeClr val="bg1"/>
                </a:solidFill>
                <a:latin typeface="Fira Sans" panose="020B0503050000020004" pitchFamily="34" charset="0"/>
              </a:rPr>
              <a:t> into </a:t>
            </a:r>
            <a:r>
              <a:rPr lang="en-AU" b="1" i="1" dirty="0">
                <a:solidFill>
                  <a:schemeClr val="bg1"/>
                </a:solidFill>
                <a:latin typeface="Fira Sans" panose="020B0503050000020004" pitchFamily="34" charset="0"/>
              </a:rPr>
              <a:t>other parsers</a:t>
            </a: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Tree>
    <p:extLst>
      <p:ext uri="{BB962C8B-B14F-4D97-AF65-F5344CB8AC3E}">
        <p14:creationId xmlns:p14="http://schemas.microsoft.com/office/powerpoint/2010/main" val="393962153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What is a combinator?</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1477328"/>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A parser is a function that turns strings into stuff</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A parser </a:t>
            </a:r>
            <a:r>
              <a:rPr lang="en-AU" b="1" dirty="0">
                <a:solidFill>
                  <a:schemeClr val="bg1"/>
                </a:solidFill>
                <a:latin typeface="Fira Sans" panose="020B0503050000020004" pitchFamily="34" charset="0"/>
              </a:rPr>
              <a:t>combinator</a:t>
            </a:r>
            <a:r>
              <a:rPr lang="en-AU" dirty="0">
                <a:solidFill>
                  <a:schemeClr val="bg1"/>
                </a:solidFill>
                <a:latin typeface="Fira Sans" panose="020B0503050000020004" pitchFamily="34" charset="0"/>
              </a:rPr>
              <a:t> is a function that turns </a:t>
            </a:r>
            <a:r>
              <a:rPr lang="en-AU" b="1" dirty="0">
                <a:solidFill>
                  <a:schemeClr val="bg1"/>
                </a:solidFill>
                <a:latin typeface="Fira Sans" panose="020B0503050000020004" pitchFamily="34" charset="0"/>
              </a:rPr>
              <a:t>parsers</a:t>
            </a:r>
            <a:r>
              <a:rPr lang="en-AU" dirty="0">
                <a:solidFill>
                  <a:schemeClr val="bg1"/>
                </a:solidFill>
                <a:latin typeface="Fira Sans" panose="020B0503050000020004" pitchFamily="34" charset="0"/>
              </a:rPr>
              <a:t> into </a:t>
            </a:r>
            <a:r>
              <a:rPr lang="en-AU" b="1" i="1" dirty="0">
                <a:solidFill>
                  <a:schemeClr val="bg1"/>
                </a:solidFill>
                <a:latin typeface="Fira Sans" panose="020B0503050000020004" pitchFamily="34" charset="0"/>
              </a:rPr>
              <a:t>another parser</a:t>
            </a: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
        <p:nvSpPr>
          <p:cNvPr id="4" name="Rectangle 3">
            <a:extLst>
              <a:ext uri="{FF2B5EF4-FFF2-40B4-BE49-F238E27FC236}">
                <a16:creationId xmlns:a16="http://schemas.microsoft.com/office/drawing/2014/main" id="{3F6DB419-40C3-04BE-4650-B2801905960D}"/>
              </a:ext>
            </a:extLst>
          </p:cNvPr>
          <p:cNvSpPr/>
          <p:nvPr/>
        </p:nvSpPr>
        <p:spPr>
          <a:xfrm>
            <a:off x="4559171" y="3182444"/>
            <a:ext cx="2365696" cy="10142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a:latin typeface="JetBrains Mono" panose="02000009000000000000" pitchFamily="49" charset="0"/>
                <a:ea typeface="JetBrains Mono" panose="02000009000000000000" pitchFamily="49" charset="0"/>
                <a:cs typeface="JetBrains Mono" panose="02000009000000000000" pitchFamily="49" charset="0"/>
              </a:rPr>
              <a:t>letter</a:t>
            </a:r>
          </a:p>
        </p:txBody>
      </p:sp>
      <p:sp>
        <p:nvSpPr>
          <p:cNvPr id="5" name="TextBox 4">
            <a:extLst>
              <a:ext uri="{FF2B5EF4-FFF2-40B4-BE49-F238E27FC236}">
                <a16:creationId xmlns:a16="http://schemas.microsoft.com/office/drawing/2014/main" id="{741DAB87-D3D7-9800-065F-F2A6C2FDB49E}"/>
              </a:ext>
            </a:extLst>
          </p:cNvPr>
          <p:cNvSpPr txBox="1"/>
          <p:nvPr/>
        </p:nvSpPr>
        <p:spPr>
          <a:xfrm>
            <a:off x="1420443" y="3504879"/>
            <a:ext cx="1883952" cy="369332"/>
          </a:xfrm>
          <a:prstGeom prst="rect">
            <a:avLst/>
          </a:prstGeom>
          <a:noFill/>
        </p:spPr>
        <p:txBody>
          <a:bodyPr wrap="square" rtlCol="0">
            <a:spAutoFit/>
          </a:bodyPr>
          <a:lstStyle/>
          <a:p>
            <a:r>
              <a:rPr lang="en-AU" dirty="0">
                <a:solidFill>
                  <a:schemeClr val="bg1"/>
                </a:solidFill>
                <a:latin typeface="JetBrains Mono" panose="02000009000000000000" pitchFamily="49" charset="0"/>
                <a:ea typeface="JetBrains Mono" panose="02000009000000000000" pitchFamily="49" charset="0"/>
                <a:cs typeface="JetBrains Mono" panose="02000009000000000000" pitchFamily="49" charset="0"/>
              </a:rPr>
              <a:t>“abc123”</a:t>
            </a:r>
          </a:p>
        </p:txBody>
      </p:sp>
      <p:sp>
        <p:nvSpPr>
          <p:cNvPr id="6" name="Arrow: Right 5">
            <a:extLst>
              <a:ext uri="{FF2B5EF4-FFF2-40B4-BE49-F238E27FC236}">
                <a16:creationId xmlns:a16="http://schemas.microsoft.com/office/drawing/2014/main" id="{B9690355-3998-6DB0-F5C9-47ADEEFDCF2D}"/>
              </a:ext>
            </a:extLst>
          </p:cNvPr>
          <p:cNvSpPr/>
          <p:nvPr/>
        </p:nvSpPr>
        <p:spPr>
          <a:xfrm>
            <a:off x="3204595" y="3458740"/>
            <a:ext cx="872455" cy="461610"/>
          </a:xfrm>
          <a:prstGeom prst="rightArrow">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Arrow: Right 6">
            <a:extLst>
              <a:ext uri="{FF2B5EF4-FFF2-40B4-BE49-F238E27FC236}">
                <a16:creationId xmlns:a16="http://schemas.microsoft.com/office/drawing/2014/main" id="{7C79C361-3698-1DA5-066F-1A7C3BE8668E}"/>
              </a:ext>
            </a:extLst>
          </p:cNvPr>
          <p:cNvSpPr/>
          <p:nvPr/>
        </p:nvSpPr>
        <p:spPr>
          <a:xfrm>
            <a:off x="7406988" y="3429000"/>
            <a:ext cx="872455" cy="461610"/>
          </a:xfrm>
          <a:prstGeom prst="rightArrow">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extBox 7">
            <a:extLst>
              <a:ext uri="{FF2B5EF4-FFF2-40B4-BE49-F238E27FC236}">
                <a16:creationId xmlns:a16="http://schemas.microsoft.com/office/drawing/2014/main" id="{6E6967C4-49A6-86D5-629D-00C8ABF1101C}"/>
              </a:ext>
            </a:extLst>
          </p:cNvPr>
          <p:cNvSpPr txBox="1"/>
          <p:nvPr/>
        </p:nvSpPr>
        <p:spPr>
          <a:xfrm>
            <a:off x="8761564" y="3475139"/>
            <a:ext cx="2496459" cy="369332"/>
          </a:xfrm>
          <a:prstGeom prst="rect">
            <a:avLst/>
          </a:prstGeom>
          <a:noFill/>
        </p:spPr>
        <p:txBody>
          <a:bodyPr wrap="square" rtlCol="0">
            <a:spAutoFit/>
          </a:bodyPr>
          <a:lstStyle/>
          <a:p>
            <a:r>
              <a:rPr lang="en-AU" dirty="0">
                <a:solidFill>
                  <a:schemeClr val="bg1"/>
                </a:solidFill>
                <a:latin typeface="JetBrains Mono" panose="02000009000000000000" pitchFamily="49" charset="0"/>
                <a:ea typeface="JetBrains Mono" panose="02000009000000000000" pitchFamily="49" charset="0"/>
                <a:cs typeface="JetBrains Mono" panose="02000009000000000000" pitchFamily="49" charset="0"/>
              </a:rPr>
              <a:t>(‘a’, “bc123”)</a:t>
            </a:r>
          </a:p>
        </p:txBody>
      </p:sp>
    </p:spTree>
    <p:extLst>
      <p:ext uri="{BB962C8B-B14F-4D97-AF65-F5344CB8AC3E}">
        <p14:creationId xmlns:p14="http://schemas.microsoft.com/office/powerpoint/2010/main" val="303861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About me</a:t>
            </a:r>
          </a:p>
        </p:txBody>
      </p:sp>
      <p:sp>
        <p:nvSpPr>
          <p:cNvPr id="4" name="TextBox 3">
            <a:extLst>
              <a:ext uri="{FF2B5EF4-FFF2-40B4-BE49-F238E27FC236}">
                <a16:creationId xmlns:a16="http://schemas.microsoft.com/office/drawing/2014/main" id="{A99310B0-782D-AA04-0F29-1A216A490C20}"/>
              </a:ext>
            </a:extLst>
          </p:cNvPr>
          <p:cNvSpPr txBox="1"/>
          <p:nvPr/>
        </p:nvSpPr>
        <p:spPr>
          <a:xfrm>
            <a:off x="1281981" y="1795244"/>
            <a:ext cx="7350291" cy="2123658"/>
          </a:xfrm>
          <a:prstGeom prst="rect">
            <a:avLst/>
          </a:prstGeom>
          <a:noFill/>
        </p:spPr>
        <p:txBody>
          <a:bodyPr wrap="square" rtlCol="0">
            <a:spAutoFit/>
          </a:bodyPr>
          <a:lstStyle/>
          <a:p>
            <a:pPr marL="285750" indent="-285750">
              <a:buFont typeface="Arial" panose="020B0604020202020204" pitchFamily="34" charset="0"/>
              <a:buChar char="•"/>
            </a:pPr>
            <a:r>
              <a:rPr lang="en-AU" sz="2000" dirty="0">
                <a:solidFill>
                  <a:schemeClr val="bg1"/>
                </a:solidFill>
                <a:latin typeface="Fira Sans" panose="020B0503050000020004" pitchFamily="34" charset="0"/>
              </a:rPr>
              <a:t>I go by many names</a:t>
            </a:r>
          </a:p>
          <a:p>
            <a:pPr marL="285750" indent="-285750">
              <a:buFont typeface="Arial" panose="020B0604020202020204" pitchFamily="34" charset="0"/>
              <a:buChar char="•"/>
            </a:pPr>
            <a:endParaRPr lang="en-AU" sz="2000" dirty="0">
              <a:solidFill>
                <a:schemeClr val="bg1"/>
              </a:solidFill>
              <a:latin typeface="Fira Sans" panose="020B0503050000020004" pitchFamily="34" charset="0"/>
            </a:endParaRPr>
          </a:p>
          <a:p>
            <a:pPr marL="285750" indent="-285750">
              <a:buFont typeface="Arial" panose="020B0604020202020204" pitchFamily="34" charset="0"/>
              <a:buChar char="•"/>
            </a:pPr>
            <a:r>
              <a:rPr lang="en-AU" sz="2000" dirty="0">
                <a:solidFill>
                  <a:schemeClr val="bg1"/>
                </a:solidFill>
                <a:latin typeface="Fira Sans" panose="020B0503050000020004" pitchFamily="34" charset="0"/>
              </a:rPr>
              <a:t>Maths and Comp Sci student here at UQ (5</a:t>
            </a:r>
            <a:r>
              <a:rPr lang="en-AU" sz="2000" baseline="30000" dirty="0">
                <a:solidFill>
                  <a:schemeClr val="bg1"/>
                </a:solidFill>
                <a:latin typeface="Fira Sans" panose="020B0503050000020004" pitchFamily="34" charset="0"/>
              </a:rPr>
              <a:t>th</a:t>
            </a:r>
            <a:r>
              <a:rPr lang="en-AU" sz="2000" dirty="0">
                <a:solidFill>
                  <a:schemeClr val="bg1"/>
                </a:solidFill>
                <a:latin typeface="Fira Sans" panose="020B0503050000020004" pitchFamily="34" charset="0"/>
              </a:rPr>
              <a:t> year, wow)</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I tutored COMP3400 last semester</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I’m currently writing this slides midnight last night :33333333</a:t>
            </a:r>
          </a:p>
        </p:txBody>
      </p:sp>
    </p:spTree>
    <p:extLst>
      <p:ext uri="{BB962C8B-B14F-4D97-AF65-F5344CB8AC3E}">
        <p14:creationId xmlns:p14="http://schemas.microsoft.com/office/powerpoint/2010/main" val="181432701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What is a combinator?</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1477328"/>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A parser is a function that turns strings into stuff</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A parser </a:t>
            </a:r>
            <a:r>
              <a:rPr lang="en-AU" b="1" dirty="0">
                <a:solidFill>
                  <a:schemeClr val="bg1"/>
                </a:solidFill>
                <a:latin typeface="Fira Sans" panose="020B0503050000020004" pitchFamily="34" charset="0"/>
              </a:rPr>
              <a:t>combinator</a:t>
            </a:r>
            <a:r>
              <a:rPr lang="en-AU" dirty="0">
                <a:solidFill>
                  <a:schemeClr val="bg1"/>
                </a:solidFill>
                <a:latin typeface="Fira Sans" panose="020B0503050000020004" pitchFamily="34" charset="0"/>
              </a:rPr>
              <a:t> is a function that turns </a:t>
            </a:r>
            <a:r>
              <a:rPr lang="en-AU" b="1" dirty="0">
                <a:solidFill>
                  <a:schemeClr val="bg1"/>
                </a:solidFill>
                <a:latin typeface="Fira Sans" panose="020B0503050000020004" pitchFamily="34" charset="0"/>
              </a:rPr>
              <a:t>parsers</a:t>
            </a:r>
            <a:r>
              <a:rPr lang="en-AU" dirty="0">
                <a:solidFill>
                  <a:schemeClr val="bg1"/>
                </a:solidFill>
                <a:latin typeface="Fira Sans" panose="020B0503050000020004" pitchFamily="34" charset="0"/>
              </a:rPr>
              <a:t> into </a:t>
            </a:r>
            <a:r>
              <a:rPr lang="en-AU" b="1" i="1" dirty="0">
                <a:solidFill>
                  <a:schemeClr val="bg1"/>
                </a:solidFill>
                <a:latin typeface="Fira Sans" panose="020B0503050000020004" pitchFamily="34" charset="0"/>
              </a:rPr>
              <a:t>another parser</a:t>
            </a: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
        <p:nvSpPr>
          <p:cNvPr id="4" name="Rectangle 3">
            <a:extLst>
              <a:ext uri="{FF2B5EF4-FFF2-40B4-BE49-F238E27FC236}">
                <a16:creationId xmlns:a16="http://schemas.microsoft.com/office/drawing/2014/main" id="{3F6DB419-40C3-04BE-4650-B2801905960D}"/>
              </a:ext>
            </a:extLst>
          </p:cNvPr>
          <p:cNvSpPr/>
          <p:nvPr/>
        </p:nvSpPr>
        <p:spPr>
          <a:xfrm>
            <a:off x="4559171" y="3182444"/>
            <a:ext cx="2365696" cy="10142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a:latin typeface="JetBrains Mono" panose="02000009000000000000" pitchFamily="49" charset="0"/>
                <a:ea typeface="JetBrains Mono" panose="02000009000000000000" pitchFamily="49" charset="0"/>
                <a:cs typeface="JetBrains Mono" panose="02000009000000000000" pitchFamily="49" charset="0"/>
              </a:rPr>
              <a:t>letter</a:t>
            </a:r>
          </a:p>
        </p:txBody>
      </p:sp>
      <p:sp>
        <p:nvSpPr>
          <p:cNvPr id="5" name="TextBox 4">
            <a:extLst>
              <a:ext uri="{FF2B5EF4-FFF2-40B4-BE49-F238E27FC236}">
                <a16:creationId xmlns:a16="http://schemas.microsoft.com/office/drawing/2014/main" id="{741DAB87-D3D7-9800-065F-F2A6C2FDB49E}"/>
              </a:ext>
            </a:extLst>
          </p:cNvPr>
          <p:cNvSpPr txBox="1"/>
          <p:nvPr/>
        </p:nvSpPr>
        <p:spPr>
          <a:xfrm>
            <a:off x="1420443" y="3504879"/>
            <a:ext cx="1883952" cy="369332"/>
          </a:xfrm>
          <a:prstGeom prst="rect">
            <a:avLst/>
          </a:prstGeom>
          <a:noFill/>
        </p:spPr>
        <p:txBody>
          <a:bodyPr wrap="square" rtlCol="0">
            <a:spAutoFit/>
          </a:bodyPr>
          <a:lstStyle/>
          <a:p>
            <a:r>
              <a:rPr lang="en-AU" dirty="0">
                <a:solidFill>
                  <a:schemeClr val="bg1"/>
                </a:solidFill>
                <a:latin typeface="JetBrains Mono" panose="02000009000000000000" pitchFamily="49" charset="0"/>
                <a:ea typeface="JetBrains Mono" panose="02000009000000000000" pitchFamily="49" charset="0"/>
                <a:cs typeface="JetBrains Mono" panose="02000009000000000000" pitchFamily="49" charset="0"/>
              </a:rPr>
              <a:t>“abc123”</a:t>
            </a:r>
          </a:p>
        </p:txBody>
      </p:sp>
      <p:sp>
        <p:nvSpPr>
          <p:cNvPr id="6" name="Arrow: Right 5">
            <a:extLst>
              <a:ext uri="{FF2B5EF4-FFF2-40B4-BE49-F238E27FC236}">
                <a16:creationId xmlns:a16="http://schemas.microsoft.com/office/drawing/2014/main" id="{B9690355-3998-6DB0-F5C9-47ADEEFDCF2D}"/>
              </a:ext>
            </a:extLst>
          </p:cNvPr>
          <p:cNvSpPr/>
          <p:nvPr/>
        </p:nvSpPr>
        <p:spPr>
          <a:xfrm>
            <a:off x="3204595" y="3458740"/>
            <a:ext cx="872455" cy="461610"/>
          </a:xfrm>
          <a:prstGeom prst="rightArrow">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Arrow: Right 6">
            <a:extLst>
              <a:ext uri="{FF2B5EF4-FFF2-40B4-BE49-F238E27FC236}">
                <a16:creationId xmlns:a16="http://schemas.microsoft.com/office/drawing/2014/main" id="{7C79C361-3698-1DA5-066F-1A7C3BE8668E}"/>
              </a:ext>
            </a:extLst>
          </p:cNvPr>
          <p:cNvSpPr/>
          <p:nvPr/>
        </p:nvSpPr>
        <p:spPr>
          <a:xfrm>
            <a:off x="7406988" y="3429000"/>
            <a:ext cx="872455" cy="461610"/>
          </a:xfrm>
          <a:prstGeom prst="rightArrow">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extBox 7">
            <a:extLst>
              <a:ext uri="{FF2B5EF4-FFF2-40B4-BE49-F238E27FC236}">
                <a16:creationId xmlns:a16="http://schemas.microsoft.com/office/drawing/2014/main" id="{6E6967C4-49A6-86D5-629D-00C8ABF1101C}"/>
              </a:ext>
            </a:extLst>
          </p:cNvPr>
          <p:cNvSpPr txBox="1"/>
          <p:nvPr/>
        </p:nvSpPr>
        <p:spPr>
          <a:xfrm>
            <a:off x="8761564" y="3475139"/>
            <a:ext cx="2496459" cy="369332"/>
          </a:xfrm>
          <a:prstGeom prst="rect">
            <a:avLst/>
          </a:prstGeom>
          <a:noFill/>
        </p:spPr>
        <p:txBody>
          <a:bodyPr wrap="square" rtlCol="0">
            <a:spAutoFit/>
          </a:bodyPr>
          <a:lstStyle/>
          <a:p>
            <a:r>
              <a:rPr lang="en-AU" dirty="0">
                <a:solidFill>
                  <a:schemeClr val="bg1"/>
                </a:solidFill>
                <a:latin typeface="JetBrains Mono" panose="02000009000000000000" pitchFamily="49" charset="0"/>
                <a:ea typeface="JetBrains Mono" panose="02000009000000000000" pitchFamily="49" charset="0"/>
                <a:cs typeface="JetBrains Mono" panose="02000009000000000000" pitchFamily="49" charset="0"/>
              </a:rPr>
              <a:t>(‘a’, “bc123”)</a:t>
            </a:r>
          </a:p>
        </p:txBody>
      </p:sp>
      <p:sp>
        <p:nvSpPr>
          <p:cNvPr id="9" name="Arrow: Down 8">
            <a:extLst>
              <a:ext uri="{FF2B5EF4-FFF2-40B4-BE49-F238E27FC236}">
                <a16:creationId xmlns:a16="http://schemas.microsoft.com/office/drawing/2014/main" id="{953D23AF-0EA0-6BA5-4355-712CF5B68216}"/>
              </a:ext>
            </a:extLst>
          </p:cNvPr>
          <p:cNvSpPr/>
          <p:nvPr/>
        </p:nvSpPr>
        <p:spPr>
          <a:xfrm>
            <a:off x="4160204" y="4326270"/>
            <a:ext cx="3246784" cy="1104125"/>
          </a:xfrm>
          <a:prstGeom prst="downArrow">
            <a:avLst/>
          </a:prstGeom>
          <a:ln>
            <a:solidFill>
              <a:schemeClr val="bg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AU" dirty="0" err="1">
                <a:latin typeface="JetBrains Mono" panose="02000009000000000000" pitchFamily="49" charset="0"/>
                <a:ea typeface="JetBrains Mono" panose="02000009000000000000" pitchFamily="49" charset="0"/>
                <a:cs typeface="JetBrains Mono" panose="02000009000000000000" pitchFamily="49" charset="0"/>
              </a:rPr>
              <a:t>zeroOrMore</a:t>
            </a:r>
            <a:endParaRPr lang="en-AU"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10" name="Rectangle 9">
            <a:extLst>
              <a:ext uri="{FF2B5EF4-FFF2-40B4-BE49-F238E27FC236}">
                <a16:creationId xmlns:a16="http://schemas.microsoft.com/office/drawing/2014/main" id="{DFCC6310-22B4-3C22-9372-C00920B7B313}"/>
              </a:ext>
            </a:extLst>
          </p:cNvPr>
          <p:cNvSpPr/>
          <p:nvPr/>
        </p:nvSpPr>
        <p:spPr>
          <a:xfrm>
            <a:off x="4303552" y="5619499"/>
            <a:ext cx="2885813" cy="10142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err="1">
                <a:latin typeface="JetBrains Mono" panose="02000009000000000000" pitchFamily="49" charset="0"/>
                <a:ea typeface="JetBrains Mono" panose="02000009000000000000" pitchFamily="49" charset="0"/>
                <a:cs typeface="JetBrains Mono" panose="02000009000000000000" pitchFamily="49" charset="0"/>
              </a:rPr>
              <a:t>zeroOrMore</a:t>
            </a:r>
            <a:r>
              <a:rPr lang="en-AU" dirty="0">
                <a:latin typeface="JetBrains Mono" panose="02000009000000000000" pitchFamily="49" charset="0"/>
                <a:ea typeface="JetBrains Mono" panose="02000009000000000000" pitchFamily="49" charset="0"/>
                <a:cs typeface="JetBrains Mono" panose="02000009000000000000" pitchFamily="49" charset="0"/>
              </a:rPr>
              <a:t>(letter)</a:t>
            </a:r>
          </a:p>
        </p:txBody>
      </p:sp>
      <p:sp>
        <p:nvSpPr>
          <p:cNvPr id="11" name="TextBox 10">
            <a:extLst>
              <a:ext uri="{FF2B5EF4-FFF2-40B4-BE49-F238E27FC236}">
                <a16:creationId xmlns:a16="http://schemas.microsoft.com/office/drawing/2014/main" id="{8AF23EE5-2BFF-234B-F0C7-029491199188}"/>
              </a:ext>
            </a:extLst>
          </p:cNvPr>
          <p:cNvSpPr txBox="1"/>
          <p:nvPr/>
        </p:nvSpPr>
        <p:spPr>
          <a:xfrm>
            <a:off x="1420443" y="5941934"/>
            <a:ext cx="1883952" cy="369332"/>
          </a:xfrm>
          <a:prstGeom prst="rect">
            <a:avLst/>
          </a:prstGeom>
          <a:noFill/>
        </p:spPr>
        <p:txBody>
          <a:bodyPr wrap="square" rtlCol="0">
            <a:spAutoFit/>
          </a:bodyPr>
          <a:lstStyle/>
          <a:p>
            <a:r>
              <a:rPr lang="en-AU" dirty="0">
                <a:solidFill>
                  <a:schemeClr val="bg1"/>
                </a:solidFill>
                <a:latin typeface="JetBrains Mono" panose="02000009000000000000" pitchFamily="49" charset="0"/>
                <a:ea typeface="JetBrains Mono" panose="02000009000000000000" pitchFamily="49" charset="0"/>
                <a:cs typeface="JetBrains Mono" panose="02000009000000000000" pitchFamily="49" charset="0"/>
              </a:rPr>
              <a:t>“abc123”</a:t>
            </a:r>
          </a:p>
        </p:txBody>
      </p:sp>
      <p:sp>
        <p:nvSpPr>
          <p:cNvPr id="12" name="Arrow: Right 11">
            <a:extLst>
              <a:ext uri="{FF2B5EF4-FFF2-40B4-BE49-F238E27FC236}">
                <a16:creationId xmlns:a16="http://schemas.microsoft.com/office/drawing/2014/main" id="{A1B46CC3-5F4E-9328-A77D-9FABA722F732}"/>
              </a:ext>
            </a:extLst>
          </p:cNvPr>
          <p:cNvSpPr/>
          <p:nvPr/>
        </p:nvSpPr>
        <p:spPr>
          <a:xfrm>
            <a:off x="3204595" y="5895795"/>
            <a:ext cx="872455" cy="461610"/>
          </a:xfrm>
          <a:prstGeom prst="rightArrow">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Arrow: Right 12">
            <a:extLst>
              <a:ext uri="{FF2B5EF4-FFF2-40B4-BE49-F238E27FC236}">
                <a16:creationId xmlns:a16="http://schemas.microsoft.com/office/drawing/2014/main" id="{B11B8F85-573A-FE60-9BAC-46633993A862}"/>
              </a:ext>
            </a:extLst>
          </p:cNvPr>
          <p:cNvSpPr/>
          <p:nvPr/>
        </p:nvSpPr>
        <p:spPr>
          <a:xfrm>
            <a:off x="7406988" y="5866055"/>
            <a:ext cx="872455" cy="461610"/>
          </a:xfrm>
          <a:prstGeom prst="rightArrow">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TextBox 13">
            <a:extLst>
              <a:ext uri="{FF2B5EF4-FFF2-40B4-BE49-F238E27FC236}">
                <a16:creationId xmlns:a16="http://schemas.microsoft.com/office/drawing/2014/main" id="{D0C6965D-E0B8-FDCE-AFE4-8675F85E6744}"/>
              </a:ext>
            </a:extLst>
          </p:cNvPr>
          <p:cNvSpPr txBox="1"/>
          <p:nvPr/>
        </p:nvSpPr>
        <p:spPr>
          <a:xfrm>
            <a:off x="8422547" y="5912194"/>
            <a:ext cx="3707934" cy="369332"/>
          </a:xfrm>
          <a:prstGeom prst="rect">
            <a:avLst/>
          </a:prstGeom>
          <a:noFill/>
        </p:spPr>
        <p:txBody>
          <a:bodyPr wrap="square" rtlCol="0">
            <a:spAutoFit/>
          </a:bodyPr>
          <a:lstStyle/>
          <a:p>
            <a:r>
              <a:rPr lang="en-AU" dirty="0">
                <a:solidFill>
                  <a:schemeClr val="bg1"/>
                </a:solidFill>
                <a:latin typeface="JetBrains Mono" panose="02000009000000000000" pitchFamily="49" charset="0"/>
                <a:ea typeface="JetBrains Mono" panose="02000009000000000000" pitchFamily="49" charset="0"/>
                <a:cs typeface="JetBrains Mono" panose="02000009000000000000" pitchFamily="49" charset="0"/>
              </a:rPr>
              <a:t>([‘a’, ‘b’, ‘c’], “123”)</a:t>
            </a:r>
          </a:p>
        </p:txBody>
      </p:sp>
    </p:spTree>
    <p:extLst>
      <p:ext uri="{BB962C8B-B14F-4D97-AF65-F5344CB8AC3E}">
        <p14:creationId xmlns:p14="http://schemas.microsoft.com/office/powerpoint/2010/main" val="320890883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120948" y="315722"/>
            <a:ext cx="9950103" cy="800226"/>
          </a:xfrm>
        </p:spPr>
        <p:txBody>
          <a:bodyPr/>
          <a:lstStyle/>
          <a:p>
            <a:r>
              <a:rPr lang="en-AU" dirty="0">
                <a:solidFill>
                  <a:schemeClr val="bg1"/>
                </a:solidFill>
                <a:latin typeface="Fira Sans" panose="020B0503050000020004" pitchFamily="34" charset="0"/>
              </a:rPr>
              <a:t>Meet the combinators – </a:t>
            </a:r>
            <a:r>
              <a:rPr lang="en-AU" dirty="0" err="1">
                <a:solidFill>
                  <a:schemeClr val="bg1"/>
                </a:solidFill>
                <a:latin typeface="Fira Sans" panose="020B0503050000020004" pitchFamily="34" charset="0"/>
              </a:rPr>
              <a:t>zeroOrMore</a:t>
            </a:r>
            <a:r>
              <a:rPr lang="en-AU" dirty="0">
                <a:solidFill>
                  <a:schemeClr val="bg1"/>
                </a:solidFill>
                <a:latin typeface="Fira Sans" panose="020B0503050000020004" pitchFamily="34" charset="0"/>
              </a:rPr>
              <a:t> (aka many0)</a:t>
            </a:r>
          </a:p>
        </p:txBody>
      </p:sp>
      <p:sp>
        <p:nvSpPr>
          <p:cNvPr id="5" name="TextBox 4">
            <a:extLst>
              <a:ext uri="{FF2B5EF4-FFF2-40B4-BE49-F238E27FC236}">
                <a16:creationId xmlns:a16="http://schemas.microsoft.com/office/drawing/2014/main" id="{E3D8FF61-200A-330A-AA9B-64E0D4B51728}"/>
              </a:ext>
            </a:extLst>
          </p:cNvPr>
          <p:cNvSpPr txBox="1"/>
          <p:nvPr/>
        </p:nvSpPr>
        <p:spPr>
          <a:xfrm>
            <a:off x="1780563" y="1371632"/>
            <a:ext cx="9360017" cy="5170646"/>
          </a:xfrm>
          <a:prstGeom prst="rect">
            <a:avLst/>
          </a:prstGeom>
          <a:noFill/>
        </p:spPr>
        <p:txBody>
          <a:bodyPr wrap="square">
            <a:spAutoFit/>
          </a:bodyPr>
          <a:lstStyle/>
          <a:p>
            <a:r>
              <a:rPr lang="en-AU" sz="1600" b="0" dirty="0">
                <a:solidFill>
                  <a:srgbClr val="7DCFFF"/>
                </a:solidFill>
                <a:effectLst/>
                <a:latin typeface="JetBrains Mono Regular" panose="02000009000000000000" pitchFamily="49" charset="0"/>
              </a:rPr>
              <a:t>export</a:t>
            </a:r>
            <a:r>
              <a:rPr lang="en-AU" sz="1600" b="0" dirty="0">
                <a:solidFill>
                  <a:srgbClr val="C0CAF5"/>
                </a:solidFill>
                <a:effectLst/>
                <a:latin typeface="JetBrains Mono Regular" panose="02000009000000000000" pitchFamily="49" charset="0"/>
              </a:rPr>
              <a:t> </a:t>
            </a:r>
            <a:r>
              <a:rPr lang="en-AU" sz="1600" b="0" dirty="0">
                <a:solidFill>
                  <a:srgbClr val="BB9AF7"/>
                </a:solidFill>
                <a:effectLst/>
                <a:latin typeface="JetBrains Mono Regular" panose="02000009000000000000" pitchFamily="49" charset="0"/>
              </a:rPr>
              <a:t>function</a:t>
            </a:r>
            <a:r>
              <a:rPr lang="en-AU" sz="1600" b="0" dirty="0">
                <a:solidFill>
                  <a:srgbClr val="C0CAF5"/>
                </a:solidFill>
                <a:effectLst/>
                <a:latin typeface="JetBrains Mono Regular" panose="02000009000000000000" pitchFamily="49" charset="0"/>
              </a:rPr>
              <a:t> </a:t>
            </a:r>
            <a:r>
              <a:rPr lang="en-AU" sz="1600" b="0" dirty="0" err="1">
                <a:solidFill>
                  <a:srgbClr val="7AA2F7"/>
                </a:solidFill>
                <a:effectLst/>
                <a:latin typeface="JetBrains Mono Regular" panose="02000009000000000000" pitchFamily="49" charset="0"/>
              </a:rPr>
              <a:t>zeroOrMore</a:t>
            </a:r>
            <a:r>
              <a:rPr lang="en-AU" sz="1600" b="0" dirty="0">
                <a:solidFill>
                  <a:srgbClr val="9ABDF5"/>
                </a:solidFill>
                <a:effectLst/>
                <a:latin typeface="JetBrains Mono Regular" panose="02000009000000000000" pitchFamily="49" charset="0"/>
              </a:rPr>
              <a:t>(</a:t>
            </a:r>
            <a:r>
              <a:rPr lang="en-AU" sz="1600" b="0" dirty="0">
                <a:solidFill>
                  <a:srgbClr val="E0AF68"/>
                </a:solidFill>
                <a:effectLst/>
                <a:latin typeface="JetBrains Mono Regular" panose="02000009000000000000" pitchFamily="49" charset="0"/>
              </a:rPr>
              <a:t>parser</a:t>
            </a:r>
            <a:r>
              <a:rPr lang="en-AU" sz="1600" b="0" dirty="0">
                <a:solidFill>
                  <a:srgbClr val="9ABDF5"/>
                </a:solidFill>
                <a:effectLst/>
                <a:latin typeface="JetBrains Mono Regular" panose="02000009000000000000" pitchFamily="49" charset="0"/>
              </a:rPr>
              <a:t>)</a:t>
            </a:r>
            <a:r>
              <a:rPr lang="en-AU" sz="1600" b="0" dirty="0">
                <a:solidFill>
                  <a:srgbClr val="C0CAF5"/>
                </a:solidFill>
                <a:effectLst/>
                <a:latin typeface="JetBrains Mono Regular" panose="02000009000000000000" pitchFamily="49" charset="0"/>
              </a:rPr>
              <a:t> </a:t>
            </a:r>
            <a:r>
              <a:rPr lang="en-AU" sz="1600" b="0" dirty="0">
                <a:solidFill>
                  <a:srgbClr val="9ABDF5"/>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i="1" dirty="0">
                <a:solidFill>
                  <a:srgbClr val="BB9AF7"/>
                </a:solidFill>
                <a:effectLst/>
                <a:latin typeface="JetBrains Mono Regular" panose="02000009000000000000" pitchFamily="49" charset="0"/>
              </a:rPr>
              <a:t>return</a:t>
            </a:r>
            <a:r>
              <a:rPr lang="en-AU" sz="1600" b="0" dirty="0">
                <a:solidFill>
                  <a:srgbClr val="9ABDF5"/>
                </a:solidFill>
                <a:effectLst/>
                <a:latin typeface="JetBrains Mono Regular" panose="02000009000000000000" pitchFamily="49" charset="0"/>
              </a:rPr>
              <a:t> (</a:t>
            </a:r>
            <a:r>
              <a:rPr lang="en-AU" sz="1600" b="0" dirty="0">
                <a:solidFill>
                  <a:srgbClr val="E0AF68"/>
                </a:solidFill>
                <a:effectLst/>
                <a:latin typeface="JetBrains Mono Regular" panose="02000009000000000000" pitchFamily="49" charset="0"/>
              </a:rPr>
              <a:t>input</a:t>
            </a:r>
            <a:r>
              <a:rPr lang="en-AU" sz="1600" b="0" dirty="0">
                <a:solidFill>
                  <a:srgbClr val="9ABDF5"/>
                </a:solidFill>
                <a:effectLst/>
                <a:latin typeface="JetBrains Mono Regular" panose="02000009000000000000" pitchFamily="49" charset="0"/>
              </a:rPr>
              <a:t>) </a:t>
            </a:r>
            <a:r>
              <a:rPr lang="en-AU" sz="1600" b="0" dirty="0">
                <a:solidFill>
                  <a:srgbClr val="BB9AF7"/>
                </a:solidFill>
                <a:effectLst/>
                <a:latin typeface="JetBrains Mono Regular" panose="02000009000000000000" pitchFamily="49" charset="0"/>
              </a:rPr>
              <a:t>=&gt;</a:t>
            </a:r>
            <a:r>
              <a:rPr lang="en-AU" sz="1600" b="0" dirty="0">
                <a:solidFill>
                  <a:srgbClr val="9ABDF5"/>
                </a:solidFill>
                <a:effectLst/>
                <a:latin typeface="JetBrains Mono Regular" panose="02000009000000000000" pitchFamily="49" charset="0"/>
              </a:rPr>
              <a:t> {</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i="1" dirty="0">
                <a:solidFill>
                  <a:srgbClr val="9D7CD8"/>
                </a:solidFill>
                <a:effectLst/>
                <a:latin typeface="JetBrains Mono Regular" panose="02000009000000000000" pitchFamily="49" charset="0"/>
              </a:rPr>
              <a:t>let</a:t>
            </a:r>
            <a:r>
              <a:rPr lang="en-AU" sz="1600" b="0" dirty="0">
                <a:solidFill>
                  <a:srgbClr val="9ABDF5"/>
                </a:solidFill>
                <a:effectLst/>
                <a:latin typeface="JetBrains Mono Regular" panose="02000009000000000000" pitchFamily="49" charset="0"/>
              </a:rPr>
              <a:t> </a:t>
            </a:r>
            <a:r>
              <a:rPr lang="en-AU" sz="1600" b="0" dirty="0">
                <a:solidFill>
                  <a:srgbClr val="BB9AF7"/>
                </a:solidFill>
                <a:effectLst/>
                <a:latin typeface="JetBrains Mono Regular" panose="02000009000000000000" pitchFamily="49" charset="0"/>
              </a:rPr>
              <a:t>value</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i="1" dirty="0">
                <a:solidFill>
                  <a:srgbClr val="9D7CD8"/>
                </a:solidFill>
                <a:effectLst/>
                <a:latin typeface="JetBrains Mono Regular" panose="02000009000000000000" pitchFamily="49" charset="0"/>
              </a:rPr>
              <a:t>let</a:t>
            </a:r>
            <a:r>
              <a:rPr lang="en-AU" sz="1600" b="0" dirty="0">
                <a:solidFill>
                  <a:srgbClr val="9ABDF5"/>
                </a:solidFill>
                <a:effectLst/>
                <a:latin typeface="JetBrains Mono Regular" panose="02000009000000000000" pitchFamily="49" charset="0"/>
              </a:rPr>
              <a:t> </a:t>
            </a:r>
            <a:r>
              <a:rPr lang="en-AU" sz="1600" b="0" dirty="0">
                <a:solidFill>
                  <a:srgbClr val="BB9AF7"/>
                </a:solidFill>
                <a:effectLst/>
                <a:latin typeface="JetBrains Mono Regular" panose="02000009000000000000" pitchFamily="49" charset="0"/>
              </a:rPr>
              <a:t>res</a:t>
            </a:r>
            <a:r>
              <a:rPr lang="en-AU" sz="1600" b="0" dirty="0">
                <a:solidFill>
                  <a:srgbClr val="9ABDF5"/>
                </a:solidFill>
                <a:effectLst/>
                <a:latin typeface="JetBrains Mono Regular" panose="02000009000000000000" pitchFamily="49" charset="0"/>
              </a:rPr>
              <a:t> </a:t>
            </a:r>
            <a:r>
              <a:rPr lang="en-AU" sz="1600" b="0" dirty="0">
                <a:solidFill>
                  <a:srgbClr val="89DDFF"/>
                </a:solidFill>
                <a:effectLst/>
                <a:latin typeface="JetBrains Mono Regular" panose="02000009000000000000" pitchFamily="49" charset="0"/>
              </a:rPr>
              <a:t>=</a:t>
            </a:r>
            <a:r>
              <a:rPr lang="en-AU" sz="1600" b="0" dirty="0">
                <a:solidFill>
                  <a:srgbClr val="9ABDF5"/>
                </a:solidFill>
                <a:effectLst/>
                <a:latin typeface="JetBrains Mono Regular" panose="02000009000000000000" pitchFamily="49" charset="0"/>
              </a:rPr>
              <a:t> []</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br>
              <a:rPr lang="en-AU" sz="1600" b="0" dirty="0">
                <a:solidFill>
                  <a:srgbClr val="A9B1D6"/>
                </a:solidFill>
                <a:effectLst/>
                <a:latin typeface="JetBrains Mono Regular" panose="02000009000000000000" pitchFamily="49" charset="0"/>
              </a:rPr>
            </a:br>
            <a:r>
              <a:rPr lang="en-AU" sz="1600" b="0" dirty="0">
                <a:solidFill>
                  <a:srgbClr val="9ABDF5"/>
                </a:solidFill>
                <a:effectLst/>
                <a:latin typeface="JetBrains Mono Regular" panose="02000009000000000000" pitchFamily="49" charset="0"/>
              </a:rPr>
              <a:t>        </a:t>
            </a:r>
            <a:r>
              <a:rPr lang="en-AU" sz="1600" b="0" dirty="0">
                <a:solidFill>
                  <a:srgbClr val="BB9AF7"/>
                </a:solidFill>
                <a:effectLst/>
                <a:latin typeface="JetBrains Mono Regular" panose="02000009000000000000" pitchFamily="49" charset="0"/>
              </a:rPr>
              <a:t>while</a:t>
            </a:r>
            <a:r>
              <a:rPr lang="en-AU" sz="1600" b="0" dirty="0">
                <a:solidFill>
                  <a:srgbClr val="9ABDF5"/>
                </a:solidFill>
                <a:effectLst/>
                <a:latin typeface="JetBrains Mono Regular" panose="02000009000000000000" pitchFamily="49" charset="0"/>
              </a:rPr>
              <a:t> (</a:t>
            </a:r>
            <a:r>
              <a:rPr lang="en-AU" sz="1600" b="0" dirty="0">
                <a:solidFill>
                  <a:srgbClr val="FF9E64"/>
                </a:solidFill>
                <a:effectLst/>
                <a:latin typeface="JetBrains Mono Regular" panose="02000009000000000000" pitchFamily="49" charset="0"/>
              </a:rPr>
              <a:t>true</a:t>
            </a:r>
            <a:r>
              <a:rPr lang="en-AU" sz="1600" b="0" dirty="0">
                <a:solidFill>
                  <a:srgbClr val="9ABDF5"/>
                </a:solidFill>
                <a:effectLst/>
                <a:latin typeface="JetBrains Mono Regular" panose="02000009000000000000" pitchFamily="49" charset="0"/>
              </a:rPr>
              <a:t>) {</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dirty="0">
                <a:solidFill>
                  <a:srgbClr val="BB9AF7"/>
                </a:solidFill>
                <a:effectLst/>
                <a:latin typeface="JetBrains Mono Regular" panose="02000009000000000000" pitchFamily="49" charset="0"/>
              </a:rPr>
              <a:t>try</a:t>
            </a:r>
            <a:r>
              <a:rPr lang="en-AU" sz="1600" b="0" dirty="0">
                <a:solidFill>
                  <a:srgbClr val="9ABDF5"/>
                </a:solidFill>
                <a:effectLst/>
                <a:latin typeface="JetBrains Mono Regular" panose="02000009000000000000" pitchFamily="49" charset="0"/>
              </a:rPr>
              <a:t> {</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dirty="0">
                <a:solidFill>
                  <a:srgbClr val="C0CAF5"/>
                </a:solidFill>
                <a:effectLst/>
                <a:latin typeface="JetBrains Mono Regular" panose="02000009000000000000" pitchFamily="49" charset="0"/>
              </a:rPr>
              <a:t>value</a:t>
            </a:r>
            <a:r>
              <a:rPr lang="en-AU" sz="1600" b="0" dirty="0">
                <a:solidFill>
                  <a:srgbClr val="89DDFF"/>
                </a:solidFill>
                <a:effectLst/>
                <a:latin typeface="JetBrains Mono Regular" panose="02000009000000000000" pitchFamily="49" charset="0"/>
              </a:rPr>
              <a:t>,</a:t>
            </a:r>
            <a:r>
              <a:rPr lang="en-AU" sz="1600" b="0" dirty="0">
                <a:solidFill>
                  <a:srgbClr val="9ABDF5"/>
                </a:solidFill>
                <a:effectLst/>
                <a:latin typeface="JetBrains Mono Regular" panose="02000009000000000000" pitchFamily="49" charset="0"/>
              </a:rPr>
              <a:t> </a:t>
            </a:r>
            <a:r>
              <a:rPr lang="en-AU" sz="1600" b="0" dirty="0">
                <a:solidFill>
                  <a:srgbClr val="C0CAF5"/>
                </a:solidFill>
                <a:effectLst/>
                <a:latin typeface="JetBrains Mono Regular" panose="02000009000000000000" pitchFamily="49" charset="0"/>
              </a:rPr>
              <a:t>input</a:t>
            </a:r>
            <a:r>
              <a:rPr lang="en-AU" sz="1600" b="0" dirty="0">
                <a:solidFill>
                  <a:srgbClr val="9ABDF5"/>
                </a:solidFill>
                <a:effectLst/>
                <a:latin typeface="JetBrains Mono Regular" panose="02000009000000000000" pitchFamily="49" charset="0"/>
              </a:rPr>
              <a:t>} </a:t>
            </a:r>
            <a:r>
              <a:rPr lang="en-AU" sz="1600" b="0" dirty="0">
                <a:solidFill>
                  <a:srgbClr val="89DDFF"/>
                </a:solidFill>
                <a:effectLst/>
                <a:latin typeface="JetBrains Mono Regular" panose="02000009000000000000" pitchFamily="49" charset="0"/>
              </a:rPr>
              <a:t>=</a:t>
            </a:r>
            <a:r>
              <a:rPr lang="en-AU" sz="1600" b="0" dirty="0">
                <a:solidFill>
                  <a:srgbClr val="9ABDF5"/>
                </a:solidFill>
                <a:effectLst/>
                <a:latin typeface="JetBrains Mono Regular" panose="02000009000000000000" pitchFamily="49" charset="0"/>
              </a:rPr>
              <a:t> </a:t>
            </a:r>
            <a:r>
              <a:rPr lang="en-AU" sz="1600" b="0" dirty="0">
                <a:solidFill>
                  <a:srgbClr val="7AA2F7"/>
                </a:solidFill>
                <a:effectLst/>
                <a:latin typeface="JetBrains Mono Regular" panose="02000009000000000000" pitchFamily="49" charset="0"/>
              </a:rPr>
              <a:t>parser</a:t>
            </a:r>
            <a:r>
              <a:rPr lang="en-AU" sz="1600" b="0" dirty="0">
                <a:solidFill>
                  <a:srgbClr val="9ABDF5"/>
                </a:solidFill>
                <a:effectLst/>
                <a:latin typeface="JetBrains Mono Regular" panose="02000009000000000000" pitchFamily="49" charset="0"/>
              </a:rPr>
              <a:t>(</a:t>
            </a:r>
            <a:r>
              <a:rPr lang="en-AU" sz="1600" b="0" dirty="0">
                <a:solidFill>
                  <a:srgbClr val="C0CAF5"/>
                </a:solidFill>
                <a:effectLst/>
                <a:latin typeface="JetBrains Mono Regular" panose="02000009000000000000" pitchFamily="49" charset="0"/>
              </a:rPr>
              <a:t>input</a:t>
            </a:r>
            <a:r>
              <a:rPr lang="en-AU" sz="1600" b="0" dirty="0">
                <a:solidFill>
                  <a:srgbClr val="9ABDF5"/>
                </a:solidFill>
                <a:effectLst/>
                <a:latin typeface="JetBrains Mono Regular" panose="02000009000000000000" pitchFamily="49" charset="0"/>
              </a:rPr>
              <a:t>))</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dirty="0" err="1">
                <a:solidFill>
                  <a:srgbClr val="C0CAF5"/>
                </a:solidFill>
                <a:effectLst/>
                <a:latin typeface="JetBrains Mono Regular" panose="02000009000000000000" pitchFamily="49" charset="0"/>
              </a:rPr>
              <a:t>res</a:t>
            </a:r>
            <a:r>
              <a:rPr lang="en-AU" sz="1600" b="0" dirty="0" err="1">
                <a:solidFill>
                  <a:srgbClr val="89DDFF"/>
                </a:solidFill>
                <a:effectLst/>
                <a:latin typeface="JetBrains Mono Regular" panose="02000009000000000000" pitchFamily="49" charset="0"/>
              </a:rPr>
              <a:t>.</a:t>
            </a:r>
            <a:r>
              <a:rPr lang="en-AU" sz="1600" b="0" dirty="0" err="1">
                <a:solidFill>
                  <a:srgbClr val="7AA2F7"/>
                </a:solidFill>
                <a:effectLst/>
                <a:latin typeface="JetBrains Mono Regular" panose="02000009000000000000" pitchFamily="49" charset="0"/>
              </a:rPr>
              <a:t>push</a:t>
            </a:r>
            <a:r>
              <a:rPr lang="en-AU" sz="1600" b="0" dirty="0">
                <a:solidFill>
                  <a:srgbClr val="9ABDF5"/>
                </a:solidFill>
                <a:effectLst/>
                <a:latin typeface="JetBrains Mono Regular" panose="02000009000000000000" pitchFamily="49" charset="0"/>
              </a:rPr>
              <a:t>(</a:t>
            </a:r>
            <a:r>
              <a:rPr lang="en-AU" sz="1600" b="0" dirty="0">
                <a:solidFill>
                  <a:srgbClr val="C0CAF5"/>
                </a:solidFill>
                <a:effectLst/>
                <a:latin typeface="JetBrains Mono Regular" panose="02000009000000000000" pitchFamily="49" charset="0"/>
              </a:rPr>
              <a:t>value</a:t>
            </a:r>
            <a:r>
              <a:rPr lang="en-AU" sz="1600" b="0" dirty="0">
                <a:solidFill>
                  <a:srgbClr val="9ABDF5"/>
                </a:solidFill>
                <a:effectLst/>
                <a:latin typeface="JetBrains Mono Regular" panose="02000009000000000000" pitchFamily="49" charset="0"/>
              </a:rPr>
              <a:t>)</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 </a:t>
            </a:r>
            <a:r>
              <a:rPr lang="en-AU" sz="1600" b="0" dirty="0">
                <a:solidFill>
                  <a:srgbClr val="BB9AF7"/>
                </a:solidFill>
                <a:effectLst/>
                <a:latin typeface="JetBrains Mono Regular" panose="02000009000000000000" pitchFamily="49" charset="0"/>
              </a:rPr>
              <a:t>catch</a:t>
            </a:r>
            <a:r>
              <a:rPr lang="en-AU" sz="1600" b="0" dirty="0">
                <a:solidFill>
                  <a:srgbClr val="9ABDF5"/>
                </a:solidFill>
                <a:effectLst/>
                <a:latin typeface="JetBrains Mono Regular" panose="02000009000000000000" pitchFamily="49" charset="0"/>
              </a:rPr>
              <a:t> {</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dirty="0">
                <a:solidFill>
                  <a:srgbClr val="BB9AF7"/>
                </a:solidFill>
                <a:effectLst/>
                <a:latin typeface="JetBrains Mono Regular" panose="02000009000000000000" pitchFamily="49" charset="0"/>
              </a:rPr>
              <a:t>break</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endParaRPr lang="en-AU" sz="1600" b="0" dirty="0">
              <a:solidFill>
                <a:srgbClr val="A9B1D6"/>
              </a:solidFill>
              <a:effectLst/>
              <a:latin typeface="JetBrains Mono Regular" panose="02000009000000000000" pitchFamily="49" charset="0"/>
            </a:endParaRPr>
          </a:p>
          <a:p>
            <a:br>
              <a:rPr lang="en-AU" sz="1600" b="0" dirty="0">
                <a:solidFill>
                  <a:srgbClr val="A9B1D6"/>
                </a:solidFill>
                <a:effectLst/>
                <a:latin typeface="JetBrains Mono Regular" panose="02000009000000000000" pitchFamily="49" charset="0"/>
              </a:rPr>
            </a:br>
            <a:r>
              <a:rPr lang="en-AU" sz="1600" b="0" dirty="0">
                <a:solidFill>
                  <a:srgbClr val="9ABDF5"/>
                </a:solidFill>
                <a:effectLst/>
                <a:latin typeface="JetBrains Mono Regular" panose="02000009000000000000" pitchFamily="49" charset="0"/>
              </a:rPr>
              <a:t>        </a:t>
            </a:r>
            <a:r>
              <a:rPr lang="en-AU" sz="1600" b="0" i="1" dirty="0">
                <a:solidFill>
                  <a:srgbClr val="BB9AF7"/>
                </a:solidFill>
                <a:effectLst/>
                <a:latin typeface="JetBrains Mono Regular" panose="02000009000000000000" pitchFamily="49" charset="0"/>
              </a:rPr>
              <a:t>return</a:t>
            </a:r>
            <a:r>
              <a:rPr lang="en-AU" sz="1600" b="0" dirty="0">
                <a:solidFill>
                  <a:srgbClr val="9ABDF5"/>
                </a:solidFill>
                <a:effectLst/>
                <a:latin typeface="JetBrains Mono Regular" panose="02000009000000000000" pitchFamily="49" charset="0"/>
              </a:rPr>
              <a:t> {</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dirty="0">
                <a:solidFill>
                  <a:srgbClr val="73DACA"/>
                </a:solidFill>
                <a:effectLst/>
                <a:latin typeface="JetBrains Mono Regular" panose="02000009000000000000" pitchFamily="49" charset="0"/>
              </a:rPr>
              <a:t>value</a:t>
            </a:r>
            <a:r>
              <a:rPr lang="en-AU" sz="1600" b="0" dirty="0">
                <a:solidFill>
                  <a:srgbClr val="89DDFF"/>
                </a:solidFill>
                <a:effectLst/>
                <a:latin typeface="JetBrains Mono Regular" panose="02000009000000000000" pitchFamily="49" charset="0"/>
              </a:rPr>
              <a:t>:</a:t>
            </a:r>
            <a:r>
              <a:rPr lang="en-AU" sz="1600" b="0" dirty="0">
                <a:solidFill>
                  <a:srgbClr val="9ABDF5"/>
                </a:solidFill>
                <a:effectLst/>
                <a:latin typeface="JetBrains Mono Regular" panose="02000009000000000000" pitchFamily="49" charset="0"/>
              </a:rPr>
              <a:t> </a:t>
            </a:r>
            <a:r>
              <a:rPr lang="en-AU" sz="1600" b="0" dirty="0">
                <a:solidFill>
                  <a:srgbClr val="C0CAF5"/>
                </a:solidFill>
                <a:effectLst/>
                <a:latin typeface="JetBrains Mono Regular" panose="02000009000000000000" pitchFamily="49" charset="0"/>
              </a:rPr>
              <a:t>res</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dirty="0">
                <a:solidFill>
                  <a:srgbClr val="C0CAF5"/>
                </a:solidFill>
                <a:effectLst/>
                <a:latin typeface="JetBrains Mono Regular" panose="02000009000000000000" pitchFamily="49" charset="0"/>
              </a:rPr>
              <a:t>input</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p:txBody>
      </p:sp>
    </p:spTree>
    <p:extLst>
      <p:ext uri="{BB962C8B-B14F-4D97-AF65-F5344CB8AC3E}">
        <p14:creationId xmlns:p14="http://schemas.microsoft.com/office/powerpoint/2010/main" val="152603157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seq - A combinator for parsing sequences</a:t>
            </a:r>
          </a:p>
        </p:txBody>
      </p:sp>
      <p:sp>
        <p:nvSpPr>
          <p:cNvPr id="5" name="TextBox 4">
            <a:extLst>
              <a:ext uri="{FF2B5EF4-FFF2-40B4-BE49-F238E27FC236}">
                <a16:creationId xmlns:a16="http://schemas.microsoft.com/office/drawing/2014/main" id="{6D9B5EC4-B164-42A8-7052-1E1E483E0C00}"/>
              </a:ext>
            </a:extLst>
          </p:cNvPr>
          <p:cNvSpPr txBox="1"/>
          <p:nvPr/>
        </p:nvSpPr>
        <p:spPr>
          <a:xfrm>
            <a:off x="3005112" y="1859339"/>
            <a:ext cx="6094602" cy="3139321"/>
          </a:xfrm>
          <a:prstGeom prst="rect">
            <a:avLst/>
          </a:prstGeom>
          <a:noFill/>
        </p:spPr>
        <p:txBody>
          <a:bodyPr wrap="square">
            <a:spAutoFit/>
          </a:bodyPr>
          <a:lstStyle/>
          <a:p>
            <a:r>
              <a:rPr lang="en-AU" b="0" dirty="0">
                <a:solidFill>
                  <a:srgbClr val="89DDFF"/>
                </a:solidFill>
                <a:effectLst/>
                <a:latin typeface="JetBrains Mono Regular" panose="02000009000000000000" pitchFamily="49" charset="0"/>
              </a:rPr>
              <a:t>&gt; letter("ab")</a:t>
            </a:r>
            <a:endParaRPr lang="en-AU" b="0" dirty="0">
              <a:solidFill>
                <a:srgbClr val="A9B1D6"/>
              </a:solidFill>
              <a:effectLst/>
              <a:latin typeface="JetBrains Mono Regular" panose="02000009000000000000" pitchFamily="49" charset="0"/>
            </a:endParaRPr>
          </a:p>
          <a:p>
            <a:r>
              <a:rPr lang="en-AU" b="0" dirty="0">
                <a:solidFill>
                  <a:srgbClr val="89DDFF"/>
                </a:solidFill>
                <a:effectLst/>
                <a:latin typeface="JetBrains Mono Regular" panose="02000009000000000000" pitchFamily="49" charset="0"/>
              </a:rPr>
              <a:t>{ value: "a", input: "b" }</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89DDFF"/>
                </a:solidFill>
                <a:effectLst/>
                <a:latin typeface="JetBrains Mono Regular" panose="02000009000000000000" pitchFamily="49" charset="0"/>
              </a:rPr>
              <a:t>&gt; integer("12")</a:t>
            </a:r>
            <a:endParaRPr lang="en-AU" b="0" dirty="0">
              <a:solidFill>
                <a:srgbClr val="A9B1D6"/>
              </a:solidFill>
              <a:effectLst/>
              <a:latin typeface="JetBrains Mono Regular" panose="02000009000000000000" pitchFamily="49" charset="0"/>
            </a:endParaRPr>
          </a:p>
          <a:p>
            <a:r>
              <a:rPr lang="en-AU" b="0" dirty="0">
                <a:solidFill>
                  <a:srgbClr val="89DDFF"/>
                </a:solidFill>
                <a:effectLst/>
                <a:latin typeface="JetBrains Mono Regular" panose="02000009000000000000" pitchFamily="49" charset="0"/>
              </a:rPr>
              <a:t>{ value: 12, input: "" }</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89DDFF"/>
                </a:solidFill>
                <a:effectLst/>
                <a:latin typeface="JetBrains Mono Regular" panose="02000009000000000000" pitchFamily="49" charset="0"/>
              </a:rPr>
              <a:t>&gt; seq(letter, integer)("a12")</a:t>
            </a:r>
            <a:endParaRPr lang="en-AU" b="0" dirty="0">
              <a:solidFill>
                <a:srgbClr val="A9B1D6"/>
              </a:solidFill>
              <a:effectLst/>
              <a:latin typeface="JetBrains Mono Regular" panose="02000009000000000000" pitchFamily="49" charset="0"/>
            </a:endParaRPr>
          </a:p>
          <a:p>
            <a:r>
              <a:rPr lang="en-AU" b="0" dirty="0">
                <a:solidFill>
                  <a:srgbClr val="89DDFF"/>
                </a:solidFill>
                <a:effectLst/>
                <a:latin typeface="JetBrains Mono Regular" panose="02000009000000000000" pitchFamily="49" charset="0"/>
              </a:rPr>
              <a:t>{ value: ["a", 12], input: ""}</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89DDFF"/>
                </a:solidFill>
                <a:effectLst/>
                <a:latin typeface="JetBrains Mono Regular" panose="02000009000000000000" pitchFamily="49" charset="0"/>
              </a:rPr>
              <a:t>&gt; seq(letter, integer)("ab12")</a:t>
            </a:r>
            <a:endParaRPr lang="en-AU" b="0" dirty="0">
              <a:solidFill>
                <a:srgbClr val="A9B1D6"/>
              </a:solidFill>
              <a:effectLst/>
              <a:latin typeface="JetBrains Mono Regular" panose="02000009000000000000" pitchFamily="49" charset="0"/>
            </a:endParaRPr>
          </a:p>
          <a:p>
            <a:r>
              <a:rPr lang="en-AU" b="0" dirty="0">
                <a:solidFill>
                  <a:srgbClr val="89DDFF"/>
                </a:solidFill>
                <a:effectLst/>
                <a:latin typeface="JetBrains Mono Regular" panose="02000009000000000000" pitchFamily="49" charset="0"/>
              </a:rPr>
              <a:t>error - not all parsers succeeded</a:t>
            </a:r>
            <a:endParaRPr lang="en-AU" b="0" dirty="0">
              <a:solidFill>
                <a:srgbClr val="A9B1D6"/>
              </a:solidFill>
              <a:effectLst/>
              <a:latin typeface="JetBrains Mono Regular" panose="02000009000000000000" pitchFamily="49" charset="0"/>
            </a:endParaRPr>
          </a:p>
        </p:txBody>
      </p:sp>
    </p:spTree>
    <p:extLst>
      <p:ext uri="{BB962C8B-B14F-4D97-AF65-F5344CB8AC3E}">
        <p14:creationId xmlns:p14="http://schemas.microsoft.com/office/powerpoint/2010/main" val="382315159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seq - A combinator for parsing sequences</a:t>
            </a:r>
          </a:p>
        </p:txBody>
      </p:sp>
      <p:sp>
        <p:nvSpPr>
          <p:cNvPr id="3" name="TextBox 2">
            <a:extLst>
              <a:ext uri="{FF2B5EF4-FFF2-40B4-BE49-F238E27FC236}">
                <a16:creationId xmlns:a16="http://schemas.microsoft.com/office/drawing/2014/main" id="{F3FDC3BC-091F-CFCB-D3E3-183F4ED753BC}"/>
              </a:ext>
            </a:extLst>
          </p:cNvPr>
          <p:cNvSpPr txBox="1"/>
          <p:nvPr/>
        </p:nvSpPr>
        <p:spPr>
          <a:xfrm>
            <a:off x="1077362" y="5763237"/>
            <a:ext cx="9862930" cy="923330"/>
          </a:xfrm>
          <a:prstGeom prst="rect">
            <a:avLst/>
          </a:prstGeom>
          <a:noFill/>
        </p:spPr>
        <p:txBody>
          <a:bodyPr wrap="square" rtlCol="0">
            <a:spAutoFit/>
          </a:bodyPr>
          <a:lstStyle/>
          <a:p>
            <a:r>
              <a:rPr lang="en-AU" dirty="0">
                <a:solidFill>
                  <a:schemeClr val="bg1"/>
                </a:solidFill>
                <a:latin typeface="Fira Sans" panose="020B0503050000020004" pitchFamily="34" charset="0"/>
              </a:rPr>
              <a:t>With this function, a grammar like “letter integer” can be parsed by “seq(letter, integer)”.</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
        <p:nvSpPr>
          <p:cNvPr id="5" name="TextBox 4">
            <a:extLst>
              <a:ext uri="{FF2B5EF4-FFF2-40B4-BE49-F238E27FC236}">
                <a16:creationId xmlns:a16="http://schemas.microsoft.com/office/drawing/2014/main" id="{6D9B5EC4-B164-42A8-7052-1E1E483E0C00}"/>
              </a:ext>
            </a:extLst>
          </p:cNvPr>
          <p:cNvSpPr txBox="1"/>
          <p:nvPr/>
        </p:nvSpPr>
        <p:spPr>
          <a:xfrm>
            <a:off x="3005112" y="1859339"/>
            <a:ext cx="6094602" cy="3139321"/>
          </a:xfrm>
          <a:prstGeom prst="rect">
            <a:avLst/>
          </a:prstGeom>
          <a:noFill/>
        </p:spPr>
        <p:txBody>
          <a:bodyPr wrap="square">
            <a:spAutoFit/>
          </a:bodyPr>
          <a:lstStyle/>
          <a:p>
            <a:r>
              <a:rPr lang="en-AU" b="0" dirty="0">
                <a:solidFill>
                  <a:srgbClr val="89DDFF"/>
                </a:solidFill>
                <a:effectLst/>
                <a:latin typeface="JetBrains Mono Regular" panose="02000009000000000000" pitchFamily="49" charset="0"/>
              </a:rPr>
              <a:t>&gt; letter("ab")</a:t>
            </a:r>
            <a:endParaRPr lang="en-AU" b="0" dirty="0">
              <a:solidFill>
                <a:srgbClr val="A9B1D6"/>
              </a:solidFill>
              <a:effectLst/>
              <a:latin typeface="JetBrains Mono Regular" panose="02000009000000000000" pitchFamily="49" charset="0"/>
            </a:endParaRPr>
          </a:p>
          <a:p>
            <a:r>
              <a:rPr lang="en-AU" b="0" dirty="0">
                <a:solidFill>
                  <a:srgbClr val="89DDFF"/>
                </a:solidFill>
                <a:effectLst/>
                <a:latin typeface="JetBrains Mono Regular" panose="02000009000000000000" pitchFamily="49" charset="0"/>
              </a:rPr>
              <a:t>{ value: "a", input: "b" }</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89DDFF"/>
                </a:solidFill>
                <a:effectLst/>
                <a:latin typeface="JetBrains Mono Regular" panose="02000009000000000000" pitchFamily="49" charset="0"/>
              </a:rPr>
              <a:t>&gt; integer("12")</a:t>
            </a:r>
            <a:endParaRPr lang="en-AU" b="0" dirty="0">
              <a:solidFill>
                <a:srgbClr val="A9B1D6"/>
              </a:solidFill>
              <a:effectLst/>
              <a:latin typeface="JetBrains Mono Regular" panose="02000009000000000000" pitchFamily="49" charset="0"/>
            </a:endParaRPr>
          </a:p>
          <a:p>
            <a:r>
              <a:rPr lang="en-AU" b="0" dirty="0">
                <a:solidFill>
                  <a:srgbClr val="89DDFF"/>
                </a:solidFill>
                <a:effectLst/>
                <a:latin typeface="JetBrains Mono Regular" panose="02000009000000000000" pitchFamily="49" charset="0"/>
              </a:rPr>
              <a:t>{ value: 12, input: "" }</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89DDFF"/>
                </a:solidFill>
                <a:effectLst/>
                <a:latin typeface="JetBrains Mono Regular" panose="02000009000000000000" pitchFamily="49" charset="0"/>
              </a:rPr>
              <a:t>&gt; seq(letter, integer)("a12")</a:t>
            </a:r>
            <a:endParaRPr lang="en-AU" b="0" dirty="0">
              <a:solidFill>
                <a:srgbClr val="A9B1D6"/>
              </a:solidFill>
              <a:effectLst/>
              <a:latin typeface="JetBrains Mono Regular" panose="02000009000000000000" pitchFamily="49" charset="0"/>
            </a:endParaRPr>
          </a:p>
          <a:p>
            <a:r>
              <a:rPr lang="en-AU" b="0" dirty="0">
                <a:solidFill>
                  <a:srgbClr val="89DDFF"/>
                </a:solidFill>
                <a:effectLst/>
                <a:latin typeface="JetBrains Mono Regular" panose="02000009000000000000" pitchFamily="49" charset="0"/>
              </a:rPr>
              <a:t>{ value: ["a", 12], input: ""}</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89DDFF"/>
                </a:solidFill>
                <a:effectLst/>
                <a:latin typeface="JetBrains Mono Regular" panose="02000009000000000000" pitchFamily="49" charset="0"/>
              </a:rPr>
              <a:t>&gt; seq(letter, integer)("ab12")</a:t>
            </a:r>
            <a:endParaRPr lang="en-AU" b="0" dirty="0">
              <a:solidFill>
                <a:srgbClr val="A9B1D6"/>
              </a:solidFill>
              <a:effectLst/>
              <a:latin typeface="JetBrains Mono Regular" panose="02000009000000000000" pitchFamily="49" charset="0"/>
            </a:endParaRPr>
          </a:p>
          <a:p>
            <a:r>
              <a:rPr lang="en-AU" b="0" dirty="0">
                <a:solidFill>
                  <a:srgbClr val="89DDFF"/>
                </a:solidFill>
                <a:effectLst/>
                <a:latin typeface="JetBrains Mono Regular" panose="02000009000000000000" pitchFamily="49" charset="0"/>
              </a:rPr>
              <a:t>error - not all parsers succeeded</a:t>
            </a:r>
            <a:endParaRPr lang="en-AU" b="0" dirty="0">
              <a:solidFill>
                <a:srgbClr val="A9B1D6"/>
              </a:solidFill>
              <a:effectLst/>
              <a:latin typeface="JetBrains Mono Regular" panose="02000009000000000000" pitchFamily="49" charset="0"/>
            </a:endParaRPr>
          </a:p>
        </p:txBody>
      </p:sp>
    </p:spTree>
    <p:extLst>
      <p:ext uri="{BB962C8B-B14F-4D97-AF65-F5344CB8AC3E}">
        <p14:creationId xmlns:p14="http://schemas.microsoft.com/office/powerpoint/2010/main" val="8520431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120948" y="315722"/>
            <a:ext cx="9950103" cy="800226"/>
          </a:xfrm>
        </p:spPr>
        <p:txBody>
          <a:bodyPr/>
          <a:lstStyle/>
          <a:p>
            <a:r>
              <a:rPr lang="en-AU" dirty="0">
                <a:solidFill>
                  <a:schemeClr val="bg1"/>
                </a:solidFill>
                <a:latin typeface="Fira Sans" panose="020B0503050000020004" pitchFamily="34" charset="0"/>
              </a:rPr>
              <a:t>Implementing seq</a:t>
            </a:r>
          </a:p>
        </p:txBody>
      </p:sp>
      <p:sp>
        <p:nvSpPr>
          <p:cNvPr id="6" name="TextBox 5">
            <a:extLst>
              <a:ext uri="{FF2B5EF4-FFF2-40B4-BE49-F238E27FC236}">
                <a16:creationId xmlns:a16="http://schemas.microsoft.com/office/drawing/2014/main" id="{71FA2CCF-CEF7-A03F-D5C2-B004B14A927E}"/>
              </a:ext>
            </a:extLst>
          </p:cNvPr>
          <p:cNvSpPr txBox="1"/>
          <p:nvPr/>
        </p:nvSpPr>
        <p:spPr>
          <a:xfrm>
            <a:off x="1574414" y="1567335"/>
            <a:ext cx="8190832" cy="4524315"/>
          </a:xfrm>
          <a:prstGeom prst="rect">
            <a:avLst/>
          </a:prstGeom>
          <a:noFill/>
        </p:spPr>
        <p:txBody>
          <a:bodyPr wrap="square">
            <a:spAutoFit/>
          </a:bodyPr>
          <a:lstStyle/>
          <a:p>
            <a:r>
              <a:rPr lang="en-AU" b="0" dirty="0">
                <a:solidFill>
                  <a:srgbClr val="7DCFFF"/>
                </a:solidFill>
                <a:effectLst/>
                <a:latin typeface="JetBrains Mono Regular" panose="02000009000000000000" pitchFamily="49" charset="0"/>
              </a:rPr>
              <a:t>export</a:t>
            </a:r>
            <a:r>
              <a:rPr lang="en-AU" b="0" dirty="0">
                <a:solidFill>
                  <a:srgbClr val="C0CA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function</a:t>
            </a:r>
            <a:r>
              <a:rPr lang="en-AU" b="0" dirty="0">
                <a:solidFill>
                  <a:srgbClr val="C0CAF5"/>
                </a:solidFill>
                <a:effectLst/>
                <a:latin typeface="JetBrains Mono Regular" panose="02000009000000000000" pitchFamily="49" charset="0"/>
              </a:rPr>
              <a:t> </a:t>
            </a:r>
            <a:r>
              <a:rPr lang="en-AU" b="0" dirty="0">
                <a:solidFill>
                  <a:srgbClr val="7AA2F7"/>
                </a:solidFill>
                <a:effectLst/>
                <a:latin typeface="JetBrains Mono Regular" panose="02000009000000000000" pitchFamily="49" charset="0"/>
              </a:rPr>
              <a:t>seq</a:t>
            </a:r>
            <a:r>
              <a:rPr lang="en-AU" b="0" dirty="0">
                <a:solidFill>
                  <a:srgbClr val="9ABDF5"/>
                </a:solidFill>
                <a:effectLst/>
                <a:latin typeface="JetBrains Mono Regular" panose="02000009000000000000" pitchFamily="49" charset="0"/>
              </a:rPr>
              <a:t>(</a:t>
            </a:r>
            <a:r>
              <a:rPr lang="en-AU" b="1" dirty="0">
                <a:solidFill>
                  <a:srgbClr val="F7768E"/>
                </a:solidFill>
                <a:effectLst/>
                <a:latin typeface="JetBrains Mono Regular" panose="02000009000000000000" pitchFamily="49" charset="0"/>
              </a:rPr>
              <a:t>...</a:t>
            </a:r>
            <a:r>
              <a:rPr lang="en-AU" b="0" dirty="0">
                <a:solidFill>
                  <a:srgbClr val="E0AF68"/>
                </a:solidFill>
                <a:effectLst/>
                <a:latin typeface="JetBrains Mono Regular" panose="02000009000000000000" pitchFamily="49" charset="0"/>
              </a:rPr>
              <a:t>parsers</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9ABDF5"/>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i="1" dirty="0">
                <a:solidFill>
                  <a:srgbClr val="BB9AF7"/>
                </a:solidFill>
                <a:effectLst/>
                <a:latin typeface="JetBrains Mono Regular" panose="02000009000000000000" pitchFamily="49" charset="0"/>
              </a:rPr>
              <a:t>return</a:t>
            </a:r>
            <a:r>
              <a:rPr lang="en-AU" b="0" dirty="0">
                <a:solidFill>
                  <a:srgbClr val="9ABDF5"/>
                </a:solidFill>
                <a:effectLst/>
                <a:latin typeface="JetBrains Mono Regular" panose="02000009000000000000" pitchFamily="49" charset="0"/>
              </a:rPr>
              <a:t> (</a:t>
            </a:r>
            <a:r>
              <a:rPr lang="en-AU" b="0" dirty="0">
                <a:solidFill>
                  <a:srgbClr val="E0AF68"/>
                </a:solidFill>
                <a:effectLst/>
                <a:latin typeface="JetBrains Mono Regular" panose="02000009000000000000" pitchFamily="49" charset="0"/>
              </a:rPr>
              <a:t>input</a:t>
            </a:r>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=&gt;</a:t>
            </a:r>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i="1" dirty="0">
                <a:solidFill>
                  <a:srgbClr val="9D7CD8"/>
                </a:solidFill>
                <a:effectLst/>
                <a:latin typeface="JetBrains Mono Regular" panose="02000009000000000000" pitchFamily="49" charset="0"/>
              </a:rPr>
              <a:t>let</a:t>
            </a:r>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value</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i="1" dirty="0">
                <a:solidFill>
                  <a:srgbClr val="9D7CD8"/>
                </a:solidFill>
                <a:effectLst/>
                <a:latin typeface="JetBrains Mono Regular" panose="02000009000000000000" pitchFamily="49" charset="0"/>
              </a:rPr>
              <a:t>let</a:t>
            </a:r>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res</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for</a:t>
            </a:r>
            <a:r>
              <a:rPr lang="en-AU" b="0" dirty="0">
                <a:solidFill>
                  <a:srgbClr val="9ABDF5"/>
                </a:solidFill>
                <a:effectLst/>
                <a:latin typeface="JetBrains Mono Regular" panose="02000009000000000000" pitchFamily="49" charset="0"/>
              </a:rPr>
              <a:t> (</a:t>
            </a:r>
            <a:r>
              <a:rPr lang="en-AU" b="0" i="1" dirty="0">
                <a:solidFill>
                  <a:srgbClr val="9D7CD8"/>
                </a:solidFill>
                <a:effectLst/>
                <a:latin typeface="JetBrains Mono Regular" panose="02000009000000000000" pitchFamily="49" charset="0"/>
              </a:rPr>
              <a:t>let</a:t>
            </a:r>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parser</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of</a:t>
            </a:r>
            <a:r>
              <a:rPr lang="en-AU" b="0" dirty="0">
                <a:solidFill>
                  <a:srgbClr val="9ABDF5"/>
                </a:solidFill>
                <a:effectLst/>
                <a:latin typeface="JetBrains Mono Regular" panose="02000009000000000000" pitchFamily="49" charset="0"/>
              </a:rPr>
              <a:t> </a:t>
            </a:r>
            <a:r>
              <a:rPr lang="en-AU" b="0" dirty="0">
                <a:solidFill>
                  <a:srgbClr val="C0CAF5"/>
                </a:solidFill>
                <a:effectLst/>
                <a:latin typeface="JetBrains Mono Regular" panose="02000009000000000000" pitchFamily="49" charset="0"/>
              </a:rPr>
              <a:t>parsers</a:t>
            </a:r>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C0CAF5"/>
                </a:solidFill>
                <a:effectLst/>
                <a:latin typeface="JetBrains Mono Regular" panose="02000009000000000000" pitchFamily="49" charset="0"/>
              </a:rPr>
              <a:t>value</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a:solidFill>
                  <a:srgbClr val="C0CAF5"/>
                </a:solidFill>
                <a:effectLst/>
                <a:latin typeface="JetBrains Mono Regular" panose="02000009000000000000" pitchFamily="49" charset="0"/>
              </a:rPr>
              <a:t>input</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a:solidFill>
                  <a:srgbClr val="7AA2F7"/>
                </a:solidFill>
                <a:effectLst/>
                <a:latin typeface="JetBrains Mono Regular" panose="02000009000000000000" pitchFamily="49" charset="0"/>
              </a:rPr>
              <a:t>parser</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input</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err="1">
                <a:solidFill>
                  <a:srgbClr val="C0CAF5"/>
                </a:solidFill>
                <a:effectLst/>
                <a:latin typeface="JetBrains Mono Regular" panose="02000009000000000000" pitchFamily="49" charset="0"/>
              </a:rPr>
              <a:t>res</a:t>
            </a:r>
            <a:r>
              <a:rPr lang="en-AU" b="0" dirty="0" err="1">
                <a:solidFill>
                  <a:srgbClr val="89DDFF"/>
                </a:solidFill>
                <a:effectLst/>
                <a:latin typeface="JetBrains Mono Regular" panose="02000009000000000000" pitchFamily="49" charset="0"/>
              </a:rPr>
              <a:t>.</a:t>
            </a:r>
            <a:r>
              <a:rPr lang="en-AU" b="0" dirty="0" err="1">
                <a:solidFill>
                  <a:srgbClr val="7AA2F7"/>
                </a:solidFill>
                <a:effectLst/>
                <a:latin typeface="JetBrains Mono Regular" panose="02000009000000000000" pitchFamily="49" charset="0"/>
              </a:rPr>
              <a:t>push</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value</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9ABDF5"/>
                </a:solidFill>
                <a:effectLst/>
                <a:latin typeface="JetBrains Mono Regular" panose="02000009000000000000" pitchFamily="49" charset="0"/>
              </a:rPr>
              <a:t>        </a:t>
            </a:r>
            <a:r>
              <a:rPr lang="en-AU" b="0" i="1" dirty="0">
                <a:solidFill>
                  <a:srgbClr val="BB9AF7"/>
                </a:solidFill>
                <a:effectLst/>
                <a:latin typeface="JetBrains Mono Regular" panose="02000009000000000000" pitchFamily="49" charset="0"/>
              </a:rPr>
              <a:t>return</a:t>
            </a:r>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73DACA"/>
                </a:solidFill>
                <a:effectLst/>
                <a:latin typeface="JetBrains Mono Regular" panose="02000009000000000000" pitchFamily="49" charset="0"/>
              </a:rPr>
              <a:t>value</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a:solidFill>
                  <a:srgbClr val="C0CAF5"/>
                </a:solidFill>
                <a:effectLst/>
                <a:latin typeface="JetBrains Mono Regular" panose="02000009000000000000" pitchFamily="49" charset="0"/>
              </a:rPr>
              <a:t>res</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C0CAF5"/>
                </a:solidFill>
                <a:effectLst/>
                <a:latin typeface="JetBrains Mono Regular" panose="02000009000000000000" pitchFamily="49" charset="0"/>
              </a:rPr>
              <a:t>input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p:txBody>
      </p:sp>
    </p:spTree>
    <p:extLst>
      <p:ext uri="{BB962C8B-B14F-4D97-AF65-F5344CB8AC3E}">
        <p14:creationId xmlns:p14="http://schemas.microsoft.com/office/powerpoint/2010/main" val="11478639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120948" y="315722"/>
            <a:ext cx="9950103" cy="800226"/>
          </a:xfrm>
        </p:spPr>
        <p:txBody>
          <a:bodyPr/>
          <a:lstStyle/>
          <a:p>
            <a:r>
              <a:rPr lang="en-AU" dirty="0">
                <a:solidFill>
                  <a:schemeClr val="bg1"/>
                </a:solidFill>
                <a:latin typeface="Fira Sans" panose="020B0503050000020004" pitchFamily="34" charset="0"/>
              </a:rPr>
              <a:t>Implementing seq</a:t>
            </a:r>
          </a:p>
        </p:txBody>
      </p:sp>
      <p:sp>
        <p:nvSpPr>
          <p:cNvPr id="4" name="TextBox 3">
            <a:extLst>
              <a:ext uri="{FF2B5EF4-FFF2-40B4-BE49-F238E27FC236}">
                <a16:creationId xmlns:a16="http://schemas.microsoft.com/office/drawing/2014/main" id="{D21689F8-B001-F51A-ED51-59741670B5BF}"/>
              </a:ext>
            </a:extLst>
          </p:cNvPr>
          <p:cNvSpPr txBox="1"/>
          <p:nvPr/>
        </p:nvSpPr>
        <p:spPr>
          <a:xfrm>
            <a:off x="618069" y="1642836"/>
            <a:ext cx="8190832" cy="4524315"/>
          </a:xfrm>
          <a:prstGeom prst="rect">
            <a:avLst/>
          </a:prstGeom>
          <a:noFill/>
        </p:spPr>
        <p:txBody>
          <a:bodyPr wrap="square">
            <a:spAutoFit/>
          </a:bodyPr>
          <a:lstStyle/>
          <a:p>
            <a:r>
              <a:rPr lang="en-AU" b="0" dirty="0">
                <a:solidFill>
                  <a:srgbClr val="7DCFFF"/>
                </a:solidFill>
                <a:effectLst/>
                <a:latin typeface="JetBrains Mono Regular" panose="02000009000000000000" pitchFamily="49" charset="0"/>
              </a:rPr>
              <a:t>export</a:t>
            </a:r>
            <a:r>
              <a:rPr lang="en-AU" b="0" dirty="0">
                <a:solidFill>
                  <a:srgbClr val="C0CA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function</a:t>
            </a:r>
            <a:r>
              <a:rPr lang="en-AU" b="0" dirty="0">
                <a:solidFill>
                  <a:srgbClr val="C0CAF5"/>
                </a:solidFill>
                <a:effectLst/>
                <a:latin typeface="JetBrains Mono Regular" panose="02000009000000000000" pitchFamily="49" charset="0"/>
              </a:rPr>
              <a:t> </a:t>
            </a:r>
            <a:r>
              <a:rPr lang="en-AU" b="0" dirty="0">
                <a:solidFill>
                  <a:srgbClr val="7AA2F7"/>
                </a:solidFill>
                <a:effectLst/>
                <a:latin typeface="JetBrains Mono Regular" panose="02000009000000000000" pitchFamily="49" charset="0"/>
              </a:rPr>
              <a:t>seq</a:t>
            </a:r>
            <a:r>
              <a:rPr lang="en-AU" b="0" dirty="0">
                <a:solidFill>
                  <a:srgbClr val="9ABDF5"/>
                </a:solidFill>
                <a:effectLst/>
                <a:latin typeface="JetBrains Mono Regular" panose="02000009000000000000" pitchFamily="49" charset="0"/>
              </a:rPr>
              <a:t>(</a:t>
            </a:r>
            <a:r>
              <a:rPr lang="en-AU" b="1" dirty="0">
                <a:solidFill>
                  <a:srgbClr val="F7768E"/>
                </a:solidFill>
                <a:effectLst/>
                <a:latin typeface="JetBrains Mono Regular" panose="02000009000000000000" pitchFamily="49" charset="0"/>
              </a:rPr>
              <a:t>...</a:t>
            </a:r>
            <a:r>
              <a:rPr lang="en-AU" b="0" dirty="0">
                <a:solidFill>
                  <a:srgbClr val="E0AF68"/>
                </a:solidFill>
                <a:effectLst/>
                <a:latin typeface="JetBrains Mono Regular" panose="02000009000000000000" pitchFamily="49" charset="0"/>
              </a:rPr>
              <a:t>parsers</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9ABDF5"/>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i="1" dirty="0">
                <a:solidFill>
                  <a:srgbClr val="BB9AF7"/>
                </a:solidFill>
                <a:effectLst/>
                <a:latin typeface="JetBrains Mono Regular" panose="02000009000000000000" pitchFamily="49" charset="0"/>
              </a:rPr>
              <a:t>return</a:t>
            </a:r>
            <a:r>
              <a:rPr lang="en-AU" b="0" dirty="0">
                <a:solidFill>
                  <a:srgbClr val="9ABDF5"/>
                </a:solidFill>
                <a:effectLst/>
                <a:latin typeface="JetBrains Mono Regular" panose="02000009000000000000" pitchFamily="49" charset="0"/>
              </a:rPr>
              <a:t> (</a:t>
            </a:r>
            <a:r>
              <a:rPr lang="en-AU" b="0" dirty="0">
                <a:solidFill>
                  <a:srgbClr val="E0AF68"/>
                </a:solidFill>
                <a:effectLst/>
                <a:latin typeface="JetBrains Mono Regular" panose="02000009000000000000" pitchFamily="49" charset="0"/>
              </a:rPr>
              <a:t>input</a:t>
            </a:r>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=&gt;</a:t>
            </a:r>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i="1" dirty="0">
                <a:solidFill>
                  <a:srgbClr val="9D7CD8"/>
                </a:solidFill>
                <a:effectLst/>
                <a:latin typeface="JetBrains Mono Regular" panose="02000009000000000000" pitchFamily="49" charset="0"/>
              </a:rPr>
              <a:t>let</a:t>
            </a:r>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value</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i="1" dirty="0">
                <a:solidFill>
                  <a:srgbClr val="9D7CD8"/>
                </a:solidFill>
                <a:effectLst/>
                <a:latin typeface="JetBrains Mono Regular" panose="02000009000000000000" pitchFamily="49" charset="0"/>
              </a:rPr>
              <a:t>let</a:t>
            </a:r>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res</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for</a:t>
            </a:r>
            <a:r>
              <a:rPr lang="en-AU" b="0" dirty="0">
                <a:solidFill>
                  <a:srgbClr val="9ABDF5"/>
                </a:solidFill>
                <a:effectLst/>
                <a:latin typeface="JetBrains Mono Regular" panose="02000009000000000000" pitchFamily="49" charset="0"/>
              </a:rPr>
              <a:t> (</a:t>
            </a:r>
            <a:r>
              <a:rPr lang="en-AU" b="0" i="1" dirty="0">
                <a:solidFill>
                  <a:srgbClr val="9D7CD8"/>
                </a:solidFill>
                <a:effectLst/>
                <a:latin typeface="JetBrains Mono Regular" panose="02000009000000000000" pitchFamily="49" charset="0"/>
              </a:rPr>
              <a:t>let</a:t>
            </a:r>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parser</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of</a:t>
            </a:r>
            <a:r>
              <a:rPr lang="en-AU" b="0" dirty="0">
                <a:solidFill>
                  <a:srgbClr val="9ABDF5"/>
                </a:solidFill>
                <a:effectLst/>
                <a:latin typeface="JetBrains Mono Regular" panose="02000009000000000000" pitchFamily="49" charset="0"/>
              </a:rPr>
              <a:t> </a:t>
            </a:r>
            <a:r>
              <a:rPr lang="en-AU" b="0" dirty="0">
                <a:solidFill>
                  <a:srgbClr val="C0CAF5"/>
                </a:solidFill>
                <a:effectLst/>
                <a:latin typeface="JetBrains Mono Regular" panose="02000009000000000000" pitchFamily="49" charset="0"/>
              </a:rPr>
              <a:t>parsers</a:t>
            </a:r>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C0CAF5"/>
                </a:solidFill>
                <a:effectLst/>
                <a:latin typeface="JetBrains Mono Regular" panose="02000009000000000000" pitchFamily="49" charset="0"/>
              </a:rPr>
              <a:t>value</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a:solidFill>
                  <a:srgbClr val="C0CAF5"/>
                </a:solidFill>
                <a:effectLst/>
                <a:latin typeface="JetBrains Mono Regular" panose="02000009000000000000" pitchFamily="49" charset="0"/>
              </a:rPr>
              <a:t>input</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a:solidFill>
                  <a:srgbClr val="7AA2F7"/>
                </a:solidFill>
                <a:effectLst/>
                <a:latin typeface="JetBrains Mono Regular" panose="02000009000000000000" pitchFamily="49" charset="0"/>
              </a:rPr>
              <a:t>parser</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input</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err="1">
                <a:solidFill>
                  <a:srgbClr val="C0CAF5"/>
                </a:solidFill>
                <a:effectLst/>
                <a:latin typeface="JetBrains Mono Regular" panose="02000009000000000000" pitchFamily="49" charset="0"/>
              </a:rPr>
              <a:t>res</a:t>
            </a:r>
            <a:r>
              <a:rPr lang="en-AU" b="0" dirty="0" err="1">
                <a:solidFill>
                  <a:srgbClr val="89DDFF"/>
                </a:solidFill>
                <a:effectLst/>
                <a:latin typeface="JetBrains Mono Regular" panose="02000009000000000000" pitchFamily="49" charset="0"/>
              </a:rPr>
              <a:t>.</a:t>
            </a:r>
            <a:r>
              <a:rPr lang="en-AU" b="0" dirty="0" err="1">
                <a:solidFill>
                  <a:srgbClr val="7AA2F7"/>
                </a:solidFill>
                <a:effectLst/>
                <a:latin typeface="JetBrains Mono Regular" panose="02000009000000000000" pitchFamily="49" charset="0"/>
              </a:rPr>
              <a:t>push</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value</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9ABDF5"/>
                </a:solidFill>
                <a:effectLst/>
                <a:latin typeface="JetBrains Mono Regular" panose="02000009000000000000" pitchFamily="49" charset="0"/>
              </a:rPr>
              <a:t>        </a:t>
            </a:r>
            <a:r>
              <a:rPr lang="en-AU" b="0" i="1" dirty="0">
                <a:solidFill>
                  <a:srgbClr val="BB9AF7"/>
                </a:solidFill>
                <a:effectLst/>
                <a:latin typeface="JetBrains Mono Regular" panose="02000009000000000000" pitchFamily="49" charset="0"/>
              </a:rPr>
              <a:t>return</a:t>
            </a:r>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73DACA"/>
                </a:solidFill>
                <a:effectLst/>
                <a:latin typeface="JetBrains Mono Regular" panose="02000009000000000000" pitchFamily="49" charset="0"/>
              </a:rPr>
              <a:t>value</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a:solidFill>
                  <a:srgbClr val="C0CAF5"/>
                </a:solidFill>
                <a:effectLst/>
                <a:latin typeface="JetBrains Mono Regular" panose="02000009000000000000" pitchFamily="49" charset="0"/>
              </a:rPr>
              <a:t>res</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C0CAF5"/>
                </a:solidFill>
                <a:effectLst/>
                <a:latin typeface="JetBrains Mono Regular" panose="02000009000000000000" pitchFamily="49" charset="0"/>
              </a:rPr>
              <a:t>input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p:txBody>
      </p:sp>
      <p:sp>
        <p:nvSpPr>
          <p:cNvPr id="3" name="Speech Bubble: Rectangle 2">
            <a:extLst>
              <a:ext uri="{FF2B5EF4-FFF2-40B4-BE49-F238E27FC236}">
                <a16:creationId xmlns:a16="http://schemas.microsoft.com/office/drawing/2014/main" id="{9BD0D86E-6CCF-8231-31F1-8F18FFA09781}"/>
              </a:ext>
            </a:extLst>
          </p:cNvPr>
          <p:cNvSpPr/>
          <p:nvPr/>
        </p:nvSpPr>
        <p:spPr>
          <a:xfrm>
            <a:off x="7272471" y="1768978"/>
            <a:ext cx="4836920" cy="5563313"/>
          </a:xfrm>
          <a:prstGeom prst="wedgeRectCallout">
            <a:avLst>
              <a:gd name="adj1" fmla="val -56156"/>
              <a:gd name="adj2" fmla="val 17967"/>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AU" dirty="0"/>
          </a:p>
        </p:txBody>
      </p:sp>
      <p:pic>
        <p:nvPicPr>
          <p:cNvPr id="5" name="Picture 4" descr="A cartoon of a child with a surprised expression&#10;&#10;Description automatically generated">
            <a:extLst>
              <a:ext uri="{FF2B5EF4-FFF2-40B4-BE49-F238E27FC236}">
                <a16:creationId xmlns:a16="http://schemas.microsoft.com/office/drawing/2014/main" id="{55C6B2DD-C1BD-D8B2-4884-4D868AD71FF9}"/>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flipH="1">
            <a:off x="4968001" y="4550634"/>
            <a:ext cx="2438129" cy="2648499"/>
          </a:xfrm>
          <a:prstGeom prst="rect">
            <a:avLst/>
          </a:prstGeom>
        </p:spPr>
      </p:pic>
      <p:sp>
        <p:nvSpPr>
          <p:cNvPr id="6" name="TextBox 5">
            <a:extLst>
              <a:ext uri="{FF2B5EF4-FFF2-40B4-BE49-F238E27FC236}">
                <a16:creationId xmlns:a16="http://schemas.microsoft.com/office/drawing/2014/main" id="{B947754E-E4A6-7B7E-93F9-6A147E7732C8}"/>
              </a:ext>
            </a:extLst>
          </p:cNvPr>
          <p:cNvSpPr txBox="1"/>
          <p:nvPr/>
        </p:nvSpPr>
        <p:spPr>
          <a:xfrm>
            <a:off x="7802562" y="2150667"/>
            <a:ext cx="3818526" cy="2031325"/>
          </a:xfrm>
          <a:prstGeom prst="rect">
            <a:avLst/>
          </a:prstGeom>
          <a:noFill/>
        </p:spPr>
        <p:txBody>
          <a:bodyPr wrap="square" rtlCol="0">
            <a:spAutoFit/>
          </a:bodyPr>
          <a:lstStyle/>
          <a:p>
            <a:r>
              <a:rPr lang="en-AU" dirty="0">
                <a:latin typeface="Fira Sans" panose="020B0503050000020004" pitchFamily="34" charset="0"/>
              </a:rPr>
              <a:t>This “…” syntax allows for a variable number of function arguments.</a:t>
            </a:r>
          </a:p>
          <a:p>
            <a:endParaRPr lang="en-AU" dirty="0">
              <a:latin typeface="Fira Sans" panose="020B0503050000020004" pitchFamily="34" charset="0"/>
            </a:endParaRPr>
          </a:p>
          <a:p>
            <a:r>
              <a:rPr lang="en-AU" dirty="0">
                <a:latin typeface="Fira Sans" panose="020B0503050000020004" pitchFamily="34" charset="0"/>
              </a:rPr>
              <a:t>It just means we can write</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
        <p:nvSpPr>
          <p:cNvPr id="8" name="TextBox 7">
            <a:extLst>
              <a:ext uri="{FF2B5EF4-FFF2-40B4-BE49-F238E27FC236}">
                <a16:creationId xmlns:a16="http://schemas.microsoft.com/office/drawing/2014/main" id="{D6C1695D-9ED2-D758-BE40-9DFBC8FE4D83}"/>
              </a:ext>
            </a:extLst>
          </p:cNvPr>
          <p:cNvSpPr txBox="1"/>
          <p:nvPr/>
        </p:nvSpPr>
        <p:spPr>
          <a:xfrm>
            <a:off x="7820637" y="3904993"/>
            <a:ext cx="6094602" cy="369332"/>
          </a:xfrm>
          <a:prstGeom prst="rect">
            <a:avLst/>
          </a:prstGeom>
          <a:noFill/>
        </p:spPr>
        <p:txBody>
          <a:bodyPr wrap="square">
            <a:spAutoFit/>
          </a:bodyPr>
          <a:lstStyle/>
          <a:p>
            <a:r>
              <a:rPr lang="en-AU" b="0" dirty="0">
                <a:solidFill>
                  <a:srgbClr val="1D8991"/>
                </a:solidFill>
                <a:effectLst/>
                <a:latin typeface="JetBrains Mono Regular" panose="02000009000000000000" pitchFamily="49" charset="0"/>
              </a:rPr>
              <a:t>seq</a:t>
            </a:r>
            <a:r>
              <a:rPr lang="en-AU" b="0" dirty="0">
                <a:solidFill>
                  <a:srgbClr val="DC3318"/>
                </a:solidFill>
                <a:effectLst/>
                <a:latin typeface="JetBrains Mono Regular" panose="02000009000000000000" pitchFamily="49" charset="0"/>
              </a:rPr>
              <a:t>(</a:t>
            </a:r>
            <a:r>
              <a:rPr lang="en-AU" b="0" dirty="0">
                <a:solidFill>
                  <a:srgbClr val="DA103F"/>
                </a:solidFill>
                <a:effectLst/>
                <a:latin typeface="JetBrains Mono Regular" panose="02000009000000000000" pitchFamily="49" charset="0"/>
              </a:rPr>
              <a:t>letter</a:t>
            </a:r>
            <a:r>
              <a:rPr lang="en-AU" b="0" dirty="0">
                <a:solidFill>
                  <a:srgbClr val="333333"/>
                </a:solidFill>
                <a:effectLst/>
                <a:latin typeface="JetBrains Mono Regular" panose="02000009000000000000" pitchFamily="49" charset="0"/>
              </a:rPr>
              <a:t>,</a:t>
            </a:r>
            <a:r>
              <a:rPr lang="en-AU" b="0" dirty="0">
                <a:solidFill>
                  <a:srgbClr val="DC3318"/>
                </a:solidFill>
                <a:effectLst/>
                <a:latin typeface="JetBrains Mono Regular" panose="02000009000000000000" pitchFamily="49" charset="0"/>
              </a:rPr>
              <a:t> </a:t>
            </a:r>
            <a:r>
              <a:rPr lang="en-AU" b="0" dirty="0">
                <a:solidFill>
                  <a:srgbClr val="DA103F"/>
                </a:solidFill>
                <a:effectLst/>
                <a:latin typeface="JetBrains Mono Regular" panose="02000009000000000000" pitchFamily="49" charset="0"/>
              </a:rPr>
              <a:t>integer</a:t>
            </a:r>
            <a:r>
              <a:rPr lang="en-AU" b="0" dirty="0">
                <a:solidFill>
                  <a:srgbClr val="DC3318"/>
                </a:solidFill>
                <a:effectLst/>
                <a:latin typeface="JetBrains Mono Regular" panose="02000009000000000000" pitchFamily="49" charset="0"/>
              </a:rPr>
              <a:t>)</a:t>
            </a:r>
            <a:endParaRPr lang="en-AU" b="0" dirty="0">
              <a:solidFill>
                <a:srgbClr val="333333"/>
              </a:solidFill>
              <a:effectLst/>
              <a:latin typeface="JetBrains Mono Regular" panose="02000009000000000000" pitchFamily="49" charset="0"/>
            </a:endParaRPr>
          </a:p>
        </p:txBody>
      </p:sp>
      <p:sp>
        <p:nvSpPr>
          <p:cNvPr id="9" name="TextBox 8">
            <a:extLst>
              <a:ext uri="{FF2B5EF4-FFF2-40B4-BE49-F238E27FC236}">
                <a16:creationId xmlns:a16="http://schemas.microsoft.com/office/drawing/2014/main" id="{1B147381-67AA-B946-C69C-8AB87B079009}"/>
              </a:ext>
            </a:extLst>
          </p:cNvPr>
          <p:cNvSpPr txBox="1"/>
          <p:nvPr/>
        </p:nvSpPr>
        <p:spPr>
          <a:xfrm>
            <a:off x="7820637" y="4631725"/>
            <a:ext cx="3818526" cy="923330"/>
          </a:xfrm>
          <a:prstGeom prst="rect">
            <a:avLst/>
          </a:prstGeom>
          <a:noFill/>
        </p:spPr>
        <p:txBody>
          <a:bodyPr wrap="square" rtlCol="0">
            <a:spAutoFit/>
          </a:bodyPr>
          <a:lstStyle/>
          <a:p>
            <a:r>
              <a:rPr lang="en-AU" dirty="0">
                <a:latin typeface="Fira Sans" panose="020B0503050000020004" pitchFamily="34" charset="0"/>
              </a:rPr>
              <a:t>Instead of </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
        <p:nvSpPr>
          <p:cNvPr id="11" name="TextBox 10">
            <a:extLst>
              <a:ext uri="{FF2B5EF4-FFF2-40B4-BE49-F238E27FC236}">
                <a16:creationId xmlns:a16="http://schemas.microsoft.com/office/drawing/2014/main" id="{2101F5B8-3990-7939-41E4-B5F3A11C9654}"/>
              </a:ext>
            </a:extLst>
          </p:cNvPr>
          <p:cNvSpPr txBox="1"/>
          <p:nvPr/>
        </p:nvSpPr>
        <p:spPr>
          <a:xfrm>
            <a:off x="7798263" y="5370389"/>
            <a:ext cx="6956276" cy="369332"/>
          </a:xfrm>
          <a:prstGeom prst="rect">
            <a:avLst/>
          </a:prstGeom>
          <a:noFill/>
        </p:spPr>
        <p:txBody>
          <a:bodyPr wrap="square">
            <a:spAutoFit/>
          </a:bodyPr>
          <a:lstStyle/>
          <a:p>
            <a:r>
              <a:rPr lang="en-AU" b="0" dirty="0">
                <a:solidFill>
                  <a:srgbClr val="1D8991"/>
                </a:solidFill>
                <a:effectLst/>
                <a:latin typeface="JetBrains Mono Regular" panose="02000009000000000000" pitchFamily="49" charset="0"/>
              </a:rPr>
              <a:t>seq</a:t>
            </a:r>
            <a:r>
              <a:rPr lang="en-AU" b="0" dirty="0">
                <a:solidFill>
                  <a:srgbClr val="DC3318"/>
                </a:solidFill>
                <a:effectLst/>
                <a:latin typeface="JetBrains Mono Regular" panose="02000009000000000000" pitchFamily="49" charset="0"/>
              </a:rPr>
              <a:t>([</a:t>
            </a:r>
            <a:r>
              <a:rPr lang="en-AU" b="0" dirty="0">
                <a:solidFill>
                  <a:srgbClr val="DA103F"/>
                </a:solidFill>
                <a:effectLst/>
                <a:latin typeface="JetBrains Mono Regular" panose="02000009000000000000" pitchFamily="49" charset="0"/>
              </a:rPr>
              <a:t>letter</a:t>
            </a:r>
            <a:r>
              <a:rPr lang="en-AU" b="0" dirty="0">
                <a:solidFill>
                  <a:srgbClr val="333333"/>
                </a:solidFill>
                <a:effectLst/>
                <a:latin typeface="JetBrains Mono Regular" panose="02000009000000000000" pitchFamily="49" charset="0"/>
              </a:rPr>
              <a:t>,</a:t>
            </a:r>
            <a:r>
              <a:rPr lang="en-AU" b="0" dirty="0">
                <a:solidFill>
                  <a:srgbClr val="DC3318"/>
                </a:solidFill>
                <a:effectLst/>
                <a:latin typeface="JetBrains Mono Regular" panose="02000009000000000000" pitchFamily="49" charset="0"/>
              </a:rPr>
              <a:t> </a:t>
            </a:r>
            <a:r>
              <a:rPr lang="en-AU" b="0" dirty="0">
                <a:solidFill>
                  <a:srgbClr val="DA103F"/>
                </a:solidFill>
                <a:effectLst/>
                <a:latin typeface="JetBrains Mono Regular" panose="02000009000000000000" pitchFamily="49" charset="0"/>
              </a:rPr>
              <a:t>integer</a:t>
            </a:r>
            <a:r>
              <a:rPr lang="en-AU" b="0" dirty="0">
                <a:solidFill>
                  <a:srgbClr val="DC3318"/>
                </a:solidFill>
                <a:effectLst/>
                <a:latin typeface="JetBrains Mono Regular" panose="02000009000000000000" pitchFamily="49" charset="0"/>
              </a:rPr>
              <a:t>])</a:t>
            </a:r>
            <a:endParaRPr lang="en-AU" b="0" dirty="0">
              <a:solidFill>
                <a:srgbClr val="333333"/>
              </a:solidFill>
              <a:effectLst/>
              <a:latin typeface="JetBrains Mono Regular" panose="02000009000000000000" pitchFamily="49" charset="0"/>
            </a:endParaRPr>
          </a:p>
        </p:txBody>
      </p:sp>
      <p:sp>
        <p:nvSpPr>
          <p:cNvPr id="12" name="TextBox 11">
            <a:extLst>
              <a:ext uri="{FF2B5EF4-FFF2-40B4-BE49-F238E27FC236}">
                <a16:creationId xmlns:a16="http://schemas.microsoft.com/office/drawing/2014/main" id="{02F3A273-CEF7-C8B0-1EF2-CADF9CF28CC0}"/>
              </a:ext>
            </a:extLst>
          </p:cNvPr>
          <p:cNvSpPr txBox="1"/>
          <p:nvPr/>
        </p:nvSpPr>
        <p:spPr>
          <a:xfrm>
            <a:off x="7802562" y="6124140"/>
            <a:ext cx="3818526" cy="1200329"/>
          </a:xfrm>
          <a:prstGeom prst="rect">
            <a:avLst/>
          </a:prstGeom>
          <a:noFill/>
        </p:spPr>
        <p:txBody>
          <a:bodyPr wrap="square" rtlCol="0">
            <a:spAutoFit/>
          </a:bodyPr>
          <a:lstStyle/>
          <a:p>
            <a:r>
              <a:rPr lang="en-AU" dirty="0">
                <a:latin typeface="Fira Sans" panose="020B0503050000020004" pitchFamily="34" charset="0"/>
              </a:rPr>
              <a:t>But it does the same thing</a:t>
            </a:r>
          </a:p>
          <a:p>
            <a:r>
              <a:rPr lang="en-AU" dirty="0">
                <a:latin typeface="Fira Sans" panose="020B0503050000020004" pitchFamily="34" charset="0"/>
              </a:rPr>
              <a:t>(parsers is a list)</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Tree>
    <p:extLst>
      <p:ext uri="{BB962C8B-B14F-4D97-AF65-F5344CB8AC3E}">
        <p14:creationId xmlns:p14="http://schemas.microsoft.com/office/powerpoint/2010/main" val="38740427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either - A combinator for parsing alternatives</a:t>
            </a:r>
          </a:p>
        </p:txBody>
      </p:sp>
      <p:sp>
        <p:nvSpPr>
          <p:cNvPr id="4" name="TextBox 3">
            <a:extLst>
              <a:ext uri="{FF2B5EF4-FFF2-40B4-BE49-F238E27FC236}">
                <a16:creationId xmlns:a16="http://schemas.microsoft.com/office/drawing/2014/main" id="{F025658A-003E-4E99-808C-DEEC42B64B58}"/>
              </a:ext>
            </a:extLst>
          </p:cNvPr>
          <p:cNvSpPr txBox="1"/>
          <p:nvPr/>
        </p:nvSpPr>
        <p:spPr>
          <a:xfrm>
            <a:off x="3005112" y="2136338"/>
            <a:ext cx="6094602" cy="2585323"/>
          </a:xfrm>
          <a:prstGeom prst="rect">
            <a:avLst/>
          </a:prstGeom>
          <a:noFill/>
        </p:spPr>
        <p:txBody>
          <a:bodyPr wrap="square">
            <a:spAutoFit/>
          </a:bodyPr>
          <a:lstStyle/>
          <a:p>
            <a:r>
              <a:rPr lang="en-US" b="0" dirty="0">
                <a:solidFill>
                  <a:srgbClr val="89DDFF"/>
                </a:solidFill>
                <a:effectLst/>
                <a:latin typeface="JetBrains Mono Regular" panose="02000009000000000000" pitchFamily="49" charset="0"/>
              </a:rPr>
              <a:t>&gt; either(letter, integer)("a1")</a:t>
            </a:r>
            <a:endParaRPr lang="en-US" b="0" dirty="0">
              <a:solidFill>
                <a:srgbClr val="A9B1D6"/>
              </a:solidFill>
              <a:effectLst/>
              <a:latin typeface="JetBrains Mono Regular" panose="02000009000000000000" pitchFamily="49" charset="0"/>
            </a:endParaRPr>
          </a:p>
          <a:p>
            <a:r>
              <a:rPr lang="en-US" b="0" dirty="0">
                <a:solidFill>
                  <a:srgbClr val="89DDFF"/>
                </a:solidFill>
                <a:effectLst/>
                <a:latin typeface="JetBrains Mono Regular" panose="02000009000000000000" pitchFamily="49" charset="0"/>
              </a:rPr>
              <a:t>{ value: "a", input: "1" }</a:t>
            </a:r>
            <a:endParaRPr lang="en-US" b="0" dirty="0">
              <a:solidFill>
                <a:srgbClr val="A9B1D6"/>
              </a:solidFill>
              <a:effectLst/>
              <a:latin typeface="JetBrains Mono Regular" panose="02000009000000000000" pitchFamily="49" charset="0"/>
            </a:endParaRPr>
          </a:p>
          <a:p>
            <a:br>
              <a:rPr lang="en-US" b="0" dirty="0">
                <a:solidFill>
                  <a:srgbClr val="A9B1D6"/>
                </a:solidFill>
                <a:effectLst/>
                <a:latin typeface="JetBrains Mono Regular" panose="02000009000000000000" pitchFamily="49" charset="0"/>
              </a:rPr>
            </a:br>
            <a:r>
              <a:rPr lang="en-US" b="0" dirty="0">
                <a:solidFill>
                  <a:srgbClr val="89DDFF"/>
                </a:solidFill>
                <a:effectLst/>
                <a:latin typeface="JetBrains Mono Regular" panose="02000009000000000000" pitchFamily="49" charset="0"/>
              </a:rPr>
              <a:t>&gt; either(letter, integer)("1a")</a:t>
            </a:r>
            <a:endParaRPr lang="en-US" b="0" dirty="0">
              <a:solidFill>
                <a:srgbClr val="A9B1D6"/>
              </a:solidFill>
              <a:effectLst/>
              <a:latin typeface="JetBrains Mono Regular" panose="02000009000000000000" pitchFamily="49" charset="0"/>
            </a:endParaRPr>
          </a:p>
          <a:p>
            <a:r>
              <a:rPr lang="en-US" b="0" dirty="0">
                <a:solidFill>
                  <a:srgbClr val="89DDFF"/>
                </a:solidFill>
                <a:effectLst/>
                <a:latin typeface="JetBrains Mono Regular" panose="02000009000000000000" pitchFamily="49" charset="0"/>
              </a:rPr>
              <a:t>{ value: 1, input: "a" }</a:t>
            </a:r>
            <a:endParaRPr lang="en-US" b="0" dirty="0">
              <a:solidFill>
                <a:srgbClr val="A9B1D6"/>
              </a:solidFill>
              <a:effectLst/>
              <a:latin typeface="JetBrains Mono Regular" panose="02000009000000000000" pitchFamily="49" charset="0"/>
            </a:endParaRPr>
          </a:p>
          <a:p>
            <a:br>
              <a:rPr lang="en-US" b="0" dirty="0">
                <a:solidFill>
                  <a:srgbClr val="A9B1D6"/>
                </a:solidFill>
                <a:effectLst/>
                <a:latin typeface="JetBrains Mono Regular" panose="02000009000000000000" pitchFamily="49" charset="0"/>
              </a:rPr>
            </a:br>
            <a:r>
              <a:rPr lang="en-US" b="0" dirty="0">
                <a:solidFill>
                  <a:srgbClr val="89DDFF"/>
                </a:solidFill>
                <a:effectLst/>
                <a:latin typeface="JetBrains Mono Regular" panose="02000009000000000000" pitchFamily="49" charset="0"/>
              </a:rPr>
              <a:t>&gt; either(letter, integer)("?????")</a:t>
            </a:r>
            <a:endParaRPr lang="en-US" b="0" dirty="0">
              <a:solidFill>
                <a:srgbClr val="A9B1D6"/>
              </a:solidFill>
              <a:effectLst/>
              <a:latin typeface="JetBrains Mono Regular" panose="02000009000000000000" pitchFamily="49" charset="0"/>
            </a:endParaRPr>
          </a:p>
          <a:p>
            <a:r>
              <a:rPr lang="en-US" b="0" dirty="0">
                <a:solidFill>
                  <a:srgbClr val="89DDFF"/>
                </a:solidFill>
                <a:effectLst/>
                <a:latin typeface="JetBrains Mono Regular" panose="02000009000000000000" pitchFamily="49" charset="0"/>
              </a:rPr>
              <a:t>error: either: none of the parsers succeeded</a:t>
            </a:r>
            <a:endParaRPr lang="en-US" b="0" dirty="0">
              <a:solidFill>
                <a:srgbClr val="A9B1D6"/>
              </a:solidFill>
              <a:effectLst/>
              <a:latin typeface="JetBrains Mono Regular" panose="02000009000000000000" pitchFamily="49" charset="0"/>
            </a:endParaRPr>
          </a:p>
        </p:txBody>
      </p:sp>
    </p:spTree>
    <p:extLst>
      <p:ext uri="{BB962C8B-B14F-4D97-AF65-F5344CB8AC3E}">
        <p14:creationId xmlns:p14="http://schemas.microsoft.com/office/powerpoint/2010/main" val="297621829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either - A combinator for parsing alternatives</a:t>
            </a:r>
          </a:p>
        </p:txBody>
      </p:sp>
      <p:sp>
        <p:nvSpPr>
          <p:cNvPr id="4" name="TextBox 3">
            <a:extLst>
              <a:ext uri="{FF2B5EF4-FFF2-40B4-BE49-F238E27FC236}">
                <a16:creationId xmlns:a16="http://schemas.microsoft.com/office/drawing/2014/main" id="{F025658A-003E-4E99-808C-DEEC42B64B58}"/>
              </a:ext>
            </a:extLst>
          </p:cNvPr>
          <p:cNvSpPr txBox="1"/>
          <p:nvPr/>
        </p:nvSpPr>
        <p:spPr>
          <a:xfrm>
            <a:off x="3005112" y="2136338"/>
            <a:ext cx="6094602" cy="2585323"/>
          </a:xfrm>
          <a:prstGeom prst="rect">
            <a:avLst/>
          </a:prstGeom>
          <a:noFill/>
        </p:spPr>
        <p:txBody>
          <a:bodyPr wrap="square">
            <a:spAutoFit/>
          </a:bodyPr>
          <a:lstStyle/>
          <a:p>
            <a:r>
              <a:rPr lang="en-US" b="0" dirty="0">
                <a:solidFill>
                  <a:srgbClr val="89DDFF"/>
                </a:solidFill>
                <a:effectLst/>
                <a:latin typeface="JetBrains Mono Regular" panose="02000009000000000000" pitchFamily="49" charset="0"/>
              </a:rPr>
              <a:t>&gt; either(letter, integer)("a1")</a:t>
            </a:r>
            <a:endParaRPr lang="en-US" b="0" dirty="0">
              <a:solidFill>
                <a:srgbClr val="A9B1D6"/>
              </a:solidFill>
              <a:effectLst/>
              <a:latin typeface="JetBrains Mono Regular" panose="02000009000000000000" pitchFamily="49" charset="0"/>
            </a:endParaRPr>
          </a:p>
          <a:p>
            <a:r>
              <a:rPr lang="en-US" b="0" dirty="0">
                <a:solidFill>
                  <a:srgbClr val="89DDFF"/>
                </a:solidFill>
                <a:effectLst/>
                <a:latin typeface="JetBrains Mono Regular" panose="02000009000000000000" pitchFamily="49" charset="0"/>
              </a:rPr>
              <a:t>{ value: "a", input: "1" }</a:t>
            </a:r>
            <a:endParaRPr lang="en-US" b="0" dirty="0">
              <a:solidFill>
                <a:srgbClr val="A9B1D6"/>
              </a:solidFill>
              <a:effectLst/>
              <a:latin typeface="JetBrains Mono Regular" panose="02000009000000000000" pitchFamily="49" charset="0"/>
            </a:endParaRPr>
          </a:p>
          <a:p>
            <a:br>
              <a:rPr lang="en-US" b="0" dirty="0">
                <a:solidFill>
                  <a:srgbClr val="A9B1D6"/>
                </a:solidFill>
                <a:effectLst/>
                <a:latin typeface="JetBrains Mono Regular" panose="02000009000000000000" pitchFamily="49" charset="0"/>
              </a:rPr>
            </a:br>
            <a:r>
              <a:rPr lang="en-US" b="0" dirty="0">
                <a:solidFill>
                  <a:srgbClr val="89DDFF"/>
                </a:solidFill>
                <a:effectLst/>
                <a:latin typeface="JetBrains Mono Regular" panose="02000009000000000000" pitchFamily="49" charset="0"/>
              </a:rPr>
              <a:t>&gt; either(letter, integer)("1a")</a:t>
            </a:r>
            <a:endParaRPr lang="en-US" b="0" dirty="0">
              <a:solidFill>
                <a:srgbClr val="A9B1D6"/>
              </a:solidFill>
              <a:effectLst/>
              <a:latin typeface="JetBrains Mono Regular" panose="02000009000000000000" pitchFamily="49" charset="0"/>
            </a:endParaRPr>
          </a:p>
          <a:p>
            <a:r>
              <a:rPr lang="en-US" b="0" dirty="0">
                <a:solidFill>
                  <a:srgbClr val="89DDFF"/>
                </a:solidFill>
                <a:effectLst/>
                <a:latin typeface="JetBrains Mono Regular" panose="02000009000000000000" pitchFamily="49" charset="0"/>
              </a:rPr>
              <a:t>{ value: 1, input: "a" }</a:t>
            </a:r>
            <a:endParaRPr lang="en-US" b="0" dirty="0">
              <a:solidFill>
                <a:srgbClr val="A9B1D6"/>
              </a:solidFill>
              <a:effectLst/>
              <a:latin typeface="JetBrains Mono Regular" panose="02000009000000000000" pitchFamily="49" charset="0"/>
            </a:endParaRPr>
          </a:p>
          <a:p>
            <a:br>
              <a:rPr lang="en-US" b="0" dirty="0">
                <a:solidFill>
                  <a:srgbClr val="A9B1D6"/>
                </a:solidFill>
                <a:effectLst/>
                <a:latin typeface="JetBrains Mono Regular" panose="02000009000000000000" pitchFamily="49" charset="0"/>
              </a:rPr>
            </a:br>
            <a:r>
              <a:rPr lang="en-US" b="0" dirty="0">
                <a:solidFill>
                  <a:srgbClr val="89DDFF"/>
                </a:solidFill>
                <a:effectLst/>
                <a:latin typeface="JetBrains Mono Regular" panose="02000009000000000000" pitchFamily="49" charset="0"/>
              </a:rPr>
              <a:t>&gt; either(letter, integer)("?????")</a:t>
            </a:r>
            <a:endParaRPr lang="en-US" b="0" dirty="0">
              <a:solidFill>
                <a:srgbClr val="A9B1D6"/>
              </a:solidFill>
              <a:effectLst/>
              <a:latin typeface="JetBrains Mono Regular" panose="02000009000000000000" pitchFamily="49" charset="0"/>
            </a:endParaRPr>
          </a:p>
          <a:p>
            <a:r>
              <a:rPr lang="en-US" b="0" dirty="0">
                <a:solidFill>
                  <a:srgbClr val="89DDFF"/>
                </a:solidFill>
                <a:effectLst/>
                <a:latin typeface="JetBrains Mono Regular" panose="02000009000000000000" pitchFamily="49" charset="0"/>
              </a:rPr>
              <a:t>error: either: none of the parsers succeeded</a:t>
            </a:r>
            <a:endParaRPr lang="en-US" b="0" dirty="0">
              <a:solidFill>
                <a:srgbClr val="A9B1D6"/>
              </a:solidFill>
              <a:effectLst/>
              <a:latin typeface="JetBrains Mono Regular" panose="02000009000000000000" pitchFamily="49" charset="0"/>
            </a:endParaRPr>
          </a:p>
        </p:txBody>
      </p:sp>
      <p:sp>
        <p:nvSpPr>
          <p:cNvPr id="3" name="TextBox 2">
            <a:extLst>
              <a:ext uri="{FF2B5EF4-FFF2-40B4-BE49-F238E27FC236}">
                <a16:creationId xmlns:a16="http://schemas.microsoft.com/office/drawing/2014/main" id="{CEEA916C-AE3E-89A4-3408-FA882C3253EE}"/>
              </a:ext>
            </a:extLst>
          </p:cNvPr>
          <p:cNvSpPr txBox="1"/>
          <p:nvPr/>
        </p:nvSpPr>
        <p:spPr>
          <a:xfrm>
            <a:off x="1077362" y="5763237"/>
            <a:ext cx="9862930" cy="923330"/>
          </a:xfrm>
          <a:prstGeom prst="rect">
            <a:avLst/>
          </a:prstGeom>
          <a:noFill/>
        </p:spPr>
        <p:txBody>
          <a:bodyPr wrap="square" rtlCol="0">
            <a:spAutoFit/>
          </a:bodyPr>
          <a:lstStyle/>
          <a:p>
            <a:r>
              <a:rPr lang="en-AU" dirty="0">
                <a:solidFill>
                  <a:schemeClr val="bg1"/>
                </a:solidFill>
                <a:latin typeface="Fira Sans" panose="020B0503050000020004" pitchFamily="34" charset="0"/>
              </a:rPr>
              <a:t>With this function, a grammar like “letter | integer” can be parsed by “either(letter, integer)”.</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Tree>
    <p:extLst>
      <p:ext uri="{BB962C8B-B14F-4D97-AF65-F5344CB8AC3E}">
        <p14:creationId xmlns:p14="http://schemas.microsoft.com/office/powerpoint/2010/main" val="178935814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120948" y="315722"/>
            <a:ext cx="9950103" cy="800226"/>
          </a:xfrm>
        </p:spPr>
        <p:txBody>
          <a:bodyPr/>
          <a:lstStyle/>
          <a:p>
            <a:r>
              <a:rPr lang="en-AU" dirty="0">
                <a:solidFill>
                  <a:schemeClr val="bg1"/>
                </a:solidFill>
                <a:latin typeface="Fira Sans" panose="020B0503050000020004" pitchFamily="34" charset="0"/>
              </a:rPr>
              <a:t>Implementing either</a:t>
            </a:r>
          </a:p>
        </p:txBody>
      </p:sp>
      <p:sp>
        <p:nvSpPr>
          <p:cNvPr id="4" name="TextBox 3">
            <a:extLst>
              <a:ext uri="{FF2B5EF4-FFF2-40B4-BE49-F238E27FC236}">
                <a16:creationId xmlns:a16="http://schemas.microsoft.com/office/drawing/2014/main" id="{FFF1C129-066A-4AC2-1A7D-2F1A1186D40C}"/>
              </a:ext>
            </a:extLst>
          </p:cNvPr>
          <p:cNvSpPr txBox="1"/>
          <p:nvPr/>
        </p:nvSpPr>
        <p:spPr>
          <a:xfrm>
            <a:off x="2003220" y="1859339"/>
            <a:ext cx="8185558" cy="3139321"/>
          </a:xfrm>
          <a:prstGeom prst="rect">
            <a:avLst/>
          </a:prstGeom>
          <a:noFill/>
        </p:spPr>
        <p:txBody>
          <a:bodyPr wrap="square">
            <a:spAutoFit/>
          </a:bodyPr>
          <a:lstStyle/>
          <a:p>
            <a:r>
              <a:rPr lang="en-AU" b="0" dirty="0">
                <a:solidFill>
                  <a:srgbClr val="7DCFFF"/>
                </a:solidFill>
                <a:effectLst/>
                <a:latin typeface="JetBrains Mono Regular" panose="02000009000000000000" pitchFamily="49" charset="0"/>
              </a:rPr>
              <a:t>export</a:t>
            </a:r>
            <a:r>
              <a:rPr lang="en-AU" b="0" dirty="0">
                <a:solidFill>
                  <a:srgbClr val="C0CA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function</a:t>
            </a:r>
            <a:r>
              <a:rPr lang="en-AU" b="0" dirty="0">
                <a:solidFill>
                  <a:srgbClr val="C0CAF5"/>
                </a:solidFill>
                <a:effectLst/>
                <a:latin typeface="JetBrains Mono Regular" panose="02000009000000000000" pitchFamily="49" charset="0"/>
              </a:rPr>
              <a:t> </a:t>
            </a:r>
            <a:r>
              <a:rPr lang="en-AU" b="0" dirty="0">
                <a:solidFill>
                  <a:srgbClr val="7AA2F7"/>
                </a:solidFill>
                <a:effectLst/>
                <a:latin typeface="JetBrains Mono Regular" panose="02000009000000000000" pitchFamily="49" charset="0"/>
              </a:rPr>
              <a:t>either</a:t>
            </a:r>
            <a:r>
              <a:rPr lang="en-AU" b="0" dirty="0">
                <a:solidFill>
                  <a:srgbClr val="9ABDF5"/>
                </a:solidFill>
                <a:effectLst/>
                <a:latin typeface="JetBrains Mono Regular" panose="02000009000000000000" pitchFamily="49" charset="0"/>
              </a:rPr>
              <a:t>(</a:t>
            </a:r>
            <a:r>
              <a:rPr lang="en-AU" b="1" dirty="0">
                <a:solidFill>
                  <a:srgbClr val="F7768E"/>
                </a:solidFill>
                <a:effectLst/>
                <a:latin typeface="JetBrains Mono Regular" panose="02000009000000000000" pitchFamily="49" charset="0"/>
              </a:rPr>
              <a:t>...</a:t>
            </a:r>
            <a:r>
              <a:rPr lang="en-AU" b="0" dirty="0">
                <a:solidFill>
                  <a:srgbClr val="E0AF68"/>
                </a:solidFill>
                <a:effectLst/>
                <a:latin typeface="JetBrains Mono Regular" panose="02000009000000000000" pitchFamily="49" charset="0"/>
              </a:rPr>
              <a:t>parsers</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9ABDF5"/>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i="1" dirty="0">
                <a:solidFill>
                  <a:srgbClr val="BB9AF7"/>
                </a:solidFill>
                <a:effectLst/>
                <a:latin typeface="JetBrains Mono Regular" panose="02000009000000000000" pitchFamily="49" charset="0"/>
              </a:rPr>
              <a:t>return</a:t>
            </a:r>
            <a:r>
              <a:rPr lang="en-AU" b="0" dirty="0">
                <a:solidFill>
                  <a:srgbClr val="9ABDF5"/>
                </a:solidFill>
                <a:effectLst/>
                <a:latin typeface="JetBrains Mono Regular" panose="02000009000000000000" pitchFamily="49" charset="0"/>
              </a:rPr>
              <a:t> (</a:t>
            </a:r>
            <a:r>
              <a:rPr lang="en-AU" b="0" dirty="0">
                <a:solidFill>
                  <a:srgbClr val="E0AF68"/>
                </a:solidFill>
                <a:effectLst/>
                <a:latin typeface="JetBrains Mono Regular" panose="02000009000000000000" pitchFamily="49" charset="0"/>
              </a:rPr>
              <a:t>input</a:t>
            </a:r>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=&gt;</a:t>
            </a:r>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for</a:t>
            </a:r>
            <a:r>
              <a:rPr lang="en-AU" b="0" dirty="0">
                <a:solidFill>
                  <a:srgbClr val="9ABDF5"/>
                </a:solidFill>
                <a:effectLst/>
                <a:latin typeface="JetBrains Mono Regular" panose="02000009000000000000" pitchFamily="49" charset="0"/>
              </a:rPr>
              <a:t> (</a:t>
            </a:r>
            <a:r>
              <a:rPr lang="en-AU" b="0" i="1" dirty="0">
                <a:solidFill>
                  <a:srgbClr val="9D7CD8"/>
                </a:solidFill>
                <a:effectLst/>
                <a:latin typeface="JetBrains Mono Regular" panose="02000009000000000000" pitchFamily="49" charset="0"/>
              </a:rPr>
              <a:t>let</a:t>
            </a:r>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parser</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of</a:t>
            </a:r>
            <a:r>
              <a:rPr lang="en-AU" b="0" dirty="0">
                <a:solidFill>
                  <a:srgbClr val="9ABDF5"/>
                </a:solidFill>
                <a:effectLst/>
                <a:latin typeface="JetBrains Mono Regular" panose="02000009000000000000" pitchFamily="49" charset="0"/>
              </a:rPr>
              <a:t> </a:t>
            </a:r>
            <a:r>
              <a:rPr lang="en-AU" b="0" dirty="0">
                <a:solidFill>
                  <a:srgbClr val="C0CAF5"/>
                </a:solidFill>
                <a:effectLst/>
                <a:latin typeface="JetBrains Mono Regular" panose="02000009000000000000" pitchFamily="49" charset="0"/>
              </a:rPr>
              <a:t>parsers</a:t>
            </a:r>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try</a:t>
            </a:r>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i="1" dirty="0">
                <a:solidFill>
                  <a:srgbClr val="BB9AF7"/>
                </a:solidFill>
                <a:effectLst/>
                <a:latin typeface="JetBrains Mono Regular" panose="02000009000000000000" pitchFamily="49" charset="0"/>
              </a:rPr>
              <a:t>return</a:t>
            </a:r>
            <a:r>
              <a:rPr lang="en-AU" b="0" dirty="0">
                <a:solidFill>
                  <a:srgbClr val="9ABDF5"/>
                </a:solidFill>
                <a:effectLst/>
                <a:latin typeface="JetBrains Mono Regular" panose="02000009000000000000" pitchFamily="49" charset="0"/>
              </a:rPr>
              <a:t> </a:t>
            </a:r>
            <a:r>
              <a:rPr lang="en-AU" b="0" dirty="0">
                <a:solidFill>
                  <a:srgbClr val="7AA2F7"/>
                </a:solidFill>
                <a:effectLst/>
                <a:latin typeface="JetBrains Mono Regular" panose="02000009000000000000" pitchFamily="49" charset="0"/>
              </a:rPr>
              <a:t>parser</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input</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 </a:t>
            </a:r>
            <a:r>
              <a:rPr lang="en-AU" b="0" dirty="0">
                <a:solidFill>
                  <a:srgbClr val="BB9AF7"/>
                </a:solidFill>
                <a:effectLst/>
                <a:latin typeface="JetBrains Mono Regular" panose="02000009000000000000" pitchFamily="49" charset="0"/>
              </a:rPr>
              <a:t>catch</a:t>
            </a:r>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throw</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ECE6A"/>
                </a:solidFill>
                <a:effectLst/>
                <a:latin typeface="JetBrains Mono Regular" panose="02000009000000000000" pitchFamily="49" charset="0"/>
              </a:rPr>
              <a:t>either: none of the parsers succeeded</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p:txBody>
      </p:sp>
    </p:spTree>
    <p:extLst>
      <p:ext uri="{BB962C8B-B14F-4D97-AF65-F5344CB8AC3E}">
        <p14:creationId xmlns:p14="http://schemas.microsoft.com/office/powerpoint/2010/main" val="384798590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120948" y="315722"/>
            <a:ext cx="9950103" cy="800226"/>
          </a:xfrm>
        </p:spPr>
        <p:txBody>
          <a:bodyPr/>
          <a:lstStyle/>
          <a:p>
            <a:r>
              <a:rPr lang="en-AU" dirty="0">
                <a:solidFill>
                  <a:schemeClr val="bg1"/>
                </a:solidFill>
                <a:latin typeface="Fira Sans" panose="020B0503050000020004" pitchFamily="34" charset="0"/>
              </a:rPr>
              <a:t>A POWERFUL combinator - </a:t>
            </a:r>
            <a:r>
              <a:rPr lang="en-AU" dirty="0" err="1">
                <a:solidFill>
                  <a:schemeClr val="bg1"/>
                </a:solidFill>
                <a:latin typeface="Fira Sans" panose="020B0503050000020004" pitchFamily="34" charset="0"/>
              </a:rPr>
              <a:t>separatedList</a:t>
            </a:r>
            <a:endParaRPr lang="en-AU" dirty="0">
              <a:solidFill>
                <a:schemeClr val="bg1"/>
              </a:solidFill>
              <a:latin typeface="Fira Sans" panose="020B0503050000020004" pitchFamily="34" charset="0"/>
            </a:endParaRPr>
          </a:p>
        </p:txBody>
      </p:sp>
      <p:sp>
        <p:nvSpPr>
          <p:cNvPr id="3" name="TextBox 2">
            <a:extLst>
              <a:ext uri="{FF2B5EF4-FFF2-40B4-BE49-F238E27FC236}">
                <a16:creationId xmlns:a16="http://schemas.microsoft.com/office/drawing/2014/main" id="{3F3C99FE-FA06-63EA-6770-E877E55F01DD}"/>
              </a:ext>
            </a:extLst>
          </p:cNvPr>
          <p:cNvSpPr txBox="1"/>
          <p:nvPr/>
        </p:nvSpPr>
        <p:spPr>
          <a:xfrm>
            <a:off x="1120948" y="1384183"/>
            <a:ext cx="9675683" cy="646331"/>
          </a:xfrm>
          <a:prstGeom prst="rect">
            <a:avLst/>
          </a:prstGeom>
          <a:noFill/>
        </p:spPr>
        <p:txBody>
          <a:bodyPr wrap="square" rtlCol="0">
            <a:spAutoFit/>
          </a:bodyPr>
          <a:lstStyle/>
          <a:p>
            <a:r>
              <a:rPr lang="en-AU" dirty="0">
                <a:solidFill>
                  <a:schemeClr val="bg1"/>
                </a:solidFill>
                <a:latin typeface="Fira Sans" panose="020B0503050000020004" pitchFamily="34" charset="0"/>
              </a:rPr>
              <a:t>Defining separated lists, like our </a:t>
            </a:r>
            <a:r>
              <a:rPr lang="en-AU" dirty="0" err="1">
                <a:solidFill>
                  <a:schemeClr val="bg1"/>
                </a:solidFill>
                <a:latin typeface="Fira Sans" panose="020B0503050000020004" pitchFamily="34" charset="0"/>
              </a:rPr>
              <a:t>innerList</a:t>
            </a:r>
            <a:r>
              <a:rPr lang="en-AU" dirty="0">
                <a:solidFill>
                  <a:schemeClr val="bg1"/>
                </a:solidFill>
                <a:latin typeface="Fira Sans" panose="020B0503050000020004" pitchFamily="34" charset="0"/>
              </a:rPr>
              <a:t> from before, is a pretty common pattern. Could we define a combinator like this?</a:t>
            </a:r>
          </a:p>
        </p:txBody>
      </p:sp>
      <p:sp>
        <p:nvSpPr>
          <p:cNvPr id="6" name="TextBox 5">
            <a:extLst>
              <a:ext uri="{FF2B5EF4-FFF2-40B4-BE49-F238E27FC236}">
                <a16:creationId xmlns:a16="http://schemas.microsoft.com/office/drawing/2014/main" id="{7541A9BA-A9CF-3EF9-4AE5-CB56CBB755A8}"/>
              </a:ext>
            </a:extLst>
          </p:cNvPr>
          <p:cNvSpPr txBox="1"/>
          <p:nvPr/>
        </p:nvSpPr>
        <p:spPr>
          <a:xfrm>
            <a:off x="2097756" y="2611333"/>
            <a:ext cx="8824710" cy="3139321"/>
          </a:xfrm>
          <a:prstGeom prst="rect">
            <a:avLst/>
          </a:prstGeom>
          <a:noFill/>
        </p:spPr>
        <p:txBody>
          <a:bodyPr wrap="square">
            <a:spAutoFit/>
          </a:bodyPr>
          <a:lstStyle/>
          <a:p>
            <a:r>
              <a:rPr lang="en-AU" b="0" dirty="0">
                <a:solidFill>
                  <a:srgbClr val="89DDFF"/>
                </a:solidFill>
                <a:effectLst/>
                <a:latin typeface="JetBrains Mono Regular" panose="02000009000000000000" pitchFamily="49" charset="0"/>
              </a:rPr>
              <a:t>&gt; comma(" ,hello")</a:t>
            </a:r>
            <a:endParaRPr lang="en-AU" b="0" dirty="0">
              <a:solidFill>
                <a:srgbClr val="A9B1D6"/>
              </a:solidFill>
              <a:effectLst/>
              <a:latin typeface="JetBrains Mono Regular" panose="02000009000000000000" pitchFamily="49" charset="0"/>
            </a:endParaRPr>
          </a:p>
          <a:p>
            <a:r>
              <a:rPr lang="en-AU" b="0" dirty="0">
                <a:solidFill>
                  <a:srgbClr val="89DDFF"/>
                </a:solidFill>
                <a:effectLst/>
                <a:latin typeface="JetBrains Mono Regular" panose="02000009000000000000" pitchFamily="49" charset="0"/>
              </a:rPr>
              <a:t>{ value: ", ", input: "hello" }</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89DDFF"/>
                </a:solidFill>
                <a:effectLst/>
                <a:latin typeface="JetBrains Mono Regular" panose="02000009000000000000" pitchFamily="49" charset="0"/>
              </a:rPr>
              <a:t>&gt; </a:t>
            </a:r>
            <a:r>
              <a:rPr lang="en-AU" b="0" dirty="0" err="1">
                <a:solidFill>
                  <a:srgbClr val="89DDFF"/>
                </a:solidFill>
                <a:effectLst/>
                <a:latin typeface="JetBrains Mono Regular" panose="02000009000000000000" pitchFamily="49" charset="0"/>
              </a:rPr>
              <a:t>separatedList</a:t>
            </a:r>
            <a:r>
              <a:rPr lang="en-AU" b="0" dirty="0">
                <a:solidFill>
                  <a:srgbClr val="89DDFF"/>
                </a:solidFill>
                <a:effectLst/>
                <a:latin typeface="JetBrains Mono Regular" panose="02000009000000000000" pitchFamily="49" charset="0"/>
              </a:rPr>
              <a:t>(integer, comma)("1")</a:t>
            </a:r>
            <a:endParaRPr lang="en-AU" b="0" dirty="0">
              <a:solidFill>
                <a:srgbClr val="A9B1D6"/>
              </a:solidFill>
              <a:effectLst/>
              <a:latin typeface="JetBrains Mono Regular" panose="02000009000000000000" pitchFamily="49" charset="0"/>
            </a:endParaRPr>
          </a:p>
          <a:p>
            <a:r>
              <a:rPr lang="en-AU" b="0" dirty="0">
                <a:solidFill>
                  <a:srgbClr val="89DDFF"/>
                </a:solidFill>
                <a:effectLst/>
                <a:latin typeface="JetBrains Mono Regular" panose="02000009000000000000" pitchFamily="49" charset="0"/>
              </a:rPr>
              <a:t>{ value: [1], input: "" }</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89DDFF"/>
                </a:solidFill>
                <a:effectLst/>
                <a:latin typeface="JetBrains Mono Regular" panose="02000009000000000000" pitchFamily="49" charset="0"/>
              </a:rPr>
              <a:t>&gt; </a:t>
            </a:r>
            <a:r>
              <a:rPr lang="en-AU" b="0" dirty="0" err="1">
                <a:solidFill>
                  <a:srgbClr val="89DDFF"/>
                </a:solidFill>
                <a:effectLst/>
                <a:latin typeface="JetBrains Mono Regular" panose="02000009000000000000" pitchFamily="49" charset="0"/>
              </a:rPr>
              <a:t>separatedList</a:t>
            </a:r>
            <a:r>
              <a:rPr lang="en-AU" b="0" dirty="0">
                <a:solidFill>
                  <a:srgbClr val="89DDFF"/>
                </a:solidFill>
                <a:effectLst/>
                <a:latin typeface="JetBrains Mono Regular" panose="02000009000000000000" pitchFamily="49" charset="0"/>
              </a:rPr>
              <a:t>(integer, comma)("1, 26, 1337")</a:t>
            </a:r>
            <a:endParaRPr lang="en-AU" b="0" dirty="0">
              <a:solidFill>
                <a:srgbClr val="A9B1D6"/>
              </a:solidFill>
              <a:effectLst/>
              <a:latin typeface="JetBrains Mono Regular" panose="02000009000000000000" pitchFamily="49" charset="0"/>
            </a:endParaRPr>
          </a:p>
          <a:p>
            <a:r>
              <a:rPr lang="en-AU" b="0" dirty="0">
                <a:solidFill>
                  <a:srgbClr val="89DDFF"/>
                </a:solidFill>
                <a:effectLst/>
                <a:latin typeface="JetBrains Mono Regular" panose="02000009000000000000" pitchFamily="49" charset="0"/>
              </a:rPr>
              <a:t>{ value: [1, 26, 1337], input: ""}</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89DDFF"/>
                </a:solidFill>
                <a:effectLst/>
                <a:latin typeface="JetBrains Mono Regular" panose="02000009000000000000" pitchFamily="49" charset="0"/>
              </a:rPr>
              <a:t>&gt; </a:t>
            </a:r>
            <a:r>
              <a:rPr lang="en-AU" b="0" dirty="0" err="1">
                <a:solidFill>
                  <a:srgbClr val="89DDFF"/>
                </a:solidFill>
                <a:effectLst/>
                <a:latin typeface="JetBrains Mono Regular" panose="02000009000000000000" pitchFamily="49" charset="0"/>
              </a:rPr>
              <a:t>separatedList</a:t>
            </a:r>
            <a:r>
              <a:rPr lang="en-AU" b="0" dirty="0">
                <a:solidFill>
                  <a:srgbClr val="89DDFF"/>
                </a:solidFill>
                <a:effectLst/>
                <a:latin typeface="JetBrains Mono Regular" panose="02000009000000000000" pitchFamily="49" charset="0"/>
              </a:rPr>
              <a:t>(integer, comma)("should parse nothing")</a:t>
            </a:r>
            <a:endParaRPr lang="en-AU" b="0" dirty="0">
              <a:solidFill>
                <a:srgbClr val="A9B1D6"/>
              </a:solidFill>
              <a:effectLst/>
              <a:latin typeface="JetBrains Mono Regular" panose="02000009000000000000" pitchFamily="49" charset="0"/>
            </a:endParaRPr>
          </a:p>
          <a:p>
            <a:r>
              <a:rPr lang="en-AU" b="0" dirty="0">
                <a:solidFill>
                  <a:srgbClr val="89DDFF"/>
                </a:solidFill>
                <a:effectLst/>
                <a:latin typeface="JetBrains Mono Regular" panose="02000009000000000000" pitchFamily="49" charset="0"/>
              </a:rPr>
              <a:t>{ value: [], input: "should parse nothing" }</a:t>
            </a:r>
            <a:endParaRPr lang="en-AU" b="0" dirty="0">
              <a:solidFill>
                <a:srgbClr val="A9B1D6"/>
              </a:solidFill>
              <a:effectLst/>
              <a:latin typeface="JetBrains Mono Regular" panose="02000009000000000000" pitchFamily="49" charset="0"/>
            </a:endParaRPr>
          </a:p>
        </p:txBody>
      </p:sp>
    </p:spTree>
    <p:extLst>
      <p:ext uri="{BB962C8B-B14F-4D97-AF65-F5344CB8AC3E}">
        <p14:creationId xmlns:p14="http://schemas.microsoft.com/office/powerpoint/2010/main" val="2886273312"/>
      </p:ext>
    </p:extLst>
  </p:cSld>
  <p:clrMapOvr>
    <a:masterClrMapping/>
  </p:clrMapOvr>
</p:sld>
</file>

<file path=ppt/theme/theme1.xml><?xml version="1.0" encoding="utf-8"?>
<a:theme xmlns:a="http://schemas.openxmlformats.org/drawingml/2006/main" name="BlocksVTI">
  <a:themeElements>
    <a:clrScheme name="AnalogousFromDarkSeedLeftStep">
      <a:dk1>
        <a:srgbClr val="000000"/>
      </a:dk1>
      <a:lt1>
        <a:srgbClr val="FFFFFF"/>
      </a:lt1>
      <a:dk2>
        <a:srgbClr val="1C2031"/>
      </a:dk2>
      <a:lt2>
        <a:srgbClr val="F0F3F1"/>
      </a:lt2>
      <a:accent1>
        <a:srgbClr val="D040B9"/>
      </a:accent1>
      <a:accent2>
        <a:srgbClr val="9A2EBE"/>
      </a:accent2>
      <a:accent3>
        <a:srgbClr val="6F40D0"/>
      </a:accent3>
      <a:accent4>
        <a:srgbClr val="3440C0"/>
      </a:accent4>
      <a:accent5>
        <a:srgbClr val="4088D0"/>
      </a:accent5>
      <a:accent6>
        <a:srgbClr val="2EB3BE"/>
      </a:accent6>
      <a:hlink>
        <a:srgbClr val="3F6ABF"/>
      </a:hlink>
      <a:folHlink>
        <a:srgbClr val="7F7F7F"/>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sVTI" id="{31656FE6-20D8-4105-85EA-706EC9332BE9}" vid="{039DFFC9-9B25-4063-9235-B287A446F509}"/>
    </a:ext>
  </a:extLst>
</a:theme>
</file>

<file path=docProps/app.xml><?xml version="1.0" encoding="utf-8"?>
<Properties xmlns="http://schemas.openxmlformats.org/officeDocument/2006/extended-properties" xmlns:vt="http://schemas.openxmlformats.org/officeDocument/2006/docPropsVTypes">
  <TotalTime>653</TotalTime>
  <Words>8066</Words>
  <Application>Microsoft Office PowerPoint</Application>
  <PresentationFormat>Widescreen</PresentationFormat>
  <Paragraphs>1054</Paragraphs>
  <Slides>151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151</vt:i4>
      </vt:variant>
    </vt:vector>
  </HeadingPairs>
  <TitlesOfParts>
    <vt:vector size="161" baseType="lpstr">
      <vt:lpstr>Arial</vt:lpstr>
      <vt:lpstr>Avenir Next LT Pro</vt:lpstr>
      <vt:lpstr>Avenir Next LT Pro Light</vt:lpstr>
      <vt:lpstr>Comic Sans MS</vt:lpstr>
      <vt:lpstr>Fira Sans</vt:lpstr>
      <vt:lpstr>Fira Sans Light</vt:lpstr>
      <vt:lpstr>Fira Sans SemiBold</vt:lpstr>
      <vt:lpstr>JetBrains Mono</vt:lpstr>
      <vt:lpstr>JetBrains Mono Regular</vt:lpstr>
      <vt:lpstr>BlocksVTI</vt:lpstr>
      <vt:lpstr>parser combinators in n different languages</vt:lpstr>
      <vt:lpstr>parser combinators in n different languages</vt:lpstr>
      <vt:lpstr>parser combinators in n different languages</vt:lpstr>
      <vt:lpstr>parser combinators in n different languages</vt:lpstr>
      <vt:lpstr>About me</vt:lpstr>
      <vt:lpstr>About me</vt:lpstr>
      <vt:lpstr>About me</vt:lpstr>
      <vt:lpstr>About me</vt:lpstr>
      <vt:lpstr>About me</vt:lpstr>
      <vt:lpstr>Background – Why am I talking about parsers??</vt:lpstr>
      <vt:lpstr>Background – Why am I talking about parsers??</vt:lpstr>
      <vt:lpstr>Background – Why am I talking about parsers??</vt:lpstr>
      <vt:lpstr>Background – Why am I talking about parsers??</vt:lpstr>
      <vt:lpstr>Background – Why am I talking about parsers??</vt:lpstr>
      <vt:lpstr>Background – Why am I talking about parsers??</vt:lpstr>
      <vt:lpstr>Background – Why am I talking about parsers??</vt:lpstr>
      <vt:lpstr>Background – Why am I talking about parsers??</vt:lpstr>
      <vt:lpstr>n programming languages???</vt:lpstr>
      <vt:lpstr>n programming languages???</vt:lpstr>
      <vt:lpstr>n programming languages???</vt:lpstr>
      <vt:lpstr>n programming languages???</vt:lpstr>
      <vt:lpstr>n programming languages???</vt:lpstr>
      <vt:lpstr>All code + the script for the talk (+ more!) is on my GitHub</vt:lpstr>
      <vt:lpstr>Part 1 – What are we parsing anyway?</vt:lpstr>
      <vt:lpstr>First there is the format</vt:lpstr>
      <vt:lpstr>First there is the format</vt:lpstr>
      <vt:lpstr>First there is the format</vt:lpstr>
      <vt:lpstr>My first grammar</vt:lpstr>
      <vt:lpstr>My first grammar</vt:lpstr>
      <vt:lpstr>My first grammar</vt:lpstr>
      <vt:lpstr>My first grammar - Alternatives</vt:lpstr>
      <vt:lpstr>My first grammar - Sequences</vt:lpstr>
      <vt:lpstr>My first grammar</vt:lpstr>
      <vt:lpstr>Some more grammar rules</vt:lpstr>
      <vt:lpstr>Some more grammar rules</vt:lpstr>
      <vt:lpstr>A grammar that matches integers</vt:lpstr>
      <vt:lpstr>A grammar that matches integers</vt:lpstr>
      <vt:lpstr>A grammar that matches lists of integers</vt:lpstr>
      <vt:lpstr>A grammar that matches lists of integers</vt:lpstr>
      <vt:lpstr>A grammar that matches lists of integers</vt:lpstr>
      <vt:lpstr>A grammar that matches recursive lists of integers</vt:lpstr>
      <vt:lpstr>A grammar that matches recursive lists of integers</vt:lpstr>
      <vt:lpstr>A grammar that matches recursive lists of integers</vt:lpstr>
      <vt:lpstr>A grammar that matches recursive lists of integers</vt:lpstr>
      <vt:lpstr>A grammar that matches recursive lists of integers</vt:lpstr>
      <vt:lpstr>Part 2 – What is a parser anyway?</vt:lpstr>
      <vt:lpstr>Grammars into parsers</vt:lpstr>
      <vt:lpstr>Grammars into parsers</vt:lpstr>
      <vt:lpstr>Grammars into parsers</vt:lpstr>
      <vt:lpstr>Grammars into parsers</vt:lpstr>
      <vt:lpstr>Grammars into parsers</vt:lpstr>
      <vt:lpstr>Parser Functions</vt:lpstr>
      <vt:lpstr>Parser Functions</vt:lpstr>
      <vt:lpstr>Parser Functions</vt:lpstr>
      <vt:lpstr>Parser Functions</vt:lpstr>
      <vt:lpstr>Parser Functions</vt:lpstr>
      <vt:lpstr>Parser Functions</vt:lpstr>
      <vt:lpstr>Parser Functions</vt:lpstr>
      <vt:lpstr>Parser Functions</vt:lpstr>
      <vt:lpstr>What does your type signature look like?</vt:lpstr>
      <vt:lpstr>What does your type signature look like?</vt:lpstr>
      <vt:lpstr>Part 3 – Getting our hands dirty with JavaScript</vt:lpstr>
      <vt:lpstr>Part 3 – Getting our hands dirty with JavaScript</vt:lpstr>
      <vt:lpstr>Parser functions in JavaScript</vt:lpstr>
      <vt:lpstr>Parser functions in JavaScript</vt:lpstr>
      <vt:lpstr>PowerPoint Presentation</vt:lpstr>
      <vt:lpstr>PowerPoint Presentation</vt:lpstr>
      <vt:lpstr>PowerPoint Presentation</vt:lpstr>
      <vt:lpstr>PowerPoint Presentation</vt:lpstr>
      <vt:lpstr>Multiple parser functions in sequence</vt:lpstr>
      <vt:lpstr>Multiple parser functions in sequence</vt:lpstr>
      <vt:lpstr>Parsing either a list or an int</vt:lpstr>
      <vt:lpstr>Parsing… or not</vt:lpstr>
      <vt:lpstr>Parsing repeated sequences</vt:lpstr>
      <vt:lpstr>Parsing repeated sequences</vt:lpstr>
      <vt:lpstr>Did our idea work?</vt:lpstr>
      <vt:lpstr>Did our idea work?</vt:lpstr>
      <vt:lpstr>Did our idea work?</vt:lpstr>
      <vt:lpstr>Did our idea work?</vt:lpstr>
      <vt:lpstr>Does it fail when it’s supposed to?</vt:lpstr>
      <vt:lpstr>Does it fail when it’s supposed to?</vt:lpstr>
      <vt:lpstr>Does it fail when it’s supposed to?</vt:lpstr>
      <vt:lpstr>Does it fail when it’s supposed to?</vt:lpstr>
      <vt:lpstr>A Recursive, Decent parser</vt:lpstr>
      <vt:lpstr>A Recursive, Decent parser</vt:lpstr>
      <vt:lpstr>Wait, wasn’t this talk supposed to be about parser combinators?</vt:lpstr>
      <vt:lpstr>What is a combinator?</vt:lpstr>
      <vt:lpstr>What is a combinator?</vt:lpstr>
      <vt:lpstr>What is a combinator?</vt:lpstr>
      <vt:lpstr>What is a combinator?</vt:lpstr>
      <vt:lpstr>Meet the combinators – zeroOrMore (aka many0)</vt:lpstr>
      <vt:lpstr>seq - A combinator for parsing sequences</vt:lpstr>
      <vt:lpstr>seq - A combinator for parsing sequences</vt:lpstr>
      <vt:lpstr>Implementing seq</vt:lpstr>
      <vt:lpstr>Implementing seq</vt:lpstr>
      <vt:lpstr>either - A combinator for parsing alternatives</vt:lpstr>
      <vt:lpstr>either - A combinator for parsing alternatives</vt:lpstr>
      <vt:lpstr>Implementing either</vt:lpstr>
      <vt:lpstr>A POWERFUL combinator - separatedList</vt:lpstr>
      <vt:lpstr>PowerPoint Presentation</vt:lpstr>
      <vt:lpstr>All together now</vt:lpstr>
      <vt:lpstr>What have we learned?</vt:lpstr>
      <vt:lpstr>What have we learned?</vt:lpstr>
      <vt:lpstr>What have we learned?</vt:lpstr>
      <vt:lpstr>What have we learned?</vt:lpstr>
      <vt:lpstr>What have we learned?</vt:lpstr>
      <vt:lpstr>Part 4 – Static checking, error handling, and my favourite language - Rust</vt:lpstr>
      <vt:lpstr>Part 4 – Static checking, error handling, and my favourite language - Rust</vt:lpstr>
      <vt:lpstr>Reinventing the wheel is fun, but…</vt:lpstr>
      <vt:lpstr>What is the type of a parser?</vt:lpstr>
      <vt:lpstr>What is the type of a parser?</vt:lpstr>
      <vt:lpstr>What is the type of a parser?</vt:lpstr>
      <vt:lpstr>What is the type of a parser?</vt:lpstr>
      <vt:lpstr>Another interesting concept – the parser trait</vt:lpstr>
      <vt:lpstr>Another interesting concept – the parser trait</vt:lpstr>
      <vt:lpstr>Another interesting concept – the parser trait</vt:lpstr>
      <vt:lpstr>Another interesting concept – the parser trait</vt:lpstr>
      <vt:lpstr>Another interesting concept – the parser trait</vt:lpstr>
      <vt:lpstr>Another interesting concept – the parser trait</vt:lpstr>
      <vt:lpstr>Another interesting concept – the parser trait</vt:lpstr>
      <vt:lpstr>Live coding???</vt:lpstr>
      <vt:lpstr>What have we learned?</vt:lpstr>
      <vt:lpstr>What have we learned?</vt:lpstr>
      <vt:lpstr>What have we learned?</vt:lpstr>
      <vt:lpstr>What have we learned?</vt:lpstr>
      <vt:lpstr>What have we learned?</vt:lpstr>
      <vt:lpstr>Part 5 – Honourary Mentions</vt:lpstr>
      <vt:lpstr>Functional Programming</vt:lpstr>
      <vt:lpstr>Functional Programming</vt:lpstr>
      <vt:lpstr>Functional Programming</vt:lpstr>
      <vt:lpstr>Functional Programming</vt:lpstr>
      <vt:lpstr>Functional Programming</vt:lpstr>
      <vt:lpstr>Can you write programming languages with this?</vt:lpstr>
      <vt:lpstr>Can you write programming languages with this?</vt:lpstr>
      <vt:lpstr>Can you write programming languages with this?</vt:lpstr>
      <vt:lpstr>Can you write programming languages with this?</vt:lpstr>
      <vt:lpstr>Wait, there are MORE methods of parsing??</vt:lpstr>
      <vt:lpstr>Wait, there are MORE methods of parsing??</vt:lpstr>
      <vt:lpstr>Wait, there are MORE methods of parsing??</vt:lpstr>
      <vt:lpstr>Wait, there are MORE methods of parsing??</vt:lpstr>
      <vt:lpstr>Wait, there are MORE methods of parsing??</vt:lpstr>
      <vt:lpstr>Wait, there are MORE methods of parsing??</vt:lpstr>
      <vt:lpstr>Wait, there are MORE methods of parsing??</vt:lpstr>
      <vt:lpstr>Conclusions, before we look at C</vt:lpstr>
      <vt:lpstr>Conclusions, before we look at C</vt:lpstr>
      <vt:lpstr>Conclusions, before we look at C</vt:lpstr>
      <vt:lpstr>Conclusions, before we look at C</vt:lpstr>
      <vt:lpstr>Conclusions, before we look at C</vt:lpstr>
      <vt:lpstr>Conclusions, before we look at C</vt:lpstr>
      <vt:lpstr>Conclusions, before we look at C</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parser combinators in n different languages</dc:title>
  <dc:creator>Liam Borella</dc:creator>
  <cp:lastModifiedBy>Liam Borella</cp:lastModifiedBy>
  <cp:revision>11</cp:revision>
  <dcterms:created xsi:type="dcterms:W3CDTF">2023-10-11T04:53:57Z</dcterms:created>
  <dcterms:modified xsi:type="dcterms:W3CDTF">2023-10-17T04:48:44Z</dcterms:modified>
</cp:coreProperties>
</file>