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4" r:id="rId11"/>
    <p:sldId id="271" r:id="rId12"/>
    <p:sldId id="272" r:id="rId13"/>
    <p:sldId id="273" r:id="rId14"/>
    <p:sldId id="279" r:id="rId15"/>
    <p:sldId id="274" r:id="rId16"/>
    <p:sldId id="275" r:id="rId17"/>
    <p:sldId id="276" r:id="rId18"/>
    <p:sldId id="277" r:id="rId19"/>
    <p:sldId id="278" r:id="rId20"/>
    <p:sldId id="282" r:id="rId21"/>
    <p:sldId id="283" r:id="rId22"/>
    <p:sldId id="285" r:id="rId23"/>
    <p:sldId id="281" r:id="rId24"/>
    <p:sldId id="288" r:id="rId25"/>
    <p:sldId id="289" r:id="rId26"/>
    <p:sldId id="290" r:id="rId27"/>
    <p:sldId id="291" r:id="rId28"/>
    <p:sldId id="284" r:id="rId29"/>
    <p:sldId id="293" r:id="rId30"/>
    <p:sldId id="292" r:id="rId31"/>
    <p:sldId id="295" r:id="rId32"/>
    <p:sldId id="29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7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2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1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1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8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1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5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3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1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D1572E-35F2-4C21-AA69-B57A24824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49662"/>
            <a:ext cx="12192000" cy="1708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67392-DC2D-B5DC-B2CB-49A982D003FD}"/>
              </a:ext>
            </a:extLst>
          </p:cNvPr>
          <p:cNvSpPr/>
          <p:nvPr/>
        </p:nvSpPr>
        <p:spPr>
          <a:xfrm>
            <a:off x="0" y="4683967"/>
            <a:ext cx="12192000" cy="2174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4A9EC-EB08-98C0-35C8-632205D0A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8" y="5020660"/>
            <a:ext cx="8948048" cy="706641"/>
          </a:xfrm>
        </p:spPr>
        <p:txBody>
          <a:bodyPr anchor="b">
            <a:normAutofit/>
          </a:bodyPr>
          <a:lstStyle/>
          <a:p>
            <a:r>
              <a:rPr lang="en-AU" sz="2800" dirty="0">
                <a:latin typeface="Fira Sans SemiBold" panose="020B0603050000020004" pitchFamily="34" charset="0"/>
              </a:rPr>
              <a:t>parser combinators in n different languages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FAC66B-7F2C-7763-ACE6-895D8561D865}"/>
              </a:ext>
            </a:extLst>
          </p:cNvPr>
          <p:cNvSpPr txBox="1"/>
          <p:nvPr/>
        </p:nvSpPr>
        <p:spPr>
          <a:xfrm>
            <a:off x="4914901" y="3100277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struct</a:t>
            </a:r>
            <a:r>
              <a:rPr lang="en-AU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 err="1">
                <a:solidFill>
                  <a:srgbClr val="0DB9D7"/>
                </a:solidFill>
                <a:effectLst/>
                <a:latin typeface="JetBrains Mono Regular" panose="02000009000000000000" pitchFamily="49" charset="0"/>
              </a:rPr>
              <a:t>parser_t</a:t>
            </a:r>
            <a:r>
              <a:rPr lang="en-AU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{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char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parse)(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char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*,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*,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data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}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49958-B987-6BBD-8E2D-3770C1C54DDA}"/>
              </a:ext>
            </a:extLst>
          </p:cNvPr>
          <p:cNvSpPr txBox="1"/>
          <p:nvPr/>
        </p:nvSpPr>
        <p:spPr>
          <a:xfrm>
            <a:off x="268255" y="215537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type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IResult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O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Error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&gt;&gt;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	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Result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&lt;(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O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),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Err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&gt;&gt;;</a:t>
            </a:r>
            <a:endParaRPr lang="pt-BR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54360-21DE-55F7-ABA3-BB803902F27B}"/>
              </a:ext>
            </a:extLst>
          </p:cNvPr>
          <p:cNvSpPr txBox="1"/>
          <p:nvPr/>
        </p:nvSpPr>
        <p:spPr>
          <a:xfrm>
            <a:off x="5561372" y="1393458"/>
            <a:ext cx="6699052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data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Parser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a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E0AF68"/>
                </a:solidFill>
                <a:effectLst/>
                <a:latin typeface="JetBrains Mono Regular" panose="02000009000000000000" pitchFamily="49" charset="0"/>
              </a:rPr>
              <a:t>P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String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-&gt;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Maybe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US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a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String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))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instance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Monad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Parser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where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US" b="0" i="1" dirty="0">
                <a:solidFill>
                  <a:srgbClr val="444B6A"/>
                </a:solidFill>
                <a:effectLst/>
                <a:latin typeface="JetBrains Mono Regular" panose="02000009000000000000" pitchFamily="49" charset="0"/>
              </a:rPr>
              <a:t>-- ...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14C0D-C9D8-F45D-CC82-1DBEFEF38765}"/>
              </a:ext>
            </a:extLst>
          </p:cNvPr>
          <p:cNvSpPr txBox="1"/>
          <p:nvPr/>
        </p:nvSpPr>
        <p:spPr>
          <a:xfrm>
            <a:off x="471881" y="512804"/>
            <a:ext cx="61281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0" i="1" dirty="0">
                <a:solidFill>
                  <a:srgbClr val="9D7CD8"/>
                </a:solidFill>
                <a:effectLst/>
                <a:latin typeface="JetBrains Mono Regular" panose="02000009000000000000" pitchFamily="49" charset="0"/>
              </a:rPr>
              <a:t>let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csv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 err="1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separatedList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sz="1600" b="0" dirty="0" err="1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separatedList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sz="1600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float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str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r>
              <a:rPr lang="en-AU" sz="1600" b="0" dirty="0">
                <a:solidFill>
                  <a:srgbClr val="9ECE6A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))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sz="1600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newline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6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Background – Why am I talking about parsers??</a:t>
            </a:r>
          </a:p>
        </p:txBody>
      </p:sp>
    </p:spTree>
    <p:extLst>
      <p:ext uri="{BB962C8B-B14F-4D97-AF65-F5344CB8AC3E}">
        <p14:creationId xmlns:p14="http://schemas.microsoft.com/office/powerpoint/2010/main" val="47077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Background – Why am I talking about parsers??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310B0-782D-AA04-0F29-1A216A490C20}"/>
              </a:ext>
            </a:extLst>
          </p:cNvPr>
          <p:cNvSpPr txBox="1"/>
          <p:nvPr/>
        </p:nvSpPr>
        <p:spPr>
          <a:xfrm>
            <a:off x="1164535" y="1845578"/>
            <a:ext cx="657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I started programming when I was a kid. Had to write some manual parsers.</a:t>
            </a:r>
          </a:p>
        </p:txBody>
      </p:sp>
    </p:spTree>
    <p:extLst>
      <p:ext uri="{BB962C8B-B14F-4D97-AF65-F5344CB8AC3E}">
        <p14:creationId xmlns:p14="http://schemas.microsoft.com/office/powerpoint/2010/main" val="187334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Background – Why am I talking about parsers??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310B0-782D-AA04-0F29-1A216A490C20}"/>
              </a:ext>
            </a:extLst>
          </p:cNvPr>
          <p:cNvSpPr txBox="1"/>
          <p:nvPr/>
        </p:nvSpPr>
        <p:spPr>
          <a:xfrm>
            <a:off x="1164535" y="1845578"/>
            <a:ext cx="6779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I started programming when I was a kid. Had to write some manual parsers.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Conclusion reached – writing parsers SUCKS </a:t>
            </a:r>
            <a:r>
              <a:rPr lang="en-AU" dirty="0"/>
              <a:t>👎 👎 👎</a:t>
            </a:r>
          </a:p>
          <a:p>
            <a:endParaRPr lang="en-AU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618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Background – Why am I talking about parsers??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310B0-782D-AA04-0F29-1A216A490C20}"/>
              </a:ext>
            </a:extLst>
          </p:cNvPr>
          <p:cNvSpPr txBox="1"/>
          <p:nvPr/>
        </p:nvSpPr>
        <p:spPr>
          <a:xfrm>
            <a:off x="1164535" y="1845578"/>
            <a:ext cx="67798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I started programming when I was a kid. Had to write some manual parsers.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Conclusion reached – writing parsers SUCKS </a:t>
            </a:r>
            <a:r>
              <a:rPr lang="en-AU" dirty="0"/>
              <a:t>👎 👎 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Went to </a:t>
            </a:r>
            <a:r>
              <a:rPr lang="en-AU" dirty="0" err="1">
                <a:solidFill>
                  <a:schemeClr val="bg1"/>
                </a:solidFill>
                <a:latin typeface="Fira Sans" panose="020B0503050000020004" pitchFamily="34" charset="0"/>
              </a:rPr>
              <a:t>uni</a:t>
            </a: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 and took COMP3400 and COMP4403,</a:t>
            </a:r>
          </a:p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     and learned what we are about to discuss</a:t>
            </a:r>
          </a:p>
        </p:txBody>
      </p:sp>
    </p:spTree>
    <p:extLst>
      <p:ext uri="{BB962C8B-B14F-4D97-AF65-F5344CB8AC3E}">
        <p14:creationId xmlns:p14="http://schemas.microsoft.com/office/powerpoint/2010/main" val="169126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Background – Why am I talking about parsers??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310B0-782D-AA04-0F29-1A216A490C20}"/>
              </a:ext>
            </a:extLst>
          </p:cNvPr>
          <p:cNvSpPr txBox="1"/>
          <p:nvPr/>
        </p:nvSpPr>
        <p:spPr>
          <a:xfrm>
            <a:off x="1164535" y="1845578"/>
            <a:ext cx="6779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I started programming when I was a kid. Had to write some manual parsers.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Conclusion reached – writing parsers SUCKS </a:t>
            </a:r>
            <a:r>
              <a:rPr lang="en-AU" dirty="0"/>
              <a:t>👎 👎 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Went to </a:t>
            </a:r>
            <a:r>
              <a:rPr lang="en-AU" dirty="0" err="1">
                <a:solidFill>
                  <a:schemeClr val="bg1"/>
                </a:solidFill>
                <a:latin typeface="Fira Sans" panose="020B0503050000020004" pitchFamily="34" charset="0"/>
              </a:rPr>
              <a:t>uni</a:t>
            </a: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 and took COMP3400 and COMP4403,</a:t>
            </a:r>
          </a:p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     and learned what we are about to discuss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Conclusion reached – parsers are pretty sick</a:t>
            </a:r>
          </a:p>
        </p:txBody>
      </p:sp>
    </p:spTree>
    <p:extLst>
      <p:ext uri="{BB962C8B-B14F-4D97-AF65-F5344CB8AC3E}">
        <p14:creationId xmlns:p14="http://schemas.microsoft.com/office/powerpoint/2010/main" val="350942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Background – Why am I talking about parsers??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310B0-782D-AA04-0F29-1A216A490C20}"/>
              </a:ext>
            </a:extLst>
          </p:cNvPr>
          <p:cNvSpPr txBox="1"/>
          <p:nvPr/>
        </p:nvSpPr>
        <p:spPr>
          <a:xfrm>
            <a:off x="1164535" y="1845578"/>
            <a:ext cx="6779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I started programming when I was a kid. Had to write some manual parsers.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Conclusion reached – writing parsers SUCKS </a:t>
            </a:r>
            <a:r>
              <a:rPr lang="en-AU" dirty="0"/>
              <a:t>👎 👎 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Went to </a:t>
            </a:r>
            <a:r>
              <a:rPr lang="en-AU" dirty="0" err="1">
                <a:solidFill>
                  <a:schemeClr val="bg1"/>
                </a:solidFill>
                <a:latin typeface="Fira Sans" panose="020B0503050000020004" pitchFamily="34" charset="0"/>
              </a:rPr>
              <a:t>uni</a:t>
            </a: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 and took COMP3400 and COMP4403,</a:t>
            </a:r>
          </a:p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     and learned what we are about to discuss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Conclusion reached – parsers are pretty sick</a:t>
            </a:r>
          </a:p>
        </p:txBody>
      </p:sp>
      <p:pic>
        <p:nvPicPr>
          <p:cNvPr id="5" name="Picture 4" descr="A cartoon of a child with a surprised expression&#10;&#10;Description automatically generated">
            <a:extLst>
              <a:ext uri="{FF2B5EF4-FFF2-40B4-BE49-F238E27FC236}">
                <a16:creationId xmlns:a16="http://schemas.microsoft.com/office/drawing/2014/main" id="{CD7FED63-B6D7-4AAF-0B77-60AECD9C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282" y="1922023"/>
            <a:ext cx="2830044" cy="3074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3C566-0F4E-B84F-F660-D785076E10AB}"/>
              </a:ext>
            </a:extLst>
          </p:cNvPr>
          <p:cNvSpPr txBox="1"/>
          <p:nvPr/>
        </p:nvSpPr>
        <p:spPr>
          <a:xfrm>
            <a:off x="8703282" y="4996252"/>
            <a:ext cx="28300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200" i="1" dirty="0">
                <a:solidFill>
                  <a:srgbClr val="1A1B26"/>
                </a:solidFill>
                <a:latin typeface="Fira Sans Light" panose="020B0403050000020004" pitchFamily="34" charset="0"/>
              </a:rPr>
              <a:t>Artist’s impression of me discovering that parsers rule</a:t>
            </a:r>
          </a:p>
        </p:txBody>
      </p:sp>
    </p:spTree>
    <p:extLst>
      <p:ext uri="{BB962C8B-B14F-4D97-AF65-F5344CB8AC3E}">
        <p14:creationId xmlns:p14="http://schemas.microsoft.com/office/powerpoint/2010/main" val="3613535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Background – Why am I talking about parsers??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310B0-782D-AA04-0F29-1A216A490C20}"/>
              </a:ext>
            </a:extLst>
          </p:cNvPr>
          <p:cNvSpPr txBox="1"/>
          <p:nvPr/>
        </p:nvSpPr>
        <p:spPr>
          <a:xfrm>
            <a:off x="1164535" y="1845578"/>
            <a:ext cx="67798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I started programming when I was a kid. Had to write some manual parsers.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Conclusion reached – writing parsers SUCKS </a:t>
            </a:r>
            <a:r>
              <a:rPr lang="en-AU" dirty="0"/>
              <a:t>👎 👎 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Went to </a:t>
            </a:r>
            <a:r>
              <a:rPr lang="en-AU" dirty="0" err="1">
                <a:solidFill>
                  <a:schemeClr val="bg1"/>
                </a:solidFill>
                <a:latin typeface="Fira Sans" panose="020B0503050000020004" pitchFamily="34" charset="0"/>
              </a:rPr>
              <a:t>uni</a:t>
            </a: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 and took COMP3400 and COMP4403,</a:t>
            </a:r>
          </a:p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     and learned what we are about to discuss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Conclusion reached – parsers are pretty sick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Started writing a game and got to write my OWN parser using parser combinators, in Rust.</a:t>
            </a:r>
          </a:p>
        </p:txBody>
      </p:sp>
      <p:pic>
        <p:nvPicPr>
          <p:cNvPr id="5" name="Picture 4" descr="A cartoon of a child with a surprised expression&#10;&#10;Description automatically generated">
            <a:extLst>
              <a:ext uri="{FF2B5EF4-FFF2-40B4-BE49-F238E27FC236}">
                <a16:creationId xmlns:a16="http://schemas.microsoft.com/office/drawing/2014/main" id="{CD7FED63-B6D7-4AAF-0B77-60AECD9C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282" y="1922023"/>
            <a:ext cx="2830044" cy="3074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3C566-0F4E-B84F-F660-D785076E10AB}"/>
              </a:ext>
            </a:extLst>
          </p:cNvPr>
          <p:cNvSpPr txBox="1"/>
          <p:nvPr/>
        </p:nvSpPr>
        <p:spPr>
          <a:xfrm>
            <a:off x="8703282" y="4996252"/>
            <a:ext cx="28300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200" i="1" dirty="0">
                <a:solidFill>
                  <a:srgbClr val="1A1B26"/>
                </a:solidFill>
                <a:latin typeface="Fira Sans Light" panose="020B0403050000020004" pitchFamily="34" charset="0"/>
              </a:rPr>
              <a:t>Artist’s impression of me discovering that parsers rule</a:t>
            </a:r>
          </a:p>
        </p:txBody>
      </p:sp>
    </p:spTree>
    <p:extLst>
      <p:ext uri="{BB962C8B-B14F-4D97-AF65-F5344CB8AC3E}">
        <p14:creationId xmlns:p14="http://schemas.microsoft.com/office/powerpoint/2010/main" val="2004119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Background – Why am I talking about parsers??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310B0-782D-AA04-0F29-1A216A490C20}"/>
              </a:ext>
            </a:extLst>
          </p:cNvPr>
          <p:cNvSpPr txBox="1"/>
          <p:nvPr/>
        </p:nvSpPr>
        <p:spPr>
          <a:xfrm>
            <a:off x="1164535" y="1845578"/>
            <a:ext cx="67798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I started programming when I was a kid. Had to write some manual parsers.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Conclusion reached – writing parsers SUCKS </a:t>
            </a:r>
            <a:r>
              <a:rPr lang="en-AU" dirty="0"/>
              <a:t>👎 👎 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Went to </a:t>
            </a:r>
            <a:r>
              <a:rPr lang="en-AU" dirty="0" err="1">
                <a:solidFill>
                  <a:schemeClr val="bg1"/>
                </a:solidFill>
                <a:latin typeface="Fira Sans" panose="020B0503050000020004" pitchFamily="34" charset="0"/>
              </a:rPr>
              <a:t>uni</a:t>
            </a: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 and took COMP3400 and COMP4403,</a:t>
            </a:r>
          </a:p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     and learned what we are about to discuss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Conclusion reached – parsers are pretty sick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Started writing a game and got to write my OWN parser using parser combinators, in Rust.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Conclusion reached – parser combinators are very fun and you can use them in whatever your favourite language is (not just Haskell!!!)</a:t>
            </a:r>
          </a:p>
        </p:txBody>
      </p:sp>
      <p:pic>
        <p:nvPicPr>
          <p:cNvPr id="5" name="Picture 4" descr="A cartoon of a child with a surprised expression&#10;&#10;Description automatically generated">
            <a:extLst>
              <a:ext uri="{FF2B5EF4-FFF2-40B4-BE49-F238E27FC236}">
                <a16:creationId xmlns:a16="http://schemas.microsoft.com/office/drawing/2014/main" id="{CD7FED63-B6D7-4AAF-0B77-60AECD9C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282" y="1922023"/>
            <a:ext cx="2830044" cy="3074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3C566-0F4E-B84F-F660-D785076E10AB}"/>
              </a:ext>
            </a:extLst>
          </p:cNvPr>
          <p:cNvSpPr txBox="1"/>
          <p:nvPr/>
        </p:nvSpPr>
        <p:spPr>
          <a:xfrm>
            <a:off x="8703282" y="4996252"/>
            <a:ext cx="28300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200" i="1" dirty="0">
                <a:solidFill>
                  <a:srgbClr val="1A1B26"/>
                </a:solidFill>
                <a:latin typeface="Fira Sans Light" panose="020B0403050000020004" pitchFamily="34" charset="0"/>
              </a:rPr>
              <a:t>Artist’s impression of me discovering that parsers rule</a:t>
            </a:r>
          </a:p>
        </p:txBody>
      </p:sp>
    </p:spTree>
    <p:extLst>
      <p:ext uri="{BB962C8B-B14F-4D97-AF65-F5344CB8AC3E}">
        <p14:creationId xmlns:p14="http://schemas.microsoft.com/office/powerpoint/2010/main" val="2927811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129" y="3154491"/>
            <a:ext cx="6525742" cy="549018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Part 1 – What are we parsing anyway?</a:t>
            </a:r>
          </a:p>
        </p:txBody>
      </p:sp>
    </p:spTree>
    <p:extLst>
      <p:ext uri="{BB962C8B-B14F-4D97-AF65-F5344CB8AC3E}">
        <p14:creationId xmlns:p14="http://schemas.microsoft.com/office/powerpoint/2010/main" val="3509142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First there is the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DC3BC-091F-CFCB-D3E3-183F4ED753BC}"/>
              </a:ext>
            </a:extLst>
          </p:cNvPr>
          <p:cNvSpPr txBox="1"/>
          <p:nvPr/>
        </p:nvSpPr>
        <p:spPr>
          <a:xfrm>
            <a:off x="1164535" y="1845578"/>
            <a:ext cx="986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If we want to write a parser, we first have to define the format of what we are parsing.</a:t>
            </a:r>
          </a:p>
        </p:txBody>
      </p:sp>
    </p:spTree>
    <p:extLst>
      <p:ext uri="{BB962C8B-B14F-4D97-AF65-F5344CB8AC3E}">
        <p14:creationId xmlns:p14="http://schemas.microsoft.com/office/powerpoint/2010/main" val="393729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D1572E-35F2-4C21-AA69-B57A24824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49662"/>
            <a:ext cx="12192000" cy="1708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67392-DC2D-B5DC-B2CB-49A982D003FD}"/>
              </a:ext>
            </a:extLst>
          </p:cNvPr>
          <p:cNvSpPr/>
          <p:nvPr/>
        </p:nvSpPr>
        <p:spPr>
          <a:xfrm>
            <a:off x="0" y="4683967"/>
            <a:ext cx="12192000" cy="2174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4A9EC-EB08-98C0-35C8-632205D0A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8" y="5020660"/>
            <a:ext cx="8948048" cy="706641"/>
          </a:xfrm>
        </p:spPr>
        <p:txBody>
          <a:bodyPr anchor="b">
            <a:normAutofit/>
          </a:bodyPr>
          <a:lstStyle/>
          <a:p>
            <a:r>
              <a:rPr lang="en-AU" sz="2800" dirty="0">
                <a:latin typeface="Fira Sans SemiBold" panose="020B0603050000020004" pitchFamily="34" charset="0"/>
              </a:rPr>
              <a:t>parser combinators in n different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7741F-E9EF-FB1F-7C2B-39CD2F032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773" y="5927525"/>
            <a:ext cx="8353856" cy="365125"/>
          </a:xfrm>
        </p:spPr>
        <p:txBody>
          <a:bodyPr anchor="t">
            <a:normAutofit/>
          </a:bodyPr>
          <a:lstStyle/>
          <a:p>
            <a:r>
              <a:rPr lang="en-AU" sz="1600" dirty="0">
                <a:latin typeface="Fira Sans Light" panose="020B0403050000020004" pitchFamily="34" charset="0"/>
              </a:rPr>
              <a:t>(Where n ≥ 3)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FAC66B-7F2C-7763-ACE6-895D8561D865}"/>
              </a:ext>
            </a:extLst>
          </p:cNvPr>
          <p:cNvSpPr txBox="1"/>
          <p:nvPr/>
        </p:nvSpPr>
        <p:spPr>
          <a:xfrm>
            <a:off x="4914901" y="3100277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struct</a:t>
            </a:r>
            <a:r>
              <a:rPr lang="en-AU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 err="1">
                <a:solidFill>
                  <a:srgbClr val="0DB9D7"/>
                </a:solidFill>
                <a:effectLst/>
                <a:latin typeface="JetBrains Mono Regular" panose="02000009000000000000" pitchFamily="49" charset="0"/>
              </a:rPr>
              <a:t>parser_t</a:t>
            </a:r>
            <a:r>
              <a:rPr lang="en-AU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{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char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parse)(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char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*,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*,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data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}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49958-B987-6BBD-8E2D-3770C1C54DDA}"/>
              </a:ext>
            </a:extLst>
          </p:cNvPr>
          <p:cNvSpPr txBox="1"/>
          <p:nvPr/>
        </p:nvSpPr>
        <p:spPr>
          <a:xfrm>
            <a:off x="268255" y="215537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type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IResult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O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Error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&gt;&gt;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	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Result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&lt;(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O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),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Err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&gt;&gt;;</a:t>
            </a:r>
            <a:endParaRPr lang="pt-BR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54360-21DE-55F7-ABA3-BB803902F27B}"/>
              </a:ext>
            </a:extLst>
          </p:cNvPr>
          <p:cNvSpPr txBox="1"/>
          <p:nvPr/>
        </p:nvSpPr>
        <p:spPr>
          <a:xfrm>
            <a:off x="5561372" y="1393458"/>
            <a:ext cx="6699052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data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Parser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a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E0AF68"/>
                </a:solidFill>
                <a:effectLst/>
                <a:latin typeface="JetBrains Mono Regular" panose="02000009000000000000" pitchFamily="49" charset="0"/>
              </a:rPr>
              <a:t>P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String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-&gt;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Maybe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US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a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String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))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instance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Monad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Parser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where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US" b="0" i="1" dirty="0">
                <a:solidFill>
                  <a:srgbClr val="444B6A"/>
                </a:solidFill>
                <a:effectLst/>
                <a:latin typeface="JetBrains Mono Regular" panose="02000009000000000000" pitchFamily="49" charset="0"/>
              </a:rPr>
              <a:t>-- ...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14C0D-C9D8-F45D-CC82-1DBEFEF38765}"/>
              </a:ext>
            </a:extLst>
          </p:cNvPr>
          <p:cNvSpPr txBox="1"/>
          <p:nvPr/>
        </p:nvSpPr>
        <p:spPr>
          <a:xfrm>
            <a:off x="471881" y="512804"/>
            <a:ext cx="61281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0" i="1" dirty="0">
                <a:solidFill>
                  <a:srgbClr val="9D7CD8"/>
                </a:solidFill>
                <a:effectLst/>
                <a:latin typeface="JetBrains Mono Regular" panose="02000009000000000000" pitchFamily="49" charset="0"/>
              </a:rPr>
              <a:t>let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csv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 err="1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separatedList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sz="1600" b="0" dirty="0" err="1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separatedList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sz="1600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float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str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r>
              <a:rPr lang="en-AU" sz="1600" b="0" dirty="0">
                <a:solidFill>
                  <a:srgbClr val="9ECE6A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))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sz="1600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newline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70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First there is the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DC3BC-091F-CFCB-D3E3-183F4ED753BC}"/>
              </a:ext>
            </a:extLst>
          </p:cNvPr>
          <p:cNvSpPr txBox="1"/>
          <p:nvPr/>
        </p:nvSpPr>
        <p:spPr>
          <a:xfrm>
            <a:off x="1164535" y="1845578"/>
            <a:ext cx="9862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If we want to write a parser, we first have to define the format of what we are parsing.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We define a</a:t>
            </a:r>
            <a:r>
              <a:rPr lang="en-AU" i="1" dirty="0">
                <a:solidFill>
                  <a:schemeClr val="bg1"/>
                </a:solidFill>
                <a:latin typeface="Fira Sans" panose="020B0503050000020004" pitchFamily="34" charset="0"/>
              </a:rPr>
              <a:t> grammar</a:t>
            </a:r>
            <a:endParaRPr lang="en-AU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011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First there is the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DC3BC-091F-CFCB-D3E3-183F4ED753BC}"/>
              </a:ext>
            </a:extLst>
          </p:cNvPr>
          <p:cNvSpPr txBox="1"/>
          <p:nvPr/>
        </p:nvSpPr>
        <p:spPr>
          <a:xfrm>
            <a:off x="1164535" y="1845578"/>
            <a:ext cx="9862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If we want to write a parser, we first have to define the format of what we are parsing.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We define a</a:t>
            </a:r>
            <a:r>
              <a:rPr lang="en-AU" i="1" dirty="0">
                <a:solidFill>
                  <a:schemeClr val="bg1"/>
                </a:solidFill>
                <a:latin typeface="Fira Sans" panose="020B0503050000020004" pitchFamily="34" charset="0"/>
              </a:rPr>
              <a:t> grammar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(covered in COMP4403 – compilers and interpreters)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The grammar then tells us how to write the parser.</a:t>
            </a:r>
          </a:p>
        </p:txBody>
      </p:sp>
    </p:spTree>
    <p:extLst>
      <p:ext uri="{BB962C8B-B14F-4D97-AF65-F5344CB8AC3E}">
        <p14:creationId xmlns:p14="http://schemas.microsoft.com/office/powerpoint/2010/main" val="1869048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My first grammar</a:t>
            </a:r>
          </a:p>
        </p:txBody>
      </p:sp>
    </p:spTree>
    <p:extLst>
      <p:ext uri="{BB962C8B-B14F-4D97-AF65-F5344CB8AC3E}">
        <p14:creationId xmlns:p14="http://schemas.microsoft.com/office/powerpoint/2010/main" val="1009030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My first grammar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E0FFE-DD54-BFC4-B40E-87E75FAFDB1C}"/>
              </a:ext>
            </a:extLst>
          </p:cNvPr>
          <p:cNvSpPr txBox="1"/>
          <p:nvPr/>
        </p:nvSpPr>
        <p:spPr>
          <a:xfrm>
            <a:off x="2384920" y="2665385"/>
            <a:ext cx="74221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symbolName</a:t>
            </a:r>
            <a:r>
              <a:rPr lang="en-US" sz="20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 ::= /* the structure of the text */</a:t>
            </a:r>
            <a:endParaRPr lang="en-US" sz="20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436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My first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2AB9F-D023-429C-382E-2923594A6AC7}"/>
              </a:ext>
            </a:extLst>
          </p:cNvPr>
          <p:cNvSpPr txBox="1"/>
          <p:nvPr/>
        </p:nvSpPr>
        <p:spPr>
          <a:xfrm>
            <a:off x="1520504" y="2296216"/>
            <a:ext cx="9116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name ::= "</a:t>
            </a:r>
            <a:r>
              <a:rPr lang="en-AU" sz="24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uqcs</a:t>
            </a:r>
            <a:r>
              <a:rPr lang="en-AU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55304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My first grammar - Alternatives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2AB9F-D023-429C-382E-2923594A6AC7}"/>
              </a:ext>
            </a:extLst>
          </p:cNvPr>
          <p:cNvSpPr txBox="1"/>
          <p:nvPr/>
        </p:nvSpPr>
        <p:spPr>
          <a:xfrm>
            <a:off x="1520504" y="2296216"/>
            <a:ext cx="91167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name ::= "</a:t>
            </a:r>
            <a:r>
              <a:rPr lang="en-AU" sz="24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uqcs</a:t>
            </a:r>
            <a:r>
              <a:rPr lang="en-AU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</a:p>
          <a:p>
            <a:endParaRPr lang="en-AU" sz="2400" dirty="0">
              <a:solidFill>
                <a:srgbClr val="89DDFF"/>
              </a:solidFill>
              <a:latin typeface="JetBrains Mono Regular" panose="02000009000000000000" pitchFamily="49" charset="0"/>
            </a:endParaRPr>
          </a:p>
          <a:p>
            <a:r>
              <a:rPr lang="en-US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greeting ::= "hello" | "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gday</a:t>
            </a:r>
            <a:r>
              <a:rPr lang="en-US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 | "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hiii</a:t>
            </a:r>
            <a:r>
              <a:rPr lang="en-US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 :3"</a:t>
            </a:r>
            <a:endParaRPr lang="en-US" sz="24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endParaRPr lang="en-AU" sz="24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My first grammar - Sequences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2AB9F-D023-429C-382E-2923594A6AC7}"/>
              </a:ext>
            </a:extLst>
          </p:cNvPr>
          <p:cNvSpPr txBox="1"/>
          <p:nvPr/>
        </p:nvSpPr>
        <p:spPr>
          <a:xfrm>
            <a:off x="1520504" y="2296216"/>
            <a:ext cx="91167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name ::= "</a:t>
            </a:r>
            <a:r>
              <a:rPr lang="en-AU" sz="24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uqcs</a:t>
            </a:r>
            <a:r>
              <a:rPr lang="en-AU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</a:p>
          <a:p>
            <a:endParaRPr lang="en-AU" sz="2400" dirty="0">
              <a:solidFill>
                <a:srgbClr val="89DDFF"/>
              </a:solidFill>
              <a:latin typeface="JetBrains Mono Regular" panose="02000009000000000000" pitchFamily="49" charset="0"/>
            </a:endParaRPr>
          </a:p>
          <a:p>
            <a:r>
              <a:rPr lang="en-US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greeting ::= "hello" | "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gday</a:t>
            </a:r>
            <a:r>
              <a:rPr lang="en-US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 | "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hiii</a:t>
            </a:r>
            <a:r>
              <a:rPr lang="en-US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 :3“</a:t>
            </a:r>
          </a:p>
          <a:p>
            <a:endParaRPr lang="en-US" sz="2400" dirty="0">
              <a:solidFill>
                <a:srgbClr val="89DDFF"/>
              </a:solidFill>
              <a:latin typeface="JetBrains Mono Regular" panose="02000009000000000000" pitchFamily="49" charset="0"/>
            </a:endParaRPr>
          </a:p>
          <a:p>
            <a:r>
              <a:rPr lang="en-AU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message ::= greeting ", " name</a:t>
            </a:r>
            <a:endParaRPr lang="en-AU" sz="24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983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My first grammar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2AB9F-D023-429C-382E-2923594A6AC7}"/>
              </a:ext>
            </a:extLst>
          </p:cNvPr>
          <p:cNvSpPr txBox="1"/>
          <p:nvPr/>
        </p:nvSpPr>
        <p:spPr>
          <a:xfrm>
            <a:off x="1520504" y="2296216"/>
            <a:ext cx="91167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name ::= "</a:t>
            </a:r>
            <a:r>
              <a:rPr lang="en-AU" sz="24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uqcs</a:t>
            </a:r>
            <a:r>
              <a:rPr lang="en-AU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</a:p>
          <a:p>
            <a:endParaRPr lang="en-AU" sz="2400" dirty="0">
              <a:solidFill>
                <a:srgbClr val="89DDFF"/>
              </a:solidFill>
              <a:latin typeface="JetBrains Mono Regular" panose="02000009000000000000" pitchFamily="49" charset="0"/>
            </a:endParaRPr>
          </a:p>
          <a:p>
            <a:r>
              <a:rPr lang="en-US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greeting ::= "hello" | "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gday</a:t>
            </a:r>
            <a:r>
              <a:rPr lang="en-US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 | "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hiii</a:t>
            </a:r>
            <a:r>
              <a:rPr lang="en-US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 :3“</a:t>
            </a:r>
          </a:p>
          <a:p>
            <a:endParaRPr lang="en-US" sz="2400" dirty="0">
              <a:solidFill>
                <a:srgbClr val="89DDFF"/>
              </a:solidFill>
              <a:latin typeface="JetBrains Mono Regular" panose="02000009000000000000" pitchFamily="49" charset="0"/>
            </a:endParaRPr>
          </a:p>
          <a:p>
            <a:r>
              <a:rPr lang="en-AU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message ::= greeting ", " name</a:t>
            </a:r>
            <a:endParaRPr lang="en-AU" sz="24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D68DA-BDBC-56C9-B1D3-076D562D24CA}"/>
              </a:ext>
            </a:extLst>
          </p:cNvPr>
          <p:cNvSpPr txBox="1"/>
          <p:nvPr/>
        </p:nvSpPr>
        <p:spPr>
          <a:xfrm>
            <a:off x="1281981" y="4748169"/>
            <a:ext cx="9862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In this grammar, a message could be 3 possible strings: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“hello, </a:t>
            </a:r>
            <a:r>
              <a:rPr lang="en-AU" dirty="0" err="1">
                <a:solidFill>
                  <a:schemeClr val="bg1"/>
                </a:solidFill>
                <a:latin typeface="Fira Sans" panose="020B0503050000020004" pitchFamily="34" charset="0"/>
              </a:rPr>
              <a:t>uqcs</a:t>
            </a: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“</a:t>
            </a:r>
            <a:r>
              <a:rPr lang="en-AU" dirty="0" err="1">
                <a:solidFill>
                  <a:schemeClr val="bg1"/>
                </a:solidFill>
                <a:latin typeface="Fira Sans" panose="020B0503050000020004" pitchFamily="34" charset="0"/>
              </a:rPr>
              <a:t>gday</a:t>
            </a: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, </a:t>
            </a:r>
            <a:r>
              <a:rPr lang="en-AU" dirty="0" err="1">
                <a:solidFill>
                  <a:schemeClr val="bg1"/>
                </a:solidFill>
                <a:latin typeface="Fira Sans" panose="020B0503050000020004" pitchFamily="34" charset="0"/>
              </a:rPr>
              <a:t>uqcs</a:t>
            </a: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“</a:t>
            </a:r>
            <a:r>
              <a:rPr lang="en-AU" dirty="0" err="1">
                <a:solidFill>
                  <a:schemeClr val="bg1"/>
                </a:solidFill>
                <a:latin typeface="Fira Sans" panose="020B0503050000020004" pitchFamily="34" charset="0"/>
              </a:rPr>
              <a:t>hiii</a:t>
            </a: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 :3, </a:t>
            </a:r>
            <a:r>
              <a:rPr lang="en-AU" dirty="0" err="1">
                <a:solidFill>
                  <a:schemeClr val="bg1"/>
                </a:solidFill>
                <a:latin typeface="Fira Sans" panose="020B0503050000020004" pitchFamily="34" charset="0"/>
              </a:rPr>
              <a:t>uqcs</a:t>
            </a: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And no others</a:t>
            </a:r>
          </a:p>
        </p:txBody>
      </p:sp>
    </p:spTree>
    <p:extLst>
      <p:ext uri="{BB962C8B-B14F-4D97-AF65-F5344CB8AC3E}">
        <p14:creationId xmlns:p14="http://schemas.microsoft.com/office/powerpoint/2010/main" val="1584327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Some more grammar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F0476-048E-79F9-92E6-2FB16365BEAC}"/>
              </a:ext>
            </a:extLst>
          </p:cNvPr>
          <p:cNvSpPr txBox="1"/>
          <p:nvPr/>
        </p:nvSpPr>
        <p:spPr>
          <a:xfrm>
            <a:off x="1612784" y="2772372"/>
            <a:ext cx="10224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optionalName</a:t>
            </a:r>
            <a:r>
              <a:rPr lang="en-US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 ::= [ "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uqcs</a:t>
            </a:r>
            <a:r>
              <a:rPr lang="en-US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 ] // matches "" or "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uqcs</a:t>
            </a:r>
            <a:r>
              <a:rPr lang="en-US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endParaRPr lang="en-US" sz="24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B96E4-BF50-95F9-B1CD-26EB33C387BA}"/>
              </a:ext>
            </a:extLst>
          </p:cNvPr>
          <p:cNvSpPr txBox="1"/>
          <p:nvPr/>
        </p:nvSpPr>
        <p:spPr>
          <a:xfrm>
            <a:off x="1249960" y="1985996"/>
            <a:ext cx="824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Anything in square brackets is optional:</a:t>
            </a:r>
          </a:p>
        </p:txBody>
      </p:sp>
    </p:spTree>
    <p:extLst>
      <p:ext uri="{BB962C8B-B14F-4D97-AF65-F5344CB8AC3E}">
        <p14:creationId xmlns:p14="http://schemas.microsoft.com/office/powerpoint/2010/main" val="3105852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Some more grammar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F0476-048E-79F9-92E6-2FB16365BEAC}"/>
              </a:ext>
            </a:extLst>
          </p:cNvPr>
          <p:cNvSpPr txBox="1"/>
          <p:nvPr/>
        </p:nvSpPr>
        <p:spPr>
          <a:xfrm>
            <a:off x="1612784" y="2772372"/>
            <a:ext cx="10224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optionalName</a:t>
            </a:r>
            <a:r>
              <a:rPr lang="en-US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 ::= [ "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uqcs</a:t>
            </a:r>
            <a:r>
              <a:rPr lang="en-US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 ] // matches "" or "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uqcs</a:t>
            </a:r>
            <a:r>
              <a:rPr lang="en-US" sz="24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endParaRPr lang="en-US" sz="24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B96E4-BF50-95F9-B1CD-26EB33C387BA}"/>
              </a:ext>
            </a:extLst>
          </p:cNvPr>
          <p:cNvSpPr txBox="1"/>
          <p:nvPr/>
        </p:nvSpPr>
        <p:spPr>
          <a:xfrm>
            <a:off x="1249960" y="1985996"/>
            <a:ext cx="824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Anything in square brackets is optional: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68984-8D15-560A-9B0F-22707F1E743C}"/>
              </a:ext>
            </a:extLst>
          </p:cNvPr>
          <p:cNvSpPr txBox="1"/>
          <p:nvPr/>
        </p:nvSpPr>
        <p:spPr>
          <a:xfrm>
            <a:off x="1077361" y="4034308"/>
            <a:ext cx="912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Anything in curly brackets is matched 0 or more times (i.e. it can be repeated):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445BC-66D8-8648-821C-5433FB4A604C}"/>
              </a:ext>
            </a:extLst>
          </p:cNvPr>
          <p:cNvSpPr txBox="1"/>
          <p:nvPr/>
        </p:nvSpPr>
        <p:spPr>
          <a:xfrm>
            <a:off x="463491" y="5203911"/>
            <a:ext cx="121116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manyNames</a:t>
            </a:r>
            <a:r>
              <a:rPr lang="en-AU" sz="20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 ::= { "</a:t>
            </a:r>
            <a:r>
              <a:rPr lang="en-AU" sz="20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uqcs</a:t>
            </a:r>
            <a:r>
              <a:rPr lang="en-AU" sz="20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 } // matches "", "</a:t>
            </a:r>
            <a:r>
              <a:rPr lang="en-AU" sz="20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uqcs</a:t>
            </a:r>
            <a:r>
              <a:rPr lang="en-AU" sz="20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", "</a:t>
            </a:r>
            <a:r>
              <a:rPr lang="en-AU" sz="20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uqcsuqcs</a:t>
            </a:r>
            <a:r>
              <a:rPr lang="en-AU" sz="20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 "</a:t>
            </a:r>
            <a:r>
              <a:rPr lang="en-AU" sz="20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uqcsuqcsuqcs</a:t>
            </a:r>
            <a:r>
              <a:rPr lang="en-AU" sz="20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", “</a:t>
            </a:r>
            <a:r>
              <a:rPr lang="en-AU" sz="20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uq</a:t>
            </a:r>
            <a:endParaRPr lang="en-AU" sz="20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1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D1572E-35F2-4C21-AA69-B57A24824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49662"/>
            <a:ext cx="12192000" cy="1708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67392-DC2D-B5DC-B2CB-49A982D003FD}"/>
              </a:ext>
            </a:extLst>
          </p:cNvPr>
          <p:cNvSpPr/>
          <p:nvPr/>
        </p:nvSpPr>
        <p:spPr>
          <a:xfrm>
            <a:off x="0" y="4683967"/>
            <a:ext cx="12192000" cy="2174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4A9EC-EB08-98C0-35C8-632205D0A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8" y="5020660"/>
            <a:ext cx="8948048" cy="706641"/>
          </a:xfrm>
        </p:spPr>
        <p:txBody>
          <a:bodyPr anchor="b">
            <a:normAutofit/>
          </a:bodyPr>
          <a:lstStyle/>
          <a:p>
            <a:r>
              <a:rPr lang="en-AU" sz="2800" dirty="0">
                <a:latin typeface="Fira Sans SemiBold" panose="020B0603050000020004" pitchFamily="34" charset="0"/>
              </a:rPr>
              <a:t>parser combinators in n different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7741F-E9EF-FB1F-7C2B-39CD2F032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773" y="5927525"/>
            <a:ext cx="1436777" cy="365125"/>
          </a:xfrm>
        </p:spPr>
        <p:txBody>
          <a:bodyPr anchor="t">
            <a:normAutofit/>
          </a:bodyPr>
          <a:lstStyle/>
          <a:p>
            <a:r>
              <a:rPr lang="en-AU" sz="1600" dirty="0">
                <a:latin typeface="Fira Sans Light" panose="020B0403050000020004" pitchFamily="34" charset="0"/>
              </a:rPr>
              <a:t>(Where n ≥ 3)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FAC66B-7F2C-7763-ACE6-895D8561D865}"/>
              </a:ext>
            </a:extLst>
          </p:cNvPr>
          <p:cNvSpPr txBox="1"/>
          <p:nvPr/>
        </p:nvSpPr>
        <p:spPr>
          <a:xfrm>
            <a:off x="4914901" y="3100277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struct</a:t>
            </a:r>
            <a:r>
              <a:rPr lang="en-AU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 err="1">
                <a:solidFill>
                  <a:srgbClr val="0DB9D7"/>
                </a:solidFill>
                <a:effectLst/>
                <a:latin typeface="JetBrains Mono Regular" panose="02000009000000000000" pitchFamily="49" charset="0"/>
              </a:rPr>
              <a:t>parser_t</a:t>
            </a:r>
            <a:r>
              <a:rPr lang="en-AU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{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char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parse)(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char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*,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*,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data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}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49958-B987-6BBD-8E2D-3770C1C54DDA}"/>
              </a:ext>
            </a:extLst>
          </p:cNvPr>
          <p:cNvSpPr txBox="1"/>
          <p:nvPr/>
        </p:nvSpPr>
        <p:spPr>
          <a:xfrm>
            <a:off x="268255" y="215537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type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IResult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O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Error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&gt;&gt;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	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Result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&lt;(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O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),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Err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&gt;&gt;;</a:t>
            </a:r>
            <a:endParaRPr lang="pt-BR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54360-21DE-55F7-ABA3-BB803902F27B}"/>
              </a:ext>
            </a:extLst>
          </p:cNvPr>
          <p:cNvSpPr txBox="1"/>
          <p:nvPr/>
        </p:nvSpPr>
        <p:spPr>
          <a:xfrm>
            <a:off x="5561372" y="1393458"/>
            <a:ext cx="6699052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data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Parser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a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E0AF68"/>
                </a:solidFill>
                <a:effectLst/>
                <a:latin typeface="JetBrains Mono Regular" panose="02000009000000000000" pitchFamily="49" charset="0"/>
              </a:rPr>
              <a:t>P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String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-&gt;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Maybe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US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a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String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))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instance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Monad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Parser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where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US" b="0" i="1" dirty="0">
                <a:solidFill>
                  <a:srgbClr val="444B6A"/>
                </a:solidFill>
                <a:effectLst/>
                <a:latin typeface="JetBrains Mono Regular" panose="02000009000000000000" pitchFamily="49" charset="0"/>
              </a:rPr>
              <a:t>-- ...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14C0D-C9D8-F45D-CC82-1DBEFEF38765}"/>
              </a:ext>
            </a:extLst>
          </p:cNvPr>
          <p:cNvSpPr txBox="1"/>
          <p:nvPr/>
        </p:nvSpPr>
        <p:spPr>
          <a:xfrm>
            <a:off x="471881" y="512804"/>
            <a:ext cx="61281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0" i="1" dirty="0">
                <a:solidFill>
                  <a:srgbClr val="9D7CD8"/>
                </a:solidFill>
                <a:effectLst/>
                <a:latin typeface="JetBrains Mono Regular" panose="02000009000000000000" pitchFamily="49" charset="0"/>
              </a:rPr>
              <a:t>let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csv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 err="1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separatedList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sz="1600" b="0" dirty="0" err="1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separatedList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sz="1600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float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str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r>
              <a:rPr lang="en-AU" sz="1600" b="0" dirty="0">
                <a:solidFill>
                  <a:srgbClr val="9ECE6A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))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sz="1600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newline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8FFDE52-F464-DA1B-F8C2-4C88D1249A30}"/>
              </a:ext>
            </a:extLst>
          </p:cNvPr>
          <p:cNvSpPr txBox="1">
            <a:spLocks/>
          </p:cNvSpPr>
          <p:nvPr/>
        </p:nvSpPr>
        <p:spPr>
          <a:xfrm>
            <a:off x="3317032" y="5930889"/>
            <a:ext cx="1902668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>
                <a:latin typeface="Fira Sans Light" panose="020B0403050000020004" pitchFamily="34" charset="0"/>
              </a:rPr>
              <a:t>(by </a:t>
            </a:r>
            <a:r>
              <a:rPr lang="en-AU" sz="1600" dirty="0" err="1">
                <a:latin typeface="Fira Sans Light" panose="020B0403050000020004" pitchFamily="34" charset="0"/>
              </a:rPr>
              <a:t>villuna</a:t>
            </a:r>
            <a:r>
              <a:rPr lang="en-AU" sz="1600" dirty="0">
                <a:latin typeface="Fira Sans Light" panose="020B0403050000020004" pitchFamily="34" charset="0"/>
              </a:rPr>
              <a:t>)</a:t>
            </a:r>
          </a:p>
          <a:p>
            <a:endParaRPr lang="en-AU" sz="1600" dirty="0">
              <a:latin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71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A grammar that matches integers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8D498-0033-6D28-89FA-AECB103C13EB}"/>
              </a:ext>
            </a:extLst>
          </p:cNvPr>
          <p:cNvSpPr txBox="1"/>
          <p:nvPr/>
        </p:nvSpPr>
        <p:spPr>
          <a:xfrm>
            <a:off x="2661408" y="2180705"/>
            <a:ext cx="609460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integer ::= '0' | </a:t>
            </a:r>
            <a:r>
              <a:rPr lang="en-AU" sz="20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onenine</a:t>
            </a:r>
            <a:r>
              <a:rPr lang="en-AU" sz="20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 { digit }</a:t>
            </a:r>
            <a:endParaRPr lang="en-AU" sz="20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br>
              <a:rPr lang="en-AU" sz="20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</a:br>
            <a:r>
              <a:rPr lang="en-AU" sz="20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onenine</a:t>
            </a:r>
            <a:r>
              <a:rPr lang="en-AU" sz="20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 ::= '1' | ... | '9'</a:t>
            </a:r>
            <a:endParaRPr lang="en-AU" sz="20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br>
              <a:rPr lang="en-AU" sz="20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</a:br>
            <a:r>
              <a:rPr lang="en-AU" sz="20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digit ::= '0' | '1' | ... | '9'</a:t>
            </a:r>
            <a:endParaRPr lang="en-AU" sz="20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804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A grammar that matches integers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8D498-0033-6D28-89FA-AECB103C13EB}"/>
              </a:ext>
            </a:extLst>
          </p:cNvPr>
          <p:cNvSpPr txBox="1"/>
          <p:nvPr/>
        </p:nvSpPr>
        <p:spPr>
          <a:xfrm>
            <a:off x="2661408" y="2180705"/>
            <a:ext cx="609460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integer ::= '0' | </a:t>
            </a:r>
            <a:r>
              <a:rPr lang="en-AU" sz="20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onenine</a:t>
            </a:r>
            <a:r>
              <a:rPr lang="en-AU" sz="20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 { digit }</a:t>
            </a:r>
            <a:endParaRPr lang="en-AU" sz="20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br>
              <a:rPr lang="en-AU" sz="20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</a:br>
            <a:r>
              <a:rPr lang="en-AU" sz="2000" b="0" dirty="0" err="1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onenine</a:t>
            </a:r>
            <a:r>
              <a:rPr lang="en-AU" sz="20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 ::= '1' | ... | '9'</a:t>
            </a:r>
            <a:endParaRPr lang="en-AU" sz="20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br>
              <a:rPr lang="en-AU" sz="20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</a:br>
            <a:r>
              <a:rPr lang="en-AU" sz="20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digit ::= '0' | '1' | ... | '9'</a:t>
            </a:r>
            <a:endParaRPr lang="en-AU" sz="20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69BF5-670B-E2D2-3FF5-730ED7EF2737}"/>
              </a:ext>
            </a:extLst>
          </p:cNvPr>
          <p:cNvSpPr txBox="1"/>
          <p:nvPr/>
        </p:nvSpPr>
        <p:spPr>
          <a:xfrm>
            <a:off x="1077362" y="4784130"/>
            <a:ext cx="9862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You read this as “an integer is either 0, or a digit from 1-9,</a:t>
            </a:r>
          </a:p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followed by any number of digits from 0-9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109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DC3BC-091F-CFCB-D3E3-183F4ED753BC}"/>
              </a:ext>
            </a:extLst>
          </p:cNvPr>
          <p:cNvSpPr txBox="1"/>
          <p:nvPr/>
        </p:nvSpPr>
        <p:spPr>
          <a:xfrm>
            <a:off x="1164535" y="1845578"/>
            <a:ext cx="9862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3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artoon of a blue mouse&#10;&#10;Description automatically generated">
            <a:extLst>
              <a:ext uri="{FF2B5EF4-FFF2-40B4-BE49-F238E27FC236}">
                <a16:creationId xmlns:a16="http://schemas.microsoft.com/office/drawing/2014/main" id="{824CE4B3-AE96-6618-C08B-ED60D47EE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878" y="4158234"/>
            <a:ext cx="1568181" cy="2134416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D1572E-35F2-4C21-AA69-B57A24824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49662"/>
            <a:ext cx="12192000" cy="1708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67392-DC2D-B5DC-B2CB-49A982D003FD}"/>
              </a:ext>
            </a:extLst>
          </p:cNvPr>
          <p:cNvSpPr/>
          <p:nvPr/>
        </p:nvSpPr>
        <p:spPr>
          <a:xfrm>
            <a:off x="0" y="4683967"/>
            <a:ext cx="12192000" cy="2174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4A9EC-EB08-98C0-35C8-632205D0A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8" y="5020660"/>
            <a:ext cx="8948048" cy="706641"/>
          </a:xfrm>
        </p:spPr>
        <p:txBody>
          <a:bodyPr anchor="b">
            <a:normAutofit/>
          </a:bodyPr>
          <a:lstStyle/>
          <a:p>
            <a:r>
              <a:rPr lang="en-AU" sz="2800" dirty="0">
                <a:latin typeface="Fira Sans SemiBold" panose="020B0603050000020004" pitchFamily="34" charset="0"/>
              </a:rPr>
              <a:t>parser combinators in n different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7741F-E9EF-FB1F-7C2B-39CD2F032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773" y="5927525"/>
            <a:ext cx="1436777" cy="365125"/>
          </a:xfrm>
        </p:spPr>
        <p:txBody>
          <a:bodyPr anchor="t">
            <a:normAutofit/>
          </a:bodyPr>
          <a:lstStyle/>
          <a:p>
            <a:r>
              <a:rPr lang="en-AU" sz="1600" dirty="0">
                <a:latin typeface="Fira Sans Light" panose="020B0403050000020004" pitchFamily="34" charset="0"/>
              </a:rPr>
              <a:t>(Where n ≥ 3)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FAC66B-7F2C-7763-ACE6-895D8561D865}"/>
              </a:ext>
            </a:extLst>
          </p:cNvPr>
          <p:cNvSpPr txBox="1"/>
          <p:nvPr/>
        </p:nvSpPr>
        <p:spPr>
          <a:xfrm>
            <a:off x="4914901" y="3100277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struct</a:t>
            </a:r>
            <a:r>
              <a:rPr lang="en-AU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 err="1">
                <a:solidFill>
                  <a:srgbClr val="0DB9D7"/>
                </a:solidFill>
                <a:effectLst/>
                <a:latin typeface="JetBrains Mono Regular" panose="02000009000000000000" pitchFamily="49" charset="0"/>
              </a:rPr>
              <a:t>parser_t</a:t>
            </a:r>
            <a:r>
              <a:rPr lang="en-AU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{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char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parse)(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char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*,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*,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data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}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49958-B987-6BBD-8E2D-3770C1C54DDA}"/>
              </a:ext>
            </a:extLst>
          </p:cNvPr>
          <p:cNvSpPr txBox="1"/>
          <p:nvPr/>
        </p:nvSpPr>
        <p:spPr>
          <a:xfrm>
            <a:off x="268255" y="215537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type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IResult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O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Error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&gt;&gt;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	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Result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&lt;(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O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),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Err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&gt;&gt;;</a:t>
            </a:r>
            <a:endParaRPr lang="pt-BR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54360-21DE-55F7-ABA3-BB803902F27B}"/>
              </a:ext>
            </a:extLst>
          </p:cNvPr>
          <p:cNvSpPr txBox="1"/>
          <p:nvPr/>
        </p:nvSpPr>
        <p:spPr>
          <a:xfrm>
            <a:off x="5561372" y="1393458"/>
            <a:ext cx="6699052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data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Parser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a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E0AF68"/>
                </a:solidFill>
                <a:effectLst/>
                <a:latin typeface="JetBrains Mono Regular" panose="02000009000000000000" pitchFamily="49" charset="0"/>
              </a:rPr>
              <a:t>P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String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-&gt;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Maybe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US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a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String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))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instance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Monad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Parser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where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US" b="0" i="1" dirty="0">
                <a:solidFill>
                  <a:srgbClr val="444B6A"/>
                </a:solidFill>
                <a:effectLst/>
                <a:latin typeface="JetBrains Mono Regular" panose="02000009000000000000" pitchFamily="49" charset="0"/>
              </a:rPr>
              <a:t>-- ...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14C0D-C9D8-F45D-CC82-1DBEFEF38765}"/>
              </a:ext>
            </a:extLst>
          </p:cNvPr>
          <p:cNvSpPr txBox="1"/>
          <p:nvPr/>
        </p:nvSpPr>
        <p:spPr>
          <a:xfrm>
            <a:off x="471881" y="512804"/>
            <a:ext cx="61281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0" i="1" dirty="0">
                <a:solidFill>
                  <a:srgbClr val="9D7CD8"/>
                </a:solidFill>
                <a:effectLst/>
                <a:latin typeface="JetBrains Mono Regular" panose="02000009000000000000" pitchFamily="49" charset="0"/>
              </a:rPr>
              <a:t>let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csv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 err="1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separatedList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sz="1600" b="0" dirty="0" err="1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separatedList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sz="1600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float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str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r>
              <a:rPr lang="en-AU" sz="1600" b="0" dirty="0">
                <a:solidFill>
                  <a:srgbClr val="9ECE6A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))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sz="1600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newline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8FFDE52-F464-DA1B-F8C2-4C88D1249A30}"/>
              </a:ext>
            </a:extLst>
          </p:cNvPr>
          <p:cNvSpPr txBox="1">
            <a:spLocks/>
          </p:cNvSpPr>
          <p:nvPr/>
        </p:nvSpPr>
        <p:spPr>
          <a:xfrm>
            <a:off x="3317032" y="5930889"/>
            <a:ext cx="1902668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>
                <a:latin typeface="Fira Sans Light" panose="020B0403050000020004" pitchFamily="34" charset="0"/>
              </a:rPr>
              <a:t>(by </a:t>
            </a:r>
            <a:r>
              <a:rPr lang="en-AU" sz="1600" dirty="0" err="1">
                <a:latin typeface="Fira Sans Light" panose="020B0403050000020004" pitchFamily="34" charset="0"/>
              </a:rPr>
              <a:t>villuna</a:t>
            </a:r>
            <a:r>
              <a:rPr lang="en-AU" sz="1600" dirty="0">
                <a:latin typeface="Fira Sans Light" panose="020B0403050000020004" pitchFamily="34" charset="0"/>
              </a:rPr>
              <a:t>)</a:t>
            </a:r>
          </a:p>
          <a:p>
            <a:endParaRPr lang="en-AU" sz="1600" dirty="0">
              <a:latin typeface="Fira Sans Light" panose="020B0403050000020004" pitchFamily="34" charset="0"/>
            </a:endParaRPr>
          </a:p>
        </p:txBody>
      </p:sp>
      <p:pic>
        <p:nvPicPr>
          <p:cNvPr id="5" name="Picture 4" descr="Ferris holding the trans flag">
            <a:extLst>
              <a:ext uri="{FF2B5EF4-FFF2-40B4-BE49-F238E27FC236}">
                <a16:creationId xmlns:a16="http://schemas.microsoft.com/office/drawing/2014/main" id="{2FDED23C-09F3-3D0B-6E47-C5EEE195A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871" y="4013747"/>
            <a:ext cx="2263410" cy="226341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BEFCBD0-63AB-D2D2-4771-02973C49E8C6}"/>
              </a:ext>
            </a:extLst>
          </p:cNvPr>
          <p:cNvSpPr txBox="1">
            <a:spLocks/>
          </p:cNvSpPr>
          <p:nvPr/>
        </p:nvSpPr>
        <p:spPr>
          <a:xfrm>
            <a:off x="9905524" y="6385016"/>
            <a:ext cx="2171757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>
                <a:latin typeface="Fira Sans Light" panose="020B0403050000020004" pitchFamily="34" charset="0"/>
              </a:rPr>
              <a:t>Featuring Rust!!!!!!!!</a:t>
            </a:r>
          </a:p>
          <a:p>
            <a:endParaRPr lang="en-AU" sz="1600" dirty="0">
              <a:latin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41360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310B0-782D-AA04-0F29-1A216A490C20}"/>
              </a:ext>
            </a:extLst>
          </p:cNvPr>
          <p:cNvSpPr txBox="1"/>
          <p:nvPr/>
        </p:nvSpPr>
        <p:spPr>
          <a:xfrm>
            <a:off x="1281981" y="1795244"/>
            <a:ext cx="1005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  <a:latin typeface="Fira Sans" panose="020B0503050000020004" pitchFamily="34" charset="0"/>
              </a:rPr>
              <a:t>I go by many names</a:t>
            </a:r>
          </a:p>
        </p:txBody>
      </p:sp>
    </p:spTree>
    <p:extLst>
      <p:ext uri="{BB962C8B-B14F-4D97-AF65-F5344CB8AC3E}">
        <p14:creationId xmlns:p14="http://schemas.microsoft.com/office/powerpoint/2010/main" val="171065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310B0-782D-AA04-0F29-1A216A490C20}"/>
              </a:ext>
            </a:extLst>
          </p:cNvPr>
          <p:cNvSpPr txBox="1"/>
          <p:nvPr/>
        </p:nvSpPr>
        <p:spPr>
          <a:xfrm>
            <a:off x="1281981" y="1795244"/>
            <a:ext cx="100543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  <a:latin typeface="Fira Sans" panose="020B0503050000020004" pitchFamily="34" charset="0"/>
              </a:rPr>
              <a:t>I go by many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  <a:latin typeface="Fira Sans" panose="020B0503050000020004" pitchFamily="34" charset="0"/>
              </a:rPr>
              <a:t>Maths and Comp Sci student here at UQ (5</a:t>
            </a:r>
            <a:r>
              <a:rPr lang="en-AU" sz="2000" baseline="30000" dirty="0">
                <a:solidFill>
                  <a:schemeClr val="bg1"/>
                </a:solidFill>
                <a:latin typeface="Fira Sans" panose="020B0503050000020004" pitchFamily="34" charset="0"/>
              </a:rPr>
              <a:t>th</a:t>
            </a:r>
            <a:r>
              <a:rPr lang="en-AU" sz="2000" dirty="0">
                <a:solidFill>
                  <a:schemeClr val="bg1"/>
                </a:solidFill>
                <a:latin typeface="Fira Sans" panose="020B0503050000020004" pitchFamily="34" charset="0"/>
              </a:rPr>
              <a:t> year, wow)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0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310B0-782D-AA04-0F29-1A216A490C20}"/>
              </a:ext>
            </a:extLst>
          </p:cNvPr>
          <p:cNvSpPr txBox="1"/>
          <p:nvPr/>
        </p:nvSpPr>
        <p:spPr>
          <a:xfrm>
            <a:off x="1281981" y="1795244"/>
            <a:ext cx="100543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  <a:latin typeface="Fira Sans" panose="020B0503050000020004" pitchFamily="34" charset="0"/>
              </a:rPr>
              <a:t>I go by many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  <a:latin typeface="Fira Sans" panose="020B0503050000020004" pitchFamily="34" charset="0"/>
              </a:rPr>
              <a:t>Maths and Comp Sci student here at UQ (5</a:t>
            </a:r>
            <a:r>
              <a:rPr lang="en-AU" sz="2000" baseline="30000" dirty="0">
                <a:solidFill>
                  <a:schemeClr val="bg1"/>
                </a:solidFill>
                <a:latin typeface="Fira Sans" panose="020B0503050000020004" pitchFamily="34" charset="0"/>
              </a:rPr>
              <a:t>th</a:t>
            </a:r>
            <a:r>
              <a:rPr lang="en-AU" sz="2000" dirty="0">
                <a:solidFill>
                  <a:schemeClr val="bg1"/>
                </a:solidFill>
                <a:latin typeface="Fira Sans" panose="020B0503050000020004" pitchFamily="34" charset="0"/>
              </a:rPr>
              <a:t> year, wow)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I tutored COMP3400 last semester</a:t>
            </a:r>
          </a:p>
        </p:txBody>
      </p:sp>
    </p:spTree>
    <p:extLst>
      <p:ext uri="{BB962C8B-B14F-4D97-AF65-F5344CB8AC3E}">
        <p14:creationId xmlns:p14="http://schemas.microsoft.com/office/powerpoint/2010/main" val="163716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BF3-F8AF-C78D-D46C-4673A18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17057"/>
            <a:ext cx="9950103" cy="800226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310B0-782D-AA04-0F29-1A216A490C20}"/>
              </a:ext>
            </a:extLst>
          </p:cNvPr>
          <p:cNvSpPr txBox="1"/>
          <p:nvPr/>
        </p:nvSpPr>
        <p:spPr>
          <a:xfrm>
            <a:off x="1281981" y="1795244"/>
            <a:ext cx="73502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  <a:latin typeface="Fira Sans" panose="020B0503050000020004" pitchFamily="34" charset="0"/>
              </a:rPr>
              <a:t>I go by many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  <a:latin typeface="Fira Sans" panose="020B0503050000020004" pitchFamily="34" charset="0"/>
              </a:rPr>
              <a:t>Maths and Comp Sci student here at UQ (5</a:t>
            </a:r>
            <a:r>
              <a:rPr lang="en-AU" sz="2000" baseline="30000" dirty="0">
                <a:solidFill>
                  <a:schemeClr val="bg1"/>
                </a:solidFill>
                <a:latin typeface="Fira Sans" panose="020B0503050000020004" pitchFamily="34" charset="0"/>
              </a:rPr>
              <a:t>th</a:t>
            </a:r>
            <a:r>
              <a:rPr lang="en-AU" sz="2000" dirty="0">
                <a:solidFill>
                  <a:schemeClr val="bg1"/>
                </a:solidFill>
                <a:latin typeface="Fira Sans" panose="020B0503050000020004" pitchFamily="34" charset="0"/>
              </a:rPr>
              <a:t> year, wow)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I tutored COMP3400 last semester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Fira Sans" panose="020B0503050000020004" pitchFamily="34" charset="0"/>
              </a:rPr>
              <a:t>I’m currently writing this slides midnight last night :33333333</a:t>
            </a:r>
          </a:p>
        </p:txBody>
      </p:sp>
    </p:spTree>
    <p:extLst>
      <p:ext uri="{BB962C8B-B14F-4D97-AF65-F5344CB8AC3E}">
        <p14:creationId xmlns:p14="http://schemas.microsoft.com/office/powerpoint/2010/main" val="181432701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1368</Words>
  <Application>Microsoft Office PowerPoint</Application>
  <PresentationFormat>Widescreen</PresentationFormat>
  <Paragraphs>189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Avenir Next LT Pro</vt:lpstr>
      <vt:lpstr>Avenir Next LT Pro Light</vt:lpstr>
      <vt:lpstr>Fira Sans</vt:lpstr>
      <vt:lpstr>Fira Sans Light</vt:lpstr>
      <vt:lpstr>Fira Sans SemiBold</vt:lpstr>
      <vt:lpstr>JetBrains Mono Regular</vt:lpstr>
      <vt:lpstr>BlocksVTI</vt:lpstr>
      <vt:lpstr>parser combinators in n different languages</vt:lpstr>
      <vt:lpstr>parser combinators in n different languages</vt:lpstr>
      <vt:lpstr>parser combinators in n different languages</vt:lpstr>
      <vt:lpstr>parser combinators in n different languages</vt:lpstr>
      <vt:lpstr>About me</vt:lpstr>
      <vt:lpstr>About me</vt:lpstr>
      <vt:lpstr>About me</vt:lpstr>
      <vt:lpstr>About me</vt:lpstr>
      <vt:lpstr>About me</vt:lpstr>
      <vt:lpstr>Background – Why am I talking about parsers??</vt:lpstr>
      <vt:lpstr>Background – Why am I talking about parsers??</vt:lpstr>
      <vt:lpstr>Background – Why am I talking about parsers??</vt:lpstr>
      <vt:lpstr>Background – Why am I talking about parsers??</vt:lpstr>
      <vt:lpstr>Background – Why am I talking about parsers??</vt:lpstr>
      <vt:lpstr>Background – Why am I talking about parsers??</vt:lpstr>
      <vt:lpstr>Background – Why am I talking about parsers??</vt:lpstr>
      <vt:lpstr>Background – Why am I talking about parsers??</vt:lpstr>
      <vt:lpstr>Part 1 – What are we parsing anyway?</vt:lpstr>
      <vt:lpstr>First there is the format</vt:lpstr>
      <vt:lpstr>First there is the format</vt:lpstr>
      <vt:lpstr>First there is the format</vt:lpstr>
      <vt:lpstr>My first grammar</vt:lpstr>
      <vt:lpstr>My first grammar</vt:lpstr>
      <vt:lpstr>My first grammar</vt:lpstr>
      <vt:lpstr>My first grammar - Alternatives</vt:lpstr>
      <vt:lpstr>My first grammar - Sequences</vt:lpstr>
      <vt:lpstr>My first grammar</vt:lpstr>
      <vt:lpstr>Some more grammar rules</vt:lpstr>
      <vt:lpstr>Some more grammar rules</vt:lpstr>
      <vt:lpstr>A grammar that matches integers</vt:lpstr>
      <vt:lpstr>A grammar that matches integers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parser combinators in n different languages</dc:title>
  <dc:creator>Liam Borella</dc:creator>
  <cp:lastModifiedBy>Liam Borella</cp:lastModifiedBy>
  <cp:revision>3</cp:revision>
  <dcterms:created xsi:type="dcterms:W3CDTF">2023-10-11T04:53:57Z</dcterms:created>
  <dcterms:modified xsi:type="dcterms:W3CDTF">2023-10-16T14:36:56Z</dcterms:modified>
</cp:coreProperties>
</file>