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61" r:id="rId4"/>
    <p:sldId id="262" r:id="rId5"/>
    <p:sldId id="263" r:id="rId6"/>
    <p:sldId id="265" r:id="rId7"/>
    <p:sldId id="266" r:id="rId8"/>
    <p:sldId id="267" r:id="rId9"/>
    <p:sldId id="268" r:id="rId10"/>
    <p:sldId id="264" r:id="rId11"/>
    <p:sldId id="271" r:id="rId12"/>
    <p:sldId id="272" r:id="rId13"/>
    <p:sldId id="273" r:id="rId14"/>
    <p:sldId id="279" r:id="rId15"/>
    <p:sldId id="274" r:id="rId16"/>
    <p:sldId id="275" r:id="rId17"/>
    <p:sldId id="276" r:id="rId18"/>
    <p:sldId id="322" r:id="rId19"/>
    <p:sldId id="323" r:id="rId20"/>
    <p:sldId id="324" r:id="rId21"/>
    <p:sldId id="325" r:id="rId22"/>
    <p:sldId id="326" r:id="rId23"/>
    <p:sldId id="334" r:id="rId24"/>
    <p:sldId id="277" r:id="rId25"/>
    <p:sldId id="278" r:id="rId26"/>
    <p:sldId id="282" r:id="rId27"/>
    <p:sldId id="283" r:id="rId28"/>
    <p:sldId id="285" r:id="rId29"/>
    <p:sldId id="281" r:id="rId30"/>
    <p:sldId id="288" r:id="rId31"/>
    <p:sldId id="289" r:id="rId32"/>
    <p:sldId id="290" r:id="rId33"/>
    <p:sldId id="291" r:id="rId34"/>
    <p:sldId id="284" r:id="rId35"/>
    <p:sldId id="293" r:id="rId36"/>
    <p:sldId id="292" r:id="rId37"/>
    <p:sldId id="295" r:id="rId38"/>
    <p:sldId id="296" r:id="rId39"/>
    <p:sldId id="299" r:id="rId40"/>
    <p:sldId id="297" r:id="rId41"/>
    <p:sldId id="298" r:id="rId42"/>
    <p:sldId id="300" r:id="rId43"/>
    <p:sldId id="301" r:id="rId44"/>
    <p:sldId id="302" r:id="rId45"/>
    <p:sldId id="304" r:id="rId46"/>
    <p:sldId id="303" r:id="rId47"/>
    <p:sldId id="306" r:id="rId48"/>
    <p:sldId id="307" r:id="rId49"/>
    <p:sldId id="318" r:id="rId50"/>
    <p:sldId id="308" r:id="rId51"/>
    <p:sldId id="309" r:id="rId52"/>
    <p:sldId id="305" r:id="rId53"/>
    <p:sldId id="311" r:id="rId54"/>
    <p:sldId id="312" r:id="rId55"/>
    <p:sldId id="313" r:id="rId56"/>
    <p:sldId id="314" r:id="rId57"/>
    <p:sldId id="315" r:id="rId58"/>
    <p:sldId id="317" r:id="rId59"/>
    <p:sldId id="316" r:id="rId60"/>
    <p:sldId id="310" r:id="rId61"/>
    <p:sldId id="321" r:id="rId62"/>
    <p:sldId id="327" r:id="rId63"/>
    <p:sldId id="328" r:id="rId64"/>
    <p:sldId id="319" r:id="rId65"/>
    <p:sldId id="330" r:id="rId66"/>
    <p:sldId id="331" r:id="rId67"/>
    <p:sldId id="332" r:id="rId68"/>
    <p:sldId id="336" r:id="rId69"/>
    <p:sldId id="337" r:id="rId70"/>
    <p:sldId id="338" r:id="rId71"/>
    <p:sldId id="339" r:id="rId72"/>
    <p:sldId id="329" r:id="rId73"/>
    <p:sldId id="342" r:id="rId74"/>
    <p:sldId id="341" r:id="rId75"/>
    <p:sldId id="343" r:id="rId76"/>
    <p:sldId id="340" r:id="rId77"/>
    <p:sldId id="344" r:id="rId78"/>
    <p:sldId id="345" r:id="rId79"/>
    <p:sldId id="347" r:id="rId80"/>
    <p:sldId id="346" r:id="rId81"/>
    <p:sldId id="349" r:id="rId82"/>
    <p:sldId id="350" r:id="rId83"/>
    <p:sldId id="351" r:id="rId84"/>
    <p:sldId id="348" r:id="rId85"/>
    <p:sldId id="354" r:id="rId86"/>
    <p:sldId id="352" r:id="rId87"/>
    <p:sldId id="353" r:id="rId88"/>
    <p:sldId id="356" r:id="rId89"/>
    <p:sldId id="357" r:id="rId90"/>
    <p:sldId id="358" r:id="rId91"/>
    <p:sldId id="355" r:id="rId92"/>
    <p:sldId id="359" r:id="rId93"/>
    <p:sldId id="361" r:id="rId94"/>
    <p:sldId id="362" r:id="rId95"/>
    <p:sldId id="363" r:id="rId96"/>
    <p:sldId id="364" r:id="rId97"/>
    <p:sldId id="365" r:id="rId98"/>
    <p:sldId id="366" r:id="rId99"/>
    <p:sldId id="367" r:id="rId100"/>
    <p:sldId id="368" r:id="rId101"/>
    <p:sldId id="360" r:id="rId102"/>
    <p:sldId id="369" r:id="rId103"/>
    <p:sldId id="371" r:id="rId104"/>
    <p:sldId id="372" r:id="rId105"/>
    <p:sldId id="373" r:id="rId106"/>
    <p:sldId id="374" r:id="rId107"/>
    <p:sldId id="375" r:id="rId108"/>
    <p:sldId id="376" r:id="rId109"/>
    <p:sldId id="370" r:id="rId110"/>
    <p:sldId id="377" r:id="rId111"/>
    <p:sldId id="379" r:id="rId112"/>
    <p:sldId id="380" r:id="rId113"/>
    <p:sldId id="378" r:id="rId114"/>
    <p:sldId id="383" r:id="rId115"/>
    <p:sldId id="382" r:id="rId116"/>
    <p:sldId id="381"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E26"/>
    <a:srgbClr val="1A1B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10/17/2023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03997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9572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0811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58431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3451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2270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4298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8671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95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0895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10/17/2023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55039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A1B26"/>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10/17/2023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50281286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067392-DC2D-B5DC-B2CB-49A982D003FD}"/>
              </a:ext>
            </a:extLst>
          </p:cNvPr>
          <p:cNvSpPr/>
          <p:nvPr/>
        </p:nvSpPr>
        <p:spPr>
          <a:xfrm>
            <a:off x="0" y="4683967"/>
            <a:ext cx="12192000" cy="2174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C4A9EC-EB08-98C0-35C8-632205D0A01A}"/>
              </a:ext>
            </a:extLst>
          </p:cNvPr>
          <p:cNvSpPr>
            <a:spLocks noGrp="1"/>
          </p:cNvSpPr>
          <p:nvPr>
            <p:ph type="ctrTitle"/>
          </p:nvPr>
        </p:nvSpPr>
        <p:spPr>
          <a:xfrm>
            <a:off x="1087348" y="5020660"/>
            <a:ext cx="8948048" cy="706641"/>
          </a:xfrm>
        </p:spPr>
        <p:txBody>
          <a:bodyPr anchor="b">
            <a:normAutofit/>
          </a:bodyPr>
          <a:lstStyle/>
          <a:p>
            <a:r>
              <a:rPr lang="en-AU" sz="2800" dirty="0">
                <a:latin typeface="Fira Sans SemiBold" panose="020B0603050000020004" pitchFamily="34" charset="0"/>
              </a:rPr>
              <a:t>parser combinators in n different languages</a:t>
            </a:r>
          </a:p>
        </p:txBody>
      </p:sp>
      <p:sp>
        <p:nvSpPr>
          <p:cNvPr id="29" name="TextBox 28">
            <a:extLst>
              <a:ext uri="{FF2B5EF4-FFF2-40B4-BE49-F238E27FC236}">
                <a16:creationId xmlns:a16="http://schemas.microsoft.com/office/drawing/2014/main" id="{53FAC66B-7F2C-7763-ACE6-895D8561D865}"/>
              </a:ext>
            </a:extLst>
          </p:cNvPr>
          <p:cNvSpPr txBox="1"/>
          <p:nvPr/>
        </p:nvSpPr>
        <p:spPr>
          <a:xfrm>
            <a:off x="4914901" y="3100277"/>
            <a:ext cx="6097554" cy="1200329"/>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struct</a:t>
            </a:r>
            <a:r>
              <a:rPr lang="en-AU" b="0" dirty="0">
                <a:solidFill>
                  <a:srgbClr val="A9B1D6"/>
                </a:solidFill>
                <a:effectLst/>
                <a:latin typeface="JetBrains Mono Regular" panose="02000009000000000000" pitchFamily="49" charset="0"/>
              </a:rPr>
              <a:t> </a:t>
            </a:r>
            <a:r>
              <a:rPr lang="en-AU" b="0" dirty="0" err="1">
                <a:solidFill>
                  <a:srgbClr val="0DB9D7"/>
                </a:solidFill>
                <a:effectLst/>
                <a:latin typeface="JetBrains Mono Regular" panose="02000009000000000000" pitchFamily="49" charset="0"/>
              </a:rPr>
              <a:t>parser_t</a:t>
            </a:r>
            <a:r>
              <a:rPr lang="en-AU" b="0" dirty="0">
                <a:solidFill>
                  <a:srgbClr val="A9B1D6"/>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parse)(</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data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1" name="TextBox 30">
            <a:extLst>
              <a:ext uri="{FF2B5EF4-FFF2-40B4-BE49-F238E27FC236}">
                <a16:creationId xmlns:a16="http://schemas.microsoft.com/office/drawing/2014/main" id="{B6D49958-B987-6BBD-8E2D-3770C1C54DDA}"/>
              </a:ext>
            </a:extLst>
          </p:cNvPr>
          <p:cNvSpPr txBox="1"/>
          <p:nvPr/>
        </p:nvSpPr>
        <p:spPr>
          <a:xfrm>
            <a:off x="268255" y="2155372"/>
            <a:ext cx="6097554" cy="646331"/>
          </a:xfrm>
          <a:prstGeom prst="rect">
            <a:avLst/>
          </a:prstGeom>
          <a:noFill/>
        </p:spPr>
        <p:txBody>
          <a:bodyPr wrap="square">
            <a:spAutoFit/>
          </a:bodyPr>
          <a:lstStyle/>
          <a:p>
            <a:r>
              <a:rPr lang="pt-BR" b="0" dirty="0">
                <a:solidFill>
                  <a:srgbClr val="BB9AF7"/>
                </a:solidFill>
                <a:effectLst/>
                <a:latin typeface="JetBrains Mono Regular" panose="02000009000000000000" pitchFamily="49" charset="0"/>
              </a:rPr>
              <a:t>type</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IResult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Error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&gt;&gt;</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E</a:t>
            </a:r>
            <a:r>
              <a:rPr lang="pt-BR" b="0" dirty="0">
                <a:solidFill>
                  <a:srgbClr val="89DDFF"/>
                </a:solidFill>
                <a:effectLst/>
                <a:latin typeface="JetBrains Mono Regular" panose="02000009000000000000" pitchFamily="49" charset="0"/>
              </a:rPr>
              <a:t>&gt;&gt;;</a:t>
            </a:r>
            <a:endParaRPr lang="pt-BR" b="0" dirty="0">
              <a:solidFill>
                <a:srgbClr val="A9B1D6"/>
              </a:solidFill>
              <a:effectLst/>
              <a:latin typeface="JetBrains Mono Regular" panose="02000009000000000000" pitchFamily="49" charset="0"/>
            </a:endParaRPr>
          </a:p>
        </p:txBody>
      </p:sp>
      <p:sp>
        <p:nvSpPr>
          <p:cNvPr id="35" name="TextBox 34">
            <a:extLst>
              <a:ext uri="{FF2B5EF4-FFF2-40B4-BE49-F238E27FC236}">
                <a16:creationId xmlns:a16="http://schemas.microsoft.com/office/drawing/2014/main" id="{F8854360-21DE-55F7-ABA3-BB803902F27B}"/>
              </a:ext>
            </a:extLst>
          </p:cNvPr>
          <p:cNvSpPr txBox="1"/>
          <p:nvPr/>
        </p:nvSpPr>
        <p:spPr>
          <a:xfrm>
            <a:off x="5561372" y="1393458"/>
            <a:ext cx="6699052" cy="923330"/>
          </a:xfrm>
          <a:prstGeom prst="rect">
            <a:avLst/>
          </a:prstGeom>
          <a:noFill/>
          <a:effectLst/>
        </p:spPr>
        <p:txBody>
          <a:bodyPr wrap="square">
            <a:spAutoFit/>
          </a:bodyPr>
          <a:lstStyle/>
          <a:p>
            <a:r>
              <a:rPr lang="en-US" b="0" dirty="0">
                <a:solidFill>
                  <a:srgbClr val="89DDFF"/>
                </a:solidFill>
                <a:effectLst/>
                <a:latin typeface="JetBrains Mono Regular" panose="02000009000000000000" pitchFamily="49" charset="0"/>
              </a:rPr>
              <a:t>data</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C0CAF5"/>
                </a:solidFill>
                <a:effectLst/>
                <a:latin typeface="JetBrains Mono Regular" panose="02000009000000000000" pitchFamily="49" charset="0"/>
              </a:rPr>
              <a:t>a</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E0AF68"/>
                </a:solidFill>
                <a:effectLst/>
                <a:latin typeface="JetBrains Mono Regular" panose="02000009000000000000" pitchFamily="49" charset="0"/>
              </a:rPr>
              <a:t>P</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BB9AF7"/>
                </a:solidFill>
                <a:effectLst/>
                <a:latin typeface="JetBrains Mono Regular" panose="02000009000000000000" pitchFamily="49" charset="0"/>
              </a:rPr>
              <a:t>String</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-&gt;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Maybe</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C0CAF5"/>
                </a:solidFill>
                <a:effectLst/>
                <a:latin typeface="JetBrains Mono Regular" panose="02000009000000000000" pitchFamily="49" charset="0"/>
              </a:rPr>
              <a:t>a</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String</a:t>
            </a:r>
            <a:r>
              <a:rPr lang="en-US" b="0" dirty="0">
                <a:solidFill>
                  <a:srgbClr val="89DDFF"/>
                </a:solidFill>
                <a:effectLst/>
                <a:latin typeface="JetBrains Mono Regular" panose="02000009000000000000" pitchFamily="49" charset="0"/>
              </a:rPr>
              <a:t>))</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instance</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Monad</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where</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a:t>
            </a:r>
            <a:r>
              <a:rPr lang="en-US" b="0" i="1" dirty="0">
                <a:solidFill>
                  <a:srgbClr val="444B6A"/>
                </a:solidFill>
                <a:effectLst/>
                <a:latin typeface="JetBrains Mono Regular" panose="02000009000000000000" pitchFamily="49" charset="0"/>
              </a:rPr>
              <a:t>-- ...</a:t>
            </a:r>
            <a:endParaRPr lang="en-US" b="0" dirty="0">
              <a:solidFill>
                <a:srgbClr val="A9B1D6"/>
              </a:solidFill>
              <a:effectLst/>
              <a:latin typeface="JetBrains Mono Regular" panose="02000009000000000000" pitchFamily="49" charset="0"/>
            </a:endParaRPr>
          </a:p>
        </p:txBody>
      </p:sp>
      <p:sp>
        <p:nvSpPr>
          <p:cNvPr id="37" name="TextBox 36">
            <a:extLst>
              <a:ext uri="{FF2B5EF4-FFF2-40B4-BE49-F238E27FC236}">
                <a16:creationId xmlns:a16="http://schemas.microsoft.com/office/drawing/2014/main" id="{3F514C0D-C9D8-F45D-CC82-1DBEFEF38765}"/>
              </a:ext>
            </a:extLst>
          </p:cNvPr>
          <p:cNvSpPr txBox="1"/>
          <p:nvPr/>
        </p:nvSpPr>
        <p:spPr>
          <a:xfrm>
            <a:off x="471881" y="512804"/>
            <a:ext cx="6128158" cy="1077218"/>
          </a:xfrm>
          <a:prstGeom prst="rect">
            <a:avLst/>
          </a:prstGeom>
          <a:noFill/>
        </p:spPr>
        <p:txBody>
          <a:bodyPr wrap="square">
            <a:spAutoFit/>
          </a:bodyPr>
          <a:lstStyle/>
          <a:p>
            <a:r>
              <a:rPr lang="en-AU" sz="1600" b="0" i="1" dirty="0">
                <a:solidFill>
                  <a:srgbClr val="9D7CD8"/>
                </a:solidFill>
                <a:effectLst/>
                <a:latin typeface="JetBrains Mono Regular" panose="02000009000000000000" pitchFamily="49" charset="0"/>
              </a:rPr>
              <a:t>let</a:t>
            </a:r>
            <a:r>
              <a:rPr lang="en-AU" sz="1600" b="0" dirty="0">
                <a:solidFill>
                  <a:srgbClr val="A9B1D6"/>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csv</a:t>
            </a:r>
            <a:r>
              <a:rPr lang="en-AU" sz="1600" b="0" dirty="0">
                <a:solidFill>
                  <a:srgbClr val="A9B1D6"/>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float</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str</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newline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486768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Tree>
    <p:extLst>
      <p:ext uri="{BB962C8B-B14F-4D97-AF65-F5344CB8AC3E}">
        <p14:creationId xmlns:p14="http://schemas.microsoft.com/office/powerpoint/2010/main" val="4707780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FA5DC5-DF68-4872-5D3F-A7CEB7FC32CF}"/>
              </a:ext>
            </a:extLst>
          </p:cNvPr>
          <p:cNvSpPr txBox="1"/>
          <p:nvPr/>
        </p:nvSpPr>
        <p:spPr>
          <a:xfrm>
            <a:off x="1828101" y="277622"/>
            <a:ext cx="10363899" cy="6340197"/>
          </a:xfrm>
          <a:prstGeom prst="rect">
            <a:avLst/>
          </a:prstGeom>
          <a:noFill/>
        </p:spPr>
        <p:txBody>
          <a:bodyPr wrap="square">
            <a:spAutoFit/>
          </a:bodyPr>
          <a:lstStyle/>
          <a:p>
            <a:r>
              <a:rPr lang="en-AU" sz="1400" b="0" dirty="0">
                <a:solidFill>
                  <a:srgbClr val="7DCFFF"/>
                </a:solidFill>
                <a:effectLst/>
                <a:latin typeface="JetBrains Mono Regular" panose="02000009000000000000" pitchFamily="49" charset="0"/>
              </a:rPr>
              <a:t>export</a:t>
            </a:r>
            <a:r>
              <a:rPr lang="en-AU" sz="1400" b="0" dirty="0">
                <a:solidFill>
                  <a:srgbClr val="C0CA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function</a:t>
            </a:r>
            <a:r>
              <a:rPr lang="en-AU" sz="1400" b="0" dirty="0">
                <a:solidFill>
                  <a:srgbClr val="C0CAF5"/>
                </a:solidFill>
                <a:effectLst/>
                <a:latin typeface="JetBrains Mono Regular" panose="02000009000000000000" pitchFamily="49" charset="0"/>
              </a:rPr>
              <a:t> </a:t>
            </a:r>
            <a:r>
              <a:rPr lang="en-AU" sz="1400" b="0" dirty="0" err="1">
                <a:solidFill>
                  <a:srgbClr val="7AA2F7"/>
                </a:solidFill>
                <a:effectLst/>
                <a:latin typeface="JetBrains Mono Regular" panose="02000009000000000000" pitchFamily="49" charset="0"/>
              </a:rPr>
              <a:t>separatedList</a:t>
            </a:r>
            <a:r>
              <a:rPr lang="en-AU" sz="1400" b="0" dirty="0">
                <a:solidFill>
                  <a:srgbClr val="9ABDF5"/>
                </a:solidFill>
                <a:effectLst/>
                <a:latin typeface="JetBrains Mono Regular" panose="02000009000000000000" pitchFamily="49" charset="0"/>
              </a:rPr>
              <a:t>(</a:t>
            </a:r>
            <a:r>
              <a:rPr lang="en-AU" sz="1400" b="0" dirty="0">
                <a:solidFill>
                  <a:srgbClr val="E0AF68"/>
                </a:solidFill>
                <a:effectLst/>
                <a:latin typeface="JetBrains Mono Regular" panose="02000009000000000000" pitchFamily="49" charset="0"/>
              </a:rPr>
              <a:t>parser</a:t>
            </a:r>
            <a:r>
              <a:rPr lang="en-AU" sz="1400" b="0" dirty="0">
                <a:solidFill>
                  <a:srgbClr val="89DDFF"/>
                </a:solidFill>
                <a:effectLst/>
                <a:latin typeface="JetBrains Mono Regular" panose="02000009000000000000" pitchFamily="49" charset="0"/>
              </a:rPr>
              <a:t>,</a:t>
            </a:r>
            <a:r>
              <a:rPr lang="en-AU" sz="1400" b="0" dirty="0">
                <a:solidFill>
                  <a:srgbClr val="C0CAF5"/>
                </a:solidFill>
                <a:effectLst/>
                <a:latin typeface="JetBrains Mono Regular" panose="02000009000000000000" pitchFamily="49" charset="0"/>
              </a:rPr>
              <a:t> </a:t>
            </a:r>
            <a:r>
              <a:rPr lang="en-AU" sz="1400" b="0" dirty="0">
                <a:solidFill>
                  <a:srgbClr val="E0AF68"/>
                </a:solidFill>
                <a:effectLst/>
                <a:latin typeface="JetBrains Mono Regular" panose="02000009000000000000" pitchFamily="49" charset="0"/>
              </a:rPr>
              <a:t>separator</a:t>
            </a:r>
            <a:r>
              <a:rPr lang="en-AU" sz="1400" b="0" dirty="0">
                <a:solidFill>
                  <a:srgbClr val="9ABDF5"/>
                </a:solidFill>
                <a:effectLst/>
                <a:latin typeface="JetBrains Mono Regular" panose="02000009000000000000" pitchFamily="49" charset="0"/>
              </a:rPr>
              <a:t>)</a:t>
            </a:r>
            <a:r>
              <a:rPr lang="en-AU" sz="1400" b="0" dirty="0">
                <a:solidFill>
                  <a:srgbClr val="C0CAF5"/>
                </a:solidFill>
                <a:effectLst/>
                <a:latin typeface="JetBrains Mono Regular" panose="02000009000000000000" pitchFamily="49" charset="0"/>
              </a:rPr>
              <a:t> </a:t>
            </a:r>
            <a:r>
              <a:rPr lang="en-AU" sz="1400" b="0" dirty="0">
                <a:solidFill>
                  <a:srgbClr val="9ABDF5"/>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i="1" dirty="0">
                <a:solidFill>
                  <a:srgbClr val="BB9AF7"/>
                </a:solidFill>
                <a:effectLst/>
                <a:latin typeface="JetBrains Mono Regular" panose="02000009000000000000" pitchFamily="49" charset="0"/>
              </a:rPr>
              <a:t>return</a:t>
            </a:r>
            <a:r>
              <a:rPr lang="en-AU" sz="1400" b="0" dirty="0">
                <a:solidFill>
                  <a:srgbClr val="9ABDF5"/>
                </a:solidFill>
                <a:effectLst/>
                <a:latin typeface="JetBrains Mono Regular" panose="02000009000000000000" pitchFamily="49" charset="0"/>
              </a:rPr>
              <a:t> (</a:t>
            </a:r>
            <a:r>
              <a:rPr lang="en-AU" sz="1400" b="0" dirty="0">
                <a:solidFill>
                  <a:srgbClr val="E0AF68"/>
                </a:solidFill>
                <a:effectLst/>
                <a:latin typeface="JetBrains Mono Regular" panose="02000009000000000000" pitchFamily="49" charset="0"/>
              </a:rPr>
              <a:t>input</a:t>
            </a: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=&gt;</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i="1" dirty="0">
                <a:solidFill>
                  <a:srgbClr val="9D7CD8"/>
                </a:solidFill>
                <a:effectLst/>
                <a:latin typeface="JetBrains Mono Regular" panose="02000009000000000000" pitchFamily="49" charset="0"/>
              </a:rPr>
              <a:t>let</a:t>
            </a: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br>
              <a:rPr lang="en-AU" sz="1400" b="0" dirty="0">
                <a:solidFill>
                  <a:srgbClr val="A9B1D6"/>
                </a:solidFill>
                <a:effectLst/>
                <a:latin typeface="JetBrains Mono Regular" panose="02000009000000000000" pitchFamily="49" charset="0"/>
              </a:rPr>
            </a:br>
            <a:r>
              <a:rPr lang="en-AU" sz="1400" b="0" dirty="0">
                <a:solidFill>
                  <a:srgbClr val="89DDFF"/>
                </a:solidFill>
                <a:effectLst/>
                <a:latin typeface="JetBrains Mono Regular" panose="02000009000000000000" pitchFamily="49" charset="0"/>
              </a:rPr>
              <a:t>        </a:t>
            </a:r>
            <a:r>
              <a:rPr lang="en-AU" sz="1400" b="0" i="1" dirty="0">
                <a:solidFill>
                  <a:srgbClr val="444B6A"/>
                </a:solidFill>
                <a:effectLst/>
                <a:latin typeface="JetBrains Mono Regular" panose="02000009000000000000" pitchFamily="49" charset="0"/>
              </a:rPr>
              <a:t>// This is basically just the grammar for a nonempty list!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i="1" dirty="0">
                <a:solidFill>
                  <a:srgbClr val="9D7CD8"/>
                </a:solidFill>
                <a:effectLst/>
                <a:latin typeface="JetBrains Mono Regular" panose="02000009000000000000" pitchFamily="49" charset="0"/>
              </a:rPr>
              <a:t>let</a:t>
            </a: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list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7AA2F7"/>
                </a:solidFill>
                <a:effectLst/>
                <a:latin typeface="JetBrains Mono Regular" panose="02000009000000000000" pitchFamily="49" charset="0"/>
              </a:rPr>
              <a:t>seq</a:t>
            </a:r>
            <a:r>
              <a:rPr lang="en-AU" sz="1400" b="0" dirty="0">
                <a:solidFill>
                  <a:srgbClr val="9ABDF5"/>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parser</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err="1">
                <a:solidFill>
                  <a:srgbClr val="7AA2F7"/>
                </a:solidFill>
                <a:effectLst/>
                <a:latin typeface="JetBrains Mono Regular" panose="02000009000000000000" pitchFamily="49" charset="0"/>
              </a:rPr>
              <a:t>zeroOrMore</a:t>
            </a:r>
            <a:r>
              <a:rPr lang="en-AU" sz="1400" b="0" dirty="0">
                <a:solidFill>
                  <a:srgbClr val="9ABDF5"/>
                </a:solidFill>
                <a:effectLst/>
                <a:latin typeface="JetBrains Mono Regular" panose="02000009000000000000" pitchFamily="49" charset="0"/>
              </a:rPr>
              <a:t>(</a:t>
            </a:r>
            <a:r>
              <a:rPr lang="en-AU" sz="1400" b="0" dirty="0">
                <a:solidFill>
                  <a:srgbClr val="7AA2F7"/>
                </a:solidFill>
                <a:effectLst/>
                <a:latin typeface="JetBrains Mono Regular" panose="02000009000000000000" pitchFamily="49" charset="0"/>
              </a:rPr>
              <a:t>seq</a:t>
            </a:r>
            <a:r>
              <a:rPr lang="en-AU" sz="1400" b="0" dirty="0">
                <a:solidFill>
                  <a:srgbClr val="9ABDF5"/>
                </a:solidFill>
                <a:effectLst/>
                <a:latin typeface="JetBrains Mono Regular" panose="02000009000000000000" pitchFamily="49" charset="0"/>
              </a:rPr>
              <a:t>(</a:t>
            </a:r>
            <a:r>
              <a:rPr lang="en-AU" sz="1400" b="0" dirty="0">
                <a:solidFill>
                  <a:srgbClr val="C0CAF5"/>
                </a:solidFill>
                <a:effectLst/>
                <a:latin typeface="JetBrains Mono Regular" panose="02000009000000000000" pitchFamily="49" charset="0"/>
              </a:rPr>
              <a:t>separator</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parser</a:t>
            </a:r>
            <a:r>
              <a:rPr lang="en-AU" sz="1400" b="0" dirty="0">
                <a:solidFill>
                  <a:srgbClr val="9ABDF5"/>
                </a:solidFill>
                <a:effectLst/>
                <a:latin typeface="JetBrains Mono Regular" panose="02000009000000000000" pitchFamily="49" charset="0"/>
              </a:rPr>
              <a: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br>
              <a:rPr lang="en-AU" sz="1400" b="0" dirty="0">
                <a:solidFill>
                  <a:srgbClr val="A9B1D6"/>
                </a:solidFill>
                <a:effectLst/>
                <a:latin typeface="JetBrains Mono Regular" panose="02000009000000000000" pitchFamily="49" charset="0"/>
              </a:rPr>
            </a:b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try</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input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7AA2F7"/>
                </a:solidFill>
                <a:effectLst/>
                <a:latin typeface="JetBrains Mono Regular" panose="02000009000000000000" pitchFamily="49" charset="0"/>
              </a:rPr>
              <a:t>list</a:t>
            </a:r>
            <a:r>
              <a:rPr lang="en-AU" sz="1400" b="0" dirty="0">
                <a:solidFill>
                  <a:srgbClr val="9ABDF5"/>
                </a:solidFill>
                <a:effectLst/>
                <a:latin typeface="JetBrains Mono Regular" panose="02000009000000000000" pitchFamily="49" charset="0"/>
              </a:rPr>
              <a:t>(</a:t>
            </a:r>
            <a:r>
              <a:rPr lang="en-AU" sz="1400" b="0" dirty="0">
                <a:solidFill>
                  <a:srgbClr val="C0CAF5"/>
                </a:solidFill>
                <a:effectLst/>
                <a:latin typeface="JetBrains Mono Regular" panose="02000009000000000000" pitchFamily="49" charset="0"/>
              </a:rPr>
              <a:t>input</a:t>
            </a:r>
            <a:r>
              <a:rPr lang="en-AU" sz="1400" b="0" dirty="0">
                <a:solidFill>
                  <a:srgbClr val="9ABDF5"/>
                </a:solidFill>
                <a:effectLst/>
                <a:latin typeface="JetBrains Mono Regular" panose="02000009000000000000" pitchFamily="49" charset="0"/>
              </a:rPr>
              <a: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 </a:t>
            </a:r>
            <a:r>
              <a:rPr lang="en-AU" sz="1400" b="0" dirty="0">
                <a:solidFill>
                  <a:srgbClr val="BB9AF7"/>
                </a:solidFill>
                <a:effectLst/>
                <a:latin typeface="JetBrains Mono Regular" panose="02000009000000000000" pitchFamily="49" charset="0"/>
              </a:rPr>
              <a:t>catch</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89DDFF"/>
                </a:solidFill>
                <a:effectLst/>
                <a:latin typeface="JetBrains Mono Regular" panose="02000009000000000000" pitchFamily="49" charset="0"/>
              </a:rPr>
              <a:t>            </a:t>
            </a:r>
            <a:r>
              <a:rPr lang="en-AU" sz="1400" b="0" i="1" dirty="0">
                <a:solidFill>
                  <a:srgbClr val="444B6A"/>
                </a:solidFill>
                <a:effectLst/>
                <a:latin typeface="JetBrains Mono Regular" panose="02000009000000000000" pitchFamily="49" charset="0"/>
              </a:rPr>
              <a:t>// Parse this as an empty list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i="1" dirty="0">
                <a:solidFill>
                  <a:srgbClr val="BB9AF7"/>
                </a:solidFill>
                <a:effectLst/>
                <a:latin typeface="JetBrains Mono Regular" panose="02000009000000000000" pitchFamily="49" charset="0"/>
              </a:rPr>
              <a:t>return</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73DACA"/>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input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br>
              <a:rPr lang="en-AU" sz="1400" b="0" dirty="0">
                <a:solidFill>
                  <a:srgbClr val="A9B1D6"/>
                </a:solidFill>
                <a:effectLst/>
                <a:latin typeface="JetBrains Mono Regular" panose="02000009000000000000" pitchFamily="49" charset="0"/>
              </a:rPr>
            </a:br>
            <a:r>
              <a:rPr lang="en-AU" sz="1400" b="0" dirty="0">
                <a:solidFill>
                  <a:srgbClr val="9ABDF5"/>
                </a:solidFill>
                <a:effectLst/>
                <a:latin typeface="JetBrains Mono Regular" panose="02000009000000000000" pitchFamily="49" charset="0"/>
              </a:rPr>
              <a:t>        </a:t>
            </a:r>
            <a:r>
              <a:rPr lang="en-AU" sz="1400" b="0" i="1" dirty="0">
                <a:solidFill>
                  <a:srgbClr val="9D7CD8"/>
                </a:solidFill>
                <a:effectLst/>
                <a:latin typeface="JetBrains Mono Regular" panose="02000009000000000000" pitchFamily="49" charset="0"/>
              </a:rPr>
              <a:t>let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err="1">
                <a:solidFill>
                  <a:srgbClr val="BB9AF7"/>
                </a:solidFill>
                <a:effectLst/>
                <a:latin typeface="JetBrains Mono Regular" panose="02000009000000000000" pitchFamily="49" charset="0"/>
              </a:rPr>
              <a:t>firstElement</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err="1">
                <a:solidFill>
                  <a:srgbClr val="BB9AF7"/>
                </a:solidFill>
                <a:effectLst/>
                <a:latin typeface="JetBrains Mono Regular" panose="02000009000000000000" pitchFamily="49" charset="0"/>
              </a:rPr>
              <a:t>subsequentElements</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err="1">
                <a:solidFill>
                  <a:srgbClr val="C0CAF5"/>
                </a:solidFill>
                <a:effectLst/>
                <a:latin typeface="JetBrains Mono Regular" panose="02000009000000000000" pitchFamily="49" charset="0"/>
              </a:rPr>
              <a:t>subsequentElements</a:t>
            </a:r>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err="1">
                <a:solidFill>
                  <a:srgbClr val="C0CAF5"/>
                </a:solidFill>
                <a:effectLst/>
                <a:latin typeface="JetBrains Mono Regular" panose="02000009000000000000" pitchFamily="49" charset="0"/>
              </a:rPr>
              <a:t>subsequentElements</a:t>
            </a:r>
            <a:r>
              <a:rPr lang="en-AU" sz="1400" b="0" dirty="0" err="1">
                <a:solidFill>
                  <a:srgbClr val="89DDFF"/>
                </a:solidFill>
                <a:effectLst/>
                <a:latin typeface="JetBrains Mono Regular" panose="02000009000000000000" pitchFamily="49" charset="0"/>
              </a:rPr>
              <a:t>.</a:t>
            </a:r>
            <a:r>
              <a:rPr lang="en-AU" sz="1400" b="0" dirty="0" err="1">
                <a:solidFill>
                  <a:srgbClr val="7AA2F7"/>
                </a:solidFill>
                <a:effectLst/>
                <a:latin typeface="JetBrains Mono Regular" panose="02000009000000000000" pitchFamily="49" charset="0"/>
              </a:rPr>
              <a:t>map</a:t>
            </a:r>
            <a:r>
              <a:rPr lang="en-AU" sz="1400" b="0" dirty="0">
                <a:solidFill>
                  <a:srgbClr val="9ABDF5"/>
                </a:solidFill>
                <a:effectLst/>
                <a:latin typeface="JetBrains Mono Regular" panose="02000009000000000000" pitchFamily="49" charset="0"/>
              </a:rPr>
              <a:t>((</a:t>
            </a:r>
            <a:r>
              <a:rPr lang="en-AU" sz="1400" b="0" dirty="0">
                <a:solidFill>
                  <a:srgbClr val="E0AF68"/>
                </a:solidFill>
                <a:effectLst/>
                <a:latin typeface="JetBrains Mono Regular" panose="02000009000000000000" pitchFamily="49" charset="0"/>
              </a:rPr>
              <a:t>list</a:t>
            </a:r>
            <a:r>
              <a:rPr lang="en-AU" sz="1400" b="0" dirty="0">
                <a:solidFill>
                  <a:srgbClr val="9ABDF5"/>
                </a:solidFill>
                <a:effectLst/>
                <a:latin typeface="JetBrains Mono Regular" panose="02000009000000000000" pitchFamily="49" charset="0"/>
              </a:rPr>
              <a:t> </a:t>
            </a:r>
            <a:r>
              <a:rPr lang="en-AU" sz="1400" b="0" dirty="0">
                <a:solidFill>
                  <a:srgbClr val="BB9AF7"/>
                </a:solidFill>
                <a:effectLst/>
                <a:latin typeface="JetBrains Mono Regular" panose="02000009000000000000" pitchFamily="49" charset="0"/>
              </a:rPr>
              <a:t>=&gt;</a:t>
            </a:r>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list</a:t>
            </a:r>
            <a:r>
              <a:rPr lang="en-AU" sz="1400" b="0" dirty="0">
                <a:solidFill>
                  <a:srgbClr val="9ABDF5"/>
                </a:solidFill>
                <a:effectLst/>
                <a:latin typeface="JetBrains Mono Regular" panose="02000009000000000000" pitchFamily="49" charset="0"/>
              </a:rPr>
              <a:t>[</a:t>
            </a:r>
            <a:r>
              <a:rPr lang="en-AU" sz="1400" b="0" dirty="0">
                <a:solidFill>
                  <a:srgbClr val="FF9E64"/>
                </a:solidFill>
                <a:effectLst/>
                <a:latin typeface="JetBrains Mono Regular" panose="02000009000000000000" pitchFamily="49" charset="0"/>
              </a:rPr>
              <a:t>1</a:t>
            </a:r>
            <a:r>
              <a:rPr lang="en-AU" sz="1400" b="0" dirty="0">
                <a:solidFill>
                  <a:srgbClr val="9ABDF5"/>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br>
              <a:rPr lang="en-AU" sz="1400" b="0" dirty="0">
                <a:solidFill>
                  <a:srgbClr val="A9B1D6"/>
                </a:solidFill>
                <a:effectLst/>
                <a:latin typeface="JetBrains Mono Regular" panose="02000009000000000000" pitchFamily="49" charset="0"/>
              </a:rPr>
            </a:br>
            <a:r>
              <a:rPr lang="en-AU" sz="1400" b="0" dirty="0">
                <a:solidFill>
                  <a:srgbClr val="9ABDF5"/>
                </a:solidFill>
                <a:effectLst/>
                <a:latin typeface="JetBrains Mono Regular" panose="02000009000000000000" pitchFamily="49" charset="0"/>
              </a:rPr>
              <a:t>        </a:t>
            </a:r>
            <a:r>
              <a:rPr lang="en-AU" sz="1400" b="0" i="1" dirty="0">
                <a:solidFill>
                  <a:srgbClr val="BB9AF7"/>
                </a:solidFill>
                <a:effectLst/>
                <a:latin typeface="JetBrains Mono Regular" panose="02000009000000000000" pitchFamily="49" charset="0"/>
              </a:rPr>
              <a:t>return</a:t>
            </a:r>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73DACA"/>
                </a:solidFill>
                <a:effectLst/>
                <a:latin typeface="JetBrains Mono Regular" panose="02000009000000000000" pitchFamily="49" charset="0"/>
              </a:rPr>
              <a:t>value</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0" dirty="0" err="1">
                <a:solidFill>
                  <a:srgbClr val="7DCFFF"/>
                </a:solidFill>
                <a:effectLst/>
                <a:latin typeface="JetBrains Mono Regular" panose="02000009000000000000" pitchFamily="49" charset="0"/>
              </a:rPr>
              <a:t>firstElement</a:t>
            </a:r>
            <a:r>
              <a:rPr lang="en-AU" sz="1400" b="0" dirty="0">
                <a:solidFill>
                  <a:srgbClr val="89DDFF"/>
                </a:solidFill>
                <a:effectLst/>
                <a:latin typeface="JetBrains Mono Regular" panose="02000009000000000000" pitchFamily="49" charset="0"/>
              </a:rPr>
              <a:t>,</a:t>
            </a:r>
            <a:r>
              <a:rPr lang="en-AU" sz="1400" b="0" dirty="0">
                <a:solidFill>
                  <a:srgbClr val="9ABDF5"/>
                </a:solidFill>
                <a:effectLst/>
                <a:latin typeface="JetBrains Mono Regular" panose="02000009000000000000" pitchFamily="49" charset="0"/>
              </a:rPr>
              <a:t> </a:t>
            </a:r>
            <a:r>
              <a:rPr lang="en-AU" sz="1400" b="1" dirty="0">
                <a:solidFill>
                  <a:srgbClr val="F7768E"/>
                </a:solidFill>
                <a:effectLst/>
                <a:latin typeface="JetBrains Mono Regular" panose="02000009000000000000" pitchFamily="49" charset="0"/>
              </a:rPr>
              <a:t>...</a:t>
            </a:r>
            <a:r>
              <a:rPr lang="en-AU" sz="1400" b="0" dirty="0" err="1">
                <a:solidFill>
                  <a:srgbClr val="7DCFFF"/>
                </a:solidFill>
                <a:effectLst/>
                <a:latin typeface="JetBrains Mono Regular" panose="02000009000000000000" pitchFamily="49" charset="0"/>
              </a:rPr>
              <a:t>subsequentElements</a:t>
            </a:r>
            <a:r>
              <a:rPr lang="en-AU" sz="1400" b="0" dirty="0">
                <a:solidFill>
                  <a:srgbClr val="9ABDF5"/>
                </a:solidFill>
                <a:effectLst/>
                <a:latin typeface="JetBrains Mono Regular" panose="02000009000000000000" pitchFamily="49" charset="0"/>
              </a:rPr>
              <a: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C0CAF5"/>
                </a:solidFill>
                <a:effectLst/>
                <a:latin typeface="JetBrains Mono Regular" panose="02000009000000000000" pitchFamily="49" charset="0"/>
              </a:rPr>
              <a:t>input</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r>
              <a:rPr lang="en-AU" sz="1400" b="0" dirty="0">
                <a:solidFill>
                  <a:srgbClr val="89DDFF"/>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    }</a:t>
            </a:r>
            <a:endParaRPr lang="en-AU" sz="1400" b="0" dirty="0">
              <a:solidFill>
                <a:srgbClr val="A9B1D6"/>
              </a:solidFill>
              <a:effectLst/>
              <a:latin typeface="JetBrains Mono Regular" panose="02000009000000000000" pitchFamily="49" charset="0"/>
            </a:endParaRPr>
          </a:p>
          <a:p>
            <a:r>
              <a:rPr lang="en-AU" sz="1400" b="0" dirty="0">
                <a:solidFill>
                  <a:srgbClr val="9ABDF5"/>
                </a:solidFill>
                <a:effectLst/>
                <a:latin typeface="JetBrains Mono Regular" panose="02000009000000000000" pitchFamily="49" charset="0"/>
              </a:rPr>
              <a:t>}</a:t>
            </a:r>
            <a:endParaRPr lang="en-AU" sz="14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7555232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All together now</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220752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We now have a bunch of combinators which will make writing parsers significantly simpler.  Let’s rewrite this parser now using the combinators we’ve defined!</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2344633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Tree>
    <p:extLst>
      <p:ext uri="{BB962C8B-B14F-4D97-AF65-F5344CB8AC3E}">
        <p14:creationId xmlns:p14="http://schemas.microsoft.com/office/powerpoint/2010/main" val="32113918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Parser combinators are pretty cool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9104138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Parser combinators are pretty cool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They give us the power of recursive descent with the readability of a grammar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2728005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2031325"/>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Parser combinators are pretty cool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They give us the power of recursive descent with the readability of a grammar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parsers they give us look like a description of the format, not like a complex program</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3039224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have we learned?</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2585323"/>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Parser combinators are pretty cool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They give us the power of recursive descent with the readability of a grammar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parsers they give us look like a description of the format, not like a complex program</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err="1">
                <a:solidFill>
                  <a:schemeClr val="bg1"/>
                </a:solidFill>
                <a:latin typeface="Fira Sans" panose="020B0503050000020004" pitchFamily="34" charset="0"/>
              </a:rPr>
              <a:t>Javascript</a:t>
            </a:r>
            <a:r>
              <a:rPr lang="en-AU" dirty="0">
                <a:solidFill>
                  <a:schemeClr val="bg1"/>
                </a:solidFill>
                <a:latin typeface="Fira Sans" panose="020B0503050000020004" pitchFamily="34" charset="0"/>
              </a:rPr>
              <a:t> is not as bad a language as I thought it would be (very hard to admit)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5591317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2989149" y="784353"/>
            <a:ext cx="7250225" cy="1541334"/>
          </a:xfrm>
        </p:spPr>
        <p:txBody>
          <a:bodyPr>
            <a:normAutofit fontScale="90000"/>
          </a:bodyPr>
          <a:lstStyle/>
          <a:p>
            <a:r>
              <a:rPr lang="en-AU" dirty="0">
                <a:solidFill>
                  <a:schemeClr val="bg1"/>
                </a:solidFill>
                <a:latin typeface="Fira Sans" panose="020B0503050000020004" pitchFamily="34" charset="0"/>
              </a:rPr>
              <a:t>Part 4 – Static checking, error handling, and my favourite language - Rust</a:t>
            </a:r>
          </a:p>
        </p:txBody>
      </p:sp>
      <p:pic>
        <p:nvPicPr>
          <p:cNvPr id="6" name="Picture 5" descr="A cartoon of a hedgehog holding a book&#10;&#10;Description automatically generated">
            <a:extLst>
              <a:ext uri="{FF2B5EF4-FFF2-40B4-BE49-F238E27FC236}">
                <a16:creationId xmlns:a16="http://schemas.microsoft.com/office/drawing/2014/main" id="{D7D5A27D-A98A-698D-775A-5ACEB0B0D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825" y="2731959"/>
            <a:ext cx="2800350" cy="2722563"/>
          </a:xfrm>
          <a:prstGeom prst="rect">
            <a:avLst/>
          </a:prstGeom>
        </p:spPr>
      </p:pic>
      <p:sp>
        <p:nvSpPr>
          <p:cNvPr id="7" name="TextBox 6">
            <a:extLst>
              <a:ext uri="{FF2B5EF4-FFF2-40B4-BE49-F238E27FC236}">
                <a16:creationId xmlns:a16="http://schemas.microsoft.com/office/drawing/2014/main" id="{6B270DB2-8942-E3CE-6A2E-FAB404D6F79C}"/>
              </a:ext>
            </a:extLst>
          </p:cNvPr>
          <p:cNvSpPr txBox="1"/>
          <p:nvPr/>
        </p:nvSpPr>
        <p:spPr>
          <a:xfrm>
            <a:off x="4462462" y="5704315"/>
            <a:ext cx="3267075" cy="369332"/>
          </a:xfrm>
          <a:prstGeom prst="rect">
            <a:avLst/>
          </a:prstGeom>
          <a:noFill/>
        </p:spPr>
        <p:txBody>
          <a:bodyPr wrap="square" rtlCol="0">
            <a:spAutoFit/>
          </a:bodyPr>
          <a:lstStyle/>
          <a:p>
            <a:r>
              <a:rPr lang="en-AU" i="1" dirty="0">
                <a:solidFill>
                  <a:schemeClr val="bg1"/>
                </a:solidFill>
                <a:latin typeface="Fira Sans Light" panose="020B0403050000020004" pitchFamily="34" charset="0"/>
              </a:rPr>
              <a:t>aka Ferris learns how to read</a:t>
            </a:r>
          </a:p>
        </p:txBody>
      </p:sp>
    </p:spTree>
    <p:extLst>
      <p:ext uri="{BB962C8B-B14F-4D97-AF65-F5344CB8AC3E}">
        <p14:creationId xmlns:p14="http://schemas.microsoft.com/office/powerpoint/2010/main" val="10548556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2989149" y="632811"/>
            <a:ext cx="7250225" cy="1541334"/>
          </a:xfrm>
        </p:spPr>
        <p:txBody>
          <a:bodyPr>
            <a:normAutofit fontScale="90000"/>
          </a:bodyPr>
          <a:lstStyle/>
          <a:p>
            <a:r>
              <a:rPr lang="en-AU" dirty="0">
                <a:solidFill>
                  <a:schemeClr val="bg1"/>
                </a:solidFill>
                <a:latin typeface="Fira Sans" panose="020B0503050000020004" pitchFamily="34" charset="0"/>
              </a:rPr>
              <a:t>Part 4 – Static checking, error handling, and my favourite language - Rust</a:t>
            </a:r>
          </a:p>
        </p:txBody>
      </p:sp>
      <p:pic>
        <p:nvPicPr>
          <p:cNvPr id="6" name="Picture 5" descr="A cartoon of a hedgehog holding a book&#10;&#10;Description automatically generated">
            <a:extLst>
              <a:ext uri="{FF2B5EF4-FFF2-40B4-BE49-F238E27FC236}">
                <a16:creationId xmlns:a16="http://schemas.microsoft.com/office/drawing/2014/main" id="{D7D5A27D-A98A-698D-775A-5ACEB0B0D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823" y="2577948"/>
            <a:ext cx="2800350" cy="2722563"/>
          </a:xfrm>
          <a:prstGeom prst="rect">
            <a:avLst/>
          </a:prstGeom>
        </p:spPr>
      </p:pic>
      <p:sp>
        <p:nvSpPr>
          <p:cNvPr id="7" name="TextBox 6">
            <a:extLst>
              <a:ext uri="{FF2B5EF4-FFF2-40B4-BE49-F238E27FC236}">
                <a16:creationId xmlns:a16="http://schemas.microsoft.com/office/drawing/2014/main" id="{6B270DB2-8942-E3CE-6A2E-FAB404D6F79C}"/>
              </a:ext>
            </a:extLst>
          </p:cNvPr>
          <p:cNvSpPr txBox="1"/>
          <p:nvPr/>
        </p:nvSpPr>
        <p:spPr>
          <a:xfrm>
            <a:off x="4462461" y="5704315"/>
            <a:ext cx="3267075" cy="369332"/>
          </a:xfrm>
          <a:prstGeom prst="rect">
            <a:avLst/>
          </a:prstGeom>
          <a:noFill/>
        </p:spPr>
        <p:txBody>
          <a:bodyPr wrap="square" rtlCol="0">
            <a:spAutoFit/>
          </a:bodyPr>
          <a:lstStyle/>
          <a:p>
            <a:r>
              <a:rPr lang="en-AU" i="1" dirty="0">
                <a:solidFill>
                  <a:schemeClr val="bg1"/>
                </a:solidFill>
                <a:latin typeface="Fira Sans Light" panose="020B0403050000020004" pitchFamily="34" charset="0"/>
              </a:rPr>
              <a:t>aka Ferris learns how to read</a:t>
            </a:r>
          </a:p>
        </p:txBody>
      </p:sp>
      <p:sp>
        <p:nvSpPr>
          <p:cNvPr id="8" name="TextBox 7">
            <a:extLst>
              <a:ext uri="{FF2B5EF4-FFF2-40B4-BE49-F238E27FC236}">
                <a16:creationId xmlns:a16="http://schemas.microsoft.com/office/drawing/2014/main" id="{5C0D2E7C-4B91-89F6-7BC9-5E07948AB365}"/>
              </a:ext>
            </a:extLst>
          </p:cNvPr>
          <p:cNvSpPr txBox="1"/>
          <p:nvPr/>
        </p:nvSpPr>
        <p:spPr>
          <a:xfrm>
            <a:off x="3624262" y="6138774"/>
            <a:ext cx="4995863" cy="369332"/>
          </a:xfrm>
          <a:prstGeom prst="rect">
            <a:avLst/>
          </a:prstGeom>
          <a:noFill/>
        </p:spPr>
        <p:txBody>
          <a:bodyPr wrap="square" rtlCol="0">
            <a:spAutoFit/>
          </a:bodyPr>
          <a:lstStyle/>
          <a:p>
            <a:r>
              <a:rPr lang="en-AU" i="1" dirty="0">
                <a:solidFill>
                  <a:schemeClr val="bg1"/>
                </a:solidFill>
                <a:latin typeface="Fira Sans Light" panose="020B0403050000020004" pitchFamily="34" charset="0"/>
              </a:rPr>
              <a:t>yes I changed the colour theme for this section</a:t>
            </a:r>
          </a:p>
        </p:txBody>
      </p:sp>
    </p:spTree>
    <p:extLst>
      <p:ext uri="{BB962C8B-B14F-4D97-AF65-F5344CB8AC3E}">
        <p14:creationId xmlns:p14="http://schemas.microsoft.com/office/powerpoint/2010/main" val="42349397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Reinventing the wheel is fun, but…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So far, we’ve made all our combinators and parsers ourself… but you wouldn’t really want to do that.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So for the rust section, let’s look at a pre-existing combinator library called nom</a:t>
            </a:r>
          </a:p>
        </p:txBody>
      </p:sp>
      <p:pic>
        <p:nvPicPr>
          <p:cNvPr id="5" name="Picture 4" descr="A cartoon of a purple monster&#10;&#10;Description automatically generated">
            <a:extLst>
              <a:ext uri="{FF2B5EF4-FFF2-40B4-BE49-F238E27FC236}">
                <a16:creationId xmlns:a16="http://schemas.microsoft.com/office/drawing/2014/main" id="{8B1E71C3-BF37-11BA-AE77-563506803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409" y="3812094"/>
            <a:ext cx="2539682" cy="1739682"/>
          </a:xfrm>
          <a:prstGeom prst="rect">
            <a:avLst/>
          </a:prstGeom>
        </p:spPr>
      </p:pic>
      <p:sp>
        <p:nvSpPr>
          <p:cNvPr id="6" name="TextBox 5">
            <a:extLst>
              <a:ext uri="{FF2B5EF4-FFF2-40B4-BE49-F238E27FC236}">
                <a16:creationId xmlns:a16="http://schemas.microsoft.com/office/drawing/2014/main" id="{4FBCCC65-5029-D53B-06BA-58A0CE9D8F46}"/>
              </a:ext>
            </a:extLst>
          </p:cNvPr>
          <p:cNvSpPr txBox="1"/>
          <p:nvPr/>
        </p:nvSpPr>
        <p:spPr>
          <a:xfrm>
            <a:off x="4386262" y="5709695"/>
            <a:ext cx="2847975" cy="369332"/>
          </a:xfrm>
          <a:prstGeom prst="rect">
            <a:avLst/>
          </a:prstGeom>
          <a:noFill/>
        </p:spPr>
        <p:txBody>
          <a:bodyPr wrap="square" rtlCol="0">
            <a:spAutoFit/>
          </a:bodyPr>
          <a:lstStyle/>
          <a:p>
            <a:r>
              <a:rPr lang="en-AU" i="1" dirty="0">
                <a:solidFill>
                  <a:schemeClr val="bg1"/>
                </a:solidFill>
                <a:latin typeface="Fira Sans Light" panose="020B0403050000020004" pitchFamily="34" charset="0"/>
              </a:rPr>
              <a:t>“Eating data byte by byte”</a:t>
            </a:r>
          </a:p>
        </p:txBody>
      </p:sp>
    </p:spTree>
    <p:extLst>
      <p:ext uri="{BB962C8B-B14F-4D97-AF65-F5344CB8AC3E}">
        <p14:creationId xmlns:p14="http://schemas.microsoft.com/office/powerpoint/2010/main" val="55969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570115"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p:txBody>
      </p:sp>
    </p:spTree>
    <p:extLst>
      <p:ext uri="{BB962C8B-B14F-4D97-AF65-F5344CB8AC3E}">
        <p14:creationId xmlns:p14="http://schemas.microsoft.com/office/powerpoint/2010/main" val="18733494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the type of a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has static typing, which makes our parsers more robust at the expense of some ergonomics</a:t>
            </a:r>
          </a:p>
        </p:txBody>
      </p:sp>
    </p:spTree>
    <p:extLst>
      <p:ext uri="{BB962C8B-B14F-4D97-AF65-F5344CB8AC3E}">
        <p14:creationId xmlns:p14="http://schemas.microsoft.com/office/powerpoint/2010/main" val="1287271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the type of a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has static typing, which makes our parsers more robust at the expense of some ergonomics</a:t>
            </a:r>
          </a:p>
          <a:p>
            <a:pPr marL="285750" indent="-285750">
              <a:buFont typeface="Arial" panose="020B0604020202020204" pitchFamily="34" charset="0"/>
              <a:buChar char="•"/>
            </a:pPr>
            <a:r>
              <a:rPr lang="en-AU" dirty="0">
                <a:solidFill>
                  <a:schemeClr val="bg1"/>
                </a:solidFill>
                <a:latin typeface="Fira Sans" panose="020B0503050000020004" pitchFamily="34" charset="0"/>
              </a:rPr>
              <a:t>The type of a parser function in nom looks like this:</a:t>
            </a:r>
          </a:p>
        </p:txBody>
      </p:sp>
      <p:sp>
        <p:nvSpPr>
          <p:cNvPr id="7" name="TextBox 6">
            <a:extLst>
              <a:ext uri="{FF2B5EF4-FFF2-40B4-BE49-F238E27FC236}">
                <a16:creationId xmlns:a16="http://schemas.microsoft.com/office/drawing/2014/main" id="{E9F9E943-C52A-46AE-6544-9CD3372F0703}"/>
              </a:ext>
            </a:extLst>
          </p:cNvPr>
          <p:cNvSpPr txBox="1"/>
          <p:nvPr/>
        </p:nvSpPr>
        <p:spPr>
          <a:xfrm>
            <a:off x="1164535" y="3103057"/>
            <a:ext cx="6486525" cy="3662541"/>
          </a:xfrm>
          <a:prstGeom prst="rect">
            <a:avLst/>
          </a:prstGeom>
          <a:noFill/>
        </p:spPr>
        <p:txBody>
          <a:bodyPr wrap="square">
            <a:spAutoFit/>
          </a:bodyPr>
          <a:lstStyle/>
          <a:p>
            <a:r>
              <a:rPr lang="en-AU" sz="1600" b="0" i="1" dirty="0">
                <a:solidFill>
                  <a:srgbClr val="BBBBBB"/>
                </a:solidFill>
                <a:effectLst/>
                <a:latin typeface="JetBrains Mono Regular" panose="02000009000000000000" pitchFamily="49" charset="0"/>
              </a:rPr>
              <a:t>// Defined in the standard library -</a:t>
            </a:r>
            <a:endParaRPr lang="en-AU" sz="1600" b="0" dirty="0">
              <a:solidFill>
                <a:srgbClr val="BBBBBB"/>
              </a:solidFill>
              <a:effectLst/>
              <a:latin typeface="JetBrains Mono Regular" panose="02000009000000000000" pitchFamily="49" charset="0"/>
            </a:endParaRPr>
          </a:p>
          <a:p>
            <a:r>
              <a:rPr lang="en-AU" sz="1600" b="0" i="1" dirty="0">
                <a:solidFill>
                  <a:srgbClr val="BBBBBB"/>
                </a:solidFill>
                <a:effectLst/>
                <a:latin typeface="JetBrains Mono Regular" panose="02000009000000000000" pitchFamily="49" charset="0"/>
              </a:rPr>
              <a:t>// this is how rust handles errors</a:t>
            </a:r>
            <a:endParaRPr lang="en-AU" sz="1600" b="0" dirty="0">
              <a:solidFill>
                <a:srgbClr val="BBBBBB"/>
              </a:solidFill>
              <a:effectLst/>
              <a:latin typeface="JetBrains Mono Regular" panose="02000009000000000000" pitchFamily="49" charset="0"/>
            </a:endParaRPr>
          </a:p>
          <a:p>
            <a:r>
              <a:rPr lang="en-AU" sz="1600" b="0" i="1" dirty="0" err="1">
                <a:solidFill>
                  <a:srgbClr val="B877DB"/>
                </a:solidFill>
                <a:effectLst/>
                <a:latin typeface="JetBrains Mono Regular" panose="02000009000000000000" pitchFamily="49" charset="0"/>
              </a:rPr>
              <a:t>enum</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Result</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 {</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Ok</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T</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br>
              <a:rPr lang="en-AU" sz="1600" b="0" dirty="0">
                <a:solidFill>
                  <a:srgbClr val="BBBBBB"/>
                </a:solidFill>
                <a:effectLst/>
                <a:latin typeface="JetBrains Mono Regular" panose="02000009000000000000" pitchFamily="49" charset="0"/>
              </a:rPr>
            </a:br>
            <a:r>
              <a:rPr lang="en-AU" sz="1600" b="0" i="1" dirty="0" err="1">
                <a:solidFill>
                  <a:srgbClr val="B877DB"/>
                </a:solidFill>
                <a:effectLst/>
                <a:latin typeface="JetBrains Mono Regular" panose="02000009000000000000" pitchFamily="49" charset="0"/>
              </a:rPr>
              <a:t>enum</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 {</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Incomplete</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Needed</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Error</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Failure</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br>
              <a:rPr lang="en-AU" sz="1600" b="0" dirty="0">
                <a:solidFill>
                  <a:srgbClr val="BBBBBB"/>
                </a:solidFill>
                <a:effectLst/>
                <a:latin typeface="JetBrains Mono Regular" panose="02000009000000000000" pitchFamily="49" charset="0"/>
              </a:rPr>
            </a:br>
            <a:r>
              <a:rPr lang="en-AU" sz="1600" b="0" i="1" dirty="0" err="1">
                <a:solidFill>
                  <a:srgbClr val="B877DB"/>
                </a:solidFill>
                <a:effectLst/>
                <a:latin typeface="JetBrains Mono Regular" panose="02000009000000000000" pitchFamily="49" charset="0"/>
              </a:rPr>
              <a:t>fn</a:t>
            </a:r>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parser</a:t>
            </a:r>
            <a:r>
              <a:rPr lang="en-AU" sz="1600" b="0" dirty="0">
                <a:solidFill>
                  <a:srgbClr val="F09483"/>
                </a:solidFill>
                <a:effectLst/>
                <a:latin typeface="JetBrains Mono Regular" panose="02000009000000000000" pitchFamily="49" charset="0"/>
              </a:rPr>
              <a:t>(</a:t>
            </a:r>
            <a:r>
              <a:rPr lang="en-AU" sz="1600" b="0" dirty="0">
                <a:solidFill>
                  <a:srgbClr val="E95678"/>
                </a:solidFill>
                <a:effectLst/>
                <a:latin typeface="JetBrains Mono Regular" panose="02000009000000000000" pitchFamily="49" charset="0"/>
              </a:rPr>
              <a:t>input</a:t>
            </a:r>
            <a:r>
              <a:rPr lang="en-AU" sz="1600" b="0" i="1" dirty="0">
                <a:solidFill>
                  <a:srgbClr val="BBBBBB"/>
                </a:solidFill>
                <a:effectLst/>
                <a:latin typeface="JetBrains Mono Regular" panose="02000009000000000000" pitchFamily="49" charset="0"/>
              </a:rPr>
              <a: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I</a:t>
            </a:r>
            <a:r>
              <a:rPr lang="en-AU" sz="1600" b="0" dirty="0">
                <a:solidFill>
                  <a:srgbClr val="F09483"/>
                </a:solidFill>
                <a:effectLst/>
                <a:latin typeface="JetBrains Mono Regular" panose="02000009000000000000" pitchFamily="49" charset="0"/>
              </a:rPr>
              <a:t>) </a:t>
            </a:r>
            <a:r>
              <a:rPr lang="en-AU" sz="1600" b="0" i="1" dirty="0">
                <a:solidFill>
                  <a:srgbClr val="BBBBBB"/>
                </a:solidFill>
                <a:effectLst/>
                <a:latin typeface="JetBrains Mono Regular" panose="02000009000000000000" pitchFamily="49" charset="0"/>
              </a:rPr>
              <a:t>-&gt;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Result</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I</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O</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&gt;&gt;</a:t>
            </a:r>
            <a:endParaRPr lang="en-AU" sz="1600" b="0" dirty="0">
              <a:solidFill>
                <a:srgbClr val="BBBBBB"/>
              </a:solidFill>
              <a:effectLst/>
              <a:latin typeface="JetBrains Mono Regular" panose="02000009000000000000" pitchFamily="49" charset="0"/>
            </a:endParaRPr>
          </a:p>
        </p:txBody>
      </p:sp>
    </p:spTree>
    <p:extLst>
      <p:ext uri="{BB962C8B-B14F-4D97-AF65-F5344CB8AC3E}">
        <p14:creationId xmlns:p14="http://schemas.microsoft.com/office/powerpoint/2010/main" val="3737830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8096A62-2BA0-3BE0-F235-0883E2C5A5F0}"/>
              </a:ext>
            </a:extLst>
          </p:cNvPr>
          <p:cNvSpPr txBox="1"/>
          <p:nvPr/>
        </p:nvSpPr>
        <p:spPr>
          <a:xfrm>
            <a:off x="1164535" y="3103057"/>
            <a:ext cx="6486525" cy="3662541"/>
          </a:xfrm>
          <a:prstGeom prst="rect">
            <a:avLst/>
          </a:prstGeom>
          <a:noFill/>
        </p:spPr>
        <p:txBody>
          <a:bodyPr wrap="square">
            <a:spAutoFit/>
          </a:bodyPr>
          <a:lstStyle/>
          <a:p>
            <a:r>
              <a:rPr lang="en-AU" sz="1600" b="0" i="1" dirty="0">
                <a:solidFill>
                  <a:srgbClr val="BBBBBB"/>
                </a:solidFill>
                <a:effectLst/>
                <a:latin typeface="JetBrains Mono Regular" panose="02000009000000000000" pitchFamily="49" charset="0"/>
              </a:rPr>
              <a:t>// Defined in the standard library -</a:t>
            </a:r>
            <a:endParaRPr lang="en-AU" sz="1600" b="0" dirty="0">
              <a:solidFill>
                <a:srgbClr val="BBBBBB"/>
              </a:solidFill>
              <a:effectLst/>
              <a:latin typeface="JetBrains Mono Regular" panose="02000009000000000000" pitchFamily="49" charset="0"/>
            </a:endParaRPr>
          </a:p>
          <a:p>
            <a:r>
              <a:rPr lang="en-AU" sz="1600" b="0" i="1" dirty="0">
                <a:solidFill>
                  <a:srgbClr val="BBBBBB"/>
                </a:solidFill>
                <a:effectLst/>
                <a:latin typeface="JetBrains Mono Regular" panose="02000009000000000000" pitchFamily="49" charset="0"/>
              </a:rPr>
              <a:t>// this is how rust handles errors</a:t>
            </a:r>
            <a:endParaRPr lang="en-AU" sz="1600" b="0" dirty="0">
              <a:solidFill>
                <a:srgbClr val="BBBBBB"/>
              </a:solidFill>
              <a:effectLst/>
              <a:latin typeface="JetBrains Mono Regular" panose="02000009000000000000" pitchFamily="49" charset="0"/>
            </a:endParaRPr>
          </a:p>
          <a:p>
            <a:r>
              <a:rPr lang="en-AU" sz="1600" b="0" i="1" dirty="0" err="1">
                <a:solidFill>
                  <a:srgbClr val="B877DB"/>
                </a:solidFill>
                <a:effectLst/>
                <a:latin typeface="JetBrains Mono Regular" panose="02000009000000000000" pitchFamily="49" charset="0"/>
              </a:rPr>
              <a:t>enum</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Result</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 {</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Ok</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T</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br>
              <a:rPr lang="en-AU" sz="1600" b="0" dirty="0">
                <a:solidFill>
                  <a:srgbClr val="BBBBBB"/>
                </a:solidFill>
                <a:effectLst/>
                <a:latin typeface="JetBrains Mono Regular" panose="02000009000000000000" pitchFamily="49" charset="0"/>
              </a:rPr>
            </a:br>
            <a:r>
              <a:rPr lang="en-AU" sz="1600" b="0" i="1" dirty="0" err="1">
                <a:solidFill>
                  <a:srgbClr val="B877DB"/>
                </a:solidFill>
                <a:effectLst/>
                <a:latin typeface="JetBrains Mono Regular" panose="02000009000000000000" pitchFamily="49" charset="0"/>
              </a:rPr>
              <a:t>enum</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 {</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Incomplete</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Needed</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Error</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Failure</a:t>
            </a:r>
            <a:r>
              <a:rPr lang="en-AU" sz="1600" b="0" dirty="0">
                <a:solidFill>
                  <a:srgbClr val="F09483"/>
                </a:solidFill>
                <a:effectLst/>
                <a:latin typeface="JetBrains Mono Regular" panose="02000009000000000000" pitchFamily="49" charset="0"/>
              </a:rPr>
              <a: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r>
              <a:rPr lang="en-AU" sz="1600" b="0" dirty="0">
                <a:solidFill>
                  <a:srgbClr val="F09483"/>
                </a:solidFill>
                <a:effectLst/>
                <a:latin typeface="JetBrains Mono Regular" panose="02000009000000000000" pitchFamily="49" charset="0"/>
              </a:rPr>
              <a:t>}</a:t>
            </a:r>
            <a:endParaRPr lang="en-AU" sz="1600" b="0" dirty="0">
              <a:solidFill>
                <a:srgbClr val="BBBBBB"/>
              </a:solidFill>
              <a:effectLst/>
              <a:latin typeface="JetBrains Mono Regular" panose="02000009000000000000" pitchFamily="49" charset="0"/>
            </a:endParaRPr>
          </a:p>
          <a:p>
            <a:br>
              <a:rPr lang="en-AU" sz="1600" b="0" dirty="0">
                <a:solidFill>
                  <a:srgbClr val="BBBBBB"/>
                </a:solidFill>
                <a:effectLst/>
                <a:latin typeface="JetBrains Mono Regular" panose="02000009000000000000" pitchFamily="49" charset="0"/>
              </a:rPr>
            </a:br>
            <a:r>
              <a:rPr lang="en-AU" sz="1600" b="0" i="1" dirty="0" err="1">
                <a:solidFill>
                  <a:srgbClr val="B877DB"/>
                </a:solidFill>
                <a:effectLst/>
                <a:latin typeface="JetBrains Mono Regular" panose="02000009000000000000" pitchFamily="49" charset="0"/>
              </a:rPr>
              <a:t>fn</a:t>
            </a:r>
            <a:r>
              <a:rPr lang="en-AU" sz="1600" b="0" dirty="0">
                <a:solidFill>
                  <a:srgbClr val="F09483"/>
                </a:solidFill>
                <a:effectLst/>
                <a:latin typeface="JetBrains Mono Regular" panose="02000009000000000000" pitchFamily="49" charset="0"/>
              </a:rPr>
              <a:t> </a:t>
            </a:r>
            <a:r>
              <a:rPr lang="en-AU" sz="1600" b="0" dirty="0">
                <a:solidFill>
                  <a:srgbClr val="25B0BC"/>
                </a:solidFill>
                <a:effectLst/>
                <a:latin typeface="JetBrains Mono Regular" panose="02000009000000000000" pitchFamily="49" charset="0"/>
              </a:rPr>
              <a:t>parser</a:t>
            </a:r>
            <a:r>
              <a:rPr lang="en-AU" sz="1600" b="0" dirty="0">
                <a:solidFill>
                  <a:srgbClr val="F09483"/>
                </a:solidFill>
                <a:effectLst/>
                <a:latin typeface="JetBrains Mono Regular" panose="02000009000000000000" pitchFamily="49" charset="0"/>
              </a:rPr>
              <a:t>(</a:t>
            </a:r>
            <a:r>
              <a:rPr lang="en-AU" sz="1600" b="0" dirty="0">
                <a:solidFill>
                  <a:srgbClr val="E95678"/>
                </a:solidFill>
                <a:effectLst/>
                <a:latin typeface="JetBrains Mono Regular" panose="02000009000000000000" pitchFamily="49" charset="0"/>
              </a:rPr>
              <a:t>input</a:t>
            </a:r>
            <a:r>
              <a:rPr lang="en-AU" sz="1600" b="0" i="1" dirty="0">
                <a:solidFill>
                  <a:srgbClr val="BBBBBB"/>
                </a:solidFill>
                <a:effectLst/>
                <a:latin typeface="JetBrains Mono Regular" panose="02000009000000000000" pitchFamily="49" charset="0"/>
              </a:rPr>
              <a: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I</a:t>
            </a:r>
            <a:r>
              <a:rPr lang="en-AU" sz="1600" b="0" dirty="0">
                <a:solidFill>
                  <a:srgbClr val="F09483"/>
                </a:solidFill>
                <a:effectLst/>
                <a:latin typeface="JetBrains Mono Regular" panose="02000009000000000000" pitchFamily="49" charset="0"/>
              </a:rPr>
              <a:t>) </a:t>
            </a:r>
            <a:r>
              <a:rPr lang="en-AU" sz="1600" b="0" i="1" dirty="0">
                <a:solidFill>
                  <a:srgbClr val="BBBBBB"/>
                </a:solidFill>
                <a:effectLst/>
                <a:latin typeface="JetBrains Mono Regular" panose="02000009000000000000" pitchFamily="49" charset="0"/>
              </a:rPr>
              <a:t>-&gt;</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Result</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I</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O</a:t>
            </a:r>
            <a:r>
              <a:rPr lang="en-AU" sz="1600" b="0" dirty="0">
                <a:solidFill>
                  <a:srgbClr val="F09483"/>
                </a:solidFill>
                <a:effectLst/>
                <a:latin typeface="JetBrains Mono Regular" panose="02000009000000000000" pitchFamily="49" charset="0"/>
              </a:rPr>
              <a:t>), </a:t>
            </a:r>
            <a:r>
              <a:rPr lang="en-AU" sz="1600" b="0" dirty="0">
                <a:solidFill>
                  <a:srgbClr val="FAC29A"/>
                </a:solidFill>
                <a:effectLst/>
                <a:latin typeface="JetBrains Mono Regular" panose="02000009000000000000" pitchFamily="49" charset="0"/>
              </a:rPr>
              <a:t>Err</a:t>
            </a:r>
            <a:r>
              <a:rPr lang="en-AU" sz="1600" b="0" dirty="0">
                <a:solidFill>
                  <a:srgbClr val="F09483"/>
                </a:solidFill>
                <a:effectLst/>
                <a:latin typeface="JetBrains Mono Regular" panose="02000009000000000000" pitchFamily="49" charset="0"/>
              </a:rPr>
              <a:t>&lt;</a:t>
            </a:r>
            <a:r>
              <a:rPr lang="en-AU" sz="1600" b="0" dirty="0">
                <a:solidFill>
                  <a:srgbClr val="FAC29A"/>
                </a:solidFill>
                <a:effectLst/>
                <a:latin typeface="JetBrains Mono Regular" panose="02000009000000000000" pitchFamily="49" charset="0"/>
              </a:rPr>
              <a:t>E</a:t>
            </a:r>
            <a:r>
              <a:rPr lang="en-AU" sz="1600" b="0" dirty="0">
                <a:solidFill>
                  <a:srgbClr val="F09483"/>
                </a:solidFill>
                <a:effectLst/>
                <a:latin typeface="JetBrains Mono Regular" panose="02000009000000000000" pitchFamily="49" charset="0"/>
              </a:rPr>
              <a:t>&gt;&gt;</a:t>
            </a:r>
            <a:endParaRPr lang="en-AU" sz="1600" b="0" dirty="0">
              <a:solidFill>
                <a:srgbClr val="BBBBBB"/>
              </a:solidFill>
              <a:effectLst/>
              <a:latin typeface="JetBrains Mono Regular" panose="02000009000000000000" pitchFamily="49" charset="0"/>
            </a:endParaRPr>
          </a:p>
        </p:txBody>
      </p:sp>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the type of a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Rust has static typing, which makes our parsers more robust at the expense of some ergonomics</a:t>
            </a:r>
          </a:p>
          <a:p>
            <a:pPr marL="285750" indent="-285750">
              <a:buFont typeface="Arial" panose="020B0604020202020204" pitchFamily="34" charset="0"/>
              <a:buChar char="•"/>
            </a:pPr>
            <a:r>
              <a:rPr lang="en-AU" dirty="0">
                <a:solidFill>
                  <a:schemeClr val="bg1"/>
                </a:solidFill>
                <a:latin typeface="Fira Sans" panose="020B0503050000020004" pitchFamily="34" charset="0"/>
              </a:rPr>
              <a:t>The type of a parser function in nom looks like this:</a:t>
            </a:r>
          </a:p>
        </p:txBody>
      </p:sp>
      <p:sp>
        <p:nvSpPr>
          <p:cNvPr id="4" name="Speech Bubble: Rectangle 3">
            <a:extLst>
              <a:ext uri="{FF2B5EF4-FFF2-40B4-BE49-F238E27FC236}">
                <a16:creationId xmlns:a16="http://schemas.microsoft.com/office/drawing/2014/main" id="{E8663087-B966-5487-7976-01634EC9B06C}"/>
              </a:ext>
            </a:extLst>
          </p:cNvPr>
          <p:cNvSpPr/>
          <p:nvPr/>
        </p:nvSpPr>
        <p:spPr>
          <a:xfrm>
            <a:off x="4572000" y="847726"/>
            <a:ext cx="7537392" cy="6484566"/>
          </a:xfrm>
          <a:prstGeom prst="wedgeRectCallout">
            <a:avLst>
              <a:gd name="adj1" fmla="val -55959"/>
              <a:gd name="adj2" fmla="val 22374"/>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5" name="Picture 4" descr="A cartoon of a child with a surprised expression&#10;&#10;Description automatically generated">
            <a:extLst>
              <a:ext uri="{FF2B5EF4-FFF2-40B4-BE49-F238E27FC236}">
                <a16:creationId xmlns:a16="http://schemas.microsoft.com/office/drawing/2014/main" id="{3DD0090D-8EC2-6E64-D54B-12014E2F909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1799566" y="4550634"/>
            <a:ext cx="2438129" cy="2648499"/>
          </a:xfrm>
          <a:prstGeom prst="rect">
            <a:avLst/>
          </a:prstGeom>
        </p:spPr>
      </p:pic>
      <p:sp>
        <p:nvSpPr>
          <p:cNvPr id="6" name="TextBox 5">
            <a:extLst>
              <a:ext uri="{FF2B5EF4-FFF2-40B4-BE49-F238E27FC236}">
                <a16:creationId xmlns:a16="http://schemas.microsoft.com/office/drawing/2014/main" id="{F9FD7D49-596B-C3F2-A32F-7D4311368D8B}"/>
              </a:ext>
            </a:extLst>
          </p:cNvPr>
          <p:cNvSpPr txBox="1"/>
          <p:nvPr/>
        </p:nvSpPr>
        <p:spPr>
          <a:xfrm>
            <a:off x="5372624" y="1317283"/>
            <a:ext cx="5638800" cy="2308324"/>
          </a:xfrm>
          <a:prstGeom prst="rect">
            <a:avLst/>
          </a:prstGeom>
          <a:noFill/>
        </p:spPr>
        <p:txBody>
          <a:bodyPr wrap="square" rtlCol="0">
            <a:spAutoFit/>
          </a:bodyPr>
          <a:lstStyle/>
          <a:p>
            <a:pPr algn="ctr"/>
            <a:r>
              <a:rPr lang="en-AU" dirty="0">
                <a:latin typeface="Fira Sans" panose="020B0503050000020004" pitchFamily="34" charset="0"/>
              </a:rPr>
              <a:t>We are going to be seeing a LOT of </a:t>
            </a:r>
            <a:r>
              <a:rPr lang="en-AU" dirty="0" err="1">
                <a:latin typeface="Fira Sans" panose="020B0503050000020004" pitchFamily="34" charset="0"/>
              </a:rPr>
              <a:t>enums</a:t>
            </a:r>
            <a:r>
              <a:rPr lang="en-AU" dirty="0">
                <a:latin typeface="Fira Sans" panose="020B0503050000020004" pitchFamily="34" charset="0"/>
              </a:rPr>
              <a:t> in this section. Enums are useful for expressing that a type can be one of many alternatives.</a:t>
            </a:r>
          </a:p>
          <a:p>
            <a:pPr algn="ctr"/>
            <a:endParaRPr lang="en-AU" dirty="0">
              <a:latin typeface="Fira Sans" panose="020B0503050000020004" pitchFamily="34" charset="0"/>
            </a:endParaRPr>
          </a:p>
          <a:p>
            <a:pPr algn="ctr"/>
            <a:r>
              <a:rPr lang="en-AU" dirty="0">
                <a:latin typeface="Fira Sans" panose="020B0503050000020004" pitchFamily="34" charset="0"/>
              </a:rPr>
              <a:t>Here is an example of how the Result </a:t>
            </a:r>
            <a:r>
              <a:rPr lang="en-AU" dirty="0" err="1">
                <a:latin typeface="Fira Sans" panose="020B0503050000020004" pitchFamily="34" charset="0"/>
              </a:rPr>
              <a:t>enum</a:t>
            </a:r>
            <a:r>
              <a:rPr lang="en-AU" dirty="0">
                <a:latin typeface="Fira Sans" panose="020B0503050000020004" pitchFamily="34" charset="0"/>
              </a:rPr>
              <a:t> works in rust, just to get you acquainted</a:t>
            </a:r>
          </a:p>
          <a:p>
            <a:pPr marL="285750" indent="-285750" algn="ctr">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lgn="ctr">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16" name="TextBox 15">
            <a:extLst>
              <a:ext uri="{FF2B5EF4-FFF2-40B4-BE49-F238E27FC236}">
                <a16:creationId xmlns:a16="http://schemas.microsoft.com/office/drawing/2014/main" id="{35A3BA79-21D9-42BB-2CD7-8435102D3F71}"/>
              </a:ext>
            </a:extLst>
          </p:cNvPr>
          <p:cNvSpPr txBox="1"/>
          <p:nvPr/>
        </p:nvSpPr>
        <p:spPr>
          <a:xfrm>
            <a:off x="5527617" y="3487592"/>
            <a:ext cx="7943850" cy="1600438"/>
          </a:xfrm>
          <a:prstGeom prst="rect">
            <a:avLst/>
          </a:prstGeom>
          <a:noFill/>
        </p:spPr>
        <p:txBody>
          <a:bodyPr wrap="square">
            <a:spAutoFit/>
          </a:bodyPr>
          <a:lstStyle/>
          <a:p>
            <a:r>
              <a:rPr lang="en-AU" sz="1400" b="0" i="1" dirty="0" err="1">
                <a:solidFill>
                  <a:srgbClr val="8A31B9"/>
                </a:solidFill>
                <a:effectLst/>
                <a:latin typeface="JetBrains Mono Regular" panose="02000009000000000000" pitchFamily="49" charset="0"/>
              </a:rPr>
              <a:t>fn</a:t>
            </a:r>
            <a:r>
              <a:rPr lang="en-AU" sz="1400" b="0" dirty="0">
                <a:solidFill>
                  <a:srgbClr val="DC3318"/>
                </a:solidFill>
                <a:effectLst/>
                <a:latin typeface="JetBrains Mono Regular" panose="02000009000000000000" pitchFamily="49" charset="0"/>
              </a:rPr>
              <a:t> </a:t>
            </a:r>
            <a:r>
              <a:rPr lang="en-AU" sz="1400" b="0" dirty="0" err="1">
                <a:solidFill>
                  <a:srgbClr val="1D8991"/>
                </a:solidFill>
                <a:effectLst/>
                <a:latin typeface="JetBrains Mono Regular" panose="02000009000000000000" pitchFamily="49" charset="0"/>
              </a:rPr>
              <a:t>read_to_string</a:t>
            </a:r>
            <a:r>
              <a:rPr lang="en-AU" sz="1400" b="0" dirty="0">
                <a:solidFill>
                  <a:srgbClr val="DC3318"/>
                </a:solidFill>
                <a:effectLst/>
                <a:latin typeface="JetBrains Mono Regular" panose="02000009000000000000" pitchFamily="49" charset="0"/>
              </a:rPr>
              <a:t>(</a:t>
            </a:r>
            <a:r>
              <a:rPr lang="en-AU" sz="1400" b="0" dirty="0">
                <a:solidFill>
                  <a:srgbClr val="DA103F"/>
                </a:solidFill>
                <a:effectLst/>
                <a:latin typeface="JetBrains Mono Regular" panose="02000009000000000000" pitchFamily="49" charset="0"/>
              </a:rPr>
              <a:t>filename</a:t>
            </a:r>
            <a:r>
              <a:rPr lang="en-AU" sz="1400" b="0" i="1" dirty="0">
                <a:solidFill>
                  <a:srgbClr val="333333"/>
                </a:solidFill>
                <a:effectLst/>
                <a:latin typeface="JetBrains Mono Regular" panose="02000009000000000000" pitchFamily="49" charset="0"/>
              </a:rPr>
              <a:t>:</a:t>
            </a:r>
            <a:r>
              <a:rPr lang="en-AU" sz="1400" b="0" dirty="0">
                <a:solidFill>
                  <a:srgbClr val="DC3318"/>
                </a:solidFill>
                <a:effectLst/>
                <a:latin typeface="JetBrains Mono Regular" panose="02000009000000000000" pitchFamily="49" charset="0"/>
              </a:rPr>
              <a:t> </a:t>
            </a:r>
            <a:r>
              <a:rPr lang="en-AU" sz="1400" b="0" dirty="0">
                <a:solidFill>
                  <a:srgbClr val="F77D26"/>
                </a:solidFill>
                <a:effectLst/>
                <a:latin typeface="JetBrains Mono Regular" panose="02000009000000000000" pitchFamily="49" charset="0"/>
              </a:rPr>
              <a:t>String</a:t>
            </a:r>
            <a:r>
              <a:rPr lang="en-AU" sz="1400" b="0" dirty="0">
                <a:solidFill>
                  <a:srgbClr val="DC3318"/>
                </a:solidFill>
                <a:effectLst/>
                <a:latin typeface="JetBrains Mono Regular" panose="02000009000000000000" pitchFamily="49" charset="0"/>
              </a:rPr>
              <a:t>) </a:t>
            </a:r>
          </a:p>
          <a:p>
            <a:r>
              <a:rPr lang="en-AU" sz="1400" i="1" dirty="0">
                <a:solidFill>
                  <a:srgbClr val="DC3318"/>
                </a:solidFill>
                <a:latin typeface="JetBrains Mono Regular" panose="02000009000000000000" pitchFamily="49" charset="0"/>
              </a:rPr>
              <a:t>	</a:t>
            </a:r>
            <a:r>
              <a:rPr lang="en-AU" sz="1400" b="0" i="1" dirty="0">
                <a:solidFill>
                  <a:srgbClr val="333333"/>
                </a:solidFill>
                <a:effectLst/>
                <a:latin typeface="JetBrains Mono Regular" panose="02000009000000000000" pitchFamily="49" charset="0"/>
              </a:rPr>
              <a:t>-&gt;</a:t>
            </a:r>
            <a:r>
              <a:rPr lang="en-AU" sz="1400" b="0" dirty="0">
                <a:solidFill>
                  <a:srgbClr val="DC3318"/>
                </a:solidFill>
                <a:effectLst/>
                <a:latin typeface="JetBrains Mono Regular" panose="02000009000000000000" pitchFamily="49" charset="0"/>
              </a:rPr>
              <a:t> </a:t>
            </a:r>
            <a:r>
              <a:rPr lang="en-AU" sz="1400" b="0" dirty="0">
                <a:solidFill>
                  <a:srgbClr val="F77D26"/>
                </a:solidFill>
                <a:effectLst/>
                <a:latin typeface="JetBrains Mono Regular" panose="02000009000000000000" pitchFamily="49" charset="0"/>
              </a:rPr>
              <a:t>Result</a:t>
            </a:r>
            <a:r>
              <a:rPr lang="en-AU" sz="1400" b="0" dirty="0">
                <a:solidFill>
                  <a:srgbClr val="DC3318"/>
                </a:solidFill>
                <a:effectLst/>
                <a:latin typeface="JetBrains Mono Regular" panose="02000009000000000000" pitchFamily="49" charset="0"/>
              </a:rPr>
              <a:t>&lt;</a:t>
            </a:r>
            <a:r>
              <a:rPr lang="en-AU" sz="1400" b="0" dirty="0">
                <a:solidFill>
                  <a:srgbClr val="F77D26"/>
                </a:solidFill>
                <a:effectLst/>
                <a:latin typeface="JetBrains Mono Regular" panose="02000009000000000000" pitchFamily="49" charset="0"/>
              </a:rPr>
              <a:t>String</a:t>
            </a:r>
            <a:r>
              <a:rPr lang="en-AU" sz="1400" b="0" dirty="0">
                <a:solidFill>
                  <a:srgbClr val="DC3318"/>
                </a:solidFill>
                <a:effectLst/>
                <a:latin typeface="JetBrains Mono Regular" panose="02000009000000000000" pitchFamily="49" charset="0"/>
              </a:rPr>
              <a:t>, </a:t>
            </a:r>
            <a:r>
              <a:rPr lang="en-AU" sz="1400" b="0" dirty="0">
                <a:solidFill>
                  <a:srgbClr val="DA103F"/>
                </a:solidFill>
                <a:effectLst/>
                <a:latin typeface="JetBrains Mono Regular" panose="02000009000000000000" pitchFamily="49" charset="0"/>
              </a:rPr>
              <a:t>std</a:t>
            </a:r>
            <a:r>
              <a:rPr lang="en-AU" sz="1400" b="0" i="1" dirty="0">
                <a:solidFill>
                  <a:srgbClr val="333333"/>
                </a:solidFill>
                <a:effectLst/>
                <a:latin typeface="JetBrains Mono Regular" panose="02000009000000000000" pitchFamily="49" charset="0"/>
              </a:rPr>
              <a:t>::</a:t>
            </a:r>
            <a:r>
              <a:rPr lang="en-AU" sz="1400" b="0" dirty="0">
                <a:solidFill>
                  <a:srgbClr val="DA103F"/>
                </a:solidFill>
                <a:effectLst/>
                <a:latin typeface="JetBrains Mono Regular" panose="02000009000000000000" pitchFamily="49" charset="0"/>
              </a:rPr>
              <a:t>io</a:t>
            </a:r>
            <a:r>
              <a:rPr lang="en-AU" sz="1400" b="0" i="1" dirty="0">
                <a:solidFill>
                  <a:srgbClr val="333333"/>
                </a:solidFill>
                <a:effectLst/>
                <a:latin typeface="JetBrains Mono Regular" panose="02000009000000000000" pitchFamily="49" charset="0"/>
              </a:rPr>
              <a:t>::</a:t>
            </a:r>
            <a:r>
              <a:rPr lang="en-AU" sz="1400" b="0" dirty="0">
                <a:solidFill>
                  <a:srgbClr val="F77D26"/>
                </a:solidFill>
                <a:effectLst/>
                <a:latin typeface="JetBrains Mono Regular" panose="02000009000000000000" pitchFamily="49" charset="0"/>
              </a:rPr>
              <a:t>Error</a:t>
            </a:r>
            <a:r>
              <a:rPr lang="en-AU" sz="1400" b="0" dirty="0">
                <a:solidFill>
                  <a:srgbClr val="DC3318"/>
                </a:solidFill>
                <a:effectLst/>
                <a:latin typeface="JetBrains Mono Regular" panose="02000009000000000000" pitchFamily="49" charset="0"/>
              </a:rPr>
              <a:t>&gt;;</a:t>
            </a:r>
            <a:endParaRPr lang="en-AU" sz="1400" b="0" dirty="0">
              <a:solidFill>
                <a:srgbClr val="333333"/>
              </a:solidFill>
              <a:effectLst/>
              <a:latin typeface="JetBrains Mono Regular" panose="02000009000000000000" pitchFamily="49" charset="0"/>
            </a:endParaRPr>
          </a:p>
          <a:p>
            <a:br>
              <a:rPr lang="en-AU" sz="1400" b="0" dirty="0">
                <a:solidFill>
                  <a:srgbClr val="333333"/>
                </a:solidFill>
                <a:effectLst/>
                <a:latin typeface="JetBrains Mono Regular" panose="02000009000000000000" pitchFamily="49" charset="0"/>
              </a:rPr>
            </a:br>
            <a:r>
              <a:rPr lang="en-AU" sz="1400" b="0" i="1" dirty="0">
                <a:solidFill>
                  <a:srgbClr val="8A31B9"/>
                </a:solidFill>
                <a:effectLst/>
                <a:latin typeface="JetBrains Mono Regular" panose="02000009000000000000" pitchFamily="49" charset="0"/>
              </a:rPr>
              <a:t>match</a:t>
            </a:r>
            <a:r>
              <a:rPr lang="en-AU" sz="1400" b="0" dirty="0">
                <a:solidFill>
                  <a:srgbClr val="DC3318"/>
                </a:solidFill>
                <a:effectLst/>
                <a:latin typeface="JetBrains Mono Regular" panose="02000009000000000000" pitchFamily="49" charset="0"/>
              </a:rPr>
              <a:t> </a:t>
            </a:r>
            <a:r>
              <a:rPr lang="en-AU" sz="1400" b="0" dirty="0" err="1">
                <a:solidFill>
                  <a:srgbClr val="1D8991"/>
                </a:solidFill>
                <a:effectLst/>
                <a:latin typeface="JetBrains Mono Regular" panose="02000009000000000000" pitchFamily="49" charset="0"/>
              </a:rPr>
              <a:t>read_to_string</a:t>
            </a:r>
            <a:r>
              <a:rPr lang="en-AU" sz="1400" b="0" dirty="0">
                <a:solidFill>
                  <a:srgbClr val="DC3318"/>
                </a:solidFill>
                <a:effectLst/>
                <a:latin typeface="JetBrains Mono Regular" panose="02000009000000000000" pitchFamily="49" charset="0"/>
              </a:rPr>
              <a:t>(</a:t>
            </a:r>
            <a:r>
              <a:rPr lang="en-AU" sz="1400" b="0" dirty="0">
                <a:solidFill>
                  <a:srgbClr val="F6661E"/>
                </a:solidFill>
                <a:effectLst/>
                <a:latin typeface="JetBrains Mono Regular" panose="02000009000000000000" pitchFamily="49" charset="0"/>
              </a:rPr>
              <a:t>"talk.md"</a:t>
            </a:r>
            <a:r>
              <a:rPr lang="en-AU" sz="1400" b="0" dirty="0">
                <a:solidFill>
                  <a:srgbClr val="DC3318"/>
                </a:solidFill>
                <a:effectLst/>
                <a:latin typeface="JetBrains Mono Regular" panose="02000009000000000000" pitchFamily="49" charset="0"/>
              </a:rPr>
              <a:t>) {</a:t>
            </a:r>
            <a:endParaRPr lang="en-AU" sz="1400" b="0" dirty="0">
              <a:solidFill>
                <a:srgbClr val="333333"/>
              </a:solidFill>
              <a:effectLst/>
              <a:latin typeface="JetBrains Mono Regular" panose="02000009000000000000" pitchFamily="49" charset="0"/>
            </a:endParaRPr>
          </a:p>
          <a:p>
            <a:r>
              <a:rPr lang="en-AU" sz="1400" b="0" dirty="0">
                <a:solidFill>
                  <a:srgbClr val="DC3318"/>
                </a:solidFill>
                <a:effectLst/>
                <a:latin typeface="JetBrains Mono Regular" panose="02000009000000000000" pitchFamily="49" charset="0"/>
              </a:rPr>
              <a:t>    </a:t>
            </a:r>
            <a:r>
              <a:rPr lang="en-AU" sz="1400" b="0" dirty="0">
                <a:solidFill>
                  <a:srgbClr val="F77D26"/>
                </a:solidFill>
                <a:effectLst/>
                <a:latin typeface="JetBrains Mono Regular" panose="02000009000000000000" pitchFamily="49" charset="0"/>
              </a:rPr>
              <a:t>Ok</a:t>
            </a:r>
            <a:r>
              <a:rPr lang="en-AU" sz="1400" b="0" dirty="0">
                <a:solidFill>
                  <a:srgbClr val="DC3318"/>
                </a:solidFill>
                <a:effectLst/>
                <a:latin typeface="JetBrains Mono Regular" panose="02000009000000000000" pitchFamily="49" charset="0"/>
              </a:rPr>
              <a:t>(</a:t>
            </a:r>
            <a:r>
              <a:rPr lang="en-AU" sz="1400" b="0" dirty="0">
                <a:solidFill>
                  <a:srgbClr val="DA103F"/>
                </a:solidFill>
                <a:effectLst/>
                <a:latin typeface="JetBrains Mono Regular" panose="02000009000000000000" pitchFamily="49" charset="0"/>
              </a:rPr>
              <a:t>string</a:t>
            </a:r>
            <a:r>
              <a:rPr lang="en-AU" sz="1400" b="0" dirty="0">
                <a:solidFill>
                  <a:srgbClr val="DC3318"/>
                </a:solidFill>
                <a:effectLst/>
                <a:latin typeface="JetBrains Mono Regular" panose="02000009000000000000" pitchFamily="49" charset="0"/>
              </a:rPr>
              <a:t>) </a:t>
            </a:r>
            <a:r>
              <a:rPr lang="en-AU" sz="1400" b="0" i="1" dirty="0">
                <a:solidFill>
                  <a:srgbClr val="333333"/>
                </a:solidFill>
                <a:effectLst/>
                <a:latin typeface="JetBrains Mono Regular" panose="02000009000000000000" pitchFamily="49" charset="0"/>
              </a:rPr>
              <a:t>=&gt;</a:t>
            </a:r>
            <a:r>
              <a:rPr lang="en-AU" sz="1400" b="0" dirty="0">
                <a:solidFill>
                  <a:srgbClr val="DC3318"/>
                </a:solidFill>
                <a:effectLst/>
                <a:latin typeface="JetBrains Mono Regular" panose="02000009000000000000" pitchFamily="49" charset="0"/>
              </a:rPr>
              <a:t> </a:t>
            </a:r>
            <a:r>
              <a:rPr lang="en-AU" sz="1400" b="0" dirty="0" err="1">
                <a:solidFill>
                  <a:srgbClr val="1D8991"/>
                </a:solidFill>
                <a:effectLst/>
                <a:latin typeface="JetBrains Mono Regular" panose="02000009000000000000" pitchFamily="49" charset="0"/>
              </a:rPr>
              <a:t>println</a:t>
            </a:r>
            <a:r>
              <a:rPr lang="en-AU" sz="1400" b="0" dirty="0">
                <a:solidFill>
                  <a:srgbClr val="1D8991"/>
                </a:solidFill>
                <a:effectLst/>
                <a:latin typeface="JetBrains Mono Regular" panose="02000009000000000000" pitchFamily="49" charset="0"/>
              </a:rPr>
              <a:t>!</a:t>
            </a:r>
            <a:r>
              <a:rPr lang="en-AU" sz="1400" b="0" dirty="0">
                <a:solidFill>
                  <a:srgbClr val="DC3318"/>
                </a:solidFill>
                <a:effectLst/>
                <a:latin typeface="JetBrains Mono Regular" panose="02000009000000000000" pitchFamily="49" charset="0"/>
              </a:rPr>
              <a:t>(</a:t>
            </a:r>
            <a:r>
              <a:rPr lang="en-AU" sz="1400" b="0" dirty="0">
                <a:solidFill>
                  <a:srgbClr val="F6661E"/>
                </a:solidFill>
                <a:effectLst/>
                <a:latin typeface="JetBrains Mono Regular" panose="02000009000000000000" pitchFamily="49" charset="0"/>
              </a:rPr>
              <a:t>"the script!: {string}"</a:t>
            </a:r>
            <a:r>
              <a:rPr lang="en-AU" sz="1400" b="0" dirty="0">
                <a:solidFill>
                  <a:srgbClr val="DC3318"/>
                </a:solidFill>
                <a:effectLst/>
                <a:latin typeface="JetBrains Mono Regular" panose="02000009000000000000" pitchFamily="49" charset="0"/>
              </a:rPr>
              <a:t>),</a:t>
            </a:r>
            <a:endParaRPr lang="en-AU" sz="1400" b="0" dirty="0">
              <a:solidFill>
                <a:srgbClr val="333333"/>
              </a:solidFill>
              <a:effectLst/>
              <a:latin typeface="JetBrains Mono Regular" panose="02000009000000000000" pitchFamily="49" charset="0"/>
            </a:endParaRPr>
          </a:p>
          <a:p>
            <a:r>
              <a:rPr lang="en-AU" sz="1400" b="0" dirty="0">
                <a:solidFill>
                  <a:srgbClr val="DC3318"/>
                </a:solidFill>
                <a:effectLst/>
                <a:latin typeface="JetBrains Mono Regular" panose="02000009000000000000" pitchFamily="49" charset="0"/>
              </a:rPr>
              <a:t>    </a:t>
            </a:r>
            <a:r>
              <a:rPr lang="en-AU" sz="1400" b="0" dirty="0">
                <a:solidFill>
                  <a:srgbClr val="F77D26"/>
                </a:solidFill>
                <a:effectLst/>
                <a:latin typeface="JetBrains Mono Regular" panose="02000009000000000000" pitchFamily="49" charset="0"/>
              </a:rPr>
              <a:t>Err</a:t>
            </a:r>
            <a:r>
              <a:rPr lang="en-AU" sz="1400" b="0" dirty="0">
                <a:solidFill>
                  <a:srgbClr val="DC3318"/>
                </a:solidFill>
                <a:effectLst/>
                <a:latin typeface="JetBrains Mono Regular" panose="02000009000000000000" pitchFamily="49" charset="0"/>
              </a:rPr>
              <a:t>(</a:t>
            </a:r>
            <a:r>
              <a:rPr lang="en-AU" sz="1400" b="0" dirty="0">
                <a:solidFill>
                  <a:srgbClr val="DA103F"/>
                </a:solidFill>
                <a:effectLst/>
                <a:latin typeface="JetBrains Mono Regular" panose="02000009000000000000" pitchFamily="49" charset="0"/>
              </a:rPr>
              <a:t>e</a:t>
            </a:r>
            <a:r>
              <a:rPr lang="en-AU" sz="1400" b="0" dirty="0">
                <a:solidFill>
                  <a:srgbClr val="DC3318"/>
                </a:solidFill>
                <a:effectLst/>
                <a:latin typeface="JetBrains Mono Regular" panose="02000009000000000000" pitchFamily="49" charset="0"/>
              </a:rPr>
              <a:t>) </a:t>
            </a:r>
            <a:r>
              <a:rPr lang="en-AU" sz="1400" b="0" i="1" dirty="0">
                <a:solidFill>
                  <a:srgbClr val="333333"/>
                </a:solidFill>
                <a:effectLst/>
                <a:latin typeface="JetBrains Mono Regular" panose="02000009000000000000" pitchFamily="49" charset="0"/>
              </a:rPr>
              <a:t>=&gt;</a:t>
            </a:r>
            <a:r>
              <a:rPr lang="en-AU" sz="1400" b="0" dirty="0">
                <a:solidFill>
                  <a:srgbClr val="DC3318"/>
                </a:solidFill>
                <a:effectLst/>
                <a:latin typeface="JetBrains Mono Regular" panose="02000009000000000000" pitchFamily="49" charset="0"/>
              </a:rPr>
              <a:t> </a:t>
            </a:r>
            <a:r>
              <a:rPr lang="en-AU" sz="1400" b="0" dirty="0" err="1">
                <a:solidFill>
                  <a:srgbClr val="1D8991"/>
                </a:solidFill>
                <a:effectLst/>
                <a:latin typeface="JetBrains Mono Regular" panose="02000009000000000000" pitchFamily="49" charset="0"/>
              </a:rPr>
              <a:t>eprintln</a:t>
            </a:r>
            <a:r>
              <a:rPr lang="en-AU" sz="1400" b="0" dirty="0">
                <a:solidFill>
                  <a:srgbClr val="1D8991"/>
                </a:solidFill>
                <a:effectLst/>
                <a:latin typeface="JetBrains Mono Regular" panose="02000009000000000000" pitchFamily="49" charset="0"/>
              </a:rPr>
              <a:t>!</a:t>
            </a:r>
            <a:r>
              <a:rPr lang="en-AU" sz="1400" b="0" dirty="0">
                <a:solidFill>
                  <a:srgbClr val="DC3318"/>
                </a:solidFill>
                <a:effectLst/>
                <a:latin typeface="JetBrains Mono Regular" panose="02000009000000000000" pitchFamily="49" charset="0"/>
              </a:rPr>
              <a:t>(</a:t>
            </a:r>
            <a:r>
              <a:rPr lang="en-AU" sz="1400" b="0" dirty="0">
                <a:solidFill>
                  <a:srgbClr val="F6661E"/>
                </a:solidFill>
                <a:effectLst/>
                <a:latin typeface="JetBrains Mono Regular" panose="02000009000000000000" pitchFamily="49" charset="0"/>
              </a:rPr>
              <a:t>"error: {e}"</a:t>
            </a:r>
            <a:r>
              <a:rPr lang="en-AU" sz="1400" b="0" dirty="0">
                <a:solidFill>
                  <a:srgbClr val="DC3318"/>
                </a:solidFill>
                <a:effectLst/>
                <a:latin typeface="JetBrains Mono Regular" panose="02000009000000000000" pitchFamily="49" charset="0"/>
              </a:rPr>
              <a:t>),</a:t>
            </a:r>
            <a:endParaRPr lang="en-AU" sz="1400" b="0" dirty="0">
              <a:solidFill>
                <a:srgbClr val="333333"/>
              </a:solidFill>
              <a:effectLst/>
              <a:latin typeface="JetBrains Mono Regular" panose="02000009000000000000" pitchFamily="49" charset="0"/>
            </a:endParaRPr>
          </a:p>
          <a:p>
            <a:r>
              <a:rPr lang="en-AU" sz="1400" b="0" dirty="0">
                <a:solidFill>
                  <a:srgbClr val="DC3318"/>
                </a:solidFill>
                <a:effectLst/>
                <a:latin typeface="JetBrains Mono Regular" panose="02000009000000000000" pitchFamily="49" charset="0"/>
              </a:rPr>
              <a:t>}</a:t>
            </a:r>
            <a:endParaRPr lang="en-AU" sz="1400" b="0" dirty="0">
              <a:solidFill>
                <a:srgbClr val="333333"/>
              </a:solidFill>
              <a:effectLst/>
              <a:latin typeface="JetBrains Mono Regular" panose="02000009000000000000" pitchFamily="49" charset="0"/>
            </a:endParaRPr>
          </a:p>
        </p:txBody>
      </p:sp>
      <p:sp>
        <p:nvSpPr>
          <p:cNvPr id="18" name="TextBox 17">
            <a:extLst>
              <a:ext uri="{FF2B5EF4-FFF2-40B4-BE49-F238E27FC236}">
                <a16:creationId xmlns:a16="http://schemas.microsoft.com/office/drawing/2014/main" id="{149C3C0A-0185-9A3D-D386-D813F99CD815}"/>
              </a:ext>
            </a:extLst>
          </p:cNvPr>
          <p:cNvSpPr txBox="1"/>
          <p:nvPr/>
        </p:nvSpPr>
        <p:spPr>
          <a:xfrm>
            <a:off x="5388665" y="5354637"/>
            <a:ext cx="6527110" cy="1754326"/>
          </a:xfrm>
          <a:prstGeom prst="rect">
            <a:avLst/>
          </a:prstGeom>
          <a:noFill/>
        </p:spPr>
        <p:txBody>
          <a:bodyPr wrap="square" rtlCol="0">
            <a:spAutoFit/>
          </a:bodyPr>
          <a:lstStyle/>
          <a:p>
            <a:pPr algn="ctr"/>
            <a:r>
              <a:rPr lang="en-AU" dirty="0">
                <a:latin typeface="Fira Sans" panose="020B0503050000020004" pitchFamily="34" charset="0"/>
              </a:rPr>
              <a:t>If a function returns a Result&lt;String, std::io::Error&gt;, it means it can fail; if it succeeds, it will return Ok(String), and if it fails it will return Err(std::io::Error). </a:t>
            </a:r>
          </a:p>
          <a:p>
            <a:pPr algn="ctr"/>
            <a:endParaRPr lang="en-AU" dirty="0">
              <a:latin typeface="Fira Sans" panose="020B0503050000020004" pitchFamily="34" charset="0"/>
            </a:endParaRPr>
          </a:p>
          <a:p>
            <a:pPr algn="ctr"/>
            <a:r>
              <a:rPr lang="en-AU" dirty="0">
                <a:latin typeface="Fira Sans" panose="020B0503050000020004" pitchFamily="34" charset="0"/>
              </a:rPr>
              <a:t>Now let’s check out the nom documentation!</a:t>
            </a:r>
          </a:p>
          <a:p>
            <a:pPr marL="285750" indent="-285750" algn="ctr">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817678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the type of a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316935" y="4283978"/>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We can define our own error type like I’ve done here, or just use the default one from the nom library, in which case we don’t even need to specify the error type:</a:t>
            </a:r>
          </a:p>
        </p:txBody>
      </p:sp>
      <p:sp>
        <p:nvSpPr>
          <p:cNvPr id="6" name="TextBox 5">
            <a:extLst>
              <a:ext uri="{FF2B5EF4-FFF2-40B4-BE49-F238E27FC236}">
                <a16:creationId xmlns:a16="http://schemas.microsoft.com/office/drawing/2014/main" id="{65BA3855-DC57-3DEB-CFB4-7708CB33A8EC}"/>
              </a:ext>
            </a:extLst>
          </p:cNvPr>
          <p:cNvSpPr txBox="1"/>
          <p:nvPr/>
        </p:nvSpPr>
        <p:spPr>
          <a:xfrm>
            <a:off x="1316935" y="19979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For example, here is the type of our non-negative integer parser from earlier:</a:t>
            </a:r>
          </a:p>
        </p:txBody>
      </p:sp>
      <p:sp>
        <p:nvSpPr>
          <p:cNvPr id="8" name="TextBox 7">
            <a:extLst>
              <a:ext uri="{FF2B5EF4-FFF2-40B4-BE49-F238E27FC236}">
                <a16:creationId xmlns:a16="http://schemas.microsoft.com/office/drawing/2014/main" id="{9DDED721-68CE-F666-003F-6194A80CB239}"/>
              </a:ext>
            </a:extLst>
          </p:cNvPr>
          <p:cNvSpPr txBox="1"/>
          <p:nvPr/>
        </p:nvSpPr>
        <p:spPr>
          <a:xfrm>
            <a:off x="1400174" y="3196536"/>
            <a:ext cx="10029825" cy="369332"/>
          </a:xfrm>
          <a:prstGeom prst="rect">
            <a:avLst/>
          </a:prstGeom>
          <a:noFill/>
        </p:spPr>
        <p:txBody>
          <a:bodyPr wrap="square">
            <a:spAutoFit/>
          </a:bodyPr>
          <a:lstStyle/>
          <a:p>
            <a:r>
              <a:rPr lang="en-AU" b="0" i="1" dirty="0" err="1">
                <a:solidFill>
                  <a:srgbClr val="B877DB"/>
                </a:solidFill>
                <a:effectLst/>
                <a:latin typeface="JetBrains Mono Regular" panose="02000009000000000000" pitchFamily="49" charset="0"/>
              </a:rPr>
              <a:t>fn</a:t>
            </a:r>
            <a:r>
              <a:rPr lang="en-AU" b="0" dirty="0">
                <a:solidFill>
                  <a:srgbClr val="F09483"/>
                </a:solidFill>
                <a:effectLst/>
                <a:latin typeface="JetBrains Mono Regular" panose="02000009000000000000" pitchFamily="49" charset="0"/>
              </a:rPr>
              <a:t> </a:t>
            </a:r>
            <a:r>
              <a:rPr lang="en-AU" b="0" dirty="0">
                <a:solidFill>
                  <a:srgbClr val="25B0BC"/>
                </a:solidFill>
                <a:effectLst/>
                <a:latin typeface="JetBrains Mono Regular" panose="02000009000000000000" pitchFamily="49" charset="0"/>
              </a:rPr>
              <a:t>integer</a:t>
            </a:r>
            <a:r>
              <a:rPr lang="en-AU" b="0" dirty="0">
                <a:solidFill>
                  <a:srgbClr val="F09483"/>
                </a:solidFill>
                <a:effectLst/>
                <a:latin typeface="JetBrains Mono Regular" panose="02000009000000000000" pitchFamily="49" charset="0"/>
              </a:rPr>
              <a:t>(</a:t>
            </a:r>
            <a:r>
              <a:rPr lang="en-AU" b="0" dirty="0">
                <a:solidFill>
                  <a:srgbClr val="E95678"/>
                </a:solidFill>
                <a:effectLst/>
                <a:latin typeface="JetBrains Mono Regular" panose="02000009000000000000" pitchFamily="49" charset="0"/>
              </a:rPr>
              <a:t>input</a:t>
            </a:r>
            <a:r>
              <a:rPr lang="en-AU" b="0" i="1" dirty="0">
                <a:solidFill>
                  <a:srgbClr val="BBBBBB"/>
                </a:solidFill>
                <a:effectLst/>
                <a:latin typeface="JetBrains Mono Regular" panose="02000009000000000000" pitchFamily="49" charset="0"/>
              </a:rPr>
              <a:t>:</a:t>
            </a:r>
            <a:r>
              <a:rPr lang="en-AU" b="0" dirty="0">
                <a:solidFill>
                  <a:srgbClr val="F09483"/>
                </a:solidFill>
                <a:effectLst/>
                <a:latin typeface="JetBrains Mono Regular" panose="02000009000000000000" pitchFamily="49" charset="0"/>
              </a:rPr>
              <a:t> </a:t>
            </a:r>
            <a:r>
              <a:rPr lang="en-AU" b="0" i="1" dirty="0">
                <a:solidFill>
                  <a:srgbClr val="BBBBBB"/>
                </a:solidFill>
                <a:effectLst/>
                <a:latin typeface="JetBrains Mono Regular" panose="02000009000000000000" pitchFamily="49" charset="0"/>
              </a:rPr>
              <a:t>&amp;</a:t>
            </a:r>
            <a:r>
              <a:rPr lang="en-AU" b="0" dirty="0">
                <a:solidFill>
                  <a:srgbClr val="FAC29A"/>
                </a:solidFill>
                <a:effectLst/>
                <a:latin typeface="JetBrains Mono Regular" panose="02000009000000000000" pitchFamily="49" charset="0"/>
              </a:rPr>
              <a:t>str</a:t>
            </a:r>
            <a:r>
              <a:rPr lang="en-AU" b="0" dirty="0">
                <a:solidFill>
                  <a:srgbClr val="F09483"/>
                </a:solidFill>
                <a:effectLst/>
                <a:latin typeface="JetBrains Mono Regular" panose="02000009000000000000" pitchFamily="49" charset="0"/>
              </a:rPr>
              <a:t>) </a:t>
            </a:r>
            <a:r>
              <a:rPr lang="en-AU" b="0" i="1" dirty="0">
                <a:solidFill>
                  <a:srgbClr val="BBBBBB"/>
                </a:solidFill>
                <a:effectLst/>
                <a:latin typeface="JetBrains Mono Regular" panose="02000009000000000000" pitchFamily="49" charset="0"/>
              </a:rPr>
              <a:t>-&gt;</a:t>
            </a:r>
            <a:r>
              <a:rPr lang="en-AU" b="0" dirty="0">
                <a:solidFill>
                  <a:srgbClr val="F09483"/>
                </a:solidFill>
                <a:effectLst/>
                <a:latin typeface="JetBrains Mono Regular" panose="02000009000000000000" pitchFamily="49" charset="0"/>
              </a:rPr>
              <a:t> </a:t>
            </a:r>
            <a:r>
              <a:rPr lang="en-AU" b="0" dirty="0" err="1">
                <a:solidFill>
                  <a:srgbClr val="FAC29A"/>
                </a:solidFill>
                <a:effectLst/>
                <a:latin typeface="JetBrains Mono Regular" panose="02000009000000000000" pitchFamily="49" charset="0"/>
              </a:rPr>
              <a:t>IResult</a:t>
            </a:r>
            <a:r>
              <a:rPr lang="en-AU" b="0" dirty="0">
                <a:solidFill>
                  <a:srgbClr val="F09483"/>
                </a:solidFill>
                <a:effectLst/>
                <a:latin typeface="JetBrains Mono Regular" panose="02000009000000000000" pitchFamily="49" charset="0"/>
              </a:rPr>
              <a:t>&lt;</a:t>
            </a:r>
            <a:r>
              <a:rPr lang="en-AU" b="0" i="1" dirty="0">
                <a:solidFill>
                  <a:srgbClr val="BBBBBB"/>
                </a:solidFill>
                <a:effectLst/>
                <a:latin typeface="JetBrains Mono Regular" panose="02000009000000000000" pitchFamily="49" charset="0"/>
              </a:rPr>
              <a:t>&amp;</a:t>
            </a:r>
            <a:r>
              <a:rPr lang="en-AU" b="0" dirty="0">
                <a:solidFill>
                  <a:srgbClr val="FAC29A"/>
                </a:solidFill>
                <a:effectLst/>
                <a:latin typeface="JetBrains Mono Regular" panose="02000009000000000000" pitchFamily="49" charset="0"/>
              </a:rPr>
              <a:t>str</a:t>
            </a:r>
            <a:r>
              <a:rPr lang="en-AU" b="0" dirty="0">
                <a:solidFill>
                  <a:srgbClr val="F09483"/>
                </a:solidFill>
                <a:effectLst/>
                <a:latin typeface="JetBrains Mono Regular" panose="02000009000000000000" pitchFamily="49" charset="0"/>
              </a:rPr>
              <a:t>, </a:t>
            </a:r>
            <a:r>
              <a:rPr lang="en-AU" b="0" dirty="0">
                <a:solidFill>
                  <a:srgbClr val="FAC29A"/>
                </a:solidFill>
                <a:effectLst/>
                <a:latin typeface="JetBrains Mono Regular" panose="02000009000000000000" pitchFamily="49" charset="0"/>
              </a:rPr>
              <a:t>i32</a:t>
            </a:r>
            <a:r>
              <a:rPr lang="en-AU" b="0" dirty="0">
                <a:solidFill>
                  <a:srgbClr val="F09483"/>
                </a:solidFill>
                <a:effectLst/>
                <a:latin typeface="JetBrains Mono Regular" panose="02000009000000000000" pitchFamily="49" charset="0"/>
              </a:rPr>
              <a:t>, </a:t>
            </a:r>
            <a:r>
              <a:rPr lang="en-AU" b="0" dirty="0" err="1">
                <a:solidFill>
                  <a:srgbClr val="FAC29A"/>
                </a:solidFill>
                <a:effectLst/>
                <a:latin typeface="JetBrains Mono Regular" panose="02000009000000000000" pitchFamily="49" charset="0"/>
              </a:rPr>
              <a:t>IntegerParseError</a:t>
            </a:r>
            <a:r>
              <a:rPr lang="en-AU" b="0" dirty="0">
                <a:solidFill>
                  <a:srgbClr val="F09483"/>
                </a:solidFill>
                <a:effectLst/>
                <a:latin typeface="JetBrains Mono Regular" panose="02000009000000000000" pitchFamily="49" charset="0"/>
              </a:rPr>
              <a:t>&gt;;</a:t>
            </a:r>
            <a:endParaRPr lang="en-AU" b="0" dirty="0">
              <a:solidFill>
                <a:srgbClr val="BBBBBB"/>
              </a:solidFill>
              <a:effectLst/>
              <a:latin typeface="JetBrains Mono Regular" panose="02000009000000000000" pitchFamily="49" charset="0"/>
            </a:endParaRPr>
          </a:p>
        </p:txBody>
      </p:sp>
      <p:sp>
        <p:nvSpPr>
          <p:cNvPr id="10" name="TextBox 9">
            <a:extLst>
              <a:ext uri="{FF2B5EF4-FFF2-40B4-BE49-F238E27FC236}">
                <a16:creationId xmlns:a16="http://schemas.microsoft.com/office/drawing/2014/main" id="{629C1274-2650-D448-4DCF-FF5F781D0690}"/>
              </a:ext>
            </a:extLst>
          </p:cNvPr>
          <p:cNvSpPr txBox="1"/>
          <p:nvPr/>
        </p:nvSpPr>
        <p:spPr>
          <a:xfrm>
            <a:off x="2924174" y="5463753"/>
            <a:ext cx="10191749" cy="369332"/>
          </a:xfrm>
          <a:prstGeom prst="rect">
            <a:avLst/>
          </a:prstGeom>
          <a:noFill/>
        </p:spPr>
        <p:txBody>
          <a:bodyPr wrap="square">
            <a:spAutoFit/>
          </a:bodyPr>
          <a:lstStyle/>
          <a:p>
            <a:r>
              <a:rPr lang="en-AU" b="0" i="1" dirty="0" err="1">
                <a:solidFill>
                  <a:srgbClr val="B877DB"/>
                </a:solidFill>
                <a:effectLst/>
                <a:latin typeface="JetBrains Mono Regular" panose="02000009000000000000" pitchFamily="49" charset="0"/>
              </a:rPr>
              <a:t>fn</a:t>
            </a:r>
            <a:r>
              <a:rPr lang="en-AU" b="0" dirty="0">
                <a:solidFill>
                  <a:srgbClr val="F09483"/>
                </a:solidFill>
                <a:effectLst/>
                <a:latin typeface="JetBrains Mono Regular" panose="02000009000000000000" pitchFamily="49" charset="0"/>
              </a:rPr>
              <a:t> </a:t>
            </a:r>
            <a:r>
              <a:rPr lang="en-AU" b="0" dirty="0">
                <a:solidFill>
                  <a:srgbClr val="25B0BC"/>
                </a:solidFill>
                <a:effectLst/>
                <a:latin typeface="JetBrains Mono Regular" panose="02000009000000000000" pitchFamily="49" charset="0"/>
              </a:rPr>
              <a:t>integer</a:t>
            </a:r>
            <a:r>
              <a:rPr lang="en-AU" b="0" dirty="0">
                <a:solidFill>
                  <a:srgbClr val="F09483"/>
                </a:solidFill>
                <a:effectLst/>
                <a:latin typeface="JetBrains Mono Regular" panose="02000009000000000000" pitchFamily="49" charset="0"/>
              </a:rPr>
              <a:t>(</a:t>
            </a:r>
            <a:r>
              <a:rPr lang="en-AU" b="0" dirty="0">
                <a:solidFill>
                  <a:srgbClr val="E95678"/>
                </a:solidFill>
                <a:effectLst/>
                <a:latin typeface="JetBrains Mono Regular" panose="02000009000000000000" pitchFamily="49" charset="0"/>
              </a:rPr>
              <a:t>input</a:t>
            </a:r>
            <a:r>
              <a:rPr lang="en-AU" b="0" i="1" dirty="0">
                <a:solidFill>
                  <a:srgbClr val="BBBBBB"/>
                </a:solidFill>
                <a:effectLst/>
                <a:latin typeface="JetBrains Mono Regular" panose="02000009000000000000" pitchFamily="49" charset="0"/>
              </a:rPr>
              <a:t>:</a:t>
            </a:r>
            <a:r>
              <a:rPr lang="en-AU" b="0" dirty="0">
                <a:solidFill>
                  <a:srgbClr val="F09483"/>
                </a:solidFill>
                <a:effectLst/>
                <a:latin typeface="JetBrains Mono Regular" panose="02000009000000000000" pitchFamily="49" charset="0"/>
              </a:rPr>
              <a:t> </a:t>
            </a:r>
            <a:r>
              <a:rPr lang="en-AU" b="0" i="1" dirty="0">
                <a:solidFill>
                  <a:srgbClr val="BBBBBB"/>
                </a:solidFill>
                <a:effectLst/>
                <a:latin typeface="JetBrains Mono Regular" panose="02000009000000000000" pitchFamily="49" charset="0"/>
              </a:rPr>
              <a:t>&amp;</a:t>
            </a:r>
            <a:r>
              <a:rPr lang="en-AU" b="0" dirty="0">
                <a:solidFill>
                  <a:srgbClr val="FAC29A"/>
                </a:solidFill>
                <a:effectLst/>
                <a:latin typeface="JetBrains Mono Regular" panose="02000009000000000000" pitchFamily="49" charset="0"/>
              </a:rPr>
              <a:t>str</a:t>
            </a:r>
            <a:r>
              <a:rPr lang="en-AU" b="0" dirty="0">
                <a:solidFill>
                  <a:srgbClr val="F09483"/>
                </a:solidFill>
                <a:effectLst/>
                <a:latin typeface="JetBrains Mono Regular" panose="02000009000000000000" pitchFamily="49" charset="0"/>
              </a:rPr>
              <a:t>) </a:t>
            </a:r>
            <a:r>
              <a:rPr lang="en-AU" b="0" i="1" dirty="0">
                <a:solidFill>
                  <a:srgbClr val="BBBBBB"/>
                </a:solidFill>
                <a:effectLst/>
                <a:latin typeface="JetBrains Mono Regular" panose="02000009000000000000" pitchFamily="49" charset="0"/>
              </a:rPr>
              <a:t>-&gt;</a:t>
            </a:r>
            <a:r>
              <a:rPr lang="en-AU" b="0" dirty="0">
                <a:solidFill>
                  <a:srgbClr val="F09483"/>
                </a:solidFill>
                <a:effectLst/>
                <a:latin typeface="JetBrains Mono Regular" panose="02000009000000000000" pitchFamily="49" charset="0"/>
              </a:rPr>
              <a:t> </a:t>
            </a:r>
            <a:r>
              <a:rPr lang="en-AU" b="0" dirty="0" err="1">
                <a:solidFill>
                  <a:srgbClr val="FAC29A"/>
                </a:solidFill>
                <a:effectLst/>
                <a:latin typeface="JetBrains Mono Regular" panose="02000009000000000000" pitchFamily="49" charset="0"/>
              </a:rPr>
              <a:t>IResult</a:t>
            </a:r>
            <a:r>
              <a:rPr lang="en-AU" b="0" dirty="0">
                <a:solidFill>
                  <a:srgbClr val="F09483"/>
                </a:solidFill>
                <a:effectLst/>
                <a:latin typeface="JetBrains Mono Regular" panose="02000009000000000000" pitchFamily="49" charset="0"/>
              </a:rPr>
              <a:t>&lt;</a:t>
            </a:r>
            <a:r>
              <a:rPr lang="en-AU" b="0" i="1" dirty="0">
                <a:solidFill>
                  <a:srgbClr val="BBBBBB"/>
                </a:solidFill>
                <a:effectLst/>
                <a:latin typeface="JetBrains Mono Regular" panose="02000009000000000000" pitchFamily="49" charset="0"/>
              </a:rPr>
              <a:t>&amp;</a:t>
            </a:r>
            <a:r>
              <a:rPr lang="en-AU" b="0" dirty="0">
                <a:solidFill>
                  <a:srgbClr val="FAC29A"/>
                </a:solidFill>
                <a:effectLst/>
                <a:latin typeface="JetBrains Mono Regular" panose="02000009000000000000" pitchFamily="49" charset="0"/>
              </a:rPr>
              <a:t>str</a:t>
            </a:r>
            <a:r>
              <a:rPr lang="en-AU" b="0" dirty="0">
                <a:solidFill>
                  <a:srgbClr val="F09483"/>
                </a:solidFill>
                <a:effectLst/>
                <a:latin typeface="JetBrains Mono Regular" panose="02000009000000000000" pitchFamily="49" charset="0"/>
              </a:rPr>
              <a:t>, </a:t>
            </a:r>
            <a:r>
              <a:rPr lang="en-AU" b="0" dirty="0">
                <a:solidFill>
                  <a:srgbClr val="FAC29A"/>
                </a:solidFill>
                <a:effectLst/>
                <a:latin typeface="JetBrains Mono Regular" panose="02000009000000000000" pitchFamily="49" charset="0"/>
              </a:rPr>
              <a:t>i32</a:t>
            </a:r>
            <a:r>
              <a:rPr lang="en-AU" b="0" dirty="0">
                <a:solidFill>
                  <a:srgbClr val="F09483"/>
                </a:solidFill>
                <a:effectLst/>
                <a:latin typeface="JetBrains Mono Regular" panose="02000009000000000000" pitchFamily="49" charset="0"/>
              </a:rPr>
              <a:t>&gt;;</a:t>
            </a:r>
            <a:endParaRPr lang="en-AU" b="0" dirty="0">
              <a:solidFill>
                <a:srgbClr val="BBBBBB"/>
              </a:solidFill>
              <a:effectLst/>
              <a:latin typeface="JetBrains Mono Regular" panose="02000009000000000000" pitchFamily="49" charset="0"/>
            </a:endParaRPr>
          </a:p>
        </p:txBody>
      </p:sp>
    </p:spTree>
    <p:extLst>
      <p:ext uri="{BB962C8B-B14F-4D97-AF65-F5344CB8AC3E}">
        <p14:creationId xmlns:p14="http://schemas.microsoft.com/office/powerpoint/2010/main" val="21145118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Another interesting concept – the parser trait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In nom, a parser doesn’t have to be a function. It can be any type that has the “Parser” trait defined for it</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A trait is like a Java interface, but you can implement it for any type.</a:t>
            </a:r>
          </a:p>
        </p:txBody>
      </p:sp>
    </p:spTree>
    <p:extLst>
      <p:ext uri="{BB962C8B-B14F-4D97-AF65-F5344CB8AC3E}">
        <p14:creationId xmlns:p14="http://schemas.microsoft.com/office/powerpoint/2010/main" val="6695548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Another interesting concept – the parser trait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In nom, a parser doesn’t have to be a function. It can be any type that has the “Parser” trait defined for it</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A trait is like a Java interface, but you can implement it for any type.</a:t>
            </a:r>
          </a:p>
        </p:txBody>
      </p:sp>
    </p:spTree>
    <p:extLst>
      <p:ext uri="{BB962C8B-B14F-4D97-AF65-F5344CB8AC3E}">
        <p14:creationId xmlns:p14="http://schemas.microsoft.com/office/powerpoint/2010/main" val="8031996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bg>
      <p:bgPr>
        <a:solidFill>
          <a:srgbClr val="1C1E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Title</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Content</a:t>
            </a:r>
          </a:p>
        </p:txBody>
      </p:sp>
    </p:spTree>
    <p:extLst>
      <p:ext uri="{BB962C8B-B14F-4D97-AF65-F5344CB8AC3E}">
        <p14:creationId xmlns:p14="http://schemas.microsoft.com/office/powerpoint/2010/main" val="889398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02561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p:txBody>
      </p:sp>
    </p:spTree>
    <p:extLst>
      <p:ext uri="{BB962C8B-B14F-4D97-AF65-F5344CB8AC3E}">
        <p14:creationId xmlns:p14="http://schemas.microsoft.com/office/powerpoint/2010/main" val="169126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2031325"/>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parsers are pretty sick</a:t>
            </a:r>
          </a:p>
        </p:txBody>
      </p:sp>
    </p:spTree>
    <p:extLst>
      <p:ext uri="{BB962C8B-B14F-4D97-AF65-F5344CB8AC3E}">
        <p14:creationId xmlns:p14="http://schemas.microsoft.com/office/powerpoint/2010/main" val="350942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2031325"/>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parsers are pretty sick</a:t>
            </a:r>
          </a:p>
        </p:txBody>
      </p:sp>
      <p:pic>
        <p:nvPicPr>
          <p:cNvPr id="5" name="Picture 4" descr="A cartoon of a child with a surprised expression&#10;&#10;Description automatically generated">
            <a:extLst>
              <a:ext uri="{FF2B5EF4-FFF2-40B4-BE49-F238E27FC236}">
                <a16:creationId xmlns:a16="http://schemas.microsoft.com/office/drawing/2014/main" id="{CD7FED63-B6D7-4AAF-0B77-60AECD9CA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82" y="1922023"/>
            <a:ext cx="2830044" cy="3074229"/>
          </a:xfrm>
          <a:prstGeom prst="rect">
            <a:avLst/>
          </a:prstGeom>
        </p:spPr>
      </p:pic>
      <p:sp>
        <p:nvSpPr>
          <p:cNvPr id="6" name="TextBox 5">
            <a:extLst>
              <a:ext uri="{FF2B5EF4-FFF2-40B4-BE49-F238E27FC236}">
                <a16:creationId xmlns:a16="http://schemas.microsoft.com/office/drawing/2014/main" id="{8203C566-0F4E-B84F-F660-D785076E10AB}"/>
              </a:ext>
            </a:extLst>
          </p:cNvPr>
          <p:cNvSpPr txBox="1"/>
          <p:nvPr/>
        </p:nvSpPr>
        <p:spPr>
          <a:xfrm>
            <a:off x="8703282" y="4996252"/>
            <a:ext cx="2830044" cy="461665"/>
          </a:xfrm>
          <a:prstGeom prst="rect">
            <a:avLst/>
          </a:prstGeom>
          <a:solidFill>
            <a:schemeClr val="bg1"/>
          </a:solidFill>
        </p:spPr>
        <p:txBody>
          <a:bodyPr wrap="square" rtlCol="0">
            <a:spAutoFit/>
          </a:bodyPr>
          <a:lstStyle/>
          <a:p>
            <a:r>
              <a:rPr lang="en-AU" sz="1200" i="1" dirty="0">
                <a:solidFill>
                  <a:srgbClr val="1A1B26"/>
                </a:solidFill>
                <a:latin typeface="Fira Sans Light" panose="020B0403050000020004" pitchFamily="34" charset="0"/>
              </a:rPr>
              <a:t>Artist’s impression of me discovering that parsers rule</a:t>
            </a:r>
          </a:p>
        </p:txBody>
      </p:sp>
    </p:spTree>
    <p:extLst>
      <p:ext uri="{BB962C8B-B14F-4D97-AF65-F5344CB8AC3E}">
        <p14:creationId xmlns:p14="http://schemas.microsoft.com/office/powerpoint/2010/main" val="361353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286232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parsers are pretty sick</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Started writing a game and got to write my OWN parser using parser combinators, in Rust.</a:t>
            </a:r>
          </a:p>
        </p:txBody>
      </p:sp>
      <p:pic>
        <p:nvPicPr>
          <p:cNvPr id="5" name="Picture 4" descr="A cartoon of a child with a surprised expression&#10;&#10;Description automatically generated">
            <a:extLst>
              <a:ext uri="{FF2B5EF4-FFF2-40B4-BE49-F238E27FC236}">
                <a16:creationId xmlns:a16="http://schemas.microsoft.com/office/drawing/2014/main" id="{CD7FED63-B6D7-4AAF-0B77-60AECD9CA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82" y="1922023"/>
            <a:ext cx="2830044" cy="3074229"/>
          </a:xfrm>
          <a:prstGeom prst="rect">
            <a:avLst/>
          </a:prstGeom>
        </p:spPr>
      </p:pic>
      <p:sp>
        <p:nvSpPr>
          <p:cNvPr id="6" name="TextBox 5">
            <a:extLst>
              <a:ext uri="{FF2B5EF4-FFF2-40B4-BE49-F238E27FC236}">
                <a16:creationId xmlns:a16="http://schemas.microsoft.com/office/drawing/2014/main" id="{8203C566-0F4E-B84F-F660-D785076E10AB}"/>
              </a:ext>
            </a:extLst>
          </p:cNvPr>
          <p:cNvSpPr txBox="1"/>
          <p:nvPr/>
        </p:nvSpPr>
        <p:spPr>
          <a:xfrm>
            <a:off x="8703282" y="4996252"/>
            <a:ext cx="2830044" cy="461665"/>
          </a:xfrm>
          <a:prstGeom prst="rect">
            <a:avLst/>
          </a:prstGeom>
          <a:solidFill>
            <a:schemeClr val="bg1"/>
          </a:solidFill>
        </p:spPr>
        <p:txBody>
          <a:bodyPr wrap="square" rtlCol="0">
            <a:spAutoFit/>
          </a:bodyPr>
          <a:lstStyle/>
          <a:p>
            <a:r>
              <a:rPr lang="en-AU" sz="1200" i="1" dirty="0">
                <a:solidFill>
                  <a:srgbClr val="1A1B26"/>
                </a:solidFill>
                <a:latin typeface="Fira Sans Light" panose="020B0403050000020004" pitchFamily="34" charset="0"/>
              </a:rPr>
              <a:t>Artist’s impression of me discovering that parsers rule</a:t>
            </a:r>
          </a:p>
        </p:txBody>
      </p:sp>
    </p:spTree>
    <p:extLst>
      <p:ext uri="{BB962C8B-B14F-4D97-AF65-F5344CB8AC3E}">
        <p14:creationId xmlns:p14="http://schemas.microsoft.com/office/powerpoint/2010/main" val="2004119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Background – Why am I talking about parsers??</a:t>
            </a:r>
          </a:p>
        </p:txBody>
      </p:sp>
      <p:sp>
        <p:nvSpPr>
          <p:cNvPr id="4" name="TextBox 3">
            <a:extLst>
              <a:ext uri="{FF2B5EF4-FFF2-40B4-BE49-F238E27FC236}">
                <a16:creationId xmlns:a16="http://schemas.microsoft.com/office/drawing/2014/main" id="{A99310B0-782D-AA04-0F29-1A216A490C20}"/>
              </a:ext>
            </a:extLst>
          </p:cNvPr>
          <p:cNvSpPr txBox="1"/>
          <p:nvPr/>
        </p:nvSpPr>
        <p:spPr>
          <a:xfrm>
            <a:off x="1164535" y="1845578"/>
            <a:ext cx="6779839" cy="397031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 started programming when I was a kid. Had to write some manual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writing parsers SUCKS </a:t>
            </a:r>
            <a:r>
              <a:rPr lang="en-AU" dirty="0"/>
              <a:t>👎 👎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Went to </a:t>
            </a:r>
            <a:r>
              <a:rPr lang="en-AU" dirty="0" err="1">
                <a:solidFill>
                  <a:schemeClr val="bg1"/>
                </a:solidFill>
                <a:latin typeface="Fira Sans" panose="020B0503050000020004" pitchFamily="34" charset="0"/>
              </a:rPr>
              <a:t>uni</a:t>
            </a:r>
            <a:r>
              <a:rPr lang="en-AU" dirty="0">
                <a:solidFill>
                  <a:schemeClr val="bg1"/>
                </a:solidFill>
                <a:latin typeface="Fira Sans" panose="020B0503050000020004" pitchFamily="34" charset="0"/>
              </a:rPr>
              <a:t> and took COMP3400 and COMP4403,</a:t>
            </a:r>
          </a:p>
          <a:p>
            <a:r>
              <a:rPr lang="en-AU" dirty="0">
                <a:solidFill>
                  <a:schemeClr val="bg1"/>
                </a:solidFill>
                <a:latin typeface="Fira Sans" panose="020B0503050000020004" pitchFamily="34" charset="0"/>
              </a:rPr>
              <a:t>     and learned what we are about to discuss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parsers are pretty sick</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Started writing a game and got to write my OWN parser using parser combinators, in Rust.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Conclusion reached – parser combinators are very fun and you can use them in whatever your favourite language is (not just Haskell!!!)</a:t>
            </a:r>
          </a:p>
        </p:txBody>
      </p:sp>
      <p:pic>
        <p:nvPicPr>
          <p:cNvPr id="5" name="Picture 4" descr="A cartoon of a child with a surprised expression&#10;&#10;Description automatically generated">
            <a:extLst>
              <a:ext uri="{FF2B5EF4-FFF2-40B4-BE49-F238E27FC236}">
                <a16:creationId xmlns:a16="http://schemas.microsoft.com/office/drawing/2014/main" id="{CD7FED63-B6D7-4AAF-0B77-60AECD9CA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82" y="1922023"/>
            <a:ext cx="2830044" cy="3074229"/>
          </a:xfrm>
          <a:prstGeom prst="rect">
            <a:avLst/>
          </a:prstGeom>
        </p:spPr>
      </p:pic>
      <p:sp>
        <p:nvSpPr>
          <p:cNvPr id="6" name="TextBox 5">
            <a:extLst>
              <a:ext uri="{FF2B5EF4-FFF2-40B4-BE49-F238E27FC236}">
                <a16:creationId xmlns:a16="http://schemas.microsoft.com/office/drawing/2014/main" id="{8203C566-0F4E-B84F-F660-D785076E10AB}"/>
              </a:ext>
            </a:extLst>
          </p:cNvPr>
          <p:cNvSpPr txBox="1"/>
          <p:nvPr/>
        </p:nvSpPr>
        <p:spPr>
          <a:xfrm>
            <a:off x="8703282" y="4996252"/>
            <a:ext cx="2830044" cy="461665"/>
          </a:xfrm>
          <a:prstGeom prst="rect">
            <a:avLst/>
          </a:prstGeom>
          <a:solidFill>
            <a:schemeClr val="bg1"/>
          </a:solidFill>
        </p:spPr>
        <p:txBody>
          <a:bodyPr wrap="square" rtlCol="0">
            <a:spAutoFit/>
          </a:bodyPr>
          <a:lstStyle/>
          <a:p>
            <a:r>
              <a:rPr lang="en-AU" sz="1200" i="1" dirty="0">
                <a:solidFill>
                  <a:srgbClr val="1A1B26"/>
                </a:solidFill>
                <a:latin typeface="Fira Sans Light" panose="020B0403050000020004" pitchFamily="34" charset="0"/>
              </a:rPr>
              <a:t>Artist’s impression of me discovering that parsers rule</a:t>
            </a:r>
          </a:p>
        </p:txBody>
      </p:sp>
    </p:spTree>
    <p:extLst>
      <p:ext uri="{BB962C8B-B14F-4D97-AF65-F5344CB8AC3E}">
        <p14:creationId xmlns:p14="http://schemas.microsoft.com/office/powerpoint/2010/main" val="292781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422170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we will only look at 3 languages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92124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067392-DC2D-B5DC-B2CB-49A982D003FD}"/>
              </a:ext>
            </a:extLst>
          </p:cNvPr>
          <p:cNvSpPr/>
          <p:nvPr/>
        </p:nvSpPr>
        <p:spPr>
          <a:xfrm>
            <a:off x="0" y="4683967"/>
            <a:ext cx="12192000" cy="2174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C4A9EC-EB08-98C0-35C8-632205D0A01A}"/>
              </a:ext>
            </a:extLst>
          </p:cNvPr>
          <p:cNvSpPr>
            <a:spLocks noGrp="1"/>
          </p:cNvSpPr>
          <p:nvPr>
            <p:ph type="ctrTitle"/>
          </p:nvPr>
        </p:nvSpPr>
        <p:spPr>
          <a:xfrm>
            <a:off x="1087348" y="5020660"/>
            <a:ext cx="8948048" cy="706641"/>
          </a:xfrm>
        </p:spPr>
        <p:txBody>
          <a:bodyPr anchor="b">
            <a:normAutofit/>
          </a:bodyPr>
          <a:lstStyle/>
          <a:p>
            <a:r>
              <a:rPr lang="en-AU" sz="2800" dirty="0">
                <a:latin typeface="Fira Sans SemiBold" panose="020B0603050000020004" pitchFamily="34" charset="0"/>
              </a:rPr>
              <a:t>parser combinators in n different languages</a:t>
            </a:r>
          </a:p>
        </p:txBody>
      </p:sp>
      <p:sp>
        <p:nvSpPr>
          <p:cNvPr id="3" name="Subtitle 2">
            <a:extLst>
              <a:ext uri="{FF2B5EF4-FFF2-40B4-BE49-F238E27FC236}">
                <a16:creationId xmlns:a16="http://schemas.microsoft.com/office/drawing/2014/main" id="{18E7741F-E9EF-FB1F-7C2B-39CD2F032D89}"/>
              </a:ext>
            </a:extLst>
          </p:cNvPr>
          <p:cNvSpPr>
            <a:spLocks noGrp="1"/>
          </p:cNvSpPr>
          <p:nvPr>
            <p:ph type="subTitle" idx="1"/>
          </p:nvPr>
        </p:nvSpPr>
        <p:spPr>
          <a:xfrm>
            <a:off x="1820773" y="5927525"/>
            <a:ext cx="8353856" cy="365125"/>
          </a:xfrm>
        </p:spPr>
        <p:txBody>
          <a:bodyPr anchor="t">
            <a:normAutofit/>
          </a:bodyPr>
          <a:lstStyle/>
          <a:p>
            <a:r>
              <a:rPr lang="en-AU" sz="1600" dirty="0">
                <a:latin typeface="Fira Sans Light" panose="020B0403050000020004" pitchFamily="34" charset="0"/>
              </a:rPr>
              <a:t>(Where n ≥ 3)</a:t>
            </a:r>
          </a:p>
        </p:txBody>
      </p:sp>
      <p:sp>
        <p:nvSpPr>
          <p:cNvPr id="29" name="TextBox 28">
            <a:extLst>
              <a:ext uri="{FF2B5EF4-FFF2-40B4-BE49-F238E27FC236}">
                <a16:creationId xmlns:a16="http://schemas.microsoft.com/office/drawing/2014/main" id="{53FAC66B-7F2C-7763-ACE6-895D8561D865}"/>
              </a:ext>
            </a:extLst>
          </p:cNvPr>
          <p:cNvSpPr txBox="1"/>
          <p:nvPr/>
        </p:nvSpPr>
        <p:spPr>
          <a:xfrm>
            <a:off x="4914901" y="3100277"/>
            <a:ext cx="6097554" cy="1200329"/>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struct</a:t>
            </a:r>
            <a:r>
              <a:rPr lang="en-AU" b="0" dirty="0">
                <a:solidFill>
                  <a:srgbClr val="A9B1D6"/>
                </a:solidFill>
                <a:effectLst/>
                <a:latin typeface="JetBrains Mono Regular" panose="02000009000000000000" pitchFamily="49" charset="0"/>
              </a:rPr>
              <a:t> </a:t>
            </a:r>
            <a:r>
              <a:rPr lang="en-AU" b="0" dirty="0" err="1">
                <a:solidFill>
                  <a:srgbClr val="0DB9D7"/>
                </a:solidFill>
                <a:effectLst/>
                <a:latin typeface="JetBrains Mono Regular" panose="02000009000000000000" pitchFamily="49" charset="0"/>
              </a:rPr>
              <a:t>parser_t</a:t>
            </a:r>
            <a:r>
              <a:rPr lang="en-AU" b="0" dirty="0">
                <a:solidFill>
                  <a:srgbClr val="A9B1D6"/>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parse)(</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data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1" name="TextBox 30">
            <a:extLst>
              <a:ext uri="{FF2B5EF4-FFF2-40B4-BE49-F238E27FC236}">
                <a16:creationId xmlns:a16="http://schemas.microsoft.com/office/drawing/2014/main" id="{B6D49958-B987-6BBD-8E2D-3770C1C54DDA}"/>
              </a:ext>
            </a:extLst>
          </p:cNvPr>
          <p:cNvSpPr txBox="1"/>
          <p:nvPr/>
        </p:nvSpPr>
        <p:spPr>
          <a:xfrm>
            <a:off x="268255" y="2155372"/>
            <a:ext cx="6097554" cy="646331"/>
          </a:xfrm>
          <a:prstGeom prst="rect">
            <a:avLst/>
          </a:prstGeom>
          <a:noFill/>
        </p:spPr>
        <p:txBody>
          <a:bodyPr wrap="square">
            <a:spAutoFit/>
          </a:bodyPr>
          <a:lstStyle/>
          <a:p>
            <a:r>
              <a:rPr lang="pt-BR" b="0" dirty="0">
                <a:solidFill>
                  <a:srgbClr val="BB9AF7"/>
                </a:solidFill>
                <a:effectLst/>
                <a:latin typeface="JetBrains Mono Regular" panose="02000009000000000000" pitchFamily="49" charset="0"/>
              </a:rPr>
              <a:t>type</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IResult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Error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&gt;&gt;</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E</a:t>
            </a:r>
            <a:r>
              <a:rPr lang="pt-BR" b="0" dirty="0">
                <a:solidFill>
                  <a:srgbClr val="89DDFF"/>
                </a:solidFill>
                <a:effectLst/>
                <a:latin typeface="JetBrains Mono Regular" panose="02000009000000000000" pitchFamily="49" charset="0"/>
              </a:rPr>
              <a:t>&gt;&gt;;</a:t>
            </a:r>
            <a:endParaRPr lang="pt-BR" b="0" dirty="0">
              <a:solidFill>
                <a:srgbClr val="A9B1D6"/>
              </a:solidFill>
              <a:effectLst/>
              <a:latin typeface="JetBrains Mono Regular" panose="02000009000000000000" pitchFamily="49" charset="0"/>
            </a:endParaRPr>
          </a:p>
        </p:txBody>
      </p:sp>
      <p:sp>
        <p:nvSpPr>
          <p:cNvPr id="35" name="TextBox 34">
            <a:extLst>
              <a:ext uri="{FF2B5EF4-FFF2-40B4-BE49-F238E27FC236}">
                <a16:creationId xmlns:a16="http://schemas.microsoft.com/office/drawing/2014/main" id="{F8854360-21DE-55F7-ABA3-BB803902F27B}"/>
              </a:ext>
            </a:extLst>
          </p:cNvPr>
          <p:cNvSpPr txBox="1"/>
          <p:nvPr/>
        </p:nvSpPr>
        <p:spPr>
          <a:xfrm>
            <a:off x="5561372" y="1393458"/>
            <a:ext cx="6699052" cy="923330"/>
          </a:xfrm>
          <a:prstGeom prst="rect">
            <a:avLst/>
          </a:prstGeom>
          <a:noFill/>
          <a:effectLst/>
        </p:spPr>
        <p:txBody>
          <a:bodyPr wrap="square">
            <a:spAutoFit/>
          </a:bodyPr>
          <a:lstStyle/>
          <a:p>
            <a:r>
              <a:rPr lang="en-US" b="0" dirty="0">
                <a:solidFill>
                  <a:srgbClr val="89DDFF"/>
                </a:solidFill>
                <a:effectLst/>
                <a:latin typeface="JetBrains Mono Regular" panose="02000009000000000000" pitchFamily="49" charset="0"/>
              </a:rPr>
              <a:t>data</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C0CAF5"/>
                </a:solidFill>
                <a:effectLst/>
                <a:latin typeface="JetBrains Mono Regular" panose="02000009000000000000" pitchFamily="49" charset="0"/>
              </a:rPr>
              <a:t>a</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E0AF68"/>
                </a:solidFill>
                <a:effectLst/>
                <a:latin typeface="JetBrains Mono Regular" panose="02000009000000000000" pitchFamily="49" charset="0"/>
              </a:rPr>
              <a:t>P</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BB9AF7"/>
                </a:solidFill>
                <a:effectLst/>
                <a:latin typeface="JetBrains Mono Regular" panose="02000009000000000000" pitchFamily="49" charset="0"/>
              </a:rPr>
              <a:t>String</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-&gt;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Maybe</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C0CAF5"/>
                </a:solidFill>
                <a:effectLst/>
                <a:latin typeface="JetBrains Mono Regular" panose="02000009000000000000" pitchFamily="49" charset="0"/>
              </a:rPr>
              <a:t>a</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String</a:t>
            </a:r>
            <a:r>
              <a:rPr lang="en-US" b="0" dirty="0">
                <a:solidFill>
                  <a:srgbClr val="89DDFF"/>
                </a:solidFill>
                <a:effectLst/>
                <a:latin typeface="JetBrains Mono Regular" panose="02000009000000000000" pitchFamily="49" charset="0"/>
              </a:rPr>
              <a:t>))</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instance</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Monad</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where</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a:t>
            </a:r>
            <a:r>
              <a:rPr lang="en-US" b="0" i="1" dirty="0">
                <a:solidFill>
                  <a:srgbClr val="444B6A"/>
                </a:solidFill>
                <a:effectLst/>
                <a:latin typeface="JetBrains Mono Regular" panose="02000009000000000000" pitchFamily="49" charset="0"/>
              </a:rPr>
              <a:t>-- ...</a:t>
            </a:r>
            <a:endParaRPr lang="en-US" b="0" dirty="0">
              <a:solidFill>
                <a:srgbClr val="A9B1D6"/>
              </a:solidFill>
              <a:effectLst/>
              <a:latin typeface="JetBrains Mono Regular" panose="02000009000000000000" pitchFamily="49" charset="0"/>
            </a:endParaRPr>
          </a:p>
        </p:txBody>
      </p:sp>
      <p:sp>
        <p:nvSpPr>
          <p:cNvPr id="37" name="TextBox 36">
            <a:extLst>
              <a:ext uri="{FF2B5EF4-FFF2-40B4-BE49-F238E27FC236}">
                <a16:creationId xmlns:a16="http://schemas.microsoft.com/office/drawing/2014/main" id="{3F514C0D-C9D8-F45D-CC82-1DBEFEF38765}"/>
              </a:ext>
            </a:extLst>
          </p:cNvPr>
          <p:cNvSpPr txBox="1"/>
          <p:nvPr/>
        </p:nvSpPr>
        <p:spPr>
          <a:xfrm>
            <a:off x="471881" y="512804"/>
            <a:ext cx="6128158" cy="1077218"/>
          </a:xfrm>
          <a:prstGeom prst="rect">
            <a:avLst/>
          </a:prstGeom>
          <a:noFill/>
        </p:spPr>
        <p:txBody>
          <a:bodyPr wrap="square">
            <a:spAutoFit/>
          </a:bodyPr>
          <a:lstStyle/>
          <a:p>
            <a:r>
              <a:rPr lang="en-AU" sz="1600" b="0" i="1" dirty="0">
                <a:solidFill>
                  <a:srgbClr val="9D7CD8"/>
                </a:solidFill>
                <a:effectLst/>
                <a:latin typeface="JetBrains Mono Regular" panose="02000009000000000000" pitchFamily="49" charset="0"/>
              </a:rPr>
              <a:t>let</a:t>
            </a:r>
            <a:r>
              <a:rPr lang="en-AU" sz="1600" b="0" dirty="0">
                <a:solidFill>
                  <a:srgbClr val="A9B1D6"/>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csv</a:t>
            </a:r>
            <a:r>
              <a:rPr lang="en-AU" sz="1600" b="0" dirty="0">
                <a:solidFill>
                  <a:srgbClr val="A9B1D6"/>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float</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str</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newline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58287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we will only look at 3 languages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pic>
        <p:nvPicPr>
          <p:cNvPr id="5" name="Picture 4" descr="A yellow and black logo&#10;&#10;Description automatically generated">
            <a:extLst>
              <a:ext uri="{FF2B5EF4-FFF2-40B4-BE49-F238E27FC236}">
                <a16:creationId xmlns:a16="http://schemas.microsoft.com/office/drawing/2014/main" id="{4862AD97-ECE6-7462-A2D0-8B3AE6546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453" y="3599904"/>
            <a:ext cx="2094720" cy="2094720"/>
          </a:xfrm>
          <a:prstGeom prst="rect">
            <a:avLst/>
          </a:prstGeom>
        </p:spPr>
      </p:pic>
      <p:sp>
        <p:nvSpPr>
          <p:cNvPr id="6" name="TextBox 5">
            <a:extLst>
              <a:ext uri="{FF2B5EF4-FFF2-40B4-BE49-F238E27FC236}">
                <a16:creationId xmlns:a16="http://schemas.microsoft.com/office/drawing/2014/main" id="{BD1E2443-98C9-751D-04B0-D34E0D37B4DF}"/>
              </a:ext>
            </a:extLst>
          </p:cNvPr>
          <p:cNvSpPr txBox="1"/>
          <p:nvPr/>
        </p:nvSpPr>
        <p:spPr>
          <a:xfrm>
            <a:off x="1353478" y="5880169"/>
            <a:ext cx="2276669" cy="369332"/>
          </a:xfrm>
          <a:prstGeom prst="rect">
            <a:avLst/>
          </a:prstGeom>
          <a:noFill/>
        </p:spPr>
        <p:txBody>
          <a:bodyPr wrap="square" rtlCol="0">
            <a:spAutoFit/>
          </a:bodyPr>
          <a:lstStyle/>
          <a:p>
            <a:r>
              <a:rPr lang="en-AU" i="1" dirty="0">
                <a:solidFill>
                  <a:schemeClr val="bg1"/>
                </a:solidFill>
              </a:rPr>
              <a:t>simple and friendly</a:t>
            </a:r>
          </a:p>
        </p:txBody>
      </p:sp>
    </p:spTree>
    <p:extLst>
      <p:ext uri="{BB962C8B-B14F-4D97-AF65-F5344CB8AC3E}">
        <p14:creationId xmlns:p14="http://schemas.microsoft.com/office/powerpoint/2010/main" val="568927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we will only look at 3 languages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pic>
        <p:nvPicPr>
          <p:cNvPr id="5" name="Picture 4" descr="A yellow and black logo&#10;&#10;Description automatically generated">
            <a:extLst>
              <a:ext uri="{FF2B5EF4-FFF2-40B4-BE49-F238E27FC236}">
                <a16:creationId xmlns:a16="http://schemas.microsoft.com/office/drawing/2014/main" id="{4862AD97-ECE6-7462-A2D0-8B3AE6546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453" y="3599904"/>
            <a:ext cx="2094720" cy="2094720"/>
          </a:xfrm>
          <a:prstGeom prst="rect">
            <a:avLst/>
          </a:prstGeom>
        </p:spPr>
      </p:pic>
      <p:sp>
        <p:nvSpPr>
          <p:cNvPr id="6" name="TextBox 5">
            <a:extLst>
              <a:ext uri="{FF2B5EF4-FFF2-40B4-BE49-F238E27FC236}">
                <a16:creationId xmlns:a16="http://schemas.microsoft.com/office/drawing/2014/main" id="{BD1E2443-98C9-751D-04B0-D34E0D37B4DF}"/>
              </a:ext>
            </a:extLst>
          </p:cNvPr>
          <p:cNvSpPr txBox="1"/>
          <p:nvPr/>
        </p:nvSpPr>
        <p:spPr>
          <a:xfrm>
            <a:off x="1353478" y="5880169"/>
            <a:ext cx="2276669" cy="369332"/>
          </a:xfrm>
          <a:prstGeom prst="rect">
            <a:avLst/>
          </a:prstGeom>
          <a:noFill/>
        </p:spPr>
        <p:txBody>
          <a:bodyPr wrap="square" rtlCol="0">
            <a:spAutoFit/>
          </a:bodyPr>
          <a:lstStyle/>
          <a:p>
            <a:r>
              <a:rPr lang="en-AU" i="1" dirty="0">
                <a:solidFill>
                  <a:schemeClr val="bg1"/>
                </a:solidFill>
              </a:rPr>
              <a:t>simple and friendly</a:t>
            </a:r>
          </a:p>
        </p:txBody>
      </p:sp>
      <p:pic>
        <p:nvPicPr>
          <p:cNvPr id="8" name="Picture 7" descr="A cartoon of a crab&#10;&#10;Description automatically generated">
            <a:extLst>
              <a:ext uri="{FF2B5EF4-FFF2-40B4-BE49-F238E27FC236}">
                <a16:creationId xmlns:a16="http://schemas.microsoft.com/office/drawing/2014/main" id="{24F78104-2F57-7344-F3DB-D7EB09E3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936" y="3599904"/>
            <a:ext cx="2816953" cy="1877969"/>
          </a:xfrm>
          <a:prstGeom prst="rect">
            <a:avLst/>
          </a:prstGeom>
        </p:spPr>
      </p:pic>
      <p:sp>
        <p:nvSpPr>
          <p:cNvPr id="4" name="TextBox 3">
            <a:extLst>
              <a:ext uri="{FF2B5EF4-FFF2-40B4-BE49-F238E27FC236}">
                <a16:creationId xmlns:a16="http://schemas.microsoft.com/office/drawing/2014/main" id="{B7A0B575-A1F2-63D5-B14F-77B6F5D7DB63}"/>
              </a:ext>
            </a:extLst>
          </p:cNvPr>
          <p:cNvSpPr txBox="1"/>
          <p:nvPr/>
        </p:nvSpPr>
        <p:spPr>
          <a:xfrm>
            <a:off x="4643936" y="5880169"/>
            <a:ext cx="3148895" cy="369332"/>
          </a:xfrm>
          <a:prstGeom prst="rect">
            <a:avLst/>
          </a:prstGeom>
          <a:noFill/>
        </p:spPr>
        <p:txBody>
          <a:bodyPr wrap="square" rtlCol="0">
            <a:spAutoFit/>
          </a:bodyPr>
          <a:lstStyle/>
          <a:p>
            <a:r>
              <a:rPr lang="en-AU" i="1" dirty="0">
                <a:solidFill>
                  <a:schemeClr val="bg1"/>
                </a:solidFill>
              </a:rPr>
              <a:t>performant and elegant</a:t>
            </a:r>
          </a:p>
        </p:txBody>
      </p:sp>
    </p:spTree>
    <p:extLst>
      <p:ext uri="{BB962C8B-B14F-4D97-AF65-F5344CB8AC3E}">
        <p14:creationId xmlns:p14="http://schemas.microsoft.com/office/powerpoint/2010/main" val="340009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i="1" dirty="0">
                <a:solidFill>
                  <a:schemeClr val="bg1"/>
                </a:solidFill>
                <a:latin typeface="Fira Sans" panose="020B0503050000020004" pitchFamily="34" charset="0"/>
              </a:rPr>
              <a:t>n </a:t>
            </a:r>
            <a:r>
              <a:rPr lang="en-AU" dirty="0">
                <a:solidFill>
                  <a:schemeClr val="bg1"/>
                </a:solidFill>
                <a:latin typeface="Fira Sans" panose="020B0503050000020004" pitchFamily="34" charset="0"/>
              </a:rPr>
              <a:t>programming languages???</a:t>
            </a:r>
            <a:endParaRPr lang="en-AU" i="1"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point of this talk is that you can learn how to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And you can probably implement parser combinators in your favourite language!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we will only look at 3 languages today</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pic>
        <p:nvPicPr>
          <p:cNvPr id="5" name="Picture 4" descr="A yellow and black logo&#10;&#10;Description automatically generated">
            <a:extLst>
              <a:ext uri="{FF2B5EF4-FFF2-40B4-BE49-F238E27FC236}">
                <a16:creationId xmlns:a16="http://schemas.microsoft.com/office/drawing/2014/main" id="{4862AD97-ECE6-7462-A2D0-8B3AE6546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453" y="3599904"/>
            <a:ext cx="2094720" cy="2094720"/>
          </a:xfrm>
          <a:prstGeom prst="rect">
            <a:avLst/>
          </a:prstGeom>
        </p:spPr>
      </p:pic>
      <p:sp>
        <p:nvSpPr>
          <p:cNvPr id="6" name="TextBox 5">
            <a:extLst>
              <a:ext uri="{FF2B5EF4-FFF2-40B4-BE49-F238E27FC236}">
                <a16:creationId xmlns:a16="http://schemas.microsoft.com/office/drawing/2014/main" id="{BD1E2443-98C9-751D-04B0-D34E0D37B4DF}"/>
              </a:ext>
            </a:extLst>
          </p:cNvPr>
          <p:cNvSpPr txBox="1"/>
          <p:nvPr/>
        </p:nvSpPr>
        <p:spPr>
          <a:xfrm>
            <a:off x="1353478" y="5880169"/>
            <a:ext cx="2276669" cy="369332"/>
          </a:xfrm>
          <a:prstGeom prst="rect">
            <a:avLst/>
          </a:prstGeom>
          <a:noFill/>
        </p:spPr>
        <p:txBody>
          <a:bodyPr wrap="square" rtlCol="0">
            <a:spAutoFit/>
          </a:bodyPr>
          <a:lstStyle/>
          <a:p>
            <a:r>
              <a:rPr lang="en-AU" i="1" dirty="0">
                <a:solidFill>
                  <a:schemeClr val="bg1"/>
                </a:solidFill>
              </a:rPr>
              <a:t>simple and friendly</a:t>
            </a:r>
          </a:p>
        </p:txBody>
      </p:sp>
      <p:pic>
        <p:nvPicPr>
          <p:cNvPr id="8" name="Picture 7" descr="A cartoon of a crab&#10;&#10;Description automatically generated">
            <a:extLst>
              <a:ext uri="{FF2B5EF4-FFF2-40B4-BE49-F238E27FC236}">
                <a16:creationId xmlns:a16="http://schemas.microsoft.com/office/drawing/2014/main" id="{24F78104-2F57-7344-F3DB-D7EB09E3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936" y="3599904"/>
            <a:ext cx="2816953" cy="1877969"/>
          </a:xfrm>
          <a:prstGeom prst="rect">
            <a:avLst/>
          </a:prstGeom>
        </p:spPr>
      </p:pic>
      <p:sp>
        <p:nvSpPr>
          <p:cNvPr id="4" name="TextBox 3">
            <a:extLst>
              <a:ext uri="{FF2B5EF4-FFF2-40B4-BE49-F238E27FC236}">
                <a16:creationId xmlns:a16="http://schemas.microsoft.com/office/drawing/2014/main" id="{B7A0B575-A1F2-63D5-B14F-77B6F5D7DB63}"/>
              </a:ext>
            </a:extLst>
          </p:cNvPr>
          <p:cNvSpPr txBox="1"/>
          <p:nvPr/>
        </p:nvSpPr>
        <p:spPr>
          <a:xfrm>
            <a:off x="4643936" y="5879290"/>
            <a:ext cx="3148895" cy="369332"/>
          </a:xfrm>
          <a:prstGeom prst="rect">
            <a:avLst/>
          </a:prstGeom>
          <a:noFill/>
        </p:spPr>
        <p:txBody>
          <a:bodyPr wrap="square" rtlCol="0">
            <a:spAutoFit/>
          </a:bodyPr>
          <a:lstStyle/>
          <a:p>
            <a:r>
              <a:rPr lang="en-AU" i="1" dirty="0">
                <a:solidFill>
                  <a:schemeClr val="bg1"/>
                </a:solidFill>
              </a:rPr>
              <a:t>performant and elegant</a:t>
            </a:r>
          </a:p>
        </p:txBody>
      </p:sp>
      <p:pic>
        <p:nvPicPr>
          <p:cNvPr id="9" name="Picture 8" descr="A blue hexagon with white circle and a white circle&#10;&#10;Description automatically generated">
            <a:extLst>
              <a:ext uri="{FF2B5EF4-FFF2-40B4-BE49-F238E27FC236}">
                <a16:creationId xmlns:a16="http://schemas.microsoft.com/office/drawing/2014/main" id="{C6FBA584-946E-BCE7-1453-5898F5631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2829" y="3415238"/>
            <a:ext cx="2464052" cy="2464052"/>
          </a:xfrm>
          <a:prstGeom prst="rect">
            <a:avLst/>
          </a:prstGeom>
        </p:spPr>
      </p:pic>
      <p:sp>
        <p:nvSpPr>
          <p:cNvPr id="10" name="TextBox 9">
            <a:extLst>
              <a:ext uri="{FF2B5EF4-FFF2-40B4-BE49-F238E27FC236}">
                <a16:creationId xmlns:a16="http://schemas.microsoft.com/office/drawing/2014/main" id="{3F2184A6-4AB1-FCE1-2A2E-6B9407694997}"/>
              </a:ext>
            </a:extLst>
          </p:cNvPr>
          <p:cNvSpPr txBox="1"/>
          <p:nvPr/>
        </p:nvSpPr>
        <p:spPr>
          <a:xfrm>
            <a:off x="8472654" y="6063956"/>
            <a:ext cx="3148895" cy="369332"/>
          </a:xfrm>
          <a:prstGeom prst="rect">
            <a:avLst/>
          </a:prstGeom>
          <a:noFill/>
        </p:spPr>
        <p:txBody>
          <a:bodyPr wrap="square" rtlCol="0">
            <a:spAutoFit/>
          </a:bodyPr>
          <a:lstStyle/>
          <a:p>
            <a:r>
              <a:rPr lang="en-AU" dirty="0">
                <a:solidFill>
                  <a:schemeClr val="bg1"/>
                </a:solidFill>
                <a:latin typeface="Comic Sans MS" panose="030F0702030302020204" pitchFamily="66" charset="0"/>
              </a:rPr>
              <a:t>I thought it would be funny</a:t>
            </a:r>
          </a:p>
        </p:txBody>
      </p:sp>
    </p:spTree>
    <p:extLst>
      <p:ext uri="{BB962C8B-B14F-4D97-AF65-F5344CB8AC3E}">
        <p14:creationId xmlns:p14="http://schemas.microsoft.com/office/powerpoint/2010/main" val="1049129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6" y="663917"/>
            <a:ext cx="9950103" cy="1679233"/>
          </a:xfrm>
        </p:spPr>
        <p:txBody>
          <a:bodyPr>
            <a:normAutofit/>
          </a:bodyPr>
          <a:lstStyle/>
          <a:p>
            <a:pPr algn="ctr"/>
            <a:r>
              <a:rPr lang="en-AU" sz="2800" dirty="0">
                <a:solidFill>
                  <a:schemeClr val="bg1"/>
                </a:solidFill>
                <a:latin typeface="Fira Sans" panose="020B0503050000020004" pitchFamily="34" charset="0"/>
              </a:rPr>
              <a:t>All code + the script for the talk</a:t>
            </a:r>
            <a:br>
              <a:rPr lang="en-AU" sz="2800" dirty="0">
                <a:solidFill>
                  <a:schemeClr val="bg1"/>
                </a:solidFill>
                <a:latin typeface="Fira Sans" panose="020B0503050000020004" pitchFamily="34" charset="0"/>
              </a:rPr>
            </a:br>
            <a:r>
              <a:rPr lang="en-AU" sz="2800" dirty="0">
                <a:solidFill>
                  <a:schemeClr val="bg1"/>
                </a:solidFill>
                <a:latin typeface="Fira Sans" panose="020B0503050000020004" pitchFamily="34" charset="0"/>
              </a:rPr>
              <a:t>(+ more!)</a:t>
            </a:r>
            <a:br>
              <a:rPr lang="en-AU" sz="2800" dirty="0">
                <a:solidFill>
                  <a:schemeClr val="bg1"/>
                </a:solidFill>
                <a:latin typeface="Fira Sans" panose="020B0503050000020004" pitchFamily="34" charset="0"/>
              </a:rPr>
            </a:br>
            <a:r>
              <a:rPr lang="en-AU" sz="2800" dirty="0">
                <a:solidFill>
                  <a:schemeClr val="bg1"/>
                </a:solidFill>
                <a:latin typeface="Fira Sans" panose="020B0503050000020004" pitchFamily="34" charset="0"/>
              </a:rPr>
              <a:t>is on my GitHub</a:t>
            </a:r>
          </a:p>
        </p:txBody>
      </p:sp>
      <p:sp>
        <p:nvSpPr>
          <p:cNvPr id="7" name="TextBox 6">
            <a:extLst>
              <a:ext uri="{FF2B5EF4-FFF2-40B4-BE49-F238E27FC236}">
                <a16:creationId xmlns:a16="http://schemas.microsoft.com/office/drawing/2014/main" id="{8F9402B3-DE39-60DF-E1DA-5F4C6F57185E}"/>
              </a:ext>
            </a:extLst>
          </p:cNvPr>
          <p:cNvSpPr txBox="1"/>
          <p:nvPr/>
        </p:nvSpPr>
        <p:spPr>
          <a:xfrm>
            <a:off x="2443157" y="3198167"/>
            <a:ext cx="7305677" cy="461665"/>
          </a:xfrm>
          <a:prstGeom prst="rect">
            <a:avLst/>
          </a:prstGeom>
          <a:noFill/>
        </p:spPr>
        <p:txBody>
          <a:bodyPr wrap="square" rtlCol="0">
            <a:spAutoFit/>
          </a:bodyPr>
          <a:lstStyle/>
          <a:p>
            <a:r>
              <a:rPr lang="en-AU" sz="2400"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https://github.com/villuna/parsers-talk</a:t>
            </a:r>
          </a:p>
        </p:txBody>
      </p:sp>
    </p:spTree>
    <p:extLst>
      <p:ext uri="{BB962C8B-B14F-4D97-AF65-F5344CB8AC3E}">
        <p14:creationId xmlns:p14="http://schemas.microsoft.com/office/powerpoint/2010/main" val="746059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2833129" y="3154491"/>
            <a:ext cx="6525742" cy="549018"/>
          </a:xfrm>
        </p:spPr>
        <p:txBody>
          <a:bodyPr>
            <a:normAutofit fontScale="90000"/>
          </a:bodyPr>
          <a:lstStyle/>
          <a:p>
            <a:r>
              <a:rPr lang="en-AU" dirty="0">
                <a:solidFill>
                  <a:schemeClr val="bg1"/>
                </a:solidFill>
                <a:latin typeface="Fira Sans" panose="020B0503050000020004" pitchFamily="34" charset="0"/>
              </a:rPr>
              <a:t>Part 1 – What are we parsing anyway?</a:t>
            </a:r>
          </a:p>
        </p:txBody>
      </p:sp>
    </p:spTree>
    <p:extLst>
      <p:ext uri="{BB962C8B-B14F-4D97-AF65-F5344CB8AC3E}">
        <p14:creationId xmlns:p14="http://schemas.microsoft.com/office/powerpoint/2010/main" val="3509142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First there is the format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369332"/>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we want to write a parser, we first have to define the format of what we are parsing.</a:t>
            </a:r>
          </a:p>
        </p:txBody>
      </p:sp>
    </p:spTree>
    <p:extLst>
      <p:ext uri="{BB962C8B-B14F-4D97-AF65-F5344CB8AC3E}">
        <p14:creationId xmlns:p14="http://schemas.microsoft.com/office/powerpoint/2010/main" val="393729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First there is the format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we want to write a parser, we first have to define the format of what we are parsing.</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 define a</a:t>
            </a:r>
            <a:r>
              <a:rPr lang="en-AU" i="1" dirty="0">
                <a:solidFill>
                  <a:schemeClr val="bg1"/>
                </a:solidFill>
                <a:latin typeface="Fira Sans" panose="020B0503050000020004" pitchFamily="34" charset="0"/>
              </a:rPr>
              <a:t> grammar</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(covered in COMP4403 – compilers and interpreters)</a:t>
            </a:r>
          </a:p>
        </p:txBody>
      </p:sp>
    </p:spTree>
    <p:extLst>
      <p:ext uri="{BB962C8B-B14F-4D97-AF65-F5344CB8AC3E}">
        <p14:creationId xmlns:p14="http://schemas.microsoft.com/office/powerpoint/2010/main" val="1667011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First there is the format</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If we want to write a parser, we first have to define the format of what we are parsing.</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We define a</a:t>
            </a:r>
            <a:r>
              <a:rPr lang="en-AU" i="1" dirty="0">
                <a:solidFill>
                  <a:schemeClr val="bg1"/>
                </a:solidFill>
                <a:latin typeface="Fira Sans" panose="020B0503050000020004" pitchFamily="34" charset="0"/>
              </a:rPr>
              <a:t> grammar</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(covered in COMP4403 – compilers and interpreters)</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grammar then tells us how to write the parser.</a:t>
            </a:r>
          </a:p>
        </p:txBody>
      </p:sp>
    </p:spTree>
    <p:extLst>
      <p:ext uri="{BB962C8B-B14F-4D97-AF65-F5344CB8AC3E}">
        <p14:creationId xmlns:p14="http://schemas.microsoft.com/office/powerpoint/2010/main" val="1869048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a:t>
            </a:r>
          </a:p>
        </p:txBody>
      </p:sp>
    </p:spTree>
    <p:extLst>
      <p:ext uri="{BB962C8B-B14F-4D97-AF65-F5344CB8AC3E}">
        <p14:creationId xmlns:p14="http://schemas.microsoft.com/office/powerpoint/2010/main" val="1009030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a:t>
            </a:r>
          </a:p>
        </p:txBody>
      </p:sp>
      <p:sp>
        <p:nvSpPr>
          <p:cNvPr id="7" name="TextBox 6">
            <a:extLst>
              <a:ext uri="{FF2B5EF4-FFF2-40B4-BE49-F238E27FC236}">
                <a16:creationId xmlns:a16="http://schemas.microsoft.com/office/drawing/2014/main" id="{B28E0FFE-DD54-BFC4-B40E-87E75FAFDB1C}"/>
              </a:ext>
            </a:extLst>
          </p:cNvPr>
          <p:cNvSpPr txBox="1"/>
          <p:nvPr/>
        </p:nvSpPr>
        <p:spPr>
          <a:xfrm>
            <a:off x="2384920" y="2665385"/>
            <a:ext cx="7422159" cy="400110"/>
          </a:xfrm>
          <a:prstGeom prst="rect">
            <a:avLst/>
          </a:prstGeom>
          <a:noFill/>
        </p:spPr>
        <p:txBody>
          <a:bodyPr wrap="square">
            <a:spAutoFit/>
          </a:bodyPr>
          <a:lstStyle/>
          <a:p>
            <a:r>
              <a:rPr lang="en-US" sz="2000" b="0" dirty="0" err="1">
                <a:solidFill>
                  <a:srgbClr val="89DDFF"/>
                </a:solidFill>
                <a:effectLst/>
                <a:latin typeface="JetBrains Mono Regular" panose="02000009000000000000" pitchFamily="49" charset="0"/>
              </a:rPr>
              <a:t>symbolName</a:t>
            </a:r>
            <a:r>
              <a:rPr lang="en-US" sz="2000" b="0" dirty="0">
                <a:solidFill>
                  <a:srgbClr val="89DDFF"/>
                </a:solidFill>
                <a:effectLst/>
                <a:latin typeface="JetBrains Mono Regular" panose="02000009000000000000" pitchFamily="49" charset="0"/>
              </a:rPr>
              <a:t> ::= /* the structure of the text */</a:t>
            </a:r>
            <a:endParaRPr lang="en-US"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97243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067392-DC2D-B5DC-B2CB-49A982D003FD}"/>
              </a:ext>
            </a:extLst>
          </p:cNvPr>
          <p:cNvSpPr/>
          <p:nvPr/>
        </p:nvSpPr>
        <p:spPr>
          <a:xfrm>
            <a:off x="0" y="4683967"/>
            <a:ext cx="12192000" cy="2174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C4A9EC-EB08-98C0-35C8-632205D0A01A}"/>
              </a:ext>
            </a:extLst>
          </p:cNvPr>
          <p:cNvSpPr>
            <a:spLocks noGrp="1"/>
          </p:cNvSpPr>
          <p:nvPr>
            <p:ph type="ctrTitle"/>
          </p:nvPr>
        </p:nvSpPr>
        <p:spPr>
          <a:xfrm>
            <a:off x="1087348" y="5020660"/>
            <a:ext cx="8948048" cy="706641"/>
          </a:xfrm>
        </p:spPr>
        <p:txBody>
          <a:bodyPr anchor="b">
            <a:normAutofit/>
          </a:bodyPr>
          <a:lstStyle/>
          <a:p>
            <a:r>
              <a:rPr lang="en-AU" sz="2800" dirty="0">
                <a:latin typeface="Fira Sans SemiBold" panose="020B0603050000020004" pitchFamily="34" charset="0"/>
              </a:rPr>
              <a:t>parser combinators in n different languages</a:t>
            </a:r>
          </a:p>
        </p:txBody>
      </p:sp>
      <p:sp>
        <p:nvSpPr>
          <p:cNvPr id="3" name="Subtitle 2">
            <a:extLst>
              <a:ext uri="{FF2B5EF4-FFF2-40B4-BE49-F238E27FC236}">
                <a16:creationId xmlns:a16="http://schemas.microsoft.com/office/drawing/2014/main" id="{18E7741F-E9EF-FB1F-7C2B-39CD2F032D89}"/>
              </a:ext>
            </a:extLst>
          </p:cNvPr>
          <p:cNvSpPr>
            <a:spLocks noGrp="1"/>
          </p:cNvSpPr>
          <p:nvPr>
            <p:ph type="subTitle" idx="1"/>
          </p:nvPr>
        </p:nvSpPr>
        <p:spPr>
          <a:xfrm>
            <a:off x="1820773" y="5927525"/>
            <a:ext cx="1436777" cy="365125"/>
          </a:xfrm>
        </p:spPr>
        <p:txBody>
          <a:bodyPr anchor="t">
            <a:normAutofit/>
          </a:bodyPr>
          <a:lstStyle/>
          <a:p>
            <a:r>
              <a:rPr lang="en-AU" sz="1600" dirty="0">
                <a:latin typeface="Fira Sans Light" panose="020B0403050000020004" pitchFamily="34" charset="0"/>
              </a:rPr>
              <a:t>(Where n ≥ 3)</a:t>
            </a:r>
          </a:p>
        </p:txBody>
      </p:sp>
      <p:sp>
        <p:nvSpPr>
          <p:cNvPr id="29" name="TextBox 28">
            <a:extLst>
              <a:ext uri="{FF2B5EF4-FFF2-40B4-BE49-F238E27FC236}">
                <a16:creationId xmlns:a16="http://schemas.microsoft.com/office/drawing/2014/main" id="{53FAC66B-7F2C-7763-ACE6-895D8561D865}"/>
              </a:ext>
            </a:extLst>
          </p:cNvPr>
          <p:cNvSpPr txBox="1"/>
          <p:nvPr/>
        </p:nvSpPr>
        <p:spPr>
          <a:xfrm>
            <a:off x="4914901" y="3100277"/>
            <a:ext cx="6097554" cy="1200329"/>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struct</a:t>
            </a:r>
            <a:r>
              <a:rPr lang="en-AU" b="0" dirty="0">
                <a:solidFill>
                  <a:srgbClr val="A9B1D6"/>
                </a:solidFill>
                <a:effectLst/>
                <a:latin typeface="JetBrains Mono Regular" panose="02000009000000000000" pitchFamily="49" charset="0"/>
              </a:rPr>
              <a:t> </a:t>
            </a:r>
            <a:r>
              <a:rPr lang="en-AU" b="0" dirty="0" err="1">
                <a:solidFill>
                  <a:srgbClr val="0DB9D7"/>
                </a:solidFill>
                <a:effectLst/>
                <a:latin typeface="JetBrains Mono Regular" panose="02000009000000000000" pitchFamily="49" charset="0"/>
              </a:rPr>
              <a:t>parser_t</a:t>
            </a:r>
            <a:r>
              <a:rPr lang="en-AU" b="0" dirty="0">
                <a:solidFill>
                  <a:srgbClr val="A9B1D6"/>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parse)(</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data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1" name="TextBox 30">
            <a:extLst>
              <a:ext uri="{FF2B5EF4-FFF2-40B4-BE49-F238E27FC236}">
                <a16:creationId xmlns:a16="http://schemas.microsoft.com/office/drawing/2014/main" id="{B6D49958-B987-6BBD-8E2D-3770C1C54DDA}"/>
              </a:ext>
            </a:extLst>
          </p:cNvPr>
          <p:cNvSpPr txBox="1"/>
          <p:nvPr/>
        </p:nvSpPr>
        <p:spPr>
          <a:xfrm>
            <a:off x="268255" y="2155372"/>
            <a:ext cx="6097554" cy="646331"/>
          </a:xfrm>
          <a:prstGeom prst="rect">
            <a:avLst/>
          </a:prstGeom>
          <a:noFill/>
        </p:spPr>
        <p:txBody>
          <a:bodyPr wrap="square">
            <a:spAutoFit/>
          </a:bodyPr>
          <a:lstStyle/>
          <a:p>
            <a:r>
              <a:rPr lang="pt-BR" b="0" dirty="0">
                <a:solidFill>
                  <a:srgbClr val="BB9AF7"/>
                </a:solidFill>
                <a:effectLst/>
                <a:latin typeface="JetBrains Mono Regular" panose="02000009000000000000" pitchFamily="49" charset="0"/>
              </a:rPr>
              <a:t>type</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IResult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Error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&gt;&gt;</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E</a:t>
            </a:r>
            <a:r>
              <a:rPr lang="pt-BR" b="0" dirty="0">
                <a:solidFill>
                  <a:srgbClr val="89DDFF"/>
                </a:solidFill>
                <a:effectLst/>
                <a:latin typeface="JetBrains Mono Regular" panose="02000009000000000000" pitchFamily="49" charset="0"/>
              </a:rPr>
              <a:t>&gt;&gt;;</a:t>
            </a:r>
            <a:endParaRPr lang="pt-BR" b="0" dirty="0">
              <a:solidFill>
                <a:srgbClr val="A9B1D6"/>
              </a:solidFill>
              <a:effectLst/>
              <a:latin typeface="JetBrains Mono Regular" panose="02000009000000000000" pitchFamily="49" charset="0"/>
            </a:endParaRPr>
          </a:p>
        </p:txBody>
      </p:sp>
      <p:sp>
        <p:nvSpPr>
          <p:cNvPr id="35" name="TextBox 34">
            <a:extLst>
              <a:ext uri="{FF2B5EF4-FFF2-40B4-BE49-F238E27FC236}">
                <a16:creationId xmlns:a16="http://schemas.microsoft.com/office/drawing/2014/main" id="{F8854360-21DE-55F7-ABA3-BB803902F27B}"/>
              </a:ext>
            </a:extLst>
          </p:cNvPr>
          <p:cNvSpPr txBox="1"/>
          <p:nvPr/>
        </p:nvSpPr>
        <p:spPr>
          <a:xfrm>
            <a:off x="5561372" y="1393458"/>
            <a:ext cx="6699052" cy="923330"/>
          </a:xfrm>
          <a:prstGeom prst="rect">
            <a:avLst/>
          </a:prstGeom>
          <a:noFill/>
          <a:effectLst/>
        </p:spPr>
        <p:txBody>
          <a:bodyPr wrap="square">
            <a:spAutoFit/>
          </a:bodyPr>
          <a:lstStyle/>
          <a:p>
            <a:r>
              <a:rPr lang="en-US" b="0" dirty="0">
                <a:solidFill>
                  <a:srgbClr val="89DDFF"/>
                </a:solidFill>
                <a:effectLst/>
                <a:latin typeface="JetBrains Mono Regular" panose="02000009000000000000" pitchFamily="49" charset="0"/>
              </a:rPr>
              <a:t>data</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C0CAF5"/>
                </a:solidFill>
                <a:effectLst/>
                <a:latin typeface="JetBrains Mono Regular" panose="02000009000000000000" pitchFamily="49" charset="0"/>
              </a:rPr>
              <a:t>a</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E0AF68"/>
                </a:solidFill>
                <a:effectLst/>
                <a:latin typeface="JetBrains Mono Regular" panose="02000009000000000000" pitchFamily="49" charset="0"/>
              </a:rPr>
              <a:t>P</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BB9AF7"/>
                </a:solidFill>
                <a:effectLst/>
                <a:latin typeface="JetBrains Mono Regular" panose="02000009000000000000" pitchFamily="49" charset="0"/>
              </a:rPr>
              <a:t>String</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-&gt;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Maybe</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C0CAF5"/>
                </a:solidFill>
                <a:effectLst/>
                <a:latin typeface="JetBrains Mono Regular" panose="02000009000000000000" pitchFamily="49" charset="0"/>
              </a:rPr>
              <a:t>a</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String</a:t>
            </a:r>
            <a:r>
              <a:rPr lang="en-US" b="0" dirty="0">
                <a:solidFill>
                  <a:srgbClr val="89DDFF"/>
                </a:solidFill>
                <a:effectLst/>
                <a:latin typeface="JetBrains Mono Regular" panose="02000009000000000000" pitchFamily="49" charset="0"/>
              </a:rPr>
              <a:t>))</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instance</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Monad</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where</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a:t>
            </a:r>
            <a:r>
              <a:rPr lang="en-US" b="0" i="1" dirty="0">
                <a:solidFill>
                  <a:srgbClr val="444B6A"/>
                </a:solidFill>
                <a:effectLst/>
                <a:latin typeface="JetBrains Mono Regular" panose="02000009000000000000" pitchFamily="49" charset="0"/>
              </a:rPr>
              <a:t>-- ...</a:t>
            </a:r>
            <a:endParaRPr lang="en-US" b="0" dirty="0">
              <a:solidFill>
                <a:srgbClr val="A9B1D6"/>
              </a:solidFill>
              <a:effectLst/>
              <a:latin typeface="JetBrains Mono Regular" panose="02000009000000000000" pitchFamily="49" charset="0"/>
            </a:endParaRPr>
          </a:p>
        </p:txBody>
      </p:sp>
      <p:sp>
        <p:nvSpPr>
          <p:cNvPr id="37" name="TextBox 36">
            <a:extLst>
              <a:ext uri="{FF2B5EF4-FFF2-40B4-BE49-F238E27FC236}">
                <a16:creationId xmlns:a16="http://schemas.microsoft.com/office/drawing/2014/main" id="{3F514C0D-C9D8-F45D-CC82-1DBEFEF38765}"/>
              </a:ext>
            </a:extLst>
          </p:cNvPr>
          <p:cNvSpPr txBox="1"/>
          <p:nvPr/>
        </p:nvSpPr>
        <p:spPr>
          <a:xfrm>
            <a:off x="471881" y="512804"/>
            <a:ext cx="6128158" cy="1077218"/>
          </a:xfrm>
          <a:prstGeom prst="rect">
            <a:avLst/>
          </a:prstGeom>
          <a:noFill/>
        </p:spPr>
        <p:txBody>
          <a:bodyPr wrap="square">
            <a:spAutoFit/>
          </a:bodyPr>
          <a:lstStyle/>
          <a:p>
            <a:r>
              <a:rPr lang="en-AU" sz="1600" b="0" i="1" dirty="0">
                <a:solidFill>
                  <a:srgbClr val="9D7CD8"/>
                </a:solidFill>
                <a:effectLst/>
                <a:latin typeface="JetBrains Mono Regular" panose="02000009000000000000" pitchFamily="49" charset="0"/>
              </a:rPr>
              <a:t>let</a:t>
            </a:r>
            <a:r>
              <a:rPr lang="en-AU" sz="1600" b="0" dirty="0">
                <a:solidFill>
                  <a:srgbClr val="A9B1D6"/>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csv</a:t>
            </a:r>
            <a:r>
              <a:rPr lang="en-AU" sz="1600" b="0" dirty="0">
                <a:solidFill>
                  <a:srgbClr val="A9B1D6"/>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float</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str</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newline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
        <p:nvSpPr>
          <p:cNvPr id="4" name="Subtitle 2">
            <a:extLst>
              <a:ext uri="{FF2B5EF4-FFF2-40B4-BE49-F238E27FC236}">
                <a16:creationId xmlns:a16="http://schemas.microsoft.com/office/drawing/2014/main" id="{98FFDE52-F464-DA1B-F8C2-4C88D1249A30}"/>
              </a:ext>
            </a:extLst>
          </p:cNvPr>
          <p:cNvSpPr txBox="1">
            <a:spLocks/>
          </p:cNvSpPr>
          <p:nvPr/>
        </p:nvSpPr>
        <p:spPr>
          <a:xfrm>
            <a:off x="3317032" y="5930889"/>
            <a:ext cx="1902668" cy="36512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1600" dirty="0">
                <a:latin typeface="Fira Sans Light" panose="020B0403050000020004" pitchFamily="34" charset="0"/>
              </a:rPr>
              <a:t>(by </a:t>
            </a:r>
            <a:r>
              <a:rPr lang="en-AU" sz="1600" dirty="0" err="1">
                <a:latin typeface="Fira Sans Light" panose="020B0403050000020004" pitchFamily="34" charset="0"/>
              </a:rPr>
              <a:t>villuna</a:t>
            </a:r>
            <a:r>
              <a:rPr lang="en-AU" sz="1600" dirty="0">
                <a:latin typeface="Fira Sans Light" panose="020B0403050000020004" pitchFamily="34" charset="0"/>
              </a:rPr>
              <a:t>)</a:t>
            </a:r>
          </a:p>
          <a:p>
            <a:endParaRPr lang="en-AU" sz="1600" dirty="0">
              <a:latin typeface="Fira Sans Light" panose="020B0403050000020004" pitchFamily="34" charset="0"/>
            </a:endParaRPr>
          </a:p>
        </p:txBody>
      </p:sp>
    </p:spTree>
    <p:extLst>
      <p:ext uri="{BB962C8B-B14F-4D97-AF65-F5344CB8AC3E}">
        <p14:creationId xmlns:p14="http://schemas.microsoft.com/office/powerpoint/2010/main" val="1446271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a:t>
            </a:r>
          </a:p>
        </p:txBody>
      </p:sp>
      <p:sp>
        <p:nvSpPr>
          <p:cNvPr id="4" name="TextBox 3">
            <a:extLst>
              <a:ext uri="{FF2B5EF4-FFF2-40B4-BE49-F238E27FC236}">
                <a16:creationId xmlns:a16="http://schemas.microsoft.com/office/drawing/2014/main" id="{B3F2AB9F-D023-429C-382E-2923594A6AC7}"/>
              </a:ext>
            </a:extLst>
          </p:cNvPr>
          <p:cNvSpPr txBox="1"/>
          <p:nvPr/>
        </p:nvSpPr>
        <p:spPr>
          <a:xfrm>
            <a:off x="1520504" y="2296216"/>
            <a:ext cx="9116736" cy="461665"/>
          </a:xfrm>
          <a:prstGeom prst="rect">
            <a:avLst/>
          </a:prstGeom>
          <a:noFill/>
        </p:spPr>
        <p:txBody>
          <a:bodyPr wrap="square">
            <a:spAutoFit/>
          </a:bodyPr>
          <a:lstStyle/>
          <a:p>
            <a:r>
              <a:rPr lang="en-AU" sz="2400" b="0" dirty="0">
                <a:solidFill>
                  <a:srgbClr val="89DDFF"/>
                </a:solidFill>
                <a:effectLst/>
                <a:latin typeface="JetBrains Mono Regular" panose="02000009000000000000" pitchFamily="49" charset="0"/>
              </a:rPr>
              <a:t>name ::= "</a:t>
            </a:r>
            <a:r>
              <a:rPr lang="en-AU" sz="2400" b="0" dirty="0" err="1">
                <a:solidFill>
                  <a:srgbClr val="89DDFF"/>
                </a:solidFill>
                <a:effectLst/>
                <a:latin typeface="JetBrains Mono Regular" panose="02000009000000000000" pitchFamily="49" charset="0"/>
              </a:rPr>
              <a:t>uqcs</a:t>
            </a:r>
            <a:r>
              <a:rPr lang="en-AU" sz="2400" b="0" dirty="0">
                <a:solidFill>
                  <a:srgbClr val="89DDFF"/>
                </a:solidFill>
                <a:effectLst/>
                <a:latin typeface="JetBrains Mono Regular" panose="02000009000000000000" pitchFamily="49" charset="0"/>
              </a:rPr>
              <a:t>"</a:t>
            </a:r>
          </a:p>
        </p:txBody>
      </p:sp>
    </p:spTree>
    <p:extLst>
      <p:ext uri="{BB962C8B-B14F-4D97-AF65-F5344CB8AC3E}">
        <p14:creationId xmlns:p14="http://schemas.microsoft.com/office/powerpoint/2010/main" val="2755304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 - Alternatives</a:t>
            </a:r>
          </a:p>
        </p:txBody>
      </p:sp>
      <p:sp>
        <p:nvSpPr>
          <p:cNvPr id="4" name="TextBox 3">
            <a:extLst>
              <a:ext uri="{FF2B5EF4-FFF2-40B4-BE49-F238E27FC236}">
                <a16:creationId xmlns:a16="http://schemas.microsoft.com/office/drawing/2014/main" id="{B3F2AB9F-D023-429C-382E-2923594A6AC7}"/>
              </a:ext>
            </a:extLst>
          </p:cNvPr>
          <p:cNvSpPr txBox="1"/>
          <p:nvPr/>
        </p:nvSpPr>
        <p:spPr>
          <a:xfrm>
            <a:off x="1520504" y="2296216"/>
            <a:ext cx="9116736" cy="1569660"/>
          </a:xfrm>
          <a:prstGeom prst="rect">
            <a:avLst/>
          </a:prstGeom>
          <a:noFill/>
        </p:spPr>
        <p:txBody>
          <a:bodyPr wrap="square">
            <a:spAutoFit/>
          </a:bodyPr>
          <a:lstStyle/>
          <a:p>
            <a:r>
              <a:rPr lang="en-AU" sz="2400" b="0" dirty="0">
                <a:solidFill>
                  <a:srgbClr val="89DDFF"/>
                </a:solidFill>
                <a:effectLst/>
                <a:latin typeface="JetBrains Mono Regular" panose="02000009000000000000" pitchFamily="49" charset="0"/>
              </a:rPr>
              <a:t>name ::= "</a:t>
            </a:r>
            <a:r>
              <a:rPr lang="en-AU" sz="2400" b="0" dirty="0" err="1">
                <a:solidFill>
                  <a:srgbClr val="89DDFF"/>
                </a:solidFill>
                <a:effectLst/>
                <a:latin typeface="JetBrains Mono Regular" panose="02000009000000000000" pitchFamily="49" charset="0"/>
              </a:rPr>
              <a:t>uqcs</a:t>
            </a:r>
            <a:r>
              <a:rPr lang="en-AU" sz="2400" b="0" dirty="0">
                <a:solidFill>
                  <a:srgbClr val="89DDFF"/>
                </a:solidFill>
                <a:effectLst/>
                <a:latin typeface="JetBrains Mono Regular" panose="02000009000000000000" pitchFamily="49" charset="0"/>
              </a:rPr>
              <a:t>"</a:t>
            </a:r>
          </a:p>
          <a:p>
            <a:endParaRPr lang="en-AU" sz="2400" dirty="0">
              <a:solidFill>
                <a:srgbClr val="89DDFF"/>
              </a:solidFill>
              <a:latin typeface="JetBrains Mono Regular" panose="02000009000000000000" pitchFamily="49" charset="0"/>
            </a:endParaRPr>
          </a:p>
          <a:p>
            <a:r>
              <a:rPr lang="en-US" sz="2400" b="0" dirty="0">
                <a:solidFill>
                  <a:srgbClr val="89DDFF"/>
                </a:solidFill>
                <a:effectLst/>
                <a:latin typeface="JetBrains Mono Regular" panose="02000009000000000000" pitchFamily="49" charset="0"/>
              </a:rPr>
              <a:t>greeting ::= "hello" | "</a:t>
            </a:r>
            <a:r>
              <a:rPr lang="en-US" sz="2400" b="0" dirty="0" err="1">
                <a:solidFill>
                  <a:srgbClr val="89DDFF"/>
                </a:solidFill>
                <a:effectLst/>
                <a:latin typeface="JetBrains Mono Regular" panose="02000009000000000000" pitchFamily="49" charset="0"/>
              </a:rPr>
              <a:t>gday</a:t>
            </a:r>
            <a:r>
              <a:rPr lang="en-US" sz="2400" b="0" dirty="0">
                <a:solidFill>
                  <a:srgbClr val="89DDFF"/>
                </a:solidFill>
                <a:effectLst/>
                <a:latin typeface="JetBrains Mono Regular" panose="02000009000000000000" pitchFamily="49" charset="0"/>
              </a:rPr>
              <a:t>" | "</a:t>
            </a:r>
            <a:r>
              <a:rPr lang="en-US" sz="2400" b="0" dirty="0" err="1">
                <a:solidFill>
                  <a:srgbClr val="89DDFF"/>
                </a:solidFill>
                <a:effectLst/>
                <a:latin typeface="JetBrains Mono Regular" panose="02000009000000000000" pitchFamily="49" charset="0"/>
              </a:rPr>
              <a:t>hiii</a:t>
            </a:r>
            <a:r>
              <a:rPr lang="en-US" sz="2400" b="0" dirty="0">
                <a:solidFill>
                  <a:srgbClr val="89DDFF"/>
                </a:solidFill>
                <a:effectLst/>
                <a:latin typeface="JetBrains Mono Regular" panose="02000009000000000000" pitchFamily="49" charset="0"/>
              </a:rPr>
              <a:t> :3"</a:t>
            </a:r>
            <a:endParaRPr lang="en-US" sz="2400" b="0" dirty="0">
              <a:solidFill>
                <a:srgbClr val="A9B1D6"/>
              </a:solidFill>
              <a:effectLst/>
              <a:latin typeface="JetBrains Mono Regular" panose="02000009000000000000" pitchFamily="49" charset="0"/>
            </a:endParaRPr>
          </a:p>
          <a:p>
            <a:endParaRPr lang="en-AU" sz="24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48151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 - Sequences</a:t>
            </a:r>
          </a:p>
        </p:txBody>
      </p:sp>
      <p:sp>
        <p:nvSpPr>
          <p:cNvPr id="4" name="TextBox 3">
            <a:extLst>
              <a:ext uri="{FF2B5EF4-FFF2-40B4-BE49-F238E27FC236}">
                <a16:creationId xmlns:a16="http://schemas.microsoft.com/office/drawing/2014/main" id="{B3F2AB9F-D023-429C-382E-2923594A6AC7}"/>
              </a:ext>
            </a:extLst>
          </p:cNvPr>
          <p:cNvSpPr txBox="1"/>
          <p:nvPr/>
        </p:nvSpPr>
        <p:spPr>
          <a:xfrm>
            <a:off x="1520504" y="2296216"/>
            <a:ext cx="9116736" cy="1938992"/>
          </a:xfrm>
          <a:prstGeom prst="rect">
            <a:avLst/>
          </a:prstGeom>
          <a:noFill/>
        </p:spPr>
        <p:txBody>
          <a:bodyPr wrap="square">
            <a:spAutoFit/>
          </a:bodyPr>
          <a:lstStyle/>
          <a:p>
            <a:r>
              <a:rPr lang="en-AU" sz="2400" b="0" dirty="0">
                <a:solidFill>
                  <a:srgbClr val="89DDFF"/>
                </a:solidFill>
                <a:effectLst/>
                <a:latin typeface="JetBrains Mono Regular" panose="02000009000000000000" pitchFamily="49" charset="0"/>
              </a:rPr>
              <a:t>name ::= "</a:t>
            </a:r>
            <a:r>
              <a:rPr lang="en-AU" sz="2400" b="0" dirty="0" err="1">
                <a:solidFill>
                  <a:srgbClr val="89DDFF"/>
                </a:solidFill>
                <a:effectLst/>
                <a:latin typeface="JetBrains Mono Regular" panose="02000009000000000000" pitchFamily="49" charset="0"/>
              </a:rPr>
              <a:t>uqcs</a:t>
            </a:r>
            <a:r>
              <a:rPr lang="en-AU" sz="2400" b="0" dirty="0">
                <a:solidFill>
                  <a:srgbClr val="89DDFF"/>
                </a:solidFill>
                <a:effectLst/>
                <a:latin typeface="JetBrains Mono Regular" panose="02000009000000000000" pitchFamily="49" charset="0"/>
              </a:rPr>
              <a:t>"</a:t>
            </a:r>
          </a:p>
          <a:p>
            <a:endParaRPr lang="en-AU" sz="2400" dirty="0">
              <a:solidFill>
                <a:srgbClr val="89DDFF"/>
              </a:solidFill>
              <a:latin typeface="JetBrains Mono Regular" panose="02000009000000000000" pitchFamily="49" charset="0"/>
            </a:endParaRPr>
          </a:p>
          <a:p>
            <a:r>
              <a:rPr lang="en-US" sz="2400" b="0" dirty="0">
                <a:solidFill>
                  <a:srgbClr val="89DDFF"/>
                </a:solidFill>
                <a:effectLst/>
                <a:latin typeface="JetBrains Mono Regular" panose="02000009000000000000" pitchFamily="49" charset="0"/>
              </a:rPr>
              <a:t>greeting ::= "hello" | "</a:t>
            </a:r>
            <a:r>
              <a:rPr lang="en-US" sz="2400" b="0" dirty="0" err="1">
                <a:solidFill>
                  <a:srgbClr val="89DDFF"/>
                </a:solidFill>
                <a:effectLst/>
                <a:latin typeface="JetBrains Mono Regular" panose="02000009000000000000" pitchFamily="49" charset="0"/>
              </a:rPr>
              <a:t>gday</a:t>
            </a:r>
            <a:r>
              <a:rPr lang="en-US" sz="2400" b="0" dirty="0">
                <a:solidFill>
                  <a:srgbClr val="89DDFF"/>
                </a:solidFill>
                <a:effectLst/>
                <a:latin typeface="JetBrains Mono Regular" panose="02000009000000000000" pitchFamily="49" charset="0"/>
              </a:rPr>
              <a:t>" | "</a:t>
            </a:r>
            <a:r>
              <a:rPr lang="en-US" sz="2400" b="0" dirty="0" err="1">
                <a:solidFill>
                  <a:srgbClr val="89DDFF"/>
                </a:solidFill>
                <a:effectLst/>
                <a:latin typeface="JetBrains Mono Regular" panose="02000009000000000000" pitchFamily="49" charset="0"/>
              </a:rPr>
              <a:t>hiii</a:t>
            </a:r>
            <a:r>
              <a:rPr lang="en-US" sz="2400" b="0" dirty="0">
                <a:solidFill>
                  <a:srgbClr val="89DDFF"/>
                </a:solidFill>
                <a:effectLst/>
                <a:latin typeface="JetBrains Mono Regular" panose="02000009000000000000" pitchFamily="49" charset="0"/>
              </a:rPr>
              <a:t> :3“</a:t>
            </a:r>
          </a:p>
          <a:p>
            <a:endParaRPr lang="en-US" sz="2400" dirty="0">
              <a:solidFill>
                <a:srgbClr val="89DDFF"/>
              </a:solidFill>
              <a:latin typeface="JetBrains Mono Regular" panose="02000009000000000000" pitchFamily="49" charset="0"/>
            </a:endParaRPr>
          </a:p>
          <a:p>
            <a:r>
              <a:rPr lang="en-AU" sz="2400" b="0" dirty="0">
                <a:solidFill>
                  <a:srgbClr val="89DDFF"/>
                </a:solidFill>
                <a:effectLst/>
                <a:latin typeface="JetBrains Mono Regular" panose="02000009000000000000" pitchFamily="49" charset="0"/>
              </a:rPr>
              <a:t>message ::= greeting ", " name</a:t>
            </a:r>
            <a:endParaRPr lang="en-AU" sz="24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951983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My first grammar</a:t>
            </a:r>
          </a:p>
        </p:txBody>
      </p:sp>
      <p:sp>
        <p:nvSpPr>
          <p:cNvPr id="4" name="TextBox 3">
            <a:extLst>
              <a:ext uri="{FF2B5EF4-FFF2-40B4-BE49-F238E27FC236}">
                <a16:creationId xmlns:a16="http://schemas.microsoft.com/office/drawing/2014/main" id="{B3F2AB9F-D023-429C-382E-2923594A6AC7}"/>
              </a:ext>
            </a:extLst>
          </p:cNvPr>
          <p:cNvSpPr txBox="1"/>
          <p:nvPr/>
        </p:nvSpPr>
        <p:spPr>
          <a:xfrm>
            <a:off x="1520504" y="2296216"/>
            <a:ext cx="9116736" cy="1938992"/>
          </a:xfrm>
          <a:prstGeom prst="rect">
            <a:avLst/>
          </a:prstGeom>
          <a:noFill/>
        </p:spPr>
        <p:txBody>
          <a:bodyPr wrap="square">
            <a:spAutoFit/>
          </a:bodyPr>
          <a:lstStyle/>
          <a:p>
            <a:r>
              <a:rPr lang="en-AU" sz="2400" b="0" dirty="0">
                <a:solidFill>
                  <a:srgbClr val="89DDFF"/>
                </a:solidFill>
                <a:effectLst/>
                <a:latin typeface="JetBrains Mono Regular" panose="02000009000000000000" pitchFamily="49" charset="0"/>
              </a:rPr>
              <a:t>name ::= "</a:t>
            </a:r>
            <a:r>
              <a:rPr lang="en-AU" sz="2400" b="0" dirty="0" err="1">
                <a:solidFill>
                  <a:srgbClr val="89DDFF"/>
                </a:solidFill>
                <a:effectLst/>
                <a:latin typeface="JetBrains Mono Regular" panose="02000009000000000000" pitchFamily="49" charset="0"/>
              </a:rPr>
              <a:t>uqcs</a:t>
            </a:r>
            <a:r>
              <a:rPr lang="en-AU" sz="2400" b="0" dirty="0">
                <a:solidFill>
                  <a:srgbClr val="89DDFF"/>
                </a:solidFill>
                <a:effectLst/>
                <a:latin typeface="JetBrains Mono Regular" panose="02000009000000000000" pitchFamily="49" charset="0"/>
              </a:rPr>
              <a:t>"</a:t>
            </a:r>
          </a:p>
          <a:p>
            <a:endParaRPr lang="en-AU" sz="2400" dirty="0">
              <a:solidFill>
                <a:srgbClr val="89DDFF"/>
              </a:solidFill>
              <a:latin typeface="JetBrains Mono Regular" panose="02000009000000000000" pitchFamily="49" charset="0"/>
            </a:endParaRPr>
          </a:p>
          <a:p>
            <a:r>
              <a:rPr lang="en-US" sz="2400" b="0" dirty="0">
                <a:solidFill>
                  <a:srgbClr val="89DDFF"/>
                </a:solidFill>
                <a:effectLst/>
                <a:latin typeface="JetBrains Mono Regular" panose="02000009000000000000" pitchFamily="49" charset="0"/>
              </a:rPr>
              <a:t>greeting ::= "hello" | "</a:t>
            </a:r>
            <a:r>
              <a:rPr lang="en-US" sz="2400" b="0" dirty="0" err="1">
                <a:solidFill>
                  <a:srgbClr val="89DDFF"/>
                </a:solidFill>
                <a:effectLst/>
                <a:latin typeface="JetBrains Mono Regular" panose="02000009000000000000" pitchFamily="49" charset="0"/>
              </a:rPr>
              <a:t>gday</a:t>
            </a:r>
            <a:r>
              <a:rPr lang="en-US" sz="2400" b="0" dirty="0">
                <a:solidFill>
                  <a:srgbClr val="89DDFF"/>
                </a:solidFill>
                <a:effectLst/>
                <a:latin typeface="JetBrains Mono Regular" panose="02000009000000000000" pitchFamily="49" charset="0"/>
              </a:rPr>
              <a:t>" | "</a:t>
            </a:r>
            <a:r>
              <a:rPr lang="en-US" sz="2400" b="0" dirty="0" err="1">
                <a:solidFill>
                  <a:srgbClr val="89DDFF"/>
                </a:solidFill>
                <a:effectLst/>
                <a:latin typeface="JetBrains Mono Regular" panose="02000009000000000000" pitchFamily="49" charset="0"/>
              </a:rPr>
              <a:t>hiii</a:t>
            </a:r>
            <a:r>
              <a:rPr lang="en-US" sz="2400" b="0" dirty="0">
                <a:solidFill>
                  <a:srgbClr val="89DDFF"/>
                </a:solidFill>
                <a:effectLst/>
                <a:latin typeface="JetBrains Mono Regular" panose="02000009000000000000" pitchFamily="49" charset="0"/>
              </a:rPr>
              <a:t> :3“</a:t>
            </a:r>
          </a:p>
          <a:p>
            <a:endParaRPr lang="en-US" sz="2400" dirty="0">
              <a:solidFill>
                <a:srgbClr val="89DDFF"/>
              </a:solidFill>
              <a:latin typeface="JetBrains Mono Regular" panose="02000009000000000000" pitchFamily="49" charset="0"/>
            </a:endParaRPr>
          </a:p>
          <a:p>
            <a:r>
              <a:rPr lang="en-AU" sz="2400" b="0" dirty="0">
                <a:solidFill>
                  <a:srgbClr val="89DDFF"/>
                </a:solidFill>
                <a:effectLst/>
                <a:latin typeface="JetBrains Mono Regular" panose="02000009000000000000" pitchFamily="49" charset="0"/>
              </a:rPr>
              <a:t>message ::= greeting ", " name</a:t>
            </a:r>
            <a:endParaRPr lang="en-AU" sz="24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08AD68DA-BDBC-56C9-B1D3-076D562D24CA}"/>
              </a:ext>
            </a:extLst>
          </p:cNvPr>
          <p:cNvSpPr txBox="1"/>
          <p:nvPr/>
        </p:nvSpPr>
        <p:spPr>
          <a:xfrm>
            <a:off x="1181312" y="4586617"/>
            <a:ext cx="10168991" cy="1754326"/>
          </a:xfrm>
          <a:prstGeom prst="rect">
            <a:avLst/>
          </a:prstGeom>
          <a:noFill/>
        </p:spPr>
        <p:txBody>
          <a:bodyPr wrap="square" rtlCol="0">
            <a:spAutoFit/>
          </a:bodyPr>
          <a:lstStyle/>
          <a:p>
            <a:r>
              <a:rPr lang="en-AU" dirty="0">
                <a:solidFill>
                  <a:schemeClr val="bg1"/>
                </a:solidFill>
                <a:latin typeface="Fira Sans" panose="020B0503050000020004" pitchFamily="34" charset="0"/>
              </a:rPr>
              <a:t>In this grammar, a message could be one of 3 possible strings:</a:t>
            </a:r>
          </a:p>
          <a:p>
            <a:pPr marL="285750" indent="-285750">
              <a:buFont typeface="Arial" panose="020B0604020202020204" pitchFamily="34" charset="0"/>
              <a:buChar char="•"/>
            </a:pPr>
            <a:r>
              <a:rPr lang="en-AU" dirty="0">
                <a:solidFill>
                  <a:schemeClr val="bg1"/>
                </a:solidFill>
                <a:latin typeface="Fira Sans" panose="020B0503050000020004" pitchFamily="34" charset="0"/>
              </a:rPr>
              <a:t>“hello, </a:t>
            </a:r>
            <a:r>
              <a:rPr lang="en-AU" dirty="0" err="1">
                <a:solidFill>
                  <a:schemeClr val="bg1"/>
                </a:solidFill>
                <a:latin typeface="Fira Sans" panose="020B0503050000020004" pitchFamily="34" charset="0"/>
              </a:rPr>
              <a:t>uqcs</a:t>
            </a:r>
            <a:r>
              <a:rPr lang="en-AU" dirty="0">
                <a:solidFill>
                  <a:schemeClr val="bg1"/>
                </a:solidFill>
                <a:latin typeface="Fira Sans" panose="020B0503050000020004" pitchFamily="34" charset="0"/>
              </a:rPr>
              <a:t>”</a:t>
            </a:r>
          </a:p>
          <a:p>
            <a:pPr marL="285750" indent="-285750">
              <a:buFont typeface="Arial" panose="020B0604020202020204" pitchFamily="34" charset="0"/>
              <a:buChar char="•"/>
            </a:pPr>
            <a:r>
              <a:rPr lang="en-AU" dirty="0">
                <a:solidFill>
                  <a:schemeClr val="bg1"/>
                </a:solidFill>
                <a:latin typeface="Fira Sans" panose="020B0503050000020004" pitchFamily="34" charset="0"/>
              </a:rPr>
              <a:t>“</a:t>
            </a:r>
            <a:r>
              <a:rPr lang="en-AU" dirty="0" err="1">
                <a:solidFill>
                  <a:schemeClr val="bg1"/>
                </a:solidFill>
                <a:latin typeface="Fira Sans" panose="020B0503050000020004" pitchFamily="34" charset="0"/>
              </a:rPr>
              <a:t>gday</a:t>
            </a:r>
            <a:r>
              <a:rPr lang="en-AU" dirty="0">
                <a:solidFill>
                  <a:schemeClr val="bg1"/>
                </a:solidFill>
                <a:latin typeface="Fira Sans" panose="020B0503050000020004" pitchFamily="34" charset="0"/>
              </a:rPr>
              <a:t>, </a:t>
            </a:r>
            <a:r>
              <a:rPr lang="en-AU" dirty="0" err="1">
                <a:solidFill>
                  <a:schemeClr val="bg1"/>
                </a:solidFill>
                <a:latin typeface="Fira Sans" panose="020B0503050000020004" pitchFamily="34" charset="0"/>
              </a:rPr>
              <a:t>uqcs</a:t>
            </a:r>
            <a:r>
              <a:rPr lang="en-AU" dirty="0">
                <a:solidFill>
                  <a:schemeClr val="bg1"/>
                </a:solidFill>
                <a:latin typeface="Fira Sans" panose="020B0503050000020004" pitchFamily="34" charset="0"/>
              </a:rPr>
              <a:t>”</a:t>
            </a:r>
          </a:p>
          <a:p>
            <a:pPr marL="285750" indent="-285750">
              <a:buFont typeface="Arial" panose="020B0604020202020204" pitchFamily="34" charset="0"/>
              <a:buChar char="•"/>
            </a:pPr>
            <a:r>
              <a:rPr lang="en-AU" dirty="0">
                <a:solidFill>
                  <a:schemeClr val="bg1"/>
                </a:solidFill>
                <a:latin typeface="Fira Sans" panose="020B0503050000020004" pitchFamily="34" charset="0"/>
              </a:rPr>
              <a:t>“</a:t>
            </a:r>
            <a:r>
              <a:rPr lang="en-AU" dirty="0" err="1">
                <a:solidFill>
                  <a:schemeClr val="bg1"/>
                </a:solidFill>
                <a:latin typeface="Fira Sans" panose="020B0503050000020004" pitchFamily="34" charset="0"/>
              </a:rPr>
              <a:t>hiii</a:t>
            </a:r>
            <a:r>
              <a:rPr lang="en-AU" dirty="0">
                <a:solidFill>
                  <a:schemeClr val="bg1"/>
                </a:solidFill>
                <a:latin typeface="Fira Sans" panose="020B0503050000020004" pitchFamily="34" charset="0"/>
              </a:rPr>
              <a:t> :3, </a:t>
            </a:r>
            <a:r>
              <a:rPr lang="en-AU" dirty="0" err="1">
                <a:solidFill>
                  <a:schemeClr val="bg1"/>
                </a:solidFill>
                <a:latin typeface="Fira Sans" panose="020B0503050000020004" pitchFamily="34" charset="0"/>
              </a:rPr>
              <a:t>uqcs</a:t>
            </a:r>
            <a:r>
              <a:rPr lang="en-AU" dirty="0">
                <a:solidFill>
                  <a:schemeClr val="bg1"/>
                </a:solidFill>
                <a:latin typeface="Fira Sans" panose="020B0503050000020004" pitchFamily="34" charset="0"/>
              </a:rPr>
              <a: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No other messages are acceptable (a good lesson for internet users everywhere)</a:t>
            </a:r>
          </a:p>
        </p:txBody>
      </p:sp>
    </p:spTree>
    <p:extLst>
      <p:ext uri="{BB962C8B-B14F-4D97-AF65-F5344CB8AC3E}">
        <p14:creationId xmlns:p14="http://schemas.microsoft.com/office/powerpoint/2010/main" val="1584327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Some more grammar rules</a:t>
            </a:r>
          </a:p>
        </p:txBody>
      </p:sp>
      <p:sp>
        <p:nvSpPr>
          <p:cNvPr id="5" name="TextBox 4">
            <a:extLst>
              <a:ext uri="{FF2B5EF4-FFF2-40B4-BE49-F238E27FC236}">
                <a16:creationId xmlns:a16="http://schemas.microsoft.com/office/drawing/2014/main" id="{785F0476-048E-79F9-92E6-2FB16365BEAC}"/>
              </a:ext>
            </a:extLst>
          </p:cNvPr>
          <p:cNvSpPr txBox="1"/>
          <p:nvPr/>
        </p:nvSpPr>
        <p:spPr>
          <a:xfrm>
            <a:off x="1612784" y="2772372"/>
            <a:ext cx="10224082" cy="400110"/>
          </a:xfrm>
          <a:prstGeom prst="rect">
            <a:avLst/>
          </a:prstGeom>
          <a:noFill/>
        </p:spPr>
        <p:txBody>
          <a:bodyPr wrap="square">
            <a:spAutoFit/>
          </a:bodyPr>
          <a:lstStyle/>
          <a:p>
            <a:r>
              <a:rPr lang="en-US" sz="2000" b="0" dirty="0" err="1">
                <a:solidFill>
                  <a:srgbClr val="89DDFF"/>
                </a:solidFill>
                <a:effectLst/>
                <a:latin typeface="JetBrains Mono Regular" panose="02000009000000000000" pitchFamily="49" charset="0"/>
              </a:rPr>
              <a:t>optionalName</a:t>
            </a:r>
            <a:r>
              <a:rPr lang="en-US" sz="2000" b="0" dirty="0">
                <a:solidFill>
                  <a:srgbClr val="89DDFF"/>
                </a:solidFill>
                <a:effectLst/>
                <a:latin typeface="JetBrains Mono Regular" panose="02000009000000000000" pitchFamily="49" charset="0"/>
              </a:rPr>
              <a:t> ::= [ "</a:t>
            </a:r>
            <a:r>
              <a:rPr lang="en-US" sz="2000" b="0" dirty="0" err="1">
                <a:solidFill>
                  <a:srgbClr val="89DDFF"/>
                </a:solidFill>
                <a:effectLst/>
                <a:latin typeface="JetBrains Mono Regular" panose="02000009000000000000" pitchFamily="49" charset="0"/>
              </a:rPr>
              <a:t>uqcs</a:t>
            </a:r>
            <a:r>
              <a:rPr lang="en-US" sz="2000" b="0" dirty="0">
                <a:solidFill>
                  <a:srgbClr val="89DDFF"/>
                </a:solidFill>
                <a:effectLst/>
                <a:latin typeface="JetBrains Mono Regular" panose="02000009000000000000" pitchFamily="49" charset="0"/>
              </a:rPr>
              <a:t>" ] // matches "" or "</a:t>
            </a:r>
            <a:r>
              <a:rPr lang="en-US" sz="2000" b="0" dirty="0" err="1">
                <a:solidFill>
                  <a:srgbClr val="89DDFF"/>
                </a:solidFill>
                <a:effectLst/>
                <a:latin typeface="JetBrains Mono Regular" panose="02000009000000000000" pitchFamily="49" charset="0"/>
              </a:rPr>
              <a:t>uqcs</a:t>
            </a:r>
            <a:r>
              <a:rPr lang="en-US" sz="2000" b="0" dirty="0">
                <a:solidFill>
                  <a:srgbClr val="89DDFF"/>
                </a:solidFill>
                <a:effectLst/>
                <a:latin typeface="JetBrains Mono Regular" panose="02000009000000000000" pitchFamily="49" charset="0"/>
              </a:rPr>
              <a:t>"</a:t>
            </a:r>
            <a:endParaRPr lang="en-US" sz="2000"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43CB96E4-BF50-95F9-B1CD-26EB33C387BA}"/>
              </a:ext>
            </a:extLst>
          </p:cNvPr>
          <p:cNvSpPr txBox="1"/>
          <p:nvPr/>
        </p:nvSpPr>
        <p:spPr>
          <a:xfrm>
            <a:off x="1249960" y="1985996"/>
            <a:ext cx="8246378" cy="369332"/>
          </a:xfrm>
          <a:prstGeom prst="rect">
            <a:avLst/>
          </a:prstGeom>
          <a:noFill/>
        </p:spPr>
        <p:txBody>
          <a:bodyPr wrap="square" rtlCol="0">
            <a:spAutoFit/>
          </a:bodyPr>
          <a:lstStyle/>
          <a:p>
            <a:r>
              <a:rPr lang="en-AU" dirty="0">
                <a:solidFill>
                  <a:schemeClr val="bg1"/>
                </a:solidFill>
                <a:latin typeface="Fira Sans" panose="020B0503050000020004" pitchFamily="34" charset="0"/>
              </a:rPr>
              <a:t>Anything in square brackets is optional:</a:t>
            </a:r>
          </a:p>
        </p:txBody>
      </p:sp>
    </p:spTree>
    <p:extLst>
      <p:ext uri="{BB962C8B-B14F-4D97-AF65-F5344CB8AC3E}">
        <p14:creationId xmlns:p14="http://schemas.microsoft.com/office/powerpoint/2010/main" val="3105852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Some more grammar rules</a:t>
            </a:r>
          </a:p>
        </p:txBody>
      </p:sp>
      <p:sp>
        <p:nvSpPr>
          <p:cNvPr id="5" name="TextBox 4">
            <a:extLst>
              <a:ext uri="{FF2B5EF4-FFF2-40B4-BE49-F238E27FC236}">
                <a16:creationId xmlns:a16="http://schemas.microsoft.com/office/drawing/2014/main" id="{785F0476-048E-79F9-92E6-2FB16365BEAC}"/>
              </a:ext>
            </a:extLst>
          </p:cNvPr>
          <p:cNvSpPr txBox="1"/>
          <p:nvPr/>
        </p:nvSpPr>
        <p:spPr>
          <a:xfrm>
            <a:off x="1612784" y="2772372"/>
            <a:ext cx="10224082" cy="400110"/>
          </a:xfrm>
          <a:prstGeom prst="rect">
            <a:avLst/>
          </a:prstGeom>
          <a:noFill/>
        </p:spPr>
        <p:txBody>
          <a:bodyPr wrap="square">
            <a:spAutoFit/>
          </a:bodyPr>
          <a:lstStyle/>
          <a:p>
            <a:r>
              <a:rPr lang="en-US" sz="2000" b="0" dirty="0" err="1">
                <a:solidFill>
                  <a:srgbClr val="89DDFF"/>
                </a:solidFill>
                <a:effectLst/>
                <a:latin typeface="JetBrains Mono Regular" panose="02000009000000000000" pitchFamily="49" charset="0"/>
              </a:rPr>
              <a:t>optionalName</a:t>
            </a:r>
            <a:r>
              <a:rPr lang="en-US" sz="2000" b="0" dirty="0">
                <a:solidFill>
                  <a:srgbClr val="89DDFF"/>
                </a:solidFill>
                <a:effectLst/>
                <a:latin typeface="JetBrains Mono Regular" panose="02000009000000000000" pitchFamily="49" charset="0"/>
              </a:rPr>
              <a:t> ::= [ "</a:t>
            </a:r>
            <a:r>
              <a:rPr lang="en-US" sz="2000" b="0" dirty="0" err="1">
                <a:solidFill>
                  <a:srgbClr val="89DDFF"/>
                </a:solidFill>
                <a:effectLst/>
                <a:latin typeface="JetBrains Mono Regular" panose="02000009000000000000" pitchFamily="49" charset="0"/>
              </a:rPr>
              <a:t>uqcs</a:t>
            </a:r>
            <a:r>
              <a:rPr lang="en-US" sz="2000" b="0" dirty="0">
                <a:solidFill>
                  <a:srgbClr val="89DDFF"/>
                </a:solidFill>
                <a:effectLst/>
                <a:latin typeface="JetBrains Mono Regular" panose="02000009000000000000" pitchFamily="49" charset="0"/>
              </a:rPr>
              <a:t>" ] // matches "" or "</a:t>
            </a:r>
            <a:r>
              <a:rPr lang="en-US" sz="2000" b="0" dirty="0" err="1">
                <a:solidFill>
                  <a:srgbClr val="89DDFF"/>
                </a:solidFill>
                <a:effectLst/>
                <a:latin typeface="JetBrains Mono Regular" panose="02000009000000000000" pitchFamily="49" charset="0"/>
              </a:rPr>
              <a:t>uqcs</a:t>
            </a:r>
            <a:r>
              <a:rPr lang="en-US" sz="2000" b="0" dirty="0">
                <a:solidFill>
                  <a:srgbClr val="89DDFF"/>
                </a:solidFill>
                <a:effectLst/>
                <a:latin typeface="JetBrains Mono Regular" panose="02000009000000000000" pitchFamily="49" charset="0"/>
              </a:rPr>
              <a:t>"</a:t>
            </a:r>
            <a:endParaRPr lang="en-US" sz="2000"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43CB96E4-BF50-95F9-B1CD-26EB33C387BA}"/>
              </a:ext>
            </a:extLst>
          </p:cNvPr>
          <p:cNvSpPr txBox="1"/>
          <p:nvPr/>
        </p:nvSpPr>
        <p:spPr>
          <a:xfrm>
            <a:off x="1249960" y="1985996"/>
            <a:ext cx="8246378" cy="369332"/>
          </a:xfrm>
          <a:prstGeom prst="rect">
            <a:avLst/>
          </a:prstGeom>
          <a:noFill/>
        </p:spPr>
        <p:txBody>
          <a:bodyPr wrap="square" rtlCol="0">
            <a:spAutoFit/>
          </a:bodyPr>
          <a:lstStyle/>
          <a:p>
            <a:r>
              <a:rPr lang="en-AU" dirty="0">
                <a:solidFill>
                  <a:schemeClr val="bg1"/>
                </a:solidFill>
                <a:latin typeface="Fira Sans" panose="020B0503050000020004" pitchFamily="34" charset="0"/>
              </a:rPr>
              <a:t>Anything in square brackets is optional:</a:t>
            </a:r>
          </a:p>
        </p:txBody>
      </p:sp>
      <p:sp>
        <p:nvSpPr>
          <p:cNvPr id="3" name="TextBox 2">
            <a:extLst>
              <a:ext uri="{FF2B5EF4-FFF2-40B4-BE49-F238E27FC236}">
                <a16:creationId xmlns:a16="http://schemas.microsoft.com/office/drawing/2014/main" id="{3AE68984-8D15-560A-9B0F-22707F1E743C}"/>
              </a:ext>
            </a:extLst>
          </p:cNvPr>
          <p:cNvSpPr txBox="1"/>
          <p:nvPr/>
        </p:nvSpPr>
        <p:spPr>
          <a:xfrm>
            <a:off x="1077361" y="4034308"/>
            <a:ext cx="9123651" cy="369332"/>
          </a:xfrm>
          <a:prstGeom prst="rect">
            <a:avLst/>
          </a:prstGeom>
          <a:noFill/>
        </p:spPr>
        <p:txBody>
          <a:bodyPr wrap="square" rtlCol="0">
            <a:spAutoFit/>
          </a:bodyPr>
          <a:lstStyle/>
          <a:p>
            <a:r>
              <a:rPr lang="en-AU" dirty="0">
                <a:solidFill>
                  <a:schemeClr val="bg1"/>
                </a:solidFill>
                <a:latin typeface="Fira Sans" panose="020B0503050000020004" pitchFamily="34" charset="0"/>
              </a:rPr>
              <a:t>Anything in curly brackets is matched 0 or more times (i.e., it can be repeated):</a:t>
            </a:r>
          </a:p>
        </p:txBody>
      </p:sp>
      <p:sp>
        <p:nvSpPr>
          <p:cNvPr id="9" name="TextBox 8">
            <a:extLst>
              <a:ext uri="{FF2B5EF4-FFF2-40B4-BE49-F238E27FC236}">
                <a16:creationId xmlns:a16="http://schemas.microsoft.com/office/drawing/2014/main" id="{B7D445BC-66D8-8648-821C-5433FB4A604C}"/>
              </a:ext>
            </a:extLst>
          </p:cNvPr>
          <p:cNvSpPr txBox="1"/>
          <p:nvPr/>
        </p:nvSpPr>
        <p:spPr>
          <a:xfrm>
            <a:off x="1436614" y="5203911"/>
            <a:ext cx="12111605" cy="400110"/>
          </a:xfrm>
          <a:prstGeom prst="rect">
            <a:avLst/>
          </a:prstGeom>
          <a:noFill/>
        </p:spPr>
        <p:txBody>
          <a:bodyPr wrap="square">
            <a:spAutoFit/>
          </a:bodyPr>
          <a:lstStyle/>
          <a:p>
            <a:r>
              <a:rPr lang="en-AU" sz="2000" b="0" dirty="0" err="1">
                <a:solidFill>
                  <a:srgbClr val="89DDFF"/>
                </a:solidFill>
                <a:effectLst/>
                <a:latin typeface="JetBrains Mono Regular" panose="02000009000000000000" pitchFamily="49" charset="0"/>
              </a:rPr>
              <a:t>manyNames</a:t>
            </a:r>
            <a:r>
              <a:rPr lang="en-AU" sz="2000" b="0" dirty="0">
                <a:solidFill>
                  <a:srgbClr val="89DDFF"/>
                </a:solidFill>
                <a:effectLst/>
                <a:latin typeface="JetBrains Mono Regular" panose="02000009000000000000" pitchFamily="49" charset="0"/>
              </a:rPr>
              <a:t> ::= { "</a:t>
            </a:r>
            <a:r>
              <a:rPr lang="en-AU" sz="2000" b="0" dirty="0" err="1">
                <a:solidFill>
                  <a:srgbClr val="89DDFF"/>
                </a:solidFill>
                <a:effectLst/>
                <a:latin typeface="JetBrains Mono Regular" panose="02000009000000000000" pitchFamily="49" charset="0"/>
              </a:rPr>
              <a:t>uqcs</a:t>
            </a:r>
            <a:r>
              <a:rPr lang="en-AU" sz="2000" b="0" dirty="0">
                <a:solidFill>
                  <a:srgbClr val="89DDFF"/>
                </a:solidFill>
                <a:effectLst/>
                <a:latin typeface="JetBrains Mono Regular" panose="02000009000000000000" pitchFamily="49" charset="0"/>
              </a:rPr>
              <a:t>" } // matches "", "</a:t>
            </a:r>
            <a:r>
              <a:rPr lang="en-AU" sz="2000" b="0" dirty="0" err="1">
                <a:solidFill>
                  <a:srgbClr val="89DDFF"/>
                </a:solidFill>
                <a:effectLst/>
                <a:latin typeface="JetBrains Mono Regular" panose="02000009000000000000" pitchFamily="49" charset="0"/>
              </a:rPr>
              <a:t>uqcs</a:t>
            </a:r>
            <a:r>
              <a:rPr lang="en-AU" sz="2000" b="0" dirty="0">
                <a:solidFill>
                  <a:srgbClr val="89DDFF"/>
                </a:solidFill>
                <a:effectLst/>
                <a:latin typeface="JetBrains Mono Regular" panose="02000009000000000000" pitchFamily="49" charset="0"/>
              </a:rPr>
              <a:t>", "</a:t>
            </a:r>
            <a:r>
              <a:rPr lang="en-AU" sz="2000" b="0" dirty="0" err="1">
                <a:solidFill>
                  <a:srgbClr val="89DDFF"/>
                </a:solidFill>
                <a:effectLst/>
                <a:latin typeface="JetBrains Mono Regular" panose="02000009000000000000" pitchFamily="49" charset="0"/>
              </a:rPr>
              <a:t>uqcsuqcs</a:t>
            </a:r>
            <a:r>
              <a:rPr lang="en-AU" sz="2000" b="0" dirty="0">
                <a:solidFill>
                  <a:srgbClr val="89DDFF"/>
                </a:solidFill>
                <a:effectLst/>
                <a:latin typeface="JetBrains Mono Regular" panose="02000009000000000000" pitchFamily="49" charset="0"/>
              </a:rPr>
              <a:t>" "</a:t>
            </a:r>
            <a:r>
              <a:rPr lang="en-AU" sz="2000" b="0" dirty="0" err="1">
                <a:solidFill>
                  <a:srgbClr val="89DDFF"/>
                </a:solidFill>
                <a:effectLst/>
                <a:latin typeface="JetBrains Mono Regular" panose="02000009000000000000" pitchFamily="49" charset="0"/>
              </a:rPr>
              <a:t>uqcsuqcsuqcs</a:t>
            </a:r>
            <a:r>
              <a:rPr lang="en-AU" sz="2000" b="0" dirty="0">
                <a:solidFill>
                  <a:srgbClr val="89DDFF"/>
                </a:solidFill>
                <a:effectLst/>
                <a:latin typeface="JetBrains Mono Regular" panose="02000009000000000000" pitchFamily="49" charset="0"/>
              </a:rPr>
              <a:t>", “</a:t>
            </a:r>
            <a:r>
              <a:rPr lang="en-AU" sz="2000" b="0" dirty="0" err="1">
                <a:solidFill>
                  <a:srgbClr val="89DDFF"/>
                </a:solidFill>
                <a:effectLst/>
                <a:latin typeface="JetBrains Mono Regular" panose="02000009000000000000" pitchFamily="49" charset="0"/>
              </a:rPr>
              <a:t>uq</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486213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integers</a:t>
            </a:r>
          </a:p>
        </p:txBody>
      </p:sp>
      <p:sp>
        <p:nvSpPr>
          <p:cNvPr id="5" name="TextBox 4">
            <a:extLst>
              <a:ext uri="{FF2B5EF4-FFF2-40B4-BE49-F238E27FC236}">
                <a16:creationId xmlns:a16="http://schemas.microsoft.com/office/drawing/2014/main" id="{7268D498-0033-6D28-89FA-AECB103C13EB}"/>
              </a:ext>
            </a:extLst>
          </p:cNvPr>
          <p:cNvSpPr txBox="1"/>
          <p:nvPr/>
        </p:nvSpPr>
        <p:spPr>
          <a:xfrm>
            <a:off x="2661408" y="2180705"/>
            <a:ext cx="6094602"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integer ::= '0' | </a:t>
            </a:r>
            <a:r>
              <a:rPr lang="en-AU" sz="2000" b="0" dirty="0" err="1">
                <a:solidFill>
                  <a:srgbClr val="89DDFF"/>
                </a:solidFill>
                <a:effectLst/>
                <a:latin typeface="JetBrains Mono Regular" panose="02000009000000000000" pitchFamily="49" charset="0"/>
              </a:rPr>
              <a:t>onenine</a:t>
            </a:r>
            <a:r>
              <a:rPr lang="en-AU" sz="2000" b="0" dirty="0">
                <a:solidFill>
                  <a:srgbClr val="89DDFF"/>
                </a:solidFill>
                <a:effectLst/>
                <a:latin typeface="JetBrains Mono Regular" panose="02000009000000000000" pitchFamily="49" charset="0"/>
              </a:rPr>
              <a:t> { digit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onenine</a:t>
            </a:r>
            <a:r>
              <a:rPr lang="en-AU" sz="2000" b="0" dirty="0">
                <a:solidFill>
                  <a:srgbClr val="89DDFF"/>
                </a:solidFill>
                <a:effectLst/>
                <a:latin typeface="JetBrains Mono Regular" panose="02000009000000000000" pitchFamily="49" charset="0"/>
              </a:rPr>
              <a:t> ::= '1' | ... | '9'</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digit ::= '0' | '1' | ... | '9'</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487804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integers</a:t>
            </a:r>
          </a:p>
        </p:txBody>
      </p:sp>
      <p:sp>
        <p:nvSpPr>
          <p:cNvPr id="5" name="TextBox 4">
            <a:extLst>
              <a:ext uri="{FF2B5EF4-FFF2-40B4-BE49-F238E27FC236}">
                <a16:creationId xmlns:a16="http://schemas.microsoft.com/office/drawing/2014/main" id="{7268D498-0033-6D28-89FA-AECB103C13EB}"/>
              </a:ext>
            </a:extLst>
          </p:cNvPr>
          <p:cNvSpPr txBox="1"/>
          <p:nvPr/>
        </p:nvSpPr>
        <p:spPr>
          <a:xfrm>
            <a:off x="2661408" y="2180705"/>
            <a:ext cx="6094602"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integer ::= '0' | </a:t>
            </a:r>
            <a:r>
              <a:rPr lang="en-AU" sz="2000" b="0" dirty="0" err="1">
                <a:solidFill>
                  <a:srgbClr val="89DDFF"/>
                </a:solidFill>
                <a:effectLst/>
                <a:latin typeface="JetBrains Mono Regular" panose="02000009000000000000" pitchFamily="49" charset="0"/>
              </a:rPr>
              <a:t>onenine</a:t>
            </a:r>
            <a:r>
              <a:rPr lang="en-AU" sz="2000" b="0" dirty="0">
                <a:solidFill>
                  <a:srgbClr val="89DDFF"/>
                </a:solidFill>
                <a:effectLst/>
                <a:latin typeface="JetBrains Mono Regular" panose="02000009000000000000" pitchFamily="49" charset="0"/>
              </a:rPr>
              <a:t> { digit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onenine</a:t>
            </a:r>
            <a:r>
              <a:rPr lang="en-AU" sz="2000" b="0" dirty="0">
                <a:solidFill>
                  <a:srgbClr val="89DDFF"/>
                </a:solidFill>
                <a:effectLst/>
                <a:latin typeface="JetBrains Mono Regular" panose="02000009000000000000" pitchFamily="49" charset="0"/>
              </a:rPr>
              <a:t> ::= '1' | ... | '9'</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digit ::= '0' | '1' | ... | '9'</a:t>
            </a:r>
            <a:endParaRPr lang="en-AU" sz="2000"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C5069BF5-670B-E2D2-3FF5-730ED7EF2737}"/>
              </a:ext>
            </a:extLst>
          </p:cNvPr>
          <p:cNvSpPr txBox="1"/>
          <p:nvPr/>
        </p:nvSpPr>
        <p:spPr>
          <a:xfrm>
            <a:off x="1077362" y="4784130"/>
            <a:ext cx="9862930" cy="1200329"/>
          </a:xfrm>
          <a:prstGeom prst="rect">
            <a:avLst/>
          </a:prstGeom>
          <a:noFill/>
        </p:spPr>
        <p:txBody>
          <a:bodyPr wrap="square" rtlCol="0">
            <a:spAutoFit/>
          </a:bodyPr>
          <a:lstStyle/>
          <a:p>
            <a:r>
              <a:rPr lang="en-AU" dirty="0">
                <a:solidFill>
                  <a:schemeClr val="bg1"/>
                </a:solidFill>
                <a:latin typeface="Fira Sans" panose="020B0503050000020004" pitchFamily="34" charset="0"/>
              </a:rPr>
              <a:t>  You read this as “an integer is either </a:t>
            </a:r>
          </a:p>
          <a:p>
            <a:pPr marL="285750" indent="-285750">
              <a:buFont typeface="Arial" panose="020B0604020202020204" pitchFamily="34" charset="0"/>
              <a:buChar char="•"/>
            </a:pPr>
            <a:r>
              <a:rPr lang="en-AU" dirty="0">
                <a:solidFill>
                  <a:schemeClr val="bg1"/>
                </a:solidFill>
                <a:latin typeface="Fira Sans" panose="020B0503050000020004" pitchFamily="34" charset="0"/>
              </a:rPr>
              <a:t>0, or </a:t>
            </a:r>
          </a:p>
          <a:p>
            <a:pPr marL="285750" indent="-285750">
              <a:buFont typeface="Arial" panose="020B0604020202020204" pitchFamily="34" charset="0"/>
              <a:buChar char="•"/>
            </a:pPr>
            <a:r>
              <a:rPr lang="en-AU" dirty="0">
                <a:solidFill>
                  <a:schemeClr val="bg1"/>
                </a:solidFill>
                <a:latin typeface="Fira Sans" panose="020B0503050000020004" pitchFamily="34" charset="0"/>
              </a:rPr>
              <a:t>a digit from 1-9 followed by any number of digits from 0-9.”</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79410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a:t>
            </a:r>
            <a:endParaRPr lang="en-AU" sz="2000" b="0" dirty="0">
              <a:solidFill>
                <a:srgbClr val="A9B1D6"/>
              </a:solidFill>
              <a:effectLst/>
              <a:latin typeface="JetBrains Mono Regular" panose="02000009000000000000" pitchFamily="49" charset="0"/>
            </a:endParaRPr>
          </a:p>
        </p:txBody>
      </p:sp>
      <p:sp>
        <p:nvSpPr>
          <p:cNvPr id="7" name="TextBox 6">
            <a:extLst>
              <a:ext uri="{FF2B5EF4-FFF2-40B4-BE49-F238E27FC236}">
                <a16:creationId xmlns:a16="http://schemas.microsoft.com/office/drawing/2014/main" id="{113E1642-EA6E-36CC-26E7-DC529988703E}"/>
              </a:ext>
            </a:extLst>
          </p:cNvPr>
          <p:cNvSpPr txBox="1"/>
          <p:nvPr/>
        </p:nvSpPr>
        <p:spPr>
          <a:xfrm>
            <a:off x="1077362" y="4723002"/>
            <a:ext cx="9862930" cy="646331"/>
          </a:xfrm>
          <a:prstGeom prst="rect">
            <a:avLst/>
          </a:prstGeom>
          <a:noFill/>
        </p:spPr>
        <p:txBody>
          <a:bodyPr wrap="square" rtlCol="0">
            <a:spAutoFit/>
          </a:bodyPr>
          <a:lstStyle/>
          <a:p>
            <a:r>
              <a:rPr lang="en-AU" dirty="0">
                <a:solidFill>
                  <a:schemeClr val="bg1"/>
                </a:solidFill>
                <a:latin typeface="Fira Sans" panose="020B0503050000020004" pitchFamily="34" charset="0"/>
              </a:rPr>
              <a:t>Matches simple lists such as [1, 2, 3, 4], or [], or [1337]</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377238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48813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artoon of a blue mouse&#10;&#10;Description automatically generated">
            <a:extLst>
              <a:ext uri="{FF2B5EF4-FFF2-40B4-BE49-F238E27FC236}">
                <a16:creationId xmlns:a16="http://schemas.microsoft.com/office/drawing/2014/main" id="{824CE4B3-AE96-6618-C08B-ED60D47EE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878" y="4158234"/>
            <a:ext cx="1568181" cy="2134416"/>
          </a:xfrm>
          <a:prstGeom prst="rect">
            <a:avLst/>
          </a:prstGeom>
        </p:spPr>
      </p:pic>
      <p:sp useBgFill="1">
        <p:nvSpPr>
          <p:cNvPr id="22" name="Rectangle 21">
            <a:extLst>
              <a:ext uri="{FF2B5EF4-FFF2-40B4-BE49-F238E27FC236}">
                <a16:creationId xmlns:a16="http://schemas.microsoft.com/office/drawing/2014/main" id="{C6D1572E-35F2-4C21-AA69-B57A2482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49662"/>
            <a:ext cx="12192000" cy="1708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067392-DC2D-B5DC-B2CB-49A982D003FD}"/>
              </a:ext>
            </a:extLst>
          </p:cNvPr>
          <p:cNvSpPr/>
          <p:nvPr/>
        </p:nvSpPr>
        <p:spPr>
          <a:xfrm>
            <a:off x="0" y="4683967"/>
            <a:ext cx="12192000" cy="21740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C4A9EC-EB08-98C0-35C8-632205D0A01A}"/>
              </a:ext>
            </a:extLst>
          </p:cNvPr>
          <p:cNvSpPr>
            <a:spLocks noGrp="1"/>
          </p:cNvSpPr>
          <p:nvPr>
            <p:ph type="ctrTitle"/>
          </p:nvPr>
        </p:nvSpPr>
        <p:spPr>
          <a:xfrm>
            <a:off x="1087348" y="5020660"/>
            <a:ext cx="8948048" cy="706641"/>
          </a:xfrm>
        </p:spPr>
        <p:txBody>
          <a:bodyPr anchor="b">
            <a:normAutofit/>
          </a:bodyPr>
          <a:lstStyle/>
          <a:p>
            <a:r>
              <a:rPr lang="en-AU" sz="2800" dirty="0">
                <a:latin typeface="Fira Sans SemiBold" panose="020B0603050000020004" pitchFamily="34" charset="0"/>
              </a:rPr>
              <a:t>parser combinators in n different languages</a:t>
            </a:r>
          </a:p>
        </p:txBody>
      </p:sp>
      <p:sp>
        <p:nvSpPr>
          <p:cNvPr id="3" name="Subtitle 2">
            <a:extLst>
              <a:ext uri="{FF2B5EF4-FFF2-40B4-BE49-F238E27FC236}">
                <a16:creationId xmlns:a16="http://schemas.microsoft.com/office/drawing/2014/main" id="{18E7741F-E9EF-FB1F-7C2B-39CD2F032D89}"/>
              </a:ext>
            </a:extLst>
          </p:cNvPr>
          <p:cNvSpPr>
            <a:spLocks noGrp="1"/>
          </p:cNvSpPr>
          <p:nvPr>
            <p:ph type="subTitle" idx="1"/>
          </p:nvPr>
        </p:nvSpPr>
        <p:spPr>
          <a:xfrm>
            <a:off x="1820773" y="5927525"/>
            <a:ext cx="1436777" cy="365125"/>
          </a:xfrm>
        </p:spPr>
        <p:txBody>
          <a:bodyPr anchor="t">
            <a:normAutofit/>
          </a:bodyPr>
          <a:lstStyle/>
          <a:p>
            <a:r>
              <a:rPr lang="en-AU" sz="1600" dirty="0">
                <a:latin typeface="Fira Sans Light" panose="020B0403050000020004" pitchFamily="34" charset="0"/>
              </a:rPr>
              <a:t>(Where n ≥ 3)</a:t>
            </a:r>
          </a:p>
        </p:txBody>
      </p:sp>
      <p:sp>
        <p:nvSpPr>
          <p:cNvPr id="29" name="TextBox 28">
            <a:extLst>
              <a:ext uri="{FF2B5EF4-FFF2-40B4-BE49-F238E27FC236}">
                <a16:creationId xmlns:a16="http://schemas.microsoft.com/office/drawing/2014/main" id="{53FAC66B-7F2C-7763-ACE6-895D8561D865}"/>
              </a:ext>
            </a:extLst>
          </p:cNvPr>
          <p:cNvSpPr txBox="1"/>
          <p:nvPr/>
        </p:nvSpPr>
        <p:spPr>
          <a:xfrm>
            <a:off x="4914901" y="3100277"/>
            <a:ext cx="6097554" cy="1200329"/>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struct</a:t>
            </a:r>
            <a:r>
              <a:rPr lang="en-AU" b="0" dirty="0">
                <a:solidFill>
                  <a:srgbClr val="A9B1D6"/>
                </a:solidFill>
                <a:effectLst/>
                <a:latin typeface="JetBrains Mono Regular" panose="02000009000000000000" pitchFamily="49" charset="0"/>
              </a:rPr>
              <a:t> </a:t>
            </a:r>
            <a:r>
              <a:rPr lang="en-AU" b="0" dirty="0" err="1">
                <a:solidFill>
                  <a:srgbClr val="0DB9D7"/>
                </a:solidFill>
                <a:effectLst/>
                <a:latin typeface="JetBrains Mono Regular" panose="02000009000000000000" pitchFamily="49" charset="0"/>
              </a:rPr>
              <a:t>parser_t</a:t>
            </a:r>
            <a:r>
              <a:rPr lang="en-AU" b="0" dirty="0">
                <a:solidFill>
                  <a:srgbClr val="A9B1D6"/>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parse)(</a:t>
            </a:r>
            <a:r>
              <a:rPr lang="en-AU" b="0" dirty="0">
                <a:solidFill>
                  <a:srgbClr val="BB9AF7"/>
                </a:solidFill>
                <a:effectLst/>
                <a:latin typeface="JetBrains Mono Regular" panose="02000009000000000000" pitchFamily="49" charset="0"/>
              </a:rPr>
              <a:t>char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void</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data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1" name="TextBox 30">
            <a:extLst>
              <a:ext uri="{FF2B5EF4-FFF2-40B4-BE49-F238E27FC236}">
                <a16:creationId xmlns:a16="http://schemas.microsoft.com/office/drawing/2014/main" id="{B6D49958-B987-6BBD-8E2D-3770C1C54DDA}"/>
              </a:ext>
            </a:extLst>
          </p:cNvPr>
          <p:cNvSpPr txBox="1"/>
          <p:nvPr/>
        </p:nvSpPr>
        <p:spPr>
          <a:xfrm>
            <a:off x="268255" y="2155372"/>
            <a:ext cx="6097554" cy="646331"/>
          </a:xfrm>
          <a:prstGeom prst="rect">
            <a:avLst/>
          </a:prstGeom>
          <a:noFill/>
        </p:spPr>
        <p:txBody>
          <a:bodyPr wrap="square">
            <a:spAutoFit/>
          </a:bodyPr>
          <a:lstStyle/>
          <a:p>
            <a:r>
              <a:rPr lang="pt-BR" b="0" dirty="0">
                <a:solidFill>
                  <a:srgbClr val="BB9AF7"/>
                </a:solidFill>
                <a:effectLst/>
                <a:latin typeface="JetBrains Mono Regular" panose="02000009000000000000" pitchFamily="49" charset="0"/>
              </a:rPr>
              <a:t>type</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IResult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Error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&gt;&gt;</a:t>
            </a:r>
            <a:r>
              <a:rPr lang="pt-BR" b="0" dirty="0">
                <a:solidFill>
                  <a:srgbClr val="A9B1D6"/>
                </a:solidFill>
                <a:effectLst/>
                <a:latin typeface="JetBrains Mono Regular" panose="02000009000000000000" pitchFamily="49" charset="0"/>
              </a:rPr>
              <a:t> </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Result</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I</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O</a:t>
            </a:r>
            <a:r>
              <a:rPr lang="pt-BR" b="0" dirty="0">
                <a:solidFill>
                  <a:srgbClr val="89DDFF"/>
                </a:solidFill>
                <a:effectLst/>
                <a:latin typeface="JetBrains Mono Regular" panose="02000009000000000000" pitchFamily="49" charset="0"/>
              </a:rPr>
              <a:t>),</a:t>
            </a:r>
            <a:r>
              <a:rPr lang="pt-BR" b="0" dirty="0">
                <a:solidFill>
                  <a:srgbClr val="A9B1D6"/>
                </a:solidFill>
                <a:effectLst/>
                <a:latin typeface="JetBrains Mono Regular" panose="02000009000000000000" pitchFamily="49" charset="0"/>
              </a:rPr>
              <a:t> </a:t>
            </a:r>
            <a:r>
              <a:rPr lang="pt-BR" b="0" dirty="0">
                <a:solidFill>
                  <a:srgbClr val="C0CAF5"/>
                </a:solidFill>
                <a:effectLst/>
                <a:latin typeface="JetBrains Mono Regular" panose="02000009000000000000" pitchFamily="49" charset="0"/>
              </a:rPr>
              <a:t>Err</a:t>
            </a:r>
            <a:r>
              <a:rPr lang="pt-BR" b="0" dirty="0">
                <a:solidFill>
                  <a:srgbClr val="89DDFF"/>
                </a:solidFill>
                <a:effectLst/>
                <a:latin typeface="JetBrains Mono Regular" panose="02000009000000000000" pitchFamily="49" charset="0"/>
              </a:rPr>
              <a:t>&lt;</a:t>
            </a:r>
            <a:r>
              <a:rPr lang="pt-BR" b="0" dirty="0">
                <a:solidFill>
                  <a:srgbClr val="C0CAF5"/>
                </a:solidFill>
                <a:effectLst/>
                <a:latin typeface="JetBrains Mono Regular" panose="02000009000000000000" pitchFamily="49" charset="0"/>
              </a:rPr>
              <a:t>E</a:t>
            </a:r>
            <a:r>
              <a:rPr lang="pt-BR" b="0" dirty="0">
                <a:solidFill>
                  <a:srgbClr val="89DDFF"/>
                </a:solidFill>
                <a:effectLst/>
                <a:latin typeface="JetBrains Mono Regular" panose="02000009000000000000" pitchFamily="49" charset="0"/>
              </a:rPr>
              <a:t>&gt;&gt;;</a:t>
            </a:r>
            <a:endParaRPr lang="pt-BR" b="0" dirty="0">
              <a:solidFill>
                <a:srgbClr val="A9B1D6"/>
              </a:solidFill>
              <a:effectLst/>
              <a:latin typeface="JetBrains Mono Regular" panose="02000009000000000000" pitchFamily="49" charset="0"/>
            </a:endParaRPr>
          </a:p>
        </p:txBody>
      </p:sp>
      <p:sp>
        <p:nvSpPr>
          <p:cNvPr id="35" name="TextBox 34">
            <a:extLst>
              <a:ext uri="{FF2B5EF4-FFF2-40B4-BE49-F238E27FC236}">
                <a16:creationId xmlns:a16="http://schemas.microsoft.com/office/drawing/2014/main" id="{F8854360-21DE-55F7-ABA3-BB803902F27B}"/>
              </a:ext>
            </a:extLst>
          </p:cNvPr>
          <p:cNvSpPr txBox="1"/>
          <p:nvPr/>
        </p:nvSpPr>
        <p:spPr>
          <a:xfrm>
            <a:off x="5561372" y="1393458"/>
            <a:ext cx="6699052" cy="923330"/>
          </a:xfrm>
          <a:prstGeom prst="rect">
            <a:avLst/>
          </a:prstGeom>
          <a:noFill/>
          <a:effectLst/>
        </p:spPr>
        <p:txBody>
          <a:bodyPr wrap="square">
            <a:spAutoFit/>
          </a:bodyPr>
          <a:lstStyle/>
          <a:p>
            <a:r>
              <a:rPr lang="en-US" b="0" dirty="0">
                <a:solidFill>
                  <a:srgbClr val="89DDFF"/>
                </a:solidFill>
                <a:effectLst/>
                <a:latin typeface="JetBrains Mono Regular" panose="02000009000000000000" pitchFamily="49" charset="0"/>
              </a:rPr>
              <a:t>data</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C0CAF5"/>
                </a:solidFill>
                <a:effectLst/>
                <a:latin typeface="JetBrains Mono Regular" panose="02000009000000000000" pitchFamily="49" charset="0"/>
              </a:rPr>
              <a:t>a</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E0AF68"/>
                </a:solidFill>
                <a:effectLst/>
                <a:latin typeface="JetBrains Mono Regular" panose="02000009000000000000" pitchFamily="49" charset="0"/>
              </a:rPr>
              <a:t>P</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BB9AF7"/>
                </a:solidFill>
                <a:effectLst/>
                <a:latin typeface="JetBrains Mono Regular" panose="02000009000000000000" pitchFamily="49" charset="0"/>
              </a:rPr>
              <a:t>String</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-&gt;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Maybe</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a:t>
            </a:r>
            <a:r>
              <a:rPr lang="en-US" b="0" dirty="0">
                <a:solidFill>
                  <a:srgbClr val="C0CAF5"/>
                </a:solidFill>
                <a:effectLst/>
                <a:latin typeface="JetBrains Mono Regular" panose="02000009000000000000" pitchFamily="49" charset="0"/>
              </a:rPr>
              <a:t>a</a:t>
            </a:r>
            <a:r>
              <a:rPr lang="en-US" b="0" dirty="0">
                <a:solidFill>
                  <a:srgbClr val="89DDFF"/>
                </a:solidFill>
                <a:effectLst/>
                <a:latin typeface="JetBrains Mono Regular" panose="02000009000000000000" pitchFamily="49" charset="0"/>
              </a:rPr>
              <a:t>,</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String</a:t>
            </a:r>
            <a:r>
              <a:rPr lang="en-US" b="0" dirty="0">
                <a:solidFill>
                  <a:srgbClr val="89DDFF"/>
                </a:solidFill>
                <a:effectLst/>
                <a:latin typeface="JetBrains Mono Regular" panose="02000009000000000000" pitchFamily="49" charset="0"/>
              </a:rPr>
              <a:t>))</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instance</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Monad</a:t>
            </a:r>
            <a:r>
              <a:rPr lang="en-US" b="0" dirty="0">
                <a:solidFill>
                  <a:srgbClr val="A9B1D6"/>
                </a:solidFill>
                <a:effectLst/>
                <a:latin typeface="JetBrains Mono Regular" panose="02000009000000000000" pitchFamily="49" charset="0"/>
              </a:rPr>
              <a:t> </a:t>
            </a:r>
            <a:r>
              <a:rPr lang="en-US" b="0" dirty="0">
                <a:solidFill>
                  <a:srgbClr val="BB9AF7"/>
                </a:solidFill>
                <a:effectLst/>
                <a:latin typeface="JetBrains Mono Regular" panose="02000009000000000000" pitchFamily="49" charset="0"/>
              </a:rPr>
              <a:t>Parser</a:t>
            </a:r>
            <a:r>
              <a:rPr lang="en-US" b="0" dirty="0">
                <a:solidFill>
                  <a:srgbClr val="A9B1D6"/>
                </a:solidFill>
                <a:effectLst/>
                <a:latin typeface="JetBrains Mono Regular" panose="02000009000000000000" pitchFamily="49" charset="0"/>
              </a:rPr>
              <a:t> </a:t>
            </a:r>
            <a:r>
              <a:rPr lang="en-US" b="0" dirty="0">
                <a:solidFill>
                  <a:srgbClr val="89DDFF"/>
                </a:solidFill>
                <a:effectLst/>
                <a:latin typeface="JetBrains Mono Regular" panose="02000009000000000000" pitchFamily="49" charset="0"/>
              </a:rPr>
              <a:t>where</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a:t>
            </a:r>
            <a:r>
              <a:rPr lang="en-US" b="0" i="1" dirty="0">
                <a:solidFill>
                  <a:srgbClr val="444B6A"/>
                </a:solidFill>
                <a:effectLst/>
                <a:latin typeface="JetBrains Mono Regular" panose="02000009000000000000" pitchFamily="49" charset="0"/>
              </a:rPr>
              <a:t>-- ...</a:t>
            </a:r>
            <a:endParaRPr lang="en-US" b="0" dirty="0">
              <a:solidFill>
                <a:srgbClr val="A9B1D6"/>
              </a:solidFill>
              <a:effectLst/>
              <a:latin typeface="JetBrains Mono Regular" panose="02000009000000000000" pitchFamily="49" charset="0"/>
            </a:endParaRPr>
          </a:p>
        </p:txBody>
      </p:sp>
      <p:sp>
        <p:nvSpPr>
          <p:cNvPr id="37" name="TextBox 36">
            <a:extLst>
              <a:ext uri="{FF2B5EF4-FFF2-40B4-BE49-F238E27FC236}">
                <a16:creationId xmlns:a16="http://schemas.microsoft.com/office/drawing/2014/main" id="{3F514C0D-C9D8-F45D-CC82-1DBEFEF38765}"/>
              </a:ext>
            </a:extLst>
          </p:cNvPr>
          <p:cNvSpPr txBox="1"/>
          <p:nvPr/>
        </p:nvSpPr>
        <p:spPr>
          <a:xfrm>
            <a:off x="471881" y="512804"/>
            <a:ext cx="6128158" cy="1077218"/>
          </a:xfrm>
          <a:prstGeom prst="rect">
            <a:avLst/>
          </a:prstGeom>
          <a:noFill/>
        </p:spPr>
        <p:txBody>
          <a:bodyPr wrap="square">
            <a:spAutoFit/>
          </a:bodyPr>
          <a:lstStyle/>
          <a:p>
            <a:r>
              <a:rPr lang="en-AU" sz="1600" b="0" i="1" dirty="0">
                <a:solidFill>
                  <a:srgbClr val="9D7CD8"/>
                </a:solidFill>
                <a:effectLst/>
                <a:latin typeface="JetBrains Mono Regular" panose="02000009000000000000" pitchFamily="49" charset="0"/>
              </a:rPr>
              <a:t>let</a:t>
            </a:r>
            <a:r>
              <a:rPr lang="en-AU" sz="1600" b="0" dirty="0">
                <a:solidFill>
                  <a:srgbClr val="A9B1D6"/>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csv</a:t>
            </a:r>
            <a:r>
              <a:rPr lang="en-AU" sz="1600" b="0" dirty="0">
                <a:solidFill>
                  <a:srgbClr val="A9B1D6"/>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separatedList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float</a:t>
            </a:r>
            <a:r>
              <a:rPr lang="en-AU" sz="1600" b="0" dirty="0">
                <a:solidFill>
                  <a:srgbClr val="89DDFF"/>
                </a:solidFill>
                <a:effectLst/>
                <a:latin typeface="JetBrains Mono Regular" panose="02000009000000000000" pitchFamily="49" charset="0"/>
              </a:rPr>
              <a:t>,</a:t>
            </a:r>
            <a:r>
              <a:rPr lang="en-AU" sz="1600" b="0" dirty="0">
                <a:solidFill>
                  <a:srgbClr val="A9B1D6"/>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str</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A9B1D6"/>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newline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
        <p:nvSpPr>
          <p:cNvPr id="4" name="Subtitle 2">
            <a:extLst>
              <a:ext uri="{FF2B5EF4-FFF2-40B4-BE49-F238E27FC236}">
                <a16:creationId xmlns:a16="http://schemas.microsoft.com/office/drawing/2014/main" id="{98FFDE52-F464-DA1B-F8C2-4C88D1249A30}"/>
              </a:ext>
            </a:extLst>
          </p:cNvPr>
          <p:cNvSpPr txBox="1">
            <a:spLocks/>
          </p:cNvSpPr>
          <p:nvPr/>
        </p:nvSpPr>
        <p:spPr>
          <a:xfrm>
            <a:off x="3317032" y="5930889"/>
            <a:ext cx="1902668" cy="36512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1600" dirty="0">
                <a:latin typeface="Fira Sans Light" panose="020B0403050000020004" pitchFamily="34" charset="0"/>
              </a:rPr>
              <a:t>(by </a:t>
            </a:r>
            <a:r>
              <a:rPr lang="en-AU" sz="1600" dirty="0" err="1">
                <a:latin typeface="Fira Sans Light" panose="020B0403050000020004" pitchFamily="34" charset="0"/>
              </a:rPr>
              <a:t>villuna</a:t>
            </a:r>
            <a:r>
              <a:rPr lang="en-AU" sz="1600" dirty="0">
                <a:latin typeface="Fira Sans Light" panose="020B0403050000020004" pitchFamily="34" charset="0"/>
              </a:rPr>
              <a:t>)</a:t>
            </a:r>
          </a:p>
          <a:p>
            <a:endParaRPr lang="en-AU" sz="1600" dirty="0">
              <a:latin typeface="Fira Sans Light" panose="020B0403050000020004" pitchFamily="34" charset="0"/>
            </a:endParaRPr>
          </a:p>
        </p:txBody>
      </p:sp>
      <p:pic>
        <p:nvPicPr>
          <p:cNvPr id="5" name="Picture 4" descr="Ferris holding the trans flag">
            <a:extLst>
              <a:ext uri="{FF2B5EF4-FFF2-40B4-BE49-F238E27FC236}">
                <a16:creationId xmlns:a16="http://schemas.microsoft.com/office/drawing/2014/main" id="{2FDED23C-09F3-3D0B-6E47-C5EEE195A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3871" y="4013747"/>
            <a:ext cx="2263410" cy="2263410"/>
          </a:xfrm>
          <a:prstGeom prst="rect">
            <a:avLst/>
          </a:prstGeom>
        </p:spPr>
      </p:pic>
      <p:sp>
        <p:nvSpPr>
          <p:cNvPr id="7" name="Subtitle 2">
            <a:extLst>
              <a:ext uri="{FF2B5EF4-FFF2-40B4-BE49-F238E27FC236}">
                <a16:creationId xmlns:a16="http://schemas.microsoft.com/office/drawing/2014/main" id="{CBEFCBD0-63AB-D2D2-4771-02973C49E8C6}"/>
              </a:ext>
            </a:extLst>
          </p:cNvPr>
          <p:cNvSpPr txBox="1">
            <a:spLocks/>
          </p:cNvSpPr>
          <p:nvPr/>
        </p:nvSpPr>
        <p:spPr>
          <a:xfrm>
            <a:off x="9905524" y="6385016"/>
            <a:ext cx="2171757" cy="365125"/>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sz="1600" dirty="0">
                <a:latin typeface="Fira Sans Light" panose="020B0403050000020004" pitchFamily="34" charset="0"/>
              </a:rPr>
              <a:t>Featuring Rust!!!!!!!!</a:t>
            </a:r>
          </a:p>
          <a:p>
            <a:endParaRPr lang="en-AU" sz="1600" dirty="0">
              <a:latin typeface="Fira Sans Light" panose="020B0403050000020004" pitchFamily="34" charset="0"/>
            </a:endParaRPr>
          </a:p>
        </p:txBody>
      </p:sp>
    </p:spTree>
    <p:extLst>
      <p:ext uri="{BB962C8B-B14F-4D97-AF65-F5344CB8AC3E}">
        <p14:creationId xmlns:p14="http://schemas.microsoft.com/office/powerpoint/2010/main" val="391924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806761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145412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83F2A996-FE16-3963-C138-ADB86610DEFB}"/>
              </a:ext>
            </a:extLst>
          </p:cNvPr>
          <p:cNvSpPr txBox="1"/>
          <p:nvPr/>
        </p:nvSpPr>
        <p:spPr>
          <a:xfrm>
            <a:off x="1077362" y="4723002"/>
            <a:ext cx="9862930" cy="369332"/>
          </a:xfrm>
          <a:prstGeom prst="rect">
            <a:avLst/>
          </a:prstGeom>
          <a:noFill/>
        </p:spPr>
        <p:txBody>
          <a:bodyPr wrap="square" rtlCol="0">
            <a:spAutoFit/>
          </a:bodyPr>
          <a:lstStyle/>
          <a:p>
            <a:r>
              <a:rPr lang="en-AU" dirty="0">
                <a:solidFill>
                  <a:schemeClr val="bg1"/>
                </a:solidFill>
                <a:latin typeface="Fira Sans" panose="020B0503050000020004" pitchFamily="34" charset="0"/>
              </a:rPr>
              <a:t>Matches our simple list, but also matches lists like [1, [2, 3]], or [[]], or [7, [2], [[7]]]</a:t>
            </a:r>
          </a:p>
        </p:txBody>
      </p:sp>
    </p:spTree>
    <p:extLst>
      <p:ext uri="{BB962C8B-B14F-4D97-AF65-F5344CB8AC3E}">
        <p14:creationId xmlns:p14="http://schemas.microsoft.com/office/powerpoint/2010/main" val="39962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83F2A996-FE16-3963-C138-ADB86610DEFB}"/>
              </a:ext>
            </a:extLst>
          </p:cNvPr>
          <p:cNvSpPr txBox="1"/>
          <p:nvPr/>
        </p:nvSpPr>
        <p:spPr>
          <a:xfrm>
            <a:off x="1077362" y="4723002"/>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Matches our simple list, but also matches lists like [1, [2, 3]], or [[]], or [7, [2], [[7]]]</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it </a:t>
            </a:r>
            <a:r>
              <a:rPr lang="en-AU" i="1" dirty="0">
                <a:solidFill>
                  <a:schemeClr val="bg1"/>
                </a:solidFill>
                <a:latin typeface="Fira Sans" panose="020B0503050000020004" pitchFamily="34" charset="0"/>
              </a:rPr>
              <a:t>requires</a:t>
            </a:r>
            <a:r>
              <a:rPr lang="en-AU" dirty="0">
                <a:solidFill>
                  <a:schemeClr val="bg1"/>
                </a:solidFill>
                <a:latin typeface="Fira Sans" panose="020B0503050000020004" pitchFamily="34" charset="0"/>
              </a:rPr>
              <a:t> that all the brackets are matched!</a:t>
            </a:r>
          </a:p>
        </p:txBody>
      </p:sp>
    </p:spTree>
    <p:extLst>
      <p:ext uri="{BB962C8B-B14F-4D97-AF65-F5344CB8AC3E}">
        <p14:creationId xmlns:p14="http://schemas.microsoft.com/office/powerpoint/2010/main" val="549372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83F2A996-FE16-3963-C138-ADB86610DEFB}"/>
              </a:ext>
            </a:extLst>
          </p:cNvPr>
          <p:cNvSpPr txBox="1"/>
          <p:nvPr/>
        </p:nvSpPr>
        <p:spPr>
          <a:xfrm>
            <a:off x="1077362" y="4723002"/>
            <a:ext cx="9862930" cy="1477328"/>
          </a:xfrm>
          <a:prstGeom prst="rect">
            <a:avLst/>
          </a:prstGeom>
          <a:noFill/>
        </p:spPr>
        <p:txBody>
          <a:bodyPr wrap="square" rtlCol="0">
            <a:spAutoFit/>
          </a:bodyPr>
          <a:lstStyle/>
          <a:p>
            <a:r>
              <a:rPr lang="en-AU" dirty="0">
                <a:solidFill>
                  <a:schemeClr val="bg1"/>
                </a:solidFill>
                <a:latin typeface="Fira Sans" panose="020B0503050000020004" pitchFamily="34" charset="0"/>
              </a:rPr>
              <a:t>Matches our simple list, but also matches lists like [1, [2, 3]], or [[]], or [7, [2], [[7]]]</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it </a:t>
            </a:r>
            <a:r>
              <a:rPr lang="en-AU" i="1" dirty="0">
                <a:solidFill>
                  <a:schemeClr val="bg1"/>
                </a:solidFill>
                <a:latin typeface="Fira Sans" panose="020B0503050000020004" pitchFamily="34" charset="0"/>
              </a:rPr>
              <a:t>requires</a:t>
            </a:r>
            <a:r>
              <a:rPr lang="en-AU" dirty="0">
                <a:solidFill>
                  <a:schemeClr val="bg1"/>
                </a:solidFill>
                <a:latin typeface="Fira Sans" panose="020B0503050000020004" pitchFamily="34" charset="0"/>
              </a:rPr>
              <a:t> that all the brackets are matched!</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we can turn this grammar </a:t>
            </a:r>
            <a:r>
              <a:rPr lang="en-AU" b="1" i="1" dirty="0">
                <a:solidFill>
                  <a:schemeClr val="bg1"/>
                </a:solidFill>
                <a:latin typeface="Fira Sans" panose="020B0503050000020004" pitchFamily="34" charset="0"/>
              </a:rPr>
              <a:t>directly</a:t>
            </a:r>
            <a:r>
              <a:rPr lang="en-AU" b="1" dirty="0">
                <a:solidFill>
                  <a:schemeClr val="bg1"/>
                </a:solidFill>
                <a:latin typeface="Fira Sans" panose="020B0503050000020004" pitchFamily="34" charset="0"/>
              </a:rPr>
              <a:t> </a:t>
            </a:r>
            <a:r>
              <a:rPr lang="en-AU" dirty="0">
                <a:solidFill>
                  <a:schemeClr val="bg1"/>
                </a:solidFill>
                <a:latin typeface="Fira Sans" panose="020B0503050000020004" pitchFamily="34" charset="0"/>
              </a:rPr>
              <a:t>into a parser!!</a:t>
            </a:r>
          </a:p>
        </p:txBody>
      </p:sp>
    </p:spTree>
    <p:extLst>
      <p:ext uri="{BB962C8B-B14F-4D97-AF65-F5344CB8AC3E}">
        <p14:creationId xmlns:p14="http://schemas.microsoft.com/office/powerpoint/2010/main" val="905197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grammar that matches </a:t>
            </a:r>
            <a:r>
              <a:rPr lang="en-AU" i="1" dirty="0">
                <a:solidFill>
                  <a:schemeClr val="bg1"/>
                </a:solidFill>
                <a:latin typeface="Fira Sans" panose="020B0503050000020004" pitchFamily="34" charset="0"/>
              </a:rPr>
              <a:t>recursive</a:t>
            </a:r>
            <a:r>
              <a:rPr lang="en-AU" dirty="0">
                <a:solidFill>
                  <a:schemeClr val="bg1"/>
                </a:solidFill>
                <a:latin typeface="Fira Sans" panose="020B0503050000020004" pitchFamily="34" charset="0"/>
              </a:rPr>
              <a:t> lists of integers</a:t>
            </a:r>
          </a:p>
        </p:txBody>
      </p:sp>
      <p:sp>
        <p:nvSpPr>
          <p:cNvPr id="4" name="TextBox 3">
            <a:extLst>
              <a:ext uri="{FF2B5EF4-FFF2-40B4-BE49-F238E27FC236}">
                <a16:creationId xmlns:a16="http://schemas.microsoft.com/office/drawing/2014/main" id="{7355E88D-651C-783F-559B-B822A1BD9FF0}"/>
              </a:ext>
            </a:extLst>
          </p:cNvPr>
          <p:cNvSpPr txBox="1"/>
          <p:nvPr/>
        </p:nvSpPr>
        <p:spPr>
          <a:xfrm>
            <a:off x="2166456" y="2370764"/>
            <a:ext cx="6658761" cy="1631216"/>
          </a:xfrm>
          <a:prstGeom prst="rect">
            <a:avLst/>
          </a:prstGeom>
          <a:noFill/>
        </p:spPr>
        <p:txBody>
          <a:bodyPr wrap="square">
            <a:spAutoFit/>
          </a:bodyPr>
          <a:lstStyle/>
          <a:p>
            <a:r>
              <a:rPr lang="en-AU" sz="2000" b="0" dirty="0">
                <a:solidFill>
                  <a:srgbClr val="89DDFF"/>
                </a:solidFill>
                <a:effectLst/>
                <a:latin typeface="JetBrains Mono Regular" panose="02000009000000000000" pitchFamily="49" charset="0"/>
              </a:rPr>
              <a:t>list ::= "[" </a:t>
            </a: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err="1">
                <a:solidFill>
                  <a:srgbClr val="89DDFF"/>
                </a:solidFill>
                <a:effectLst/>
                <a:latin typeface="JetBrains Mono Regular" panose="02000009000000000000" pitchFamily="49" charset="0"/>
              </a:rPr>
              <a:t>innerList</a:t>
            </a:r>
            <a:r>
              <a:rPr lang="en-AU" sz="2000" b="0" dirty="0">
                <a:solidFill>
                  <a:srgbClr val="89DDFF"/>
                </a:solidFill>
                <a:effectLst/>
                <a:latin typeface="JetBrains Mono Regular" panose="02000009000000000000" pitchFamily="49" charset="0"/>
              </a:rPr>
              <a:t> ::= [ element {", " element} ]</a:t>
            </a:r>
            <a:endParaRPr lang="en-AU" sz="2000" b="0" dirty="0">
              <a:solidFill>
                <a:srgbClr val="A9B1D6"/>
              </a:solidFill>
              <a:effectLst/>
              <a:latin typeface="JetBrains Mono Regular" panose="02000009000000000000" pitchFamily="49" charset="0"/>
            </a:endParaRPr>
          </a:p>
          <a:p>
            <a:br>
              <a:rPr lang="en-AU" sz="2000" b="0" dirty="0">
                <a:solidFill>
                  <a:srgbClr val="A9B1D6"/>
                </a:solidFill>
                <a:effectLst/>
                <a:latin typeface="JetBrains Mono Regular" panose="02000009000000000000" pitchFamily="49" charset="0"/>
              </a:rPr>
            </a:br>
            <a:r>
              <a:rPr lang="en-AU" sz="2000" b="0" dirty="0">
                <a:solidFill>
                  <a:srgbClr val="89DDFF"/>
                </a:solidFill>
                <a:effectLst/>
                <a:latin typeface="JetBrains Mono Regular" panose="02000009000000000000" pitchFamily="49" charset="0"/>
              </a:rPr>
              <a:t>element ::= integer | list</a:t>
            </a:r>
            <a:endParaRPr lang="en-AU" sz="20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83F2A996-FE16-3963-C138-ADB86610DEFB}"/>
              </a:ext>
            </a:extLst>
          </p:cNvPr>
          <p:cNvSpPr txBox="1"/>
          <p:nvPr/>
        </p:nvSpPr>
        <p:spPr>
          <a:xfrm>
            <a:off x="1077362" y="4723002"/>
            <a:ext cx="9862930" cy="2031325"/>
          </a:xfrm>
          <a:prstGeom prst="rect">
            <a:avLst/>
          </a:prstGeom>
          <a:noFill/>
        </p:spPr>
        <p:txBody>
          <a:bodyPr wrap="square" rtlCol="0">
            <a:spAutoFit/>
          </a:bodyPr>
          <a:lstStyle/>
          <a:p>
            <a:r>
              <a:rPr lang="en-AU" dirty="0">
                <a:solidFill>
                  <a:schemeClr val="bg1"/>
                </a:solidFill>
                <a:latin typeface="Fira Sans" panose="020B0503050000020004" pitchFamily="34" charset="0"/>
              </a:rPr>
              <a:t>Matches our simple list, but also matches lists like [1, [2, 3]], or [[]], or [7, [2], [[7]]]</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it </a:t>
            </a:r>
            <a:r>
              <a:rPr lang="en-AU" i="1" dirty="0">
                <a:solidFill>
                  <a:schemeClr val="bg1"/>
                </a:solidFill>
                <a:latin typeface="Fira Sans" panose="020B0503050000020004" pitchFamily="34" charset="0"/>
              </a:rPr>
              <a:t>requires</a:t>
            </a:r>
            <a:r>
              <a:rPr lang="en-AU" dirty="0">
                <a:solidFill>
                  <a:schemeClr val="bg1"/>
                </a:solidFill>
                <a:latin typeface="Fira Sans" panose="020B0503050000020004" pitchFamily="34" charset="0"/>
              </a:rPr>
              <a:t> that all the brackets are matched!</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What’s more, we can turn this grammar </a:t>
            </a:r>
            <a:r>
              <a:rPr lang="en-AU" b="1" i="1" dirty="0">
                <a:solidFill>
                  <a:schemeClr val="bg1"/>
                </a:solidFill>
                <a:latin typeface="Fira Sans" panose="020B0503050000020004" pitchFamily="34" charset="0"/>
              </a:rPr>
              <a:t>directly</a:t>
            </a:r>
            <a:r>
              <a:rPr lang="en-AU" b="1" dirty="0">
                <a:solidFill>
                  <a:schemeClr val="bg1"/>
                </a:solidFill>
                <a:latin typeface="Fira Sans" panose="020B0503050000020004" pitchFamily="34" charset="0"/>
              </a:rPr>
              <a:t> </a:t>
            </a:r>
            <a:r>
              <a:rPr lang="en-AU" dirty="0">
                <a:solidFill>
                  <a:schemeClr val="bg1"/>
                </a:solidFill>
                <a:latin typeface="Fira Sans" panose="020B0503050000020004" pitchFamily="34" charset="0"/>
              </a:rPr>
              <a:t>into a parser!!</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…but how?</a:t>
            </a:r>
          </a:p>
        </p:txBody>
      </p:sp>
    </p:spTree>
    <p:extLst>
      <p:ext uri="{BB962C8B-B14F-4D97-AF65-F5344CB8AC3E}">
        <p14:creationId xmlns:p14="http://schemas.microsoft.com/office/powerpoint/2010/main" val="726533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3179650" y="3154491"/>
            <a:ext cx="5832699" cy="549018"/>
          </a:xfrm>
        </p:spPr>
        <p:txBody>
          <a:bodyPr>
            <a:normAutofit fontScale="90000"/>
          </a:bodyPr>
          <a:lstStyle/>
          <a:p>
            <a:r>
              <a:rPr lang="en-AU" dirty="0">
                <a:solidFill>
                  <a:schemeClr val="bg1"/>
                </a:solidFill>
                <a:latin typeface="Fira Sans" panose="020B0503050000020004" pitchFamily="34" charset="0"/>
              </a:rPr>
              <a:t>Part 2 – What is a parser anyway?</a:t>
            </a:r>
          </a:p>
        </p:txBody>
      </p:sp>
    </p:spTree>
    <p:extLst>
      <p:ext uri="{BB962C8B-B14F-4D97-AF65-F5344CB8AC3E}">
        <p14:creationId xmlns:p14="http://schemas.microsoft.com/office/powerpoint/2010/main" val="2413144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p:txBody>
      </p:sp>
    </p:spTree>
    <p:extLst>
      <p:ext uri="{BB962C8B-B14F-4D97-AF65-F5344CB8AC3E}">
        <p14:creationId xmlns:p14="http://schemas.microsoft.com/office/powerpoint/2010/main" val="2377424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technique we will use is called </a:t>
            </a:r>
            <a:r>
              <a:rPr lang="en-AU" i="1" dirty="0">
                <a:solidFill>
                  <a:schemeClr val="bg1"/>
                </a:solidFill>
                <a:latin typeface="Fira Sans" panose="020B0503050000020004" pitchFamily="34" charset="0"/>
              </a:rPr>
              <a:t>recursive descent.</a:t>
            </a: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9457002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technique we will use is called </a:t>
            </a:r>
            <a:r>
              <a:rPr lang="en-AU" i="1" dirty="0">
                <a:solidFill>
                  <a:schemeClr val="bg1"/>
                </a:solidFill>
                <a:latin typeface="Fira Sans" panose="020B0503050000020004" pitchFamily="34" charset="0"/>
              </a:rPr>
              <a:t>recursive descent.</a:t>
            </a: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F5561D87-E8C0-E48E-2CFC-D00DA9C1DBA2}"/>
              </a:ext>
            </a:extLst>
          </p:cNvPr>
          <p:cNvSpPr txBox="1"/>
          <p:nvPr/>
        </p:nvSpPr>
        <p:spPr>
          <a:xfrm>
            <a:off x="270545" y="4882285"/>
            <a:ext cx="4444068"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message ::= greeting comma name</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94541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Tree>
    <p:extLst>
      <p:ext uri="{BB962C8B-B14F-4D97-AF65-F5344CB8AC3E}">
        <p14:creationId xmlns:p14="http://schemas.microsoft.com/office/powerpoint/2010/main" val="3413605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technique we will use is called </a:t>
            </a:r>
            <a:r>
              <a:rPr lang="en-AU" i="1" dirty="0">
                <a:solidFill>
                  <a:schemeClr val="bg1"/>
                </a:solidFill>
                <a:latin typeface="Fira Sans" panose="020B0503050000020004" pitchFamily="34" charset="0"/>
              </a:rPr>
              <a:t>recursive descent.</a:t>
            </a: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F5561D87-E8C0-E48E-2CFC-D00DA9C1DBA2}"/>
              </a:ext>
            </a:extLst>
          </p:cNvPr>
          <p:cNvSpPr txBox="1"/>
          <p:nvPr/>
        </p:nvSpPr>
        <p:spPr>
          <a:xfrm>
            <a:off x="270545" y="4882285"/>
            <a:ext cx="4444068"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message ::= greeting comma name</a:t>
            </a:r>
            <a:endParaRPr lang="en-AU" b="0" dirty="0">
              <a:solidFill>
                <a:srgbClr val="A9B1D6"/>
              </a:solidFill>
              <a:effectLst/>
              <a:latin typeface="JetBrains Mono Regular" panose="02000009000000000000" pitchFamily="49" charset="0"/>
            </a:endParaRPr>
          </a:p>
        </p:txBody>
      </p:sp>
      <p:sp>
        <p:nvSpPr>
          <p:cNvPr id="6" name="Arrow: Right 5">
            <a:extLst>
              <a:ext uri="{FF2B5EF4-FFF2-40B4-BE49-F238E27FC236}">
                <a16:creationId xmlns:a16="http://schemas.microsoft.com/office/drawing/2014/main" id="{F6E0007E-EC1C-82C0-DF01-C633EB6B8B16}"/>
              </a:ext>
            </a:extLst>
          </p:cNvPr>
          <p:cNvSpPr/>
          <p:nvPr/>
        </p:nvSpPr>
        <p:spPr>
          <a:xfrm>
            <a:off x="5089321" y="4768790"/>
            <a:ext cx="2013358" cy="596321"/>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99473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Grammars into parsers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There are many ways of writing a parser from a grammar – this is just one way that I particularly like.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The technique we will use is called </a:t>
            </a:r>
            <a:r>
              <a:rPr lang="en-AU" i="1" dirty="0">
                <a:solidFill>
                  <a:schemeClr val="bg1"/>
                </a:solidFill>
                <a:latin typeface="Fira Sans" panose="020B0503050000020004" pitchFamily="34" charset="0"/>
              </a:rPr>
              <a:t>recursive descent.</a:t>
            </a: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F5561D87-E8C0-E48E-2CFC-D00DA9C1DBA2}"/>
              </a:ext>
            </a:extLst>
          </p:cNvPr>
          <p:cNvSpPr txBox="1"/>
          <p:nvPr/>
        </p:nvSpPr>
        <p:spPr>
          <a:xfrm>
            <a:off x="270545" y="4882285"/>
            <a:ext cx="4444068"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message ::= greeting comma name</a:t>
            </a:r>
            <a:endParaRPr lang="en-AU" b="0" dirty="0">
              <a:solidFill>
                <a:srgbClr val="A9B1D6"/>
              </a:solidFill>
              <a:effectLst/>
              <a:latin typeface="JetBrains Mono Regular" panose="02000009000000000000" pitchFamily="49" charset="0"/>
            </a:endParaRPr>
          </a:p>
        </p:txBody>
      </p:sp>
      <p:sp>
        <p:nvSpPr>
          <p:cNvPr id="8" name="TextBox 7">
            <a:extLst>
              <a:ext uri="{FF2B5EF4-FFF2-40B4-BE49-F238E27FC236}">
                <a16:creationId xmlns:a16="http://schemas.microsoft.com/office/drawing/2014/main" id="{EA81B55E-10E7-0EE4-EFF2-E4FF939FBAEC}"/>
              </a:ext>
            </a:extLst>
          </p:cNvPr>
          <p:cNvSpPr txBox="1"/>
          <p:nvPr/>
        </p:nvSpPr>
        <p:spPr>
          <a:xfrm>
            <a:off x="7568967" y="4374454"/>
            <a:ext cx="3788394" cy="1754326"/>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function </a:t>
            </a:r>
            <a:r>
              <a:rPr lang="en-AU" b="0" dirty="0" err="1">
                <a:solidFill>
                  <a:srgbClr val="89DDFF"/>
                </a:solidFill>
                <a:effectLst/>
                <a:latin typeface="JetBrains Mono Regular" panose="02000009000000000000" pitchFamily="49" charset="0"/>
              </a:rPr>
              <a:t>parse_message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dirty="0" err="1">
                <a:solidFill>
                  <a:srgbClr val="89DDFF"/>
                </a:solidFill>
                <a:effectLst/>
                <a:latin typeface="JetBrains Mono Regular" panose="02000009000000000000" pitchFamily="49" charset="0"/>
              </a:rPr>
              <a:t>parse_greeting</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a:t>
            </a:r>
            <a:r>
              <a:rPr lang="en-AU" b="0" dirty="0" err="1">
                <a:solidFill>
                  <a:srgbClr val="89DDFF"/>
                </a:solidFill>
                <a:effectLst/>
                <a:latin typeface="JetBrains Mono Regular" panose="02000009000000000000" pitchFamily="49" charset="0"/>
              </a:rPr>
              <a:t>parse_comma</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a:t>
            </a:r>
            <a:r>
              <a:rPr lang="en-AU" b="0" dirty="0" err="1">
                <a:solidFill>
                  <a:srgbClr val="89DDFF"/>
                </a:solidFill>
                <a:effectLst/>
                <a:latin typeface="JetBrains Mono Regular" panose="02000009000000000000" pitchFamily="49" charset="0"/>
              </a:rPr>
              <a:t>parse_name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4" name="Arrow: Right 3">
            <a:extLst>
              <a:ext uri="{FF2B5EF4-FFF2-40B4-BE49-F238E27FC236}">
                <a16:creationId xmlns:a16="http://schemas.microsoft.com/office/drawing/2014/main" id="{C8E93BAC-3F9D-C671-1182-8DBD87C03530}"/>
              </a:ext>
            </a:extLst>
          </p:cNvPr>
          <p:cNvSpPr/>
          <p:nvPr/>
        </p:nvSpPr>
        <p:spPr>
          <a:xfrm>
            <a:off x="5089321" y="4768790"/>
            <a:ext cx="2013358" cy="596321"/>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15403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838932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746950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477169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4" name="Speech Bubble: Rectangle with Corners Rounded 3">
            <a:extLst>
              <a:ext uri="{FF2B5EF4-FFF2-40B4-BE49-F238E27FC236}">
                <a16:creationId xmlns:a16="http://schemas.microsoft.com/office/drawing/2014/main" id="{B12D24C2-CE3B-2953-8FA3-DE595F4A1300}"/>
              </a:ext>
            </a:extLst>
          </p:cNvPr>
          <p:cNvSpPr/>
          <p:nvPr/>
        </p:nvSpPr>
        <p:spPr>
          <a:xfrm>
            <a:off x="6233021" y="2801923"/>
            <a:ext cx="1828800" cy="763398"/>
          </a:xfrm>
          <a:prstGeom prst="wedgeRoundRect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solidFill>
                  <a:sysClr val="windowText" lastClr="000000"/>
                </a:solidFill>
                <a:latin typeface="JetBrains Mono" panose="02000009000000000000" pitchFamily="49" charset="0"/>
                <a:ea typeface="JetBrains Mono" panose="02000009000000000000" pitchFamily="49" charset="0"/>
                <a:cs typeface="JetBrains Mono" panose="02000009000000000000" pitchFamily="49" charset="0"/>
              </a:rPr>
              <a:t>Hiii</a:t>
            </a:r>
            <a:r>
              <a:rPr lang="en-AU" dirty="0">
                <a:solidFill>
                  <a:sysClr val="windowText" lastClr="000000"/>
                </a:solidFill>
                <a:latin typeface="JetBrains Mono" panose="02000009000000000000" pitchFamily="49" charset="0"/>
                <a:ea typeface="JetBrains Mono" panose="02000009000000000000" pitchFamily="49" charset="0"/>
                <a:cs typeface="JetBrains Mono" panose="02000009000000000000" pitchFamily="49" charset="0"/>
              </a:rPr>
              <a:t>!!!</a:t>
            </a:r>
          </a:p>
        </p:txBody>
      </p:sp>
    </p:spTree>
    <p:extLst>
      <p:ext uri="{BB962C8B-B14F-4D97-AF65-F5344CB8AC3E}">
        <p14:creationId xmlns:p14="http://schemas.microsoft.com/office/powerpoint/2010/main" val="225554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Box 4">
            <a:extLst>
              <a:ext uri="{FF2B5EF4-FFF2-40B4-BE49-F238E27FC236}">
                <a16:creationId xmlns:a16="http://schemas.microsoft.com/office/drawing/2014/main" id="{73194422-3F35-A901-C36E-26EE63EF47AF}"/>
              </a:ext>
            </a:extLst>
          </p:cNvPr>
          <p:cNvSpPr txBox="1"/>
          <p:nvPr/>
        </p:nvSpPr>
        <p:spPr>
          <a:xfrm>
            <a:off x="2019338" y="420288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“123”</a:t>
            </a:r>
          </a:p>
        </p:txBody>
      </p:sp>
      <p:sp>
        <p:nvSpPr>
          <p:cNvPr id="6" name="Arrow: Right 5">
            <a:extLst>
              <a:ext uri="{FF2B5EF4-FFF2-40B4-BE49-F238E27FC236}">
                <a16:creationId xmlns:a16="http://schemas.microsoft.com/office/drawing/2014/main" id="{D5B01C01-0EC4-1906-0964-20470429FBA5}"/>
              </a:ext>
            </a:extLst>
          </p:cNvPr>
          <p:cNvSpPr/>
          <p:nvPr/>
        </p:nvSpPr>
        <p:spPr>
          <a:xfrm>
            <a:off x="3196206" y="4110606"/>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571C750-56CF-85B0-96E0-04A28286D842}"/>
              </a:ext>
            </a:extLst>
          </p:cNvPr>
          <p:cNvSpPr/>
          <p:nvPr/>
        </p:nvSpPr>
        <p:spPr>
          <a:xfrm>
            <a:off x="7398601" y="4097914"/>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5D3FBD7B-6F02-1681-5C60-FF608667867A}"/>
              </a:ext>
            </a:extLst>
          </p:cNvPr>
          <p:cNvSpPr txBox="1"/>
          <p:nvPr/>
        </p:nvSpPr>
        <p:spPr>
          <a:xfrm>
            <a:off x="8753178" y="4156745"/>
            <a:ext cx="2030136"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(123, “”)</a:t>
            </a:r>
          </a:p>
        </p:txBody>
      </p:sp>
    </p:spTree>
    <p:extLst>
      <p:ext uri="{BB962C8B-B14F-4D97-AF65-F5344CB8AC3E}">
        <p14:creationId xmlns:p14="http://schemas.microsoft.com/office/powerpoint/2010/main" val="1629315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Box 4">
            <a:extLst>
              <a:ext uri="{FF2B5EF4-FFF2-40B4-BE49-F238E27FC236}">
                <a16:creationId xmlns:a16="http://schemas.microsoft.com/office/drawing/2014/main" id="{73194422-3F35-A901-C36E-26EE63EF47AF}"/>
              </a:ext>
            </a:extLst>
          </p:cNvPr>
          <p:cNvSpPr txBox="1"/>
          <p:nvPr/>
        </p:nvSpPr>
        <p:spPr>
          <a:xfrm>
            <a:off x="1650222" y="420288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“123abc”</a:t>
            </a:r>
          </a:p>
        </p:txBody>
      </p:sp>
      <p:sp>
        <p:nvSpPr>
          <p:cNvPr id="6" name="Arrow: Right 5">
            <a:extLst>
              <a:ext uri="{FF2B5EF4-FFF2-40B4-BE49-F238E27FC236}">
                <a16:creationId xmlns:a16="http://schemas.microsoft.com/office/drawing/2014/main" id="{D5B01C01-0EC4-1906-0964-20470429FBA5}"/>
              </a:ext>
            </a:extLst>
          </p:cNvPr>
          <p:cNvSpPr/>
          <p:nvPr/>
        </p:nvSpPr>
        <p:spPr>
          <a:xfrm>
            <a:off x="3196206" y="4110606"/>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571C750-56CF-85B0-96E0-04A28286D842}"/>
              </a:ext>
            </a:extLst>
          </p:cNvPr>
          <p:cNvSpPr/>
          <p:nvPr/>
        </p:nvSpPr>
        <p:spPr>
          <a:xfrm>
            <a:off x="7398601" y="4097914"/>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5D3FBD7B-6F02-1681-5C60-FF608667867A}"/>
              </a:ext>
            </a:extLst>
          </p:cNvPr>
          <p:cNvSpPr txBox="1"/>
          <p:nvPr/>
        </p:nvSpPr>
        <p:spPr>
          <a:xfrm>
            <a:off x="8753178" y="4156745"/>
            <a:ext cx="2030136"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(123, “</a:t>
            </a:r>
            <a:r>
              <a:rPr lang="en-AU" dirty="0" err="1">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a:t>
            </a:r>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t>
            </a:r>
          </a:p>
        </p:txBody>
      </p:sp>
    </p:spTree>
    <p:extLst>
      <p:ext uri="{BB962C8B-B14F-4D97-AF65-F5344CB8AC3E}">
        <p14:creationId xmlns:p14="http://schemas.microsoft.com/office/powerpoint/2010/main" val="1875220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Box 4">
            <a:extLst>
              <a:ext uri="{FF2B5EF4-FFF2-40B4-BE49-F238E27FC236}">
                <a16:creationId xmlns:a16="http://schemas.microsoft.com/office/drawing/2014/main" id="{73194422-3F35-A901-C36E-26EE63EF47AF}"/>
              </a:ext>
            </a:extLst>
          </p:cNvPr>
          <p:cNvSpPr txBox="1"/>
          <p:nvPr/>
        </p:nvSpPr>
        <p:spPr>
          <a:xfrm>
            <a:off x="1650222" y="420288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6" name="Arrow: Right 5">
            <a:extLst>
              <a:ext uri="{FF2B5EF4-FFF2-40B4-BE49-F238E27FC236}">
                <a16:creationId xmlns:a16="http://schemas.microsoft.com/office/drawing/2014/main" id="{D5B01C01-0EC4-1906-0964-20470429FBA5}"/>
              </a:ext>
            </a:extLst>
          </p:cNvPr>
          <p:cNvSpPr/>
          <p:nvPr/>
        </p:nvSpPr>
        <p:spPr>
          <a:xfrm>
            <a:off x="3196206" y="4110606"/>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571C750-56CF-85B0-96E0-04A28286D842}"/>
              </a:ext>
            </a:extLst>
          </p:cNvPr>
          <p:cNvSpPr/>
          <p:nvPr/>
        </p:nvSpPr>
        <p:spPr>
          <a:xfrm>
            <a:off x="7398601" y="4097914"/>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70799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function takes in a string and parses </a:t>
            </a:r>
            <a:r>
              <a:rPr lang="en-AU" b="1" i="1" dirty="0">
                <a:solidFill>
                  <a:schemeClr val="bg1"/>
                </a:solidFill>
                <a:latin typeface="Fira Sans" panose="020B0503050000020004" pitchFamily="34" charset="0"/>
              </a:rPr>
              <a:t>as much of the string as it can</a:t>
            </a:r>
            <a:r>
              <a:rPr lang="en-AU" dirty="0">
                <a:solidFill>
                  <a:schemeClr val="bg1"/>
                </a:solidFill>
                <a:latin typeface="Fira Sans" panose="020B0503050000020004" pitchFamily="34" charset="0"/>
              </a:rPr>
              <a:t>, returning what it parsed as well as the input it </a:t>
            </a:r>
            <a:r>
              <a:rPr lang="en-AU" i="1" dirty="0">
                <a:solidFill>
                  <a:schemeClr val="bg1"/>
                </a:solidFill>
                <a:latin typeface="Fira Sans" panose="020B0503050000020004" pitchFamily="34" charset="0"/>
              </a:rPr>
              <a:t>didn’t</a:t>
            </a:r>
            <a:r>
              <a:rPr lang="en-AU" dirty="0">
                <a:solidFill>
                  <a:schemeClr val="bg1"/>
                </a:solidFill>
                <a:latin typeface="Fira Sans" panose="020B0503050000020004" pitchFamily="34" charset="0"/>
              </a:rPr>
              <a:t> parse.</a:t>
            </a:r>
          </a:p>
          <a:p>
            <a:pPr marL="285750" indent="-285750">
              <a:buFont typeface="Arial" panose="020B0604020202020204" pitchFamily="34" charset="0"/>
              <a:buChar char="•"/>
            </a:pPr>
            <a:r>
              <a:rPr lang="en-AU" dirty="0">
                <a:solidFill>
                  <a:schemeClr val="bg1"/>
                </a:solidFill>
                <a:latin typeface="Fira Sans" panose="020B0503050000020004" pitchFamily="34" charset="0"/>
              </a:rPr>
              <a:t>Parser functions can also fail.</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7" name="Rectangle 6">
            <a:extLst>
              <a:ext uri="{FF2B5EF4-FFF2-40B4-BE49-F238E27FC236}">
                <a16:creationId xmlns:a16="http://schemas.microsoft.com/office/drawing/2014/main" id="{C5DE2C0C-3A18-87AE-A77B-C40C63E36C71}"/>
              </a:ext>
            </a:extLst>
          </p:cNvPr>
          <p:cNvSpPr/>
          <p:nvPr/>
        </p:nvSpPr>
        <p:spPr>
          <a:xfrm>
            <a:off x="4550783" y="3724712"/>
            <a:ext cx="2365696" cy="1208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parseInt</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5" name="TextBox 4">
            <a:extLst>
              <a:ext uri="{FF2B5EF4-FFF2-40B4-BE49-F238E27FC236}">
                <a16:creationId xmlns:a16="http://schemas.microsoft.com/office/drawing/2014/main" id="{73194422-3F35-A901-C36E-26EE63EF47AF}"/>
              </a:ext>
            </a:extLst>
          </p:cNvPr>
          <p:cNvSpPr txBox="1"/>
          <p:nvPr/>
        </p:nvSpPr>
        <p:spPr>
          <a:xfrm>
            <a:off x="1650222" y="420288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6" name="Arrow: Right 5">
            <a:extLst>
              <a:ext uri="{FF2B5EF4-FFF2-40B4-BE49-F238E27FC236}">
                <a16:creationId xmlns:a16="http://schemas.microsoft.com/office/drawing/2014/main" id="{D5B01C01-0EC4-1906-0964-20470429FBA5}"/>
              </a:ext>
            </a:extLst>
          </p:cNvPr>
          <p:cNvSpPr/>
          <p:nvPr/>
        </p:nvSpPr>
        <p:spPr>
          <a:xfrm>
            <a:off x="3196206" y="4110606"/>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571C750-56CF-85B0-96E0-04A28286D842}"/>
              </a:ext>
            </a:extLst>
          </p:cNvPr>
          <p:cNvSpPr/>
          <p:nvPr/>
        </p:nvSpPr>
        <p:spPr>
          <a:xfrm>
            <a:off x="7398601" y="4097914"/>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5D3FBD7B-6F02-1681-5C60-FF608667867A}"/>
              </a:ext>
            </a:extLst>
          </p:cNvPr>
          <p:cNvSpPr txBox="1"/>
          <p:nvPr/>
        </p:nvSpPr>
        <p:spPr>
          <a:xfrm>
            <a:off x="8714692" y="3851201"/>
            <a:ext cx="2365695" cy="1477328"/>
          </a:xfrm>
          <a:prstGeom prst="rect">
            <a:avLst/>
          </a:prstGeom>
          <a:noFill/>
        </p:spPr>
        <p:txBody>
          <a:bodyPr wrap="square" rtlCol="0">
            <a:spAutoFit/>
          </a:bodyPr>
          <a:lstStyle/>
          <a:p>
            <a:r>
              <a:rPr lang="en-AU" dirty="0">
                <a:solidFill>
                  <a:srgbClr val="FF0000"/>
                </a:solidFill>
                <a:latin typeface="JetBrains Mono" panose="02000009000000000000" pitchFamily="49" charset="0"/>
                <a:ea typeface="JetBrains Mono" panose="02000009000000000000" pitchFamily="49" charset="0"/>
                <a:cs typeface="JetBrains Mono" panose="02000009000000000000" pitchFamily="49" charset="0"/>
              </a:rPr>
              <a:t>ERROR!!!!</a:t>
            </a:r>
          </a:p>
          <a:p>
            <a:endParaRPr lang="en-AU" dirty="0">
              <a:solidFill>
                <a:srgbClr val="FF0000"/>
              </a:solidFill>
              <a:latin typeface="JetBrains Mono" panose="02000009000000000000" pitchFamily="49" charset="0"/>
              <a:ea typeface="JetBrains Mono" panose="02000009000000000000" pitchFamily="49" charset="0"/>
              <a:cs typeface="JetBrains Mono" panose="02000009000000000000" pitchFamily="49" charset="0"/>
            </a:endParaRPr>
          </a:p>
          <a:p>
            <a:r>
              <a:rPr lang="en-AU" dirty="0">
                <a:solidFill>
                  <a:srgbClr val="FF0000"/>
                </a:solidFill>
                <a:latin typeface="JetBrains Mono" panose="02000009000000000000" pitchFamily="49" charset="0"/>
                <a:ea typeface="JetBrains Mono" panose="02000009000000000000" pitchFamily="49" charset="0"/>
                <a:cs typeface="JetBrains Mono" panose="02000009000000000000" pitchFamily="49" charset="0"/>
              </a:rPr>
              <a:t>(hopefully with a helpful error message)</a:t>
            </a:r>
          </a:p>
        </p:txBody>
      </p:sp>
    </p:spTree>
    <p:extLst>
      <p:ext uri="{BB962C8B-B14F-4D97-AF65-F5344CB8AC3E}">
        <p14:creationId xmlns:p14="http://schemas.microsoft.com/office/powerpoint/2010/main" val="268481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
        <p:nvSpPr>
          <p:cNvPr id="4" name="TextBox 3">
            <a:extLst>
              <a:ext uri="{FF2B5EF4-FFF2-40B4-BE49-F238E27FC236}">
                <a16:creationId xmlns:a16="http://schemas.microsoft.com/office/drawing/2014/main" id="{A99310B0-782D-AA04-0F29-1A216A490C20}"/>
              </a:ext>
            </a:extLst>
          </p:cNvPr>
          <p:cNvSpPr txBox="1"/>
          <p:nvPr/>
        </p:nvSpPr>
        <p:spPr>
          <a:xfrm>
            <a:off x="1281981" y="1795244"/>
            <a:ext cx="10054342" cy="400110"/>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chemeClr val="bg1"/>
                </a:solidFill>
                <a:latin typeface="Fira Sans" panose="020B0503050000020004" pitchFamily="34" charset="0"/>
              </a:rPr>
              <a:t>I go by many names</a:t>
            </a:r>
          </a:p>
        </p:txBody>
      </p:sp>
    </p:spTree>
    <p:extLst>
      <p:ext uri="{BB962C8B-B14F-4D97-AF65-F5344CB8AC3E}">
        <p14:creationId xmlns:p14="http://schemas.microsoft.com/office/powerpoint/2010/main" val="17106501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does your type signature look like?</a:t>
            </a:r>
          </a:p>
        </p:txBody>
      </p:sp>
      <p:sp>
        <p:nvSpPr>
          <p:cNvPr id="5" name="TextBox 4">
            <a:extLst>
              <a:ext uri="{FF2B5EF4-FFF2-40B4-BE49-F238E27FC236}">
                <a16:creationId xmlns:a16="http://schemas.microsoft.com/office/drawing/2014/main" id="{C0ACCCA7-FB71-23AD-F238-A8C01A9AE038}"/>
              </a:ext>
            </a:extLst>
          </p:cNvPr>
          <p:cNvSpPr txBox="1"/>
          <p:nvPr/>
        </p:nvSpPr>
        <p:spPr>
          <a:xfrm>
            <a:off x="2534281" y="2730968"/>
            <a:ext cx="6676832"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parser(String) -&gt; (</a:t>
            </a:r>
            <a:r>
              <a:rPr lang="en-AU" b="0" dirty="0" err="1">
                <a:solidFill>
                  <a:srgbClr val="89DDFF"/>
                </a:solidFill>
                <a:effectLst/>
                <a:latin typeface="JetBrains Mono Regular" panose="02000009000000000000" pitchFamily="49" charset="0"/>
              </a:rPr>
              <a:t>ParsedType</a:t>
            </a:r>
            <a:r>
              <a:rPr lang="en-AU" b="0" dirty="0">
                <a:solidFill>
                  <a:srgbClr val="89DDFF"/>
                </a:solidFill>
                <a:effectLst/>
                <a:latin typeface="JetBrains Mono Regular" panose="02000009000000000000" pitchFamily="49" charset="0"/>
              </a:rPr>
              <a:t>, String) | Error</a:t>
            </a:r>
            <a:endParaRPr lang="en-AU"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32EC6404-3F53-E45E-D30D-441729206DFA}"/>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type of such a parser looks something like this: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54719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does your type signature look like?</a:t>
            </a:r>
          </a:p>
        </p:txBody>
      </p:sp>
      <p:sp>
        <p:nvSpPr>
          <p:cNvPr id="5" name="TextBox 4">
            <a:extLst>
              <a:ext uri="{FF2B5EF4-FFF2-40B4-BE49-F238E27FC236}">
                <a16:creationId xmlns:a16="http://schemas.microsoft.com/office/drawing/2014/main" id="{C0ACCCA7-FB71-23AD-F238-A8C01A9AE038}"/>
              </a:ext>
            </a:extLst>
          </p:cNvPr>
          <p:cNvSpPr txBox="1"/>
          <p:nvPr/>
        </p:nvSpPr>
        <p:spPr>
          <a:xfrm>
            <a:off x="2534281" y="2730968"/>
            <a:ext cx="6676832" cy="369332"/>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parser(String) -&gt; (</a:t>
            </a:r>
            <a:r>
              <a:rPr lang="en-AU" b="0" dirty="0" err="1">
                <a:solidFill>
                  <a:srgbClr val="89DDFF"/>
                </a:solidFill>
                <a:effectLst/>
                <a:latin typeface="JetBrains Mono Regular" panose="02000009000000000000" pitchFamily="49" charset="0"/>
              </a:rPr>
              <a:t>ParsedType</a:t>
            </a:r>
            <a:r>
              <a:rPr lang="en-AU" b="0" dirty="0">
                <a:solidFill>
                  <a:srgbClr val="89DDFF"/>
                </a:solidFill>
                <a:effectLst/>
                <a:latin typeface="JetBrains Mono Regular" panose="02000009000000000000" pitchFamily="49" charset="0"/>
              </a:rPr>
              <a:t>, String) | Error</a:t>
            </a:r>
            <a:endParaRPr lang="en-AU" b="0" dirty="0">
              <a:solidFill>
                <a:srgbClr val="A9B1D6"/>
              </a:solidFill>
              <a:effectLst/>
              <a:latin typeface="JetBrains Mono Regular" panose="02000009000000000000" pitchFamily="49" charset="0"/>
            </a:endParaRPr>
          </a:p>
        </p:txBody>
      </p:sp>
      <p:sp>
        <p:nvSpPr>
          <p:cNvPr id="6" name="TextBox 5">
            <a:extLst>
              <a:ext uri="{FF2B5EF4-FFF2-40B4-BE49-F238E27FC236}">
                <a16:creationId xmlns:a16="http://schemas.microsoft.com/office/drawing/2014/main" id="{32EC6404-3F53-E45E-D30D-441729206DFA}"/>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The type of such a parser looks something like this: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51F3E1C0-882F-B94C-E6D1-DB82347C786F}"/>
              </a:ext>
            </a:extLst>
          </p:cNvPr>
          <p:cNvSpPr txBox="1"/>
          <p:nvPr/>
        </p:nvSpPr>
        <p:spPr>
          <a:xfrm>
            <a:off x="1077362" y="3757701"/>
            <a:ext cx="9862930" cy="646331"/>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This will differ depending on what language you use! Get creative!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6352799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3179650" y="2642532"/>
            <a:ext cx="5832699" cy="1060977"/>
          </a:xfrm>
        </p:spPr>
        <p:txBody>
          <a:bodyPr>
            <a:normAutofit fontScale="90000"/>
          </a:bodyPr>
          <a:lstStyle/>
          <a:p>
            <a:r>
              <a:rPr lang="en-AU" dirty="0">
                <a:solidFill>
                  <a:schemeClr val="bg1"/>
                </a:solidFill>
                <a:latin typeface="Fira Sans" panose="020B0503050000020004" pitchFamily="34" charset="0"/>
              </a:rPr>
              <a:t>Part 3 – Getting our hands dirty</a:t>
            </a:r>
            <a:br>
              <a:rPr lang="en-AU" dirty="0">
                <a:solidFill>
                  <a:schemeClr val="bg1"/>
                </a:solidFill>
                <a:latin typeface="Fira Sans" panose="020B0503050000020004" pitchFamily="34" charset="0"/>
              </a:rPr>
            </a:br>
            <a:r>
              <a:rPr lang="en-AU" dirty="0">
                <a:solidFill>
                  <a:schemeClr val="bg1"/>
                </a:solidFill>
                <a:latin typeface="Fira Sans" panose="020B0503050000020004" pitchFamily="34" charset="0"/>
              </a:rPr>
              <a:t>with JavaScript</a:t>
            </a:r>
          </a:p>
        </p:txBody>
      </p:sp>
    </p:spTree>
    <p:extLst>
      <p:ext uri="{BB962C8B-B14F-4D97-AF65-F5344CB8AC3E}">
        <p14:creationId xmlns:p14="http://schemas.microsoft.com/office/powerpoint/2010/main" val="22383557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3179650" y="2642532"/>
            <a:ext cx="5832699" cy="1060977"/>
          </a:xfrm>
        </p:spPr>
        <p:txBody>
          <a:bodyPr>
            <a:normAutofit fontScale="90000"/>
          </a:bodyPr>
          <a:lstStyle/>
          <a:p>
            <a:r>
              <a:rPr lang="en-AU" dirty="0">
                <a:solidFill>
                  <a:schemeClr val="bg1"/>
                </a:solidFill>
                <a:latin typeface="Fira Sans" panose="020B0503050000020004" pitchFamily="34" charset="0"/>
              </a:rPr>
              <a:t>Part 3 – Getting our hands dirty</a:t>
            </a:r>
            <a:br>
              <a:rPr lang="en-AU" dirty="0">
                <a:solidFill>
                  <a:schemeClr val="bg1"/>
                </a:solidFill>
                <a:latin typeface="Fira Sans" panose="020B0503050000020004" pitchFamily="34" charset="0"/>
              </a:rPr>
            </a:br>
            <a:r>
              <a:rPr lang="en-AU" dirty="0">
                <a:solidFill>
                  <a:schemeClr val="bg1"/>
                </a:solidFill>
                <a:latin typeface="Fira Sans" panose="020B0503050000020004" pitchFamily="34" charset="0"/>
              </a:rPr>
              <a:t>with JavaScript</a:t>
            </a:r>
          </a:p>
        </p:txBody>
      </p:sp>
      <p:pic>
        <p:nvPicPr>
          <p:cNvPr id="4" name="Picture 3" descr="A blue screen with yellow and red text&#10;&#10;Description automatically generated">
            <a:extLst>
              <a:ext uri="{FF2B5EF4-FFF2-40B4-BE49-F238E27FC236}">
                <a16:creationId xmlns:a16="http://schemas.microsoft.com/office/drawing/2014/main" id="{F05844E6-1C9F-2AFF-910E-BC1BFA15D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753" y="5543551"/>
            <a:ext cx="6572247" cy="1314450"/>
          </a:xfrm>
          <a:prstGeom prst="rect">
            <a:avLst/>
          </a:prstGeom>
        </p:spPr>
      </p:pic>
    </p:spTree>
    <p:extLst>
      <p:ext uri="{BB962C8B-B14F-4D97-AF65-F5344CB8AC3E}">
        <p14:creationId xmlns:p14="http://schemas.microsoft.com/office/powerpoint/2010/main" val="23502399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 in JavaScript</a:t>
            </a:r>
          </a:p>
        </p:txBody>
      </p:sp>
      <p:sp>
        <p:nvSpPr>
          <p:cNvPr id="5" name="TextBox 4">
            <a:extLst>
              <a:ext uri="{FF2B5EF4-FFF2-40B4-BE49-F238E27FC236}">
                <a16:creationId xmlns:a16="http://schemas.microsoft.com/office/drawing/2014/main" id="{4A4E87C9-E07D-ED2B-0334-667033591314}"/>
              </a:ext>
            </a:extLst>
          </p:cNvPr>
          <p:cNvSpPr txBox="1"/>
          <p:nvPr/>
        </p:nvSpPr>
        <p:spPr>
          <a:xfrm>
            <a:off x="3048699" y="1919835"/>
            <a:ext cx="6094602" cy="4247317"/>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i="1" dirty="0">
                <a:solidFill>
                  <a:srgbClr val="444B6A"/>
                </a:solidFill>
                <a:effectLst/>
                <a:latin typeface="JetBrains Mono Regular" panose="02000009000000000000" pitchFamily="49" charset="0"/>
              </a:rPr>
              <a:t>/*: string*/</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success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The thing that we parsed:</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some value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The unconsumed input: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some input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error</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error message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397644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Parser functions in JavaScript</a:t>
            </a:r>
          </a:p>
        </p:txBody>
      </p:sp>
      <p:sp>
        <p:nvSpPr>
          <p:cNvPr id="5" name="TextBox 4">
            <a:extLst>
              <a:ext uri="{FF2B5EF4-FFF2-40B4-BE49-F238E27FC236}">
                <a16:creationId xmlns:a16="http://schemas.microsoft.com/office/drawing/2014/main" id="{4A4E87C9-E07D-ED2B-0334-667033591314}"/>
              </a:ext>
            </a:extLst>
          </p:cNvPr>
          <p:cNvSpPr txBox="1"/>
          <p:nvPr/>
        </p:nvSpPr>
        <p:spPr>
          <a:xfrm>
            <a:off x="3048699" y="1919835"/>
            <a:ext cx="6094602" cy="4247317"/>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i="1" dirty="0">
                <a:solidFill>
                  <a:srgbClr val="444B6A"/>
                </a:solidFill>
                <a:effectLst/>
                <a:latin typeface="JetBrains Mono Regular" panose="02000009000000000000" pitchFamily="49" charset="0"/>
              </a:rPr>
              <a:t>/*: string*/</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success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The thing that we parsed:</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some value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The unconsumed input: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some input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error</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error message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 name="Right Brace 2">
            <a:extLst>
              <a:ext uri="{FF2B5EF4-FFF2-40B4-BE49-F238E27FC236}">
                <a16:creationId xmlns:a16="http://schemas.microsoft.com/office/drawing/2014/main" id="{9F662B29-447E-38C9-C3E5-12F0F5450E32}"/>
              </a:ext>
            </a:extLst>
          </p:cNvPr>
          <p:cNvSpPr/>
          <p:nvPr/>
        </p:nvSpPr>
        <p:spPr>
          <a:xfrm>
            <a:off x="8699383" y="2491530"/>
            <a:ext cx="721454" cy="1937857"/>
          </a:xfrm>
          <a:prstGeom prst="rightBrace">
            <a:avLst/>
          </a:prstGeom>
          <a:ln w="76200">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4" name="TextBox 3">
            <a:extLst>
              <a:ext uri="{FF2B5EF4-FFF2-40B4-BE49-F238E27FC236}">
                <a16:creationId xmlns:a16="http://schemas.microsoft.com/office/drawing/2014/main" id="{77108D88-ED5E-A5D3-5DE1-067EDE5377A9}"/>
              </a:ext>
            </a:extLst>
          </p:cNvPr>
          <p:cNvSpPr txBox="1"/>
          <p:nvPr/>
        </p:nvSpPr>
        <p:spPr>
          <a:xfrm>
            <a:off x="9706062" y="2491530"/>
            <a:ext cx="2147582" cy="2031325"/>
          </a:xfrm>
          <a:prstGeom prst="rect">
            <a:avLst/>
          </a:prstGeom>
          <a:noFill/>
        </p:spPr>
        <p:txBody>
          <a:bodyPr wrap="square" rtlCol="0">
            <a:spAutoFit/>
          </a:bodyPr>
          <a:lstStyle/>
          <a:p>
            <a:r>
              <a:rPr lang="en-AU" dirty="0">
                <a:solidFill>
                  <a:schemeClr val="bg1"/>
                </a:solidFill>
                <a:latin typeface="Fira Sans" panose="020B0503050000020004" pitchFamily="34" charset="0"/>
              </a:rPr>
              <a:t>I’m using JS</a:t>
            </a:r>
          </a:p>
          <a:p>
            <a:r>
              <a:rPr lang="en-AU" dirty="0">
                <a:solidFill>
                  <a:schemeClr val="bg1"/>
                </a:solidFill>
                <a:latin typeface="Fira Sans" panose="020B0503050000020004" pitchFamily="34" charset="0"/>
              </a:rPr>
              <a:t>objects instead</a:t>
            </a:r>
          </a:p>
          <a:p>
            <a:r>
              <a:rPr lang="en-AU" dirty="0">
                <a:solidFill>
                  <a:schemeClr val="bg1"/>
                </a:solidFill>
                <a:latin typeface="Fira Sans" panose="020B0503050000020004" pitchFamily="34" charset="0"/>
              </a:rPr>
              <a:t>of tuples</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You could use lists</a:t>
            </a:r>
          </a:p>
          <a:p>
            <a:endParaRPr lang="en-AU" dirty="0">
              <a:solidFill>
                <a:schemeClr val="bg1"/>
              </a:solidFill>
              <a:latin typeface="Fira Sans" panose="020B0503050000020004" pitchFamily="34" charset="0"/>
            </a:endParaRPr>
          </a:p>
          <a:p>
            <a:r>
              <a:rPr lang="en-AU" dirty="0">
                <a:solidFill>
                  <a:schemeClr val="bg1"/>
                </a:solidFill>
                <a:latin typeface="Fira Sans" panose="020B0503050000020004" pitchFamily="34" charset="0"/>
              </a:rPr>
              <a:t>But I didn’t</a:t>
            </a:r>
          </a:p>
        </p:txBody>
      </p:sp>
    </p:spTree>
    <p:extLst>
      <p:ext uri="{BB962C8B-B14F-4D97-AF65-F5344CB8AC3E}">
        <p14:creationId xmlns:p14="http://schemas.microsoft.com/office/powerpoint/2010/main" val="24236335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121D3A7-9A1C-5961-EBA5-17E762C9910A}"/>
              </a:ext>
            </a:extLst>
          </p:cNvPr>
          <p:cNvSpPr txBox="1"/>
          <p:nvPr/>
        </p:nvSpPr>
        <p:spPr>
          <a:xfrm>
            <a:off x="1562100" y="458956"/>
            <a:ext cx="11315700" cy="5940088"/>
          </a:xfrm>
          <a:prstGeom prst="rect">
            <a:avLst/>
          </a:prstGeom>
          <a:noFill/>
        </p:spPr>
        <p:txBody>
          <a:bodyPr wrap="square">
            <a:spAutoFit/>
          </a:bodyPr>
          <a:lstStyle/>
          <a:p>
            <a:r>
              <a:rPr lang="en-AU" sz="1600" b="0" i="1" dirty="0">
                <a:solidFill>
                  <a:srgbClr val="444B6A"/>
                </a:solidFill>
                <a:effectLst/>
                <a:latin typeface="JetBrains Mono Regular" panose="02000009000000000000" pitchFamily="49" charset="0"/>
              </a:rPr>
              <a:t>// integer ::= '0' | </a:t>
            </a:r>
            <a:r>
              <a:rPr lang="en-AU" sz="1600" b="0" i="1" dirty="0" err="1">
                <a:solidFill>
                  <a:srgbClr val="444B6A"/>
                </a:solidFill>
                <a:effectLst/>
                <a:latin typeface="JetBrains Mono Regular" panose="02000009000000000000" pitchFamily="49" charset="0"/>
              </a:rPr>
              <a:t>onenine</a:t>
            </a:r>
            <a:r>
              <a:rPr lang="en-AU" sz="1600" b="0" i="1" dirty="0">
                <a:solidFill>
                  <a:srgbClr val="444B6A"/>
                </a:solidFill>
                <a:effectLst/>
                <a:latin typeface="JetBrains Mono Regular" panose="02000009000000000000" pitchFamily="49" charset="0"/>
              </a:rPr>
              <a:t> { digit }</a:t>
            </a:r>
            <a:endParaRPr lang="en-AU" sz="1600" b="0" dirty="0">
              <a:solidFill>
                <a:srgbClr val="A9B1D6"/>
              </a:solidFill>
              <a:effectLst/>
              <a:latin typeface="JetBrains Mono Regular" panose="02000009000000000000" pitchFamily="49" charset="0"/>
            </a:endParaRPr>
          </a:p>
          <a:p>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integer</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if</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0</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0</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0</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1</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 </a:t>
            </a:r>
            <a:r>
              <a:rPr lang="en-AU" sz="1600" b="0" dirty="0">
                <a:solidFill>
                  <a:srgbClr val="BB9AF7"/>
                </a:solidFill>
                <a:effectLst/>
                <a:latin typeface="JetBrains Mono Regular" panose="02000009000000000000" pitchFamily="49" charset="0"/>
              </a:rPr>
              <a:t>else</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if</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0</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&gt;=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1</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&amp;&amp;</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0</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&lt;=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9</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1</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while</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&lt;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DCFFF"/>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p>
          <a:p>
            <a:r>
              <a:rPr lang="en-AU" sz="1600" dirty="0">
                <a:solidFill>
                  <a:srgbClr val="9ABDF5"/>
                </a:solidFill>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&amp;&amp;</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7DCFFF"/>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&gt;=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0</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&amp;&amp;</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7DCFFF"/>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&lt;=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9</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length</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Number</a:t>
            </a:r>
            <a:r>
              <a:rPr lang="en-AU" sz="1600" b="0" dirty="0">
                <a:solidFill>
                  <a:srgbClr val="9ABDF5"/>
                </a:solidFill>
                <a:effectLst/>
                <a:latin typeface="JetBrains Mono Regular" panose="02000009000000000000" pitchFamily="49" charset="0"/>
              </a:rPr>
              <a:t>(</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0</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length</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 </a:t>
            </a:r>
            <a:r>
              <a:rPr lang="en-AU" sz="1600" b="0" dirty="0">
                <a:solidFill>
                  <a:srgbClr val="BB9AF7"/>
                </a:solidFill>
                <a:effectLst/>
                <a:latin typeface="JetBrains Mono Regular" panose="02000009000000000000" pitchFamily="49" charset="0"/>
              </a:rPr>
              <a:t>else</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throw</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integer: input does not start with a valid integer</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7864631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DC94C4-5612-81D3-8B43-7800EF0C7141}"/>
              </a:ext>
            </a:extLst>
          </p:cNvPr>
          <p:cNvSpPr txBox="1"/>
          <p:nvPr/>
        </p:nvSpPr>
        <p:spPr>
          <a:xfrm>
            <a:off x="2843212" y="474345"/>
            <a:ext cx="6505575" cy="5909310"/>
          </a:xfrm>
          <a:prstGeom prst="rect">
            <a:avLst/>
          </a:prstGeom>
          <a:noFill/>
        </p:spPr>
        <p:txBody>
          <a:bodyPr wrap="square">
            <a:spAutoFit/>
          </a:bodyPr>
          <a:lstStyle/>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err="1">
                <a:solidFill>
                  <a:srgbClr val="C0CAF5"/>
                </a:solidFill>
                <a:effectLst/>
                <a:latin typeface="JetBrains Mono Regular" panose="02000009000000000000" pitchFamily="49" charset="0"/>
              </a:rPr>
              <a:t>input</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startsWith</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err="1">
                <a:solidFill>
                  <a:srgbClr val="9ECE6A"/>
                </a:solidFill>
                <a:effectLst/>
                <a:latin typeface="JetBrains Mono Regular" panose="02000009000000000000" pitchFamily="49" charset="0"/>
              </a:rPr>
              <a:t>openBracket</a:t>
            </a:r>
            <a:r>
              <a:rPr lang="en-AU" b="0" dirty="0">
                <a:solidFill>
                  <a:srgbClr val="9ECE6A"/>
                </a:solidFill>
                <a:effectLst/>
                <a:latin typeface="JetBrains Mono Regular" panose="02000009000000000000" pitchFamily="49" charset="0"/>
              </a:rPr>
              <a:t>: expected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C0CAF5"/>
                </a:solidFill>
                <a:effectLst/>
                <a:latin typeface="JetBrains Mono Regular" panose="02000009000000000000" pitchFamily="49" charset="0"/>
              </a:rPr>
              <a:t>input</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slice</a:t>
            </a:r>
            <a:r>
              <a:rPr lang="en-AU" b="0" dirty="0">
                <a:solidFill>
                  <a:srgbClr val="9ABDF5"/>
                </a:solidFill>
                <a:effectLst/>
                <a:latin typeface="JetBrains Mono Regular" panose="02000009000000000000" pitchFamily="49" charset="0"/>
              </a:rPr>
              <a:t>(</a:t>
            </a:r>
            <a:r>
              <a:rPr lang="en-AU" b="0" dirty="0">
                <a:solidFill>
                  <a:srgbClr val="FF9E64"/>
                </a:solidFill>
                <a:effectLst/>
                <a:latin typeface="JetBrains Mono Regular" panose="02000009000000000000" pitchFamily="49" charset="0"/>
              </a:rPr>
              <a:t>1</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if</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err="1">
                <a:solidFill>
                  <a:srgbClr val="C0CAF5"/>
                </a:solidFill>
                <a:effectLst/>
                <a:latin typeface="JetBrains Mono Regular" panose="02000009000000000000" pitchFamily="49" charset="0"/>
              </a:rPr>
              <a:t>input</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startsWith</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err="1">
                <a:solidFill>
                  <a:srgbClr val="9ECE6A"/>
                </a:solidFill>
                <a:effectLst/>
                <a:latin typeface="JetBrains Mono Regular" panose="02000009000000000000" pitchFamily="49" charset="0"/>
              </a:rPr>
              <a:t>closeBracket</a:t>
            </a:r>
            <a:r>
              <a:rPr lang="en-AU" b="0" dirty="0">
                <a:solidFill>
                  <a:srgbClr val="9ECE6A"/>
                </a:solidFill>
                <a:effectLst/>
                <a:latin typeface="JetBrains Mono Regular" panose="02000009000000000000" pitchFamily="49" charset="0"/>
              </a:rPr>
              <a:t>: expected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C0CAF5"/>
                </a:solidFill>
                <a:effectLst/>
                <a:latin typeface="JetBrains Mono Regular" panose="02000009000000000000" pitchFamily="49" charset="0"/>
              </a:rPr>
              <a:t>input</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slice</a:t>
            </a:r>
            <a:r>
              <a:rPr lang="en-AU" b="0" dirty="0">
                <a:solidFill>
                  <a:srgbClr val="9ABDF5"/>
                </a:solidFill>
                <a:effectLst/>
                <a:latin typeface="JetBrains Mono Regular" panose="02000009000000000000" pitchFamily="49" charset="0"/>
              </a:rPr>
              <a:t>(</a:t>
            </a:r>
            <a:r>
              <a:rPr lang="en-AU" b="0" dirty="0">
                <a:solidFill>
                  <a:srgbClr val="FF9E64"/>
                </a:solidFill>
                <a:effectLst/>
                <a:latin typeface="JetBrains Mono Regular" panose="02000009000000000000" pitchFamily="49" charset="0"/>
              </a:rPr>
              <a:t>1</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9822366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92E8DF-E2E9-5103-97FD-47880F2047AB}"/>
              </a:ext>
            </a:extLst>
          </p:cNvPr>
          <p:cNvSpPr txBox="1"/>
          <p:nvPr/>
        </p:nvSpPr>
        <p:spPr>
          <a:xfrm>
            <a:off x="1666875" y="2328386"/>
            <a:ext cx="9944100" cy="1477328"/>
          </a:xfrm>
          <a:prstGeom prst="rect">
            <a:avLst/>
          </a:prstGeom>
          <a:noFill/>
        </p:spPr>
        <p:txBody>
          <a:bodyPr wrap="square">
            <a:spAutoFit/>
          </a:bodyPr>
          <a:lstStyle/>
          <a:p>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integer</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727wysi</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727</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err="1">
                <a:solidFill>
                  <a:srgbClr val="9ECE6A"/>
                </a:solidFill>
                <a:effectLst/>
                <a:latin typeface="JetBrains Mono Regular" panose="02000009000000000000" pitchFamily="49" charset="0"/>
              </a:rPr>
              <a:t>wysi</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]hey</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hey</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544401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92E8DF-E2E9-5103-97FD-47880F2047AB}"/>
              </a:ext>
            </a:extLst>
          </p:cNvPr>
          <p:cNvSpPr txBox="1"/>
          <p:nvPr/>
        </p:nvSpPr>
        <p:spPr>
          <a:xfrm>
            <a:off x="1666875" y="2328386"/>
            <a:ext cx="9944100" cy="1477328"/>
          </a:xfrm>
          <a:prstGeom prst="rect">
            <a:avLst/>
          </a:prstGeom>
          <a:noFill/>
        </p:spPr>
        <p:txBody>
          <a:bodyPr wrap="square">
            <a:spAutoFit/>
          </a:bodyPr>
          <a:lstStyle/>
          <a:p>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integer</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727wysi</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727</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err="1">
                <a:solidFill>
                  <a:srgbClr val="9ECE6A"/>
                </a:solidFill>
                <a:effectLst/>
                <a:latin typeface="JetBrains Mono Regular" panose="02000009000000000000" pitchFamily="49" charset="0"/>
              </a:rPr>
              <a:t>wysi</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7AA2F7"/>
                </a:solidFill>
                <a:effectLst/>
                <a:latin typeface="JetBrains Mono Regular" panose="02000009000000000000" pitchFamily="49" charset="0"/>
              </a:rPr>
              <a:t>assert</a:t>
            </a:r>
            <a:r>
              <a:rPr lang="en-AU" b="0" dirty="0">
                <a:solidFill>
                  <a:srgbClr val="9ABDF5"/>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]hey</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FF9E64"/>
                </a:solidFill>
                <a:effectLst/>
                <a:latin typeface="JetBrains Mono Regular" panose="02000009000000000000" pitchFamily="49" charset="0"/>
              </a:rPr>
              <a:t>null</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hey</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2" name="TextBox 1">
            <a:extLst>
              <a:ext uri="{FF2B5EF4-FFF2-40B4-BE49-F238E27FC236}">
                <a16:creationId xmlns:a16="http://schemas.microsoft.com/office/drawing/2014/main" id="{2BF4652F-C31A-AACA-3346-528F55F23F09}"/>
              </a:ext>
            </a:extLst>
          </p:cNvPr>
          <p:cNvSpPr txBox="1"/>
          <p:nvPr/>
        </p:nvSpPr>
        <p:spPr>
          <a:xfrm>
            <a:off x="1710980" y="5026928"/>
            <a:ext cx="8770040" cy="1200329"/>
          </a:xfrm>
          <a:prstGeom prst="rect">
            <a:avLst/>
          </a:prstGeom>
          <a:noFill/>
        </p:spPr>
        <p:txBody>
          <a:bodyPr wrap="square" rtlCol="0">
            <a:spAutoFit/>
          </a:bodyPr>
          <a:lstStyle/>
          <a:p>
            <a:r>
              <a:rPr lang="en-AU" dirty="0">
                <a:solidFill>
                  <a:schemeClr val="bg1"/>
                </a:solidFill>
                <a:latin typeface="Fira Sans" panose="020B0503050000020004" pitchFamily="34" charset="0"/>
              </a:rPr>
              <a:t>Now we have some simple parsers, let’s put them together into something more complicated.</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84015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
        <p:nvSpPr>
          <p:cNvPr id="4" name="TextBox 3">
            <a:extLst>
              <a:ext uri="{FF2B5EF4-FFF2-40B4-BE49-F238E27FC236}">
                <a16:creationId xmlns:a16="http://schemas.microsoft.com/office/drawing/2014/main" id="{A99310B0-782D-AA04-0F29-1A216A490C20}"/>
              </a:ext>
            </a:extLst>
          </p:cNvPr>
          <p:cNvSpPr txBox="1"/>
          <p:nvPr/>
        </p:nvSpPr>
        <p:spPr>
          <a:xfrm>
            <a:off x="1281981" y="1795244"/>
            <a:ext cx="10054342" cy="1569660"/>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chemeClr val="bg1"/>
                </a:solidFill>
                <a:latin typeface="Fira Sans" panose="020B0503050000020004" pitchFamily="34" charset="0"/>
              </a:rPr>
              <a:t>I go by many names</a:t>
            </a:r>
          </a:p>
          <a:p>
            <a:pPr marL="285750" indent="-285750">
              <a:buFont typeface="Arial" panose="020B0604020202020204" pitchFamily="34" charset="0"/>
              <a:buChar char="•"/>
            </a:pPr>
            <a:endParaRPr lang="en-AU" sz="2000" dirty="0">
              <a:solidFill>
                <a:schemeClr val="bg1"/>
              </a:solidFill>
              <a:latin typeface="Fira Sans" panose="020B0503050000020004" pitchFamily="34" charset="0"/>
            </a:endParaRPr>
          </a:p>
          <a:p>
            <a:pPr marL="285750" indent="-285750">
              <a:buFont typeface="Arial" panose="020B0604020202020204" pitchFamily="34" charset="0"/>
              <a:buChar char="•"/>
            </a:pPr>
            <a:r>
              <a:rPr lang="en-AU" sz="2000" dirty="0">
                <a:solidFill>
                  <a:schemeClr val="bg1"/>
                </a:solidFill>
                <a:latin typeface="Fira Sans" panose="020B0503050000020004" pitchFamily="34" charset="0"/>
              </a:rPr>
              <a:t>Maths and Comp Sci student here at UQ (5</a:t>
            </a:r>
            <a:r>
              <a:rPr lang="en-AU" sz="2000" baseline="30000" dirty="0">
                <a:solidFill>
                  <a:schemeClr val="bg1"/>
                </a:solidFill>
                <a:latin typeface="Fira Sans" panose="020B0503050000020004" pitchFamily="34" charset="0"/>
              </a:rPr>
              <a:t>th</a:t>
            </a:r>
            <a:r>
              <a:rPr lang="en-AU" sz="2000" dirty="0">
                <a:solidFill>
                  <a:schemeClr val="bg1"/>
                </a:solidFill>
                <a:latin typeface="Fira Sans" panose="020B0503050000020004" pitchFamily="34" charset="0"/>
              </a:rPr>
              <a:t> year, wow)</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42227010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43013-F2FA-2A27-D9D7-3BEB18E48DAF}"/>
              </a:ext>
            </a:extLst>
          </p:cNvPr>
          <p:cNvSpPr txBox="1"/>
          <p:nvPr/>
        </p:nvSpPr>
        <p:spPr>
          <a:xfrm>
            <a:off x="391505" y="1653952"/>
            <a:ext cx="6096000" cy="4524315"/>
          </a:xfrm>
          <a:prstGeom prst="rect">
            <a:avLst/>
          </a:prstGeom>
          <a:noFill/>
        </p:spPr>
        <p:txBody>
          <a:bodyPr wrap="square">
            <a:spAutoFit/>
          </a:bodyPr>
          <a:lstStyle/>
          <a:p>
            <a:r>
              <a:rPr lang="en-AU" b="0" i="1" dirty="0">
                <a:solidFill>
                  <a:srgbClr val="444B6A"/>
                </a:solidFill>
                <a:effectLst/>
                <a:latin typeface="JetBrains Mono Regular" panose="02000009000000000000" pitchFamily="49" charset="0"/>
              </a:rPr>
              <a:t>// list ::= "[" </a:t>
            </a:r>
            <a:r>
              <a:rPr lang="en-AU" b="0" i="1" dirty="0" err="1">
                <a:solidFill>
                  <a:srgbClr val="444B6A"/>
                </a:solidFill>
                <a:effectLst/>
                <a:latin typeface="JetBrains Mono Regular" panose="02000009000000000000" pitchFamily="49" charset="0"/>
              </a:rPr>
              <a:t>inner_list</a:t>
            </a:r>
            <a:r>
              <a:rPr lang="en-AU" b="0" i="1" dirty="0">
                <a:solidFill>
                  <a:srgbClr val="444B6A"/>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innerList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result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result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5" name="Title 1">
            <a:extLst>
              <a:ext uri="{FF2B5EF4-FFF2-40B4-BE49-F238E27FC236}">
                <a16:creationId xmlns:a16="http://schemas.microsoft.com/office/drawing/2014/main" id="{34DE15B3-AE96-DD86-085B-481691591B4D}"/>
              </a:ext>
            </a:extLst>
          </p:cNvPr>
          <p:cNvSpPr>
            <a:spLocks noGrp="1"/>
          </p:cNvSpPr>
          <p:nvPr>
            <p:ph type="title"/>
          </p:nvPr>
        </p:nvSpPr>
        <p:spPr>
          <a:xfrm>
            <a:off x="1120948" y="371778"/>
            <a:ext cx="9950103" cy="800226"/>
          </a:xfrm>
        </p:spPr>
        <p:txBody>
          <a:bodyPr/>
          <a:lstStyle/>
          <a:p>
            <a:r>
              <a:rPr lang="en-AU" dirty="0">
                <a:solidFill>
                  <a:schemeClr val="bg1"/>
                </a:solidFill>
                <a:latin typeface="Fira Sans" panose="020B0503050000020004" pitchFamily="34" charset="0"/>
              </a:rPr>
              <a:t>Multiple parser functions in sequence</a:t>
            </a:r>
          </a:p>
        </p:txBody>
      </p:sp>
    </p:spTree>
    <p:extLst>
      <p:ext uri="{BB962C8B-B14F-4D97-AF65-F5344CB8AC3E}">
        <p14:creationId xmlns:p14="http://schemas.microsoft.com/office/powerpoint/2010/main" val="9523169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Speech Bubble: Rectangle 14">
            <a:extLst>
              <a:ext uri="{FF2B5EF4-FFF2-40B4-BE49-F238E27FC236}">
                <a16:creationId xmlns:a16="http://schemas.microsoft.com/office/drawing/2014/main" id="{962F697D-F684-9C19-CA8A-E374E489CFB9}"/>
              </a:ext>
            </a:extLst>
          </p:cNvPr>
          <p:cNvSpPr/>
          <p:nvPr/>
        </p:nvSpPr>
        <p:spPr>
          <a:xfrm>
            <a:off x="6887910" y="1324598"/>
            <a:ext cx="5221481" cy="6007694"/>
          </a:xfrm>
          <a:prstGeom prst="wedgeRectCallout">
            <a:avLst>
              <a:gd name="adj1" fmla="val -56333"/>
              <a:gd name="adj2" fmla="val 215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
        <p:nvSpPr>
          <p:cNvPr id="2" name="TextBox 1">
            <a:extLst>
              <a:ext uri="{FF2B5EF4-FFF2-40B4-BE49-F238E27FC236}">
                <a16:creationId xmlns:a16="http://schemas.microsoft.com/office/drawing/2014/main" id="{F25E83E9-14AC-B8DA-6350-186CAD496E04}"/>
              </a:ext>
            </a:extLst>
          </p:cNvPr>
          <p:cNvSpPr txBox="1"/>
          <p:nvPr/>
        </p:nvSpPr>
        <p:spPr>
          <a:xfrm>
            <a:off x="8857014" y="1712062"/>
            <a:ext cx="2795960" cy="923330"/>
          </a:xfrm>
          <a:prstGeom prst="rect">
            <a:avLst/>
          </a:prstGeom>
          <a:noFill/>
        </p:spPr>
        <p:txBody>
          <a:bodyPr wrap="square" rtlCol="0">
            <a:spAutoFit/>
          </a:bodyPr>
          <a:lstStyle/>
          <a:p>
            <a:r>
              <a:rPr lang="en-AU" dirty="0">
                <a:ln w="0"/>
                <a:effectLst>
                  <a:outerShdw blurRad="38100" dist="19050" dir="2700000" algn="tl" rotWithShape="0">
                    <a:schemeClr val="dk1">
                      <a:alpha val="40000"/>
                    </a:schemeClr>
                  </a:outerShdw>
                </a:effectLst>
                <a:latin typeface="Fira Sans Light" panose="020B0403050000020004" pitchFamily="34" charset="0"/>
              </a:rPr>
              <a:t>Note that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8" name="TextBox 7">
            <a:extLst>
              <a:ext uri="{FF2B5EF4-FFF2-40B4-BE49-F238E27FC236}">
                <a16:creationId xmlns:a16="http://schemas.microsoft.com/office/drawing/2014/main" id="{65BE941C-9DAD-F97E-7C7F-CF25287D2885}"/>
              </a:ext>
            </a:extLst>
          </p:cNvPr>
          <p:cNvSpPr txBox="1"/>
          <p:nvPr/>
        </p:nvSpPr>
        <p:spPr>
          <a:xfrm>
            <a:off x="7125772" y="2361874"/>
            <a:ext cx="5817766" cy="338554"/>
          </a:xfrm>
          <a:prstGeom prst="rect">
            <a:avLst/>
          </a:prstGeom>
          <a:noFill/>
        </p:spPr>
        <p:txBody>
          <a:bodyPr wrap="square">
            <a:spAutoFit/>
          </a:bodyPr>
          <a:lstStyle/>
          <a:p>
            <a:r>
              <a:rPr lang="en-AU" sz="1600" b="0" dirty="0">
                <a:solidFill>
                  <a:srgbClr val="DC3318"/>
                </a:solidFill>
                <a:effectLst/>
                <a:latin typeface="JetBrains Mono Regular" panose="02000009000000000000" pitchFamily="49" charset="0"/>
              </a:rPr>
              <a:t>({</a:t>
            </a:r>
            <a:r>
              <a:rPr lang="en-AU" sz="1600" b="0" dirty="0">
                <a:solidFill>
                  <a:srgbClr val="DA103F"/>
                </a:solidFill>
                <a:effectLst/>
                <a:latin typeface="JetBrains Mono Regular" panose="02000009000000000000" pitchFamily="49" charset="0"/>
              </a:rPr>
              <a:t>input</a:t>
            </a:r>
            <a:r>
              <a:rPr lang="en-AU" sz="1600" b="0"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a:solidFill>
                  <a:srgbClr val="DA103F"/>
                </a:solidFill>
                <a:effectLst/>
                <a:latin typeface="JetBrains Mono Regular" panose="02000009000000000000" pitchFamily="49" charset="0"/>
              </a:rPr>
              <a:t>value</a:t>
            </a:r>
            <a:r>
              <a:rPr lang="en-AU" sz="1600" b="0" dirty="0">
                <a:solidFill>
                  <a:srgbClr val="DC3318"/>
                </a:solidFill>
                <a:effectLst/>
                <a:latin typeface="JetBrains Mono Regular" panose="02000009000000000000" pitchFamily="49" charset="0"/>
              </a:rPr>
              <a:t>} </a:t>
            </a:r>
            <a:r>
              <a:rPr lang="en-AU" sz="1600" b="0" i="1"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err="1">
                <a:solidFill>
                  <a:srgbClr val="1D8991"/>
                </a:solidFill>
                <a:effectLst/>
                <a:latin typeface="JetBrains Mono Regular" panose="02000009000000000000" pitchFamily="49" charset="0"/>
              </a:rPr>
              <a:t>openBracket</a:t>
            </a:r>
            <a:r>
              <a:rPr lang="en-AU" sz="1600" b="0" dirty="0">
                <a:solidFill>
                  <a:srgbClr val="DC3318"/>
                </a:solidFill>
                <a:effectLst/>
                <a:latin typeface="JetBrains Mono Regular" panose="02000009000000000000" pitchFamily="49" charset="0"/>
              </a:rPr>
              <a:t>(</a:t>
            </a:r>
            <a:r>
              <a:rPr lang="en-AU" sz="1600" b="0" dirty="0">
                <a:solidFill>
                  <a:srgbClr val="DA103F"/>
                </a:solidFill>
                <a:effectLst/>
                <a:latin typeface="JetBrains Mono Regular" panose="02000009000000000000" pitchFamily="49" charset="0"/>
              </a:rPr>
              <a:t>input</a:t>
            </a:r>
            <a:r>
              <a:rPr lang="en-AU" sz="1600" b="0" dirty="0">
                <a:solidFill>
                  <a:srgbClr val="DC3318"/>
                </a:solidFill>
                <a:effectLst/>
                <a:latin typeface="JetBrains Mono Regular" panose="02000009000000000000" pitchFamily="49" charset="0"/>
              </a:rPr>
              <a:t>));</a:t>
            </a:r>
            <a:endParaRPr lang="en-AU" sz="1600" b="0" dirty="0">
              <a:solidFill>
                <a:srgbClr val="333333"/>
              </a:solidFill>
              <a:effectLst/>
              <a:latin typeface="JetBrains Mono Regular" panose="02000009000000000000" pitchFamily="49" charset="0"/>
            </a:endParaRPr>
          </a:p>
        </p:txBody>
      </p:sp>
      <p:sp>
        <p:nvSpPr>
          <p:cNvPr id="10" name="TextBox 9">
            <a:extLst>
              <a:ext uri="{FF2B5EF4-FFF2-40B4-BE49-F238E27FC236}">
                <a16:creationId xmlns:a16="http://schemas.microsoft.com/office/drawing/2014/main" id="{1E5CB652-CCB4-87D9-7D96-FDB16CAD2BB9}"/>
              </a:ext>
            </a:extLst>
          </p:cNvPr>
          <p:cNvSpPr txBox="1"/>
          <p:nvPr/>
        </p:nvSpPr>
        <p:spPr>
          <a:xfrm>
            <a:off x="8332525" y="3350240"/>
            <a:ext cx="2795960" cy="923330"/>
          </a:xfrm>
          <a:prstGeom prst="rect">
            <a:avLst/>
          </a:prstGeom>
          <a:noFill/>
        </p:spPr>
        <p:txBody>
          <a:bodyPr wrap="square" rtlCol="0">
            <a:spAutoFit/>
          </a:bodyPr>
          <a:lstStyle/>
          <a:p>
            <a:r>
              <a:rPr lang="en-AU" dirty="0">
                <a:ln w="0"/>
                <a:effectLst>
                  <a:outerShdw blurRad="38100" dist="19050" dir="2700000" algn="tl" rotWithShape="0">
                    <a:schemeClr val="dk1">
                      <a:alpha val="40000"/>
                    </a:schemeClr>
                  </a:outerShdw>
                </a:effectLst>
                <a:latin typeface="Fira Sans Light" panose="020B0403050000020004" pitchFamily="34" charset="0"/>
              </a:rPr>
              <a:t>Is syntactic sugar for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12" name="TextBox 11">
            <a:extLst>
              <a:ext uri="{FF2B5EF4-FFF2-40B4-BE49-F238E27FC236}">
                <a16:creationId xmlns:a16="http://schemas.microsoft.com/office/drawing/2014/main" id="{AC2A4583-50C7-C5C8-E88B-E4C0DDC0B007}"/>
              </a:ext>
            </a:extLst>
          </p:cNvPr>
          <p:cNvSpPr txBox="1"/>
          <p:nvPr/>
        </p:nvSpPr>
        <p:spPr>
          <a:xfrm>
            <a:off x="7262123" y="4273570"/>
            <a:ext cx="4936764" cy="861774"/>
          </a:xfrm>
          <a:prstGeom prst="rect">
            <a:avLst/>
          </a:prstGeom>
          <a:noFill/>
        </p:spPr>
        <p:txBody>
          <a:bodyPr wrap="square">
            <a:spAutoFit/>
          </a:bodyPr>
          <a:lstStyle/>
          <a:p>
            <a:r>
              <a:rPr lang="en-AU" sz="1600" b="0" i="1" dirty="0">
                <a:solidFill>
                  <a:srgbClr val="8A31B9"/>
                </a:solidFill>
                <a:effectLst/>
                <a:latin typeface="JetBrains Mono Regular" panose="02000009000000000000" pitchFamily="49" charset="0"/>
              </a:rPr>
              <a:t>let</a:t>
            </a:r>
            <a:r>
              <a:rPr lang="en-AU" sz="1600" b="0" dirty="0">
                <a:solidFill>
                  <a:srgbClr val="DC3318"/>
                </a:solidFill>
                <a:effectLst/>
                <a:latin typeface="JetBrains Mono Regular" panose="02000009000000000000" pitchFamily="49" charset="0"/>
              </a:rPr>
              <a:t> </a:t>
            </a:r>
            <a:r>
              <a:rPr lang="en-AU" sz="1600" b="0" dirty="0" err="1">
                <a:solidFill>
                  <a:srgbClr val="DA103F"/>
                </a:solidFill>
                <a:effectLst/>
                <a:latin typeface="JetBrains Mono Regular" panose="02000009000000000000" pitchFamily="49" charset="0"/>
              </a:rPr>
              <a:t>parserResult</a:t>
            </a:r>
            <a:r>
              <a:rPr lang="en-AU" sz="1600" b="0" dirty="0">
                <a:solidFill>
                  <a:srgbClr val="DC3318"/>
                </a:solidFill>
                <a:effectLst/>
                <a:latin typeface="JetBrains Mono Regular" panose="02000009000000000000" pitchFamily="49" charset="0"/>
              </a:rPr>
              <a:t> </a:t>
            </a:r>
            <a:r>
              <a:rPr lang="en-AU" sz="1600" b="0" i="1"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err="1">
                <a:solidFill>
                  <a:srgbClr val="1D8991"/>
                </a:solidFill>
                <a:effectLst/>
                <a:latin typeface="JetBrains Mono Regular" panose="02000009000000000000" pitchFamily="49" charset="0"/>
              </a:rPr>
              <a:t>openBracket</a:t>
            </a:r>
            <a:r>
              <a:rPr lang="en-AU" sz="1600" b="0" dirty="0">
                <a:solidFill>
                  <a:srgbClr val="DC3318"/>
                </a:solidFill>
                <a:effectLst/>
                <a:latin typeface="JetBrains Mono Regular" panose="02000009000000000000" pitchFamily="49" charset="0"/>
              </a:rPr>
              <a:t>(</a:t>
            </a:r>
            <a:r>
              <a:rPr lang="en-AU" sz="1600" b="0" dirty="0">
                <a:solidFill>
                  <a:srgbClr val="DA103F"/>
                </a:solidFill>
                <a:effectLst/>
                <a:latin typeface="JetBrains Mono Regular" panose="02000009000000000000" pitchFamily="49" charset="0"/>
              </a:rPr>
              <a:t>input</a:t>
            </a:r>
            <a:r>
              <a:rPr lang="en-AU" sz="1600" b="0" dirty="0">
                <a:solidFill>
                  <a:srgbClr val="DC3318"/>
                </a:solidFill>
                <a:effectLst/>
                <a:latin typeface="JetBrains Mono Regular" panose="02000009000000000000" pitchFamily="49" charset="0"/>
              </a:rPr>
              <a:t>);</a:t>
            </a:r>
            <a:endParaRPr lang="en-AU" sz="1600" b="0" dirty="0">
              <a:solidFill>
                <a:srgbClr val="333333"/>
              </a:solidFill>
              <a:effectLst/>
              <a:latin typeface="JetBrains Mono Regular" panose="02000009000000000000" pitchFamily="49" charset="0"/>
            </a:endParaRPr>
          </a:p>
          <a:p>
            <a:r>
              <a:rPr lang="en-AU" sz="1600" b="0" dirty="0">
                <a:solidFill>
                  <a:srgbClr val="DA103F"/>
                </a:solidFill>
                <a:effectLst/>
                <a:latin typeface="JetBrains Mono Regular" panose="02000009000000000000" pitchFamily="49" charset="0"/>
              </a:rPr>
              <a:t>input</a:t>
            </a:r>
            <a:r>
              <a:rPr lang="en-AU" sz="1600" b="0" dirty="0">
                <a:solidFill>
                  <a:srgbClr val="DC3318"/>
                </a:solidFill>
                <a:effectLst/>
                <a:latin typeface="JetBrains Mono Regular" panose="02000009000000000000" pitchFamily="49" charset="0"/>
              </a:rPr>
              <a:t> </a:t>
            </a:r>
            <a:r>
              <a:rPr lang="en-AU" sz="1600" b="0" i="1"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err="1">
                <a:solidFill>
                  <a:srgbClr val="DA103F"/>
                </a:solidFill>
                <a:effectLst/>
                <a:latin typeface="JetBrains Mono Regular" panose="02000009000000000000" pitchFamily="49" charset="0"/>
              </a:rPr>
              <a:t>parserResult</a:t>
            </a:r>
            <a:r>
              <a:rPr lang="en-AU" sz="1600" b="0" dirty="0" err="1">
                <a:solidFill>
                  <a:srgbClr val="DC3318"/>
                </a:solidFill>
                <a:effectLst/>
                <a:latin typeface="JetBrains Mono Regular" panose="02000009000000000000" pitchFamily="49" charset="0"/>
              </a:rPr>
              <a:t>.</a:t>
            </a:r>
            <a:r>
              <a:rPr lang="en-AU" sz="1600" b="0" dirty="0" err="1">
                <a:solidFill>
                  <a:srgbClr val="DA103F"/>
                </a:solidFill>
                <a:effectLst/>
                <a:latin typeface="JetBrains Mono Regular" panose="02000009000000000000" pitchFamily="49" charset="0"/>
              </a:rPr>
              <a:t>input</a:t>
            </a:r>
            <a:r>
              <a:rPr lang="en-AU" sz="1600" b="0" dirty="0">
                <a:solidFill>
                  <a:srgbClr val="DC3318"/>
                </a:solidFill>
                <a:effectLst/>
                <a:latin typeface="JetBrains Mono Regular" panose="02000009000000000000" pitchFamily="49" charset="0"/>
              </a:rPr>
              <a:t>;</a:t>
            </a:r>
            <a:endParaRPr lang="en-AU" sz="1600" b="0" dirty="0">
              <a:solidFill>
                <a:srgbClr val="333333"/>
              </a:solidFill>
              <a:effectLst/>
              <a:latin typeface="JetBrains Mono Regular" panose="02000009000000000000" pitchFamily="49" charset="0"/>
            </a:endParaRPr>
          </a:p>
          <a:p>
            <a:r>
              <a:rPr lang="en-AU" sz="1600" b="0" dirty="0">
                <a:solidFill>
                  <a:srgbClr val="DA103F"/>
                </a:solidFill>
                <a:effectLst/>
                <a:latin typeface="JetBrains Mono Regular" panose="02000009000000000000" pitchFamily="49" charset="0"/>
              </a:rPr>
              <a:t>value</a:t>
            </a:r>
            <a:r>
              <a:rPr lang="en-AU" sz="1600" b="0" dirty="0">
                <a:solidFill>
                  <a:srgbClr val="DC3318"/>
                </a:solidFill>
                <a:effectLst/>
                <a:latin typeface="JetBrains Mono Regular" panose="02000009000000000000" pitchFamily="49" charset="0"/>
              </a:rPr>
              <a:t> </a:t>
            </a:r>
            <a:r>
              <a:rPr lang="en-AU" sz="1600" b="0" i="1" dirty="0">
                <a:solidFill>
                  <a:srgbClr val="333333"/>
                </a:solidFill>
                <a:effectLst/>
                <a:latin typeface="JetBrains Mono Regular" panose="02000009000000000000" pitchFamily="49" charset="0"/>
              </a:rPr>
              <a:t>=</a:t>
            </a:r>
            <a:r>
              <a:rPr lang="en-AU" sz="1600" b="0" dirty="0">
                <a:solidFill>
                  <a:srgbClr val="DC3318"/>
                </a:solidFill>
                <a:effectLst/>
                <a:latin typeface="JetBrains Mono Regular" panose="02000009000000000000" pitchFamily="49" charset="0"/>
              </a:rPr>
              <a:t> </a:t>
            </a:r>
            <a:r>
              <a:rPr lang="en-AU" sz="1600" b="0" dirty="0" err="1">
                <a:solidFill>
                  <a:srgbClr val="DA103F"/>
                </a:solidFill>
                <a:effectLst/>
                <a:latin typeface="JetBrains Mono Regular" panose="02000009000000000000" pitchFamily="49" charset="0"/>
              </a:rPr>
              <a:t>parserResult</a:t>
            </a:r>
            <a:r>
              <a:rPr lang="en-AU" sz="1600" b="0" dirty="0" err="1">
                <a:solidFill>
                  <a:srgbClr val="DC3318"/>
                </a:solidFill>
                <a:effectLst/>
                <a:latin typeface="JetBrains Mono Regular" panose="02000009000000000000" pitchFamily="49" charset="0"/>
              </a:rPr>
              <a:t>.</a:t>
            </a:r>
            <a:r>
              <a:rPr lang="en-AU" sz="1600" b="0" dirty="0" err="1">
                <a:solidFill>
                  <a:srgbClr val="DA103F"/>
                </a:solidFill>
                <a:effectLst/>
                <a:latin typeface="JetBrains Mono Regular" panose="02000009000000000000" pitchFamily="49" charset="0"/>
              </a:rPr>
              <a:t>value</a:t>
            </a:r>
            <a:r>
              <a:rPr lang="en-AU" sz="1600" b="0" dirty="0">
                <a:solidFill>
                  <a:srgbClr val="DC3318"/>
                </a:solidFill>
                <a:effectLst/>
                <a:latin typeface="JetBrains Mono Regular" panose="02000009000000000000" pitchFamily="49" charset="0"/>
              </a:rPr>
              <a:t>;</a:t>
            </a:r>
            <a:endParaRPr lang="en-AU" sz="1600" b="0" dirty="0">
              <a:solidFill>
                <a:srgbClr val="333333"/>
              </a:solidFill>
              <a:effectLst/>
              <a:latin typeface="JetBrains Mono Regular" panose="02000009000000000000" pitchFamily="49" charset="0"/>
            </a:endParaRPr>
          </a:p>
        </p:txBody>
      </p:sp>
      <p:pic>
        <p:nvPicPr>
          <p:cNvPr id="14" name="Picture 13" descr="A cartoon of a child with a surprised expression&#10;&#10;Description automatically generated">
            <a:extLst>
              <a:ext uri="{FF2B5EF4-FFF2-40B4-BE49-F238E27FC236}">
                <a16:creationId xmlns:a16="http://schemas.microsoft.com/office/drawing/2014/main" id="{4B539931-BFBD-9B5A-5489-33A27FF3DF5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4713485" y="4572568"/>
            <a:ext cx="2438129" cy="2648499"/>
          </a:xfrm>
          <a:prstGeom prst="rect">
            <a:avLst/>
          </a:prstGeom>
        </p:spPr>
      </p:pic>
      <p:sp>
        <p:nvSpPr>
          <p:cNvPr id="16" name="TextBox 15">
            <a:extLst>
              <a:ext uri="{FF2B5EF4-FFF2-40B4-BE49-F238E27FC236}">
                <a16:creationId xmlns:a16="http://schemas.microsoft.com/office/drawing/2014/main" id="{6AF22F8A-B661-7652-1B82-949EE16BFC90}"/>
              </a:ext>
            </a:extLst>
          </p:cNvPr>
          <p:cNvSpPr txBox="1"/>
          <p:nvPr/>
        </p:nvSpPr>
        <p:spPr>
          <a:xfrm>
            <a:off x="8044918" y="5691157"/>
            <a:ext cx="3847338" cy="1477328"/>
          </a:xfrm>
          <a:prstGeom prst="rect">
            <a:avLst/>
          </a:prstGeom>
          <a:noFill/>
        </p:spPr>
        <p:txBody>
          <a:bodyPr wrap="square" rtlCol="0">
            <a:spAutoFit/>
          </a:bodyPr>
          <a:lstStyle/>
          <a:p>
            <a:r>
              <a:rPr lang="en-AU" dirty="0">
                <a:ln w="0"/>
                <a:effectLst>
                  <a:outerShdw blurRad="38100" dist="19050" dir="2700000" algn="tl" rotWithShape="0">
                    <a:schemeClr val="dk1">
                      <a:alpha val="40000"/>
                    </a:schemeClr>
                  </a:outerShdw>
                </a:effectLst>
                <a:latin typeface="Fira Sans Light" panose="020B0403050000020004" pitchFamily="34" charset="0"/>
              </a:rPr>
              <a:t>the brackets around the </a:t>
            </a:r>
            <a:r>
              <a:rPr lang="en-AU" dirty="0" err="1">
                <a:ln w="0"/>
                <a:effectLst>
                  <a:outerShdw blurRad="38100" dist="19050" dir="2700000" algn="tl" rotWithShape="0">
                    <a:schemeClr val="dk1">
                      <a:alpha val="40000"/>
                    </a:schemeClr>
                  </a:outerShdw>
                </a:effectLst>
                <a:latin typeface="Fira Sans Light" panose="020B0403050000020004" pitchFamily="34" charset="0"/>
              </a:rPr>
              <a:t>destructuring</a:t>
            </a:r>
            <a:r>
              <a:rPr lang="en-AU" dirty="0">
                <a:ln w="0"/>
                <a:effectLst>
                  <a:outerShdw blurRad="38100" dist="19050" dir="2700000" algn="tl" rotWithShape="0">
                    <a:schemeClr val="dk1">
                      <a:alpha val="40000"/>
                    </a:schemeClr>
                  </a:outerShdw>
                </a:effectLst>
                <a:latin typeface="Fira Sans Light" panose="020B0403050000020004" pitchFamily="34" charset="0"/>
              </a:rPr>
              <a:t> are necessary because </a:t>
            </a:r>
            <a:r>
              <a:rPr lang="en-AU" dirty="0" err="1">
                <a:ln w="0"/>
                <a:effectLst>
                  <a:outerShdw blurRad="38100" dist="19050" dir="2700000" algn="tl" rotWithShape="0">
                    <a:schemeClr val="dk1">
                      <a:alpha val="40000"/>
                    </a:schemeClr>
                  </a:outerShdw>
                </a:effectLst>
                <a:latin typeface="Fira Sans Light" panose="020B0403050000020004" pitchFamily="34" charset="0"/>
              </a:rPr>
              <a:t>javascript</a:t>
            </a:r>
            <a:r>
              <a:rPr lang="en-AU" dirty="0">
                <a:ln w="0"/>
                <a:effectLst>
                  <a:outerShdw blurRad="38100" dist="19050" dir="2700000" algn="tl" rotWithShape="0">
                    <a:schemeClr val="dk1">
                      <a:alpha val="40000"/>
                    </a:schemeClr>
                  </a:outerShdw>
                </a:effectLst>
                <a:latin typeface="Fira Sans Light" panose="020B0403050000020004" pitchFamily="34" charset="0"/>
              </a:rPr>
              <a:t> sucks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17" name="TextBox 16">
            <a:extLst>
              <a:ext uri="{FF2B5EF4-FFF2-40B4-BE49-F238E27FC236}">
                <a16:creationId xmlns:a16="http://schemas.microsoft.com/office/drawing/2014/main" id="{C752C192-B329-0971-F76C-F62D61501390}"/>
              </a:ext>
            </a:extLst>
          </p:cNvPr>
          <p:cNvSpPr txBox="1"/>
          <p:nvPr/>
        </p:nvSpPr>
        <p:spPr>
          <a:xfrm>
            <a:off x="391505" y="1653952"/>
            <a:ext cx="6096000" cy="4524315"/>
          </a:xfrm>
          <a:prstGeom prst="rect">
            <a:avLst/>
          </a:prstGeom>
          <a:noFill/>
        </p:spPr>
        <p:txBody>
          <a:bodyPr wrap="square">
            <a:spAutoFit/>
          </a:bodyPr>
          <a:lstStyle/>
          <a:p>
            <a:r>
              <a:rPr lang="en-AU" b="0" i="1" dirty="0">
                <a:solidFill>
                  <a:srgbClr val="444B6A"/>
                </a:solidFill>
                <a:effectLst/>
                <a:latin typeface="JetBrains Mono Regular" panose="02000009000000000000" pitchFamily="49" charset="0"/>
              </a:rPr>
              <a:t>// list ::= "[" </a:t>
            </a:r>
            <a:r>
              <a:rPr lang="en-AU" b="0" i="1" dirty="0" err="1">
                <a:solidFill>
                  <a:srgbClr val="444B6A"/>
                </a:solidFill>
                <a:effectLst/>
                <a:latin typeface="JetBrains Mono Regular" panose="02000009000000000000" pitchFamily="49" charset="0"/>
              </a:rPr>
              <a:t>inner_list</a:t>
            </a:r>
            <a:r>
              <a:rPr lang="en-AU" b="0" i="1" dirty="0">
                <a:solidFill>
                  <a:srgbClr val="444B6A"/>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openBracket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innerList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result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closeBracket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result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18" name="Title 1">
            <a:extLst>
              <a:ext uri="{FF2B5EF4-FFF2-40B4-BE49-F238E27FC236}">
                <a16:creationId xmlns:a16="http://schemas.microsoft.com/office/drawing/2014/main" id="{5CC0CC63-3AD7-A04A-206C-2F37839012C1}"/>
              </a:ext>
            </a:extLst>
          </p:cNvPr>
          <p:cNvSpPr>
            <a:spLocks noGrp="1"/>
          </p:cNvSpPr>
          <p:nvPr>
            <p:ph type="title"/>
          </p:nvPr>
        </p:nvSpPr>
        <p:spPr>
          <a:xfrm>
            <a:off x="1120948" y="371778"/>
            <a:ext cx="9950103" cy="800226"/>
          </a:xfrm>
        </p:spPr>
        <p:txBody>
          <a:bodyPr/>
          <a:lstStyle/>
          <a:p>
            <a:r>
              <a:rPr lang="en-AU" dirty="0">
                <a:solidFill>
                  <a:schemeClr val="bg1"/>
                </a:solidFill>
                <a:latin typeface="Fira Sans" panose="020B0503050000020004" pitchFamily="34" charset="0"/>
              </a:rPr>
              <a:t>Multiple parser functions in sequence</a:t>
            </a:r>
          </a:p>
        </p:txBody>
      </p:sp>
    </p:spTree>
    <p:extLst>
      <p:ext uri="{BB962C8B-B14F-4D97-AF65-F5344CB8AC3E}">
        <p14:creationId xmlns:p14="http://schemas.microsoft.com/office/powerpoint/2010/main" val="3658062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Parsing either a list or an int</a:t>
            </a:r>
          </a:p>
        </p:txBody>
      </p:sp>
      <p:sp>
        <p:nvSpPr>
          <p:cNvPr id="5" name="TextBox 4">
            <a:extLst>
              <a:ext uri="{FF2B5EF4-FFF2-40B4-BE49-F238E27FC236}">
                <a16:creationId xmlns:a16="http://schemas.microsoft.com/office/drawing/2014/main" id="{FB5F802E-BB05-A0D4-B038-0CDB640E3B62}"/>
              </a:ext>
            </a:extLst>
          </p:cNvPr>
          <p:cNvSpPr txBox="1"/>
          <p:nvPr/>
        </p:nvSpPr>
        <p:spPr>
          <a:xfrm>
            <a:off x="1077362" y="2071000"/>
            <a:ext cx="6952376" cy="3693319"/>
          </a:xfrm>
          <a:prstGeom prst="rect">
            <a:avLst/>
          </a:prstGeom>
          <a:noFill/>
        </p:spPr>
        <p:txBody>
          <a:bodyPr wrap="square">
            <a:spAutoFit/>
          </a:bodyPr>
          <a:lstStyle/>
          <a:p>
            <a:r>
              <a:rPr lang="en-AU" b="0" i="1" dirty="0">
                <a:solidFill>
                  <a:srgbClr val="444B6A"/>
                </a:solidFill>
                <a:effectLst/>
                <a:latin typeface="JetBrains Mono Regular" panose="02000009000000000000" pitchFamily="49" charset="0"/>
              </a:rPr>
              <a:t>// element ::= list | integer</a:t>
            </a:r>
            <a:endParaRPr lang="en-AU" b="0" dirty="0">
              <a:solidFill>
                <a:srgbClr val="A9B1D6"/>
              </a:solidFill>
              <a:effectLst/>
              <a:latin typeface="JetBrains Mono Regular" panose="02000009000000000000" pitchFamily="49" charset="0"/>
            </a:endParaRPr>
          </a:p>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element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try</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 </a:t>
            </a:r>
            <a:r>
              <a:rPr lang="en-AU" b="0" dirty="0">
                <a:solidFill>
                  <a:srgbClr val="BB9AF7"/>
                </a:solidFill>
                <a:effectLst/>
                <a:latin typeface="JetBrains Mono Regular" panose="02000009000000000000" pitchFamily="49" charset="0"/>
              </a:rPr>
              <a:t>catch</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try</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integer</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 </a:t>
            </a:r>
            <a:r>
              <a:rPr lang="en-AU" b="0" dirty="0">
                <a:solidFill>
                  <a:srgbClr val="BB9AF7"/>
                </a:solidFill>
                <a:effectLst/>
                <a:latin typeface="JetBrains Mono Regular" panose="02000009000000000000" pitchFamily="49" charset="0"/>
              </a:rPr>
              <a:t>catch</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element: couldn't parse as either list or char</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6213554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Parsing… or not</a:t>
            </a:r>
          </a:p>
        </p:txBody>
      </p:sp>
      <p:sp>
        <p:nvSpPr>
          <p:cNvPr id="4" name="TextBox 3">
            <a:extLst>
              <a:ext uri="{FF2B5EF4-FFF2-40B4-BE49-F238E27FC236}">
                <a16:creationId xmlns:a16="http://schemas.microsoft.com/office/drawing/2014/main" id="{BD21FDA6-BB55-570C-54AA-8B5EB1C57AD6}"/>
              </a:ext>
            </a:extLst>
          </p:cNvPr>
          <p:cNvSpPr txBox="1"/>
          <p:nvPr/>
        </p:nvSpPr>
        <p:spPr>
          <a:xfrm>
            <a:off x="1203195" y="2121334"/>
            <a:ext cx="8838425" cy="3416320"/>
          </a:xfrm>
          <a:prstGeom prst="rect">
            <a:avLst/>
          </a:prstGeom>
          <a:noFill/>
        </p:spPr>
        <p:txBody>
          <a:bodyPr wrap="square">
            <a:spAutoFit/>
          </a:bodyPr>
          <a:lstStyle/>
          <a:p>
            <a:r>
              <a:rPr lang="en-AU" b="0" i="1" dirty="0">
                <a:solidFill>
                  <a:srgbClr val="444B6A"/>
                </a:solidFill>
                <a:effectLst/>
                <a:latin typeface="JetBrains Mono Regular" panose="02000009000000000000" pitchFamily="49" charset="0"/>
              </a:rPr>
              <a:t>// </a:t>
            </a:r>
            <a:r>
              <a:rPr lang="en-AU" b="0" i="1" dirty="0" err="1">
                <a:solidFill>
                  <a:srgbClr val="444B6A"/>
                </a:solidFill>
                <a:effectLst/>
                <a:latin typeface="JetBrains Mono Regular" panose="02000009000000000000" pitchFamily="49" charset="0"/>
              </a:rPr>
              <a:t>innerList</a:t>
            </a:r>
            <a:r>
              <a:rPr lang="en-AU" b="0" i="1" dirty="0">
                <a:solidFill>
                  <a:srgbClr val="444B6A"/>
                </a:solidFill>
                <a:effectLst/>
                <a:latin typeface="JetBrains Mono Regular" panose="02000009000000000000" pitchFamily="49" charset="0"/>
              </a:rPr>
              <a:t> ::= [ </a:t>
            </a:r>
            <a:r>
              <a:rPr lang="en-AU" b="0" i="1" dirty="0" err="1">
                <a:solidFill>
                  <a:srgbClr val="444B6A"/>
                </a:solidFill>
                <a:effectLst/>
                <a:latin typeface="JetBrains Mono Regular" panose="02000009000000000000" pitchFamily="49" charset="0"/>
              </a:rPr>
              <a:t>nonEmptyInnerList</a:t>
            </a:r>
            <a:r>
              <a:rPr lang="en-AU" b="0" i="1" dirty="0">
                <a:solidFill>
                  <a:srgbClr val="444B6A"/>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innerList</a:t>
            </a:r>
            <a:r>
              <a:rPr lang="en-AU" b="0" dirty="0">
                <a:solidFill>
                  <a:srgbClr val="9ABDF5"/>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try</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err="1">
                <a:solidFill>
                  <a:srgbClr val="7AA2F7"/>
                </a:solidFill>
                <a:effectLst/>
                <a:latin typeface="JetBrains Mono Regular" panose="02000009000000000000" pitchFamily="49" charset="0"/>
              </a:rPr>
              <a:t>nonEmptyInnerList</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 </a:t>
            </a:r>
            <a:r>
              <a:rPr lang="en-AU" b="0" dirty="0">
                <a:solidFill>
                  <a:srgbClr val="BB9AF7"/>
                </a:solidFill>
                <a:effectLst/>
                <a:latin typeface="JetBrains Mono Regular" panose="02000009000000000000" pitchFamily="49" charset="0"/>
              </a:rPr>
              <a:t>catch</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r>
              <a:rPr lang="en-AU" b="0" i="1" dirty="0">
                <a:solidFill>
                  <a:srgbClr val="444B6A"/>
                </a:solidFill>
                <a:effectLst/>
                <a:latin typeface="JetBrains Mono Regular" panose="02000009000000000000" pitchFamily="49" charset="0"/>
              </a:rPr>
              <a:t>// If that failed, just parse this as nothing</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4072327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Parsing repeated sequences</a:t>
            </a:r>
          </a:p>
        </p:txBody>
      </p:sp>
      <p:sp>
        <p:nvSpPr>
          <p:cNvPr id="4" name="TextBox 3">
            <a:extLst>
              <a:ext uri="{FF2B5EF4-FFF2-40B4-BE49-F238E27FC236}">
                <a16:creationId xmlns:a16="http://schemas.microsoft.com/office/drawing/2014/main" id="{FDD02032-B7E3-2713-D39F-8C527CBA1EEE}"/>
              </a:ext>
            </a:extLst>
          </p:cNvPr>
          <p:cNvSpPr txBox="1"/>
          <p:nvPr/>
        </p:nvSpPr>
        <p:spPr>
          <a:xfrm>
            <a:off x="2253842" y="2197915"/>
            <a:ext cx="7684315" cy="3293209"/>
          </a:xfrm>
          <a:prstGeom prst="rect">
            <a:avLst/>
          </a:prstGeom>
          <a:noFill/>
        </p:spPr>
        <p:txBody>
          <a:bodyPr wrap="square">
            <a:spAutoFit/>
          </a:bodyPr>
          <a:lstStyle/>
          <a:p>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commaThenElement</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if</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startsWith</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throw</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err="1">
                <a:solidFill>
                  <a:srgbClr val="9ECE6A"/>
                </a:solidFill>
                <a:effectLst/>
                <a:latin typeface="JetBrains Mono Regular" panose="02000009000000000000" pitchFamily="49" charset="0"/>
              </a:rPr>
              <a:t>commaThenElement</a:t>
            </a:r>
            <a:r>
              <a:rPr lang="en-AU" sz="1600" b="0" dirty="0">
                <a:solidFill>
                  <a:srgbClr val="9ECE6A"/>
                </a:solidFill>
                <a:effectLst/>
                <a:latin typeface="JetBrains Mono Regular" panose="02000009000000000000" pitchFamily="49" charset="0"/>
              </a:rPr>
              <a:t>: expected </a:t>
            </a:r>
            <a:r>
              <a:rPr lang="en-AU" sz="1600" b="0" dirty="0">
                <a:solidFill>
                  <a:srgbClr val="89DDFF"/>
                </a:solidFill>
                <a:effectLst/>
                <a:latin typeface="JetBrains Mono Regular" panose="02000009000000000000" pitchFamily="49" charset="0"/>
              </a:rPr>
              <a:t>\"</a:t>
            </a:r>
            <a:r>
              <a:rPr lang="en-AU" sz="1600" b="0" dirty="0">
                <a:solidFill>
                  <a:srgbClr val="9ECE6A"/>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2</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element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null</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input</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slice</a:t>
            </a:r>
            <a:r>
              <a:rPr lang="en-AU" sz="1600" b="0" dirty="0">
                <a:solidFill>
                  <a:srgbClr val="9ABDF5"/>
                </a:solidFill>
                <a:effectLst/>
                <a:latin typeface="JetBrains Mono Regular" panose="02000009000000000000" pitchFamily="49" charset="0"/>
              </a:rPr>
              <a:t>(</a:t>
            </a:r>
            <a:r>
              <a:rPr lang="en-AU" sz="1600" b="0" dirty="0">
                <a:solidFill>
                  <a:srgbClr val="FF9E64"/>
                </a:solidFill>
                <a:effectLst/>
                <a:latin typeface="JetBrains Mono Regular" panose="02000009000000000000" pitchFamily="49" charset="0"/>
              </a:rPr>
              <a:t>2</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0431304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Parsing repeated sequences</a:t>
            </a:r>
          </a:p>
        </p:txBody>
      </p:sp>
      <p:sp>
        <p:nvSpPr>
          <p:cNvPr id="4" name="TextBox 3">
            <a:extLst>
              <a:ext uri="{FF2B5EF4-FFF2-40B4-BE49-F238E27FC236}">
                <a16:creationId xmlns:a16="http://schemas.microsoft.com/office/drawing/2014/main" id="{FDD02032-B7E3-2713-D39F-8C527CBA1EEE}"/>
              </a:ext>
            </a:extLst>
          </p:cNvPr>
          <p:cNvSpPr txBox="1"/>
          <p:nvPr/>
        </p:nvSpPr>
        <p:spPr>
          <a:xfrm>
            <a:off x="7443131" y="1678694"/>
            <a:ext cx="5657676" cy="830997"/>
          </a:xfrm>
          <a:prstGeom prst="rect">
            <a:avLst/>
          </a:prstGeom>
          <a:noFill/>
        </p:spPr>
        <p:txBody>
          <a:bodyPr wrap="square">
            <a:spAutoFit/>
          </a:bodyPr>
          <a:lstStyle/>
          <a:p>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commaThenElement</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dirty="0">
                <a:solidFill>
                  <a:srgbClr val="9ABDF5"/>
                </a:solidFill>
                <a:latin typeface="JetBrains Mono Regular" panose="02000009000000000000" pitchFamily="49" charset="0"/>
              </a:rPr>
              <a:t>	// ...</a:t>
            </a: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A25DEFCF-BB23-D95C-90EA-F7FBE34B455D}"/>
              </a:ext>
            </a:extLst>
          </p:cNvPr>
          <p:cNvSpPr txBox="1"/>
          <p:nvPr/>
        </p:nvSpPr>
        <p:spPr>
          <a:xfrm>
            <a:off x="639660" y="1678694"/>
            <a:ext cx="7642370" cy="5016758"/>
          </a:xfrm>
          <a:prstGeom prst="rect">
            <a:avLst/>
          </a:prstGeom>
          <a:noFill/>
        </p:spPr>
        <p:txBody>
          <a:bodyPr wrap="square">
            <a:spAutoFit/>
          </a:bodyPr>
          <a:lstStyle/>
          <a:p>
            <a:r>
              <a:rPr lang="en-AU" sz="1600" b="0" i="1" dirty="0">
                <a:solidFill>
                  <a:srgbClr val="444B6A"/>
                </a:solidFill>
                <a:effectLst/>
                <a:latin typeface="JetBrains Mono Regular" panose="02000009000000000000" pitchFamily="49" charset="0"/>
              </a:rPr>
              <a:t>// </a:t>
            </a:r>
            <a:r>
              <a:rPr lang="en-AU" sz="1600" b="0" i="1" dirty="0" err="1">
                <a:solidFill>
                  <a:srgbClr val="444B6A"/>
                </a:solidFill>
                <a:effectLst/>
                <a:latin typeface="JetBrains Mono Regular" panose="02000009000000000000" pitchFamily="49" charset="0"/>
              </a:rPr>
              <a:t>nonEmptyInnerList</a:t>
            </a:r>
            <a:r>
              <a:rPr lang="en-AU" sz="1600" b="0" i="1" dirty="0">
                <a:solidFill>
                  <a:srgbClr val="444B6A"/>
                </a:solidFill>
                <a:effectLst/>
                <a:latin typeface="JetBrains Mono Regular" panose="02000009000000000000" pitchFamily="49" charset="0"/>
              </a:rPr>
              <a:t> ::= element {", " element}</a:t>
            </a:r>
            <a:endParaRPr lang="en-AU" sz="1600" b="0" dirty="0">
              <a:solidFill>
                <a:srgbClr val="BB9AF7"/>
              </a:solidFill>
              <a:effectLst/>
              <a:latin typeface="JetBrains Mono Regular" panose="02000009000000000000" pitchFamily="49" charset="0"/>
            </a:endParaRPr>
          </a:p>
          <a:p>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nonEmptyInnerList</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element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res</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DCFFF"/>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while</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true</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try</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commaThenElement</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res</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push</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 </a:t>
            </a:r>
            <a:r>
              <a:rPr lang="en-AU" sz="1600" b="0" dirty="0">
                <a:solidFill>
                  <a:srgbClr val="BB9AF7"/>
                </a:solidFill>
                <a:effectLst/>
                <a:latin typeface="JetBrains Mono Regular" panose="02000009000000000000" pitchFamily="49" charset="0"/>
              </a:rPr>
              <a:t>catch</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break</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res</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76970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Did our idea work?</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Now we’ve translated our grammar into a parser, let’s see if 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0543541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Did our idea work?</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Now we’ve translated our grammar into a parser, let’s see if 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0E3E2B47-6380-106F-ED34-070DC53BB435}"/>
              </a:ext>
            </a:extLst>
          </p:cNvPr>
          <p:cNvSpPr txBox="1"/>
          <p:nvPr/>
        </p:nvSpPr>
        <p:spPr>
          <a:xfrm>
            <a:off x="3048699" y="2529091"/>
            <a:ext cx="6094602" cy="646331"/>
          </a:xfrm>
          <a:prstGeom prst="rect">
            <a:avLst/>
          </a:prstGeom>
          <a:noFill/>
        </p:spPr>
        <p:txBody>
          <a:bodyPr wrap="square">
            <a:spAutoFit/>
          </a:bodyPr>
          <a:lstStyle/>
          <a:p>
            <a:r>
              <a:rPr lang="en-AU" b="0" i="1" dirty="0">
                <a:solidFill>
                  <a:srgbClr val="9D7CD8"/>
                </a:solidFill>
                <a:effectLst/>
                <a:latin typeface="JetBrains Mono Regular" panose="02000009000000000000" pitchFamily="49" charset="0"/>
              </a:rPr>
              <a:t>let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input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 [3, 4], [[727]]]</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dirty="0">
                <a:solidFill>
                  <a:srgbClr val="C0CAF5"/>
                </a:solidFill>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4059183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Did our idea work?</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Now we’ve translated our grammar into a parser, let’s see if 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0E3E2B47-6380-106F-ED34-070DC53BB435}"/>
              </a:ext>
            </a:extLst>
          </p:cNvPr>
          <p:cNvSpPr txBox="1"/>
          <p:nvPr/>
        </p:nvSpPr>
        <p:spPr>
          <a:xfrm>
            <a:off x="3048699" y="2529091"/>
            <a:ext cx="6094602" cy="646331"/>
          </a:xfrm>
          <a:prstGeom prst="rect">
            <a:avLst/>
          </a:prstGeom>
          <a:noFill/>
        </p:spPr>
        <p:txBody>
          <a:bodyPr wrap="square">
            <a:spAutoFit/>
          </a:bodyPr>
          <a:lstStyle/>
          <a:p>
            <a:r>
              <a:rPr lang="en-AU" b="0" i="1" dirty="0">
                <a:solidFill>
                  <a:srgbClr val="9D7CD8"/>
                </a:solidFill>
                <a:effectLst/>
                <a:latin typeface="JetBrains Mono Regular" panose="02000009000000000000" pitchFamily="49" charset="0"/>
              </a:rPr>
              <a:t>let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input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 [3, 4], [[727]]]</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dirty="0">
                <a:solidFill>
                  <a:srgbClr val="C0CAF5"/>
                </a:solidFill>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7" name="TextBox 6">
            <a:extLst>
              <a:ext uri="{FF2B5EF4-FFF2-40B4-BE49-F238E27FC236}">
                <a16:creationId xmlns:a16="http://schemas.microsoft.com/office/drawing/2014/main" id="{CA260553-FA26-7F20-2F42-0798338187BA}"/>
              </a:ext>
            </a:extLst>
          </p:cNvPr>
          <p:cNvSpPr txBox="1"/>
          <p:nvPr/>
        </p:nvSpPr>
        <p:spPr>
          <a:xfrm>
            <a:off x="3048699" y="3619498"/>
            <a:ext cx="6632196" cy="923330"/>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"value": [1,2,[3,4],[[727]]], "input": ""}</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206495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Did our idea work?</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Now we’ve translated our grammar into a parser, let’s see if 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0E3E2B47-6380-106F-ED34-070DC53BB435}"/>
              </a:ext>
            </a:extLst>
          </p:cNvPr>
          <p:cNvSpPr txBox="1"/>
          <p:nvPr/>
        </p:nvSpPr>
        <p:spPr>
          <a:xfrm>
            <a:off x="3048699" y="2529091"/>
            <a:ext cx="6094602" cy="646331"/>
          </a:xfrm>
          <a:prstGeom prst="rect">
            <a:avLst/>
          </a:prstGeom>
          <a:noFill/>
        </p:spPr>
        <p:txBody>
          <a:bodyPr wrap="square">
            <a:spAutoFit/>
          </a:bodyPr>
          <a:lstStyle/>
          <a:p>
            <a:r>
              <a:rPr lang="en-AU" b="0" i="1" dirty="0">
                <a:solidFill>
                  <a:srgbClr val="9D7CD8"/>
                </a:solidFill>
                <a:effectLst/>
                <a:latin typeface="JetBrains Mono Regular" panose="02000009000000000000" pitchFamily="49" charset="0"/>
              </a:rPr>
              <a:t>let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input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 [3, 4], [[727]]]</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dirty="0">
                <a:solidFill>
                  <a:srgbClr val="C0CAF5"/>
                </a:solidFill>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7" name="TextBox 6">
            <a:extLst>
              <a:ext uri="{FF2B5EF4-FFF2-40B4-BE49-F238E27FC236}">
                <a16:creationId xmlns:a16="http://schemas.microsoft.com/office/drawing/2014/main" id="{CA260553-FA26-7F20-2F42-0798338187BA}"/>
              </a:ext>
            </a:extLst>
          </p:cNvPr>
          <p:cNvSpPr txBox="1"/>
          <p:nvPr/>
        </p:nvSpPr>
        <p:spPr>
          <a:xfrm>
            <a:off x="3048699" y="3619498"/>
            <a:ext cx="6632196" cy="923330"/>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 "value": [1,2,[3,4],[[727]]], "input": ""}</a:t>
            </a:r>
            <a:endParaRPr lang="en-AU" b="0" dirty="0">
              <a:solidFill>
                <a:srgbClr val="A9B1D6"/>
              </a:solidFill>
              <a:effectLst/>
              <a:latin typeface="JetBrains Mono Regular" panose="02000009000000000000" pitchFamily="49" charset="0"/>
            </a:endParaRPr>
          </a:p>
        </p:txBody>
      </p:sp>
      <p:sp>
        <p:nvSpPr>
          <p:cNvPr id="4" name="TextBox 3">
            <a:extLst>
              <a:ext uri="{FF2B5EF4-FFF2-40B4-BE49-F238E27FC236}">
                <a16:creationId xmlns:a16="http://schemas.microsoft.com/office/drawing/2014/main" id="{E3D604F9-6DE8-B236-B2CA-BD03E43CCE07}"/>
              </a:ext>
            </a:extLst>
          </p:cNvPr>
          <p:cNvSpPr txBox="1"/>
          <p:nvPr/>
        </p:nvSpPr>
        <p:spPr>
          <a:xfrm>
            <a:off x="1164535" y="5554910"/>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IT WORKS!!!</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4436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
        <p:nvSpPr>
          <p:cNvPr id="4" name="TextBox 3">
            <a:extLst>
              <a:ext uri="{FF2B5EF4-FFF2-40B4-BE49-F238E27FC236}">
                <a16:creationId xmlns:a16="http://schemas.microsoft.com/office/drawing/2014/main" id="{A99310B0-782D-AA04-0F29-1A216A490C20}"/>
              </a:ext>
            </a:extLst>
          </p:cNvPr>
          <p:cNvSpPr txBox="1"/>
          <p:nvPr/>
        </p:nvSpPr>
        <p:spPr>
          <a:xfrm>
            <a:off x="1281981" y="1795244"/>
            <a:ext cx="10054342" cy="1569660"/>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chemeClr val="bg1"/>
                </a:solidFill>
                <a:latin typeface="Fira Sans" panose="020B0503050000020004" pitchFamily="34" charset="0"/>
              </a:rPr>
              <a:t>I go by many names</a:t>
            </a:r>
          </a:p>
          <a:p>
            <a:pPr marL="285750" indent="-285750">
              <a:buFont typeface="Arial" panose="020B0604020202020204" pitchFamily="34" charset="0"/>
              <a:buChar char="•"/>
            </a:pPr>
            <a:endParaRPr lang="en-AU" sz="2000" dirty="0">
              <a:solidFill>
                <a:schemeClr val="bg1"/>
              </a:solidFill>
              <a:latin typeface="Fira Sans" panose="020B0503050000020004" pitchFamily="34" charset="0"/>
            </a:endParaRPr>
          </a:p>
          <a:p>
            <a:pPr marL="285750" indent="-285750">
              <a:buFont typeface="Arial" panose="020B0604020202020204" pitchFamily="34" charset="0"/>
              <a:buChar char="•"/>
            </a:pPr>
            <a:r>
              <a:rPr lang="en-AU" sz="2000" dirty="0">
                <a:solidFill>
                  <a:schemeClr val="bg1"/>
                </a:solidFill>
                <a:latin typeface="Fira Sans" panose="020B0503050000020004" pitchFamily="34" charset="0"/>
              </a:rPr>
              <a:t>Maths and Comp Sci student here at UQ (5</a:t>
            </a:r>
            <a:r>
              <a:rPr lang="en-AU" sz="2000" baseline="30000" dirty="0">
                <a:solidFill>
                  <a:schemeClr val="bg1"/>
                </a:solidFill>
                <a:latin typeface="Fira Sans" panose="020B0503050000020004" pitchFamily="34" charset="0"/>
              </a:rPr>
              <a:t>th</a:t>
            </a:r>
            <a:r>
              <a:rPr lang="en-AU" sz="2000" dirty="0">
                <a:solidFill>
                  <a:schemeClr val="bg1"/>
                </a:solidFill>
                <a:latin typeface="Fira Sans" panose="020B0503050000020004" pitchFamily="34" charset="0"/>
              </a:rPr>
              <a:t> year, wow)</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 tutored COMP3400 last semester</a:t>
            </a:r>
          </a:p>
        </p:txBody>
      </p:sp>
    </p:spTree>
    <p:extLst>
      <p:ext uri="{BB962C8B-B14F-4D97-AF65-F5344CB8AC3E}">
        <p14:creationId xmlns:p14="http://schemas.microsoft.com/office/powerpoint/2010/main" val="16371629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Does it fail when it’s supposed to?</a:t>
            </a:r>
          </a:p>
        </p:txBody>
      </p:sp>
      <p:sp>
        <p:nvSpPr>
          <p:cNvPr id="5" name="TextBox 4">
            <a:extLst>
              <a:ext uri="{FF2B5EF4-FFF2-40B4-BE49-F238E27FC236}">
                <a16:creationId xmlns:a16="http://schemas.microsoft.com/office/drawing/2014/main" id="{97D7F3E0-0436-D33D-B789-42E297D7FA27}"/>
              </a:ext>
            </a:extLst>
          </p:cNvPr>
          <p:cNvSpPr txBox="1"/>
          <p:nvPr/>
        </p:nvSpPr>
        <p:spPr>
          <a:xfrm>
            <a:off x="2099345" y="1782312"/>
            <a:ext cx="6094602" cy="369332"/>
          </a:xfrm>
          <a:prstGeom prst="rect">
            <a:avLst/>
          </a:prstGeom>
          <a:noFill/>
        </p:spPr>
        <p:txBody>
          <a:bodyPr wrap="square">
            <a:spAutoFit/>
          </a:bodyPr>
          <a:lstStyle/>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673465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Does it fail when it’s supposed to?</a:t>
            </a:r>
          </a:p>
        </p:txBody>
      </p:sp>
      <p:sp>
        <p:nvSpPr>
          <p:cNvPr id="5" name="TextBox 4">
            <a:extLst>
              <a:ext uri="{FF2B5EF4-FFF2-40B4-BE49-F238E27FC236}">
                <a16:creationId xmlns:a16="http://schemas.microsoft.com/office/drawing/2014/main" id="{97D7F3E0-0436-D33D-B789-42E297D7FA27}"/>
              </a:ext>
            </a:extLst>
          </p:cNvPr>
          <p:cNvSpPr txBox="1"/>
          <p:nvPr/>
        </p:nvSpPr>
        <p:spPr>
          <a:xfrm>
            <a:off x="2099345" y="1782312"/>
            <a:ext cx="6094602" cy="369332"/>
          </a:xfrm>
          <a:prstGeom prst="rect">
            <a:avLst/>
          </a:prstGeom>
          <a:noFill/>
        </p:spPr>
        <p:txBody>
          <a:bodyPr wrap="square">
            <a:spAutoFit/>
          </a:bodyPr>
          <a:lstStyle/>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[1, 2</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7" name="TextBox 6">
            <a:extLst>
              <a:ext uri="{FF2B5EF4-FFF2-40B4-BE49-F238E27FC236}">
                <a16:creationId xmlns:a16="http://schemas.microsoft.com/office/drawing/2014/main" id="{597FB1C7-869B-993A-5795-1A859BAF7B67}"/>
              </a:ext>
            </a:extLst>
          </p:cNvPr>
          <p:cNvSpPr txBox="1"/>
          <p:nvPr/>
        </p:nvSpPr>
        <p:spPr>
          <a:xfrm>
            <a:off x="2099345" y="2883781"/>
            <a:ext cx="8999290" cy="1754326"/>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/home/luna/Documents/parsers/</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/recursive_descent.js:66</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throw "</a:t>
            </a:r>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p:txBody>
      </p:sp>
      <p:sp>
        <p:nvSpPr>
          <p:cNvPr id="8" name="TextBox 7">
            <a:extLst>
              <a:ext uri="{FF2B5EF4-FFF2-40B4-BE49-F238E27FC236}">
                <a16:creationId xmlns:a16="http://schemas.microsoft.com/office/drawing/2014/main" id="{151E4997-722F-5387-1656-C20B3F67C39D}"/>
              </a:ext>
            </a:extLst>
          </p:cNvPr>
          <p:cNvSpPr txBox="1"/>
          <p:nvPr/>
        </p:nvSpPr>
        <p:spPr>
          <a:xfrm>
            <a:off x="1164535" y="5554910"/>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Yes, and with a helpful error message!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3622253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Does it fail when it’s supposed to?</a:t>
            </a:r>
          </a:p>
        </p:txBody>
      </p:sp>
      <p:sp>
        <p:nvSpPr>
          <p:cNvPr id="7" name="TextBox 6">
            <a:extLst>
              <a:ext uri="{FF2B5EF4-FFF2-40B4-BE49-F238E27FC236}">
                <a16:creationId xmlns:a16="http://schemas.microsoft.com/office/drawing/2014/main" id="{597FB1C7-869B-993A-5795-1A859BAF7B67}"/>
              </a:ext>
            </a:extLst>
          </p:cNvPr>
          <p:cNvSpPr txBox="1"/>
          <p:nvPr/>
        </p:nvSpPr>
        <p:spPr>
          <a:xfrm>
            <a:off x="2099345" y="2883781"/>
            <a:ext cx="8999290" cy="1754326"/>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/home/luna/Documents/parsers/</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/recursive_descent.js:66</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throw "</a:t>
            </a:r>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p:txBody>
      </p:sp>
      <p:sp>
        <p:nvSpPr>
          <p:cNvPr id="4" name="TextBox 3">
            <a:extLst>
              <a:ext uri="{FF2B5EF4-FFF2-40B4-BE49-F238E27FC236}">
                <a16:creationId xmlns:a16="http://schemas.microsoft.com/office/drawing/2014/main" id="{1FB732BF-5CE8-44E5-1402-F4F52984CF78}"/>
              </a:ext>
            </a:extLst>
          </p:cNvPr>
          <p:cNvSpPr txBox="1"/>
          <p:nvPr/>
        </p:nvSpPr>
        <p:spPr>
          <a:xfrm>
            <a:off x="2040622" y="1777366"/>
            <a:ext cx="6969154" cy="369332"/>
          </a:xfrm>
          <a:prstGeom prst="rect">
            <a:avLst/>
          </a:prstGeom>
          <a:noFill/>
        </p:spPr>
        <p:txBody>
          <a:bodyPr wrap="square">
            <a:spAutoFit/>
          </a:bodyPr>
          <a:lstStyle/>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 2]</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637721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Does it fail when it’s supposed to?</a:t>
            </a:r>
          </a:p>
        </p:txBody>
      </p:sp>
      <p:sp>
        <p:nvSpPr>
          <p:cNvPr id="7" name="TextBox 6">
            <a:extLst>
              <a:ext uri="{FF2B5EF4-FFF2-40B4-BE49-F238E27FC236}">
                <a16:creationId xmlns:a16="http://schemas.microsoft.com/office/drawing/2014/main" id="{597FB1C7-869B-993A-5795-1A859BAF7B67}"/>
              </a:ext>
            </a:extLst>
          </p:cNvPr>
          <p:cNvSpPr txBox="1"/>
          <p:nvPr/>
        </p:nvSpPr>
        <p:spPr>
          <a:xfrm>
            <a:off x="2099345" y="2883781"/>
            <a:ext cx="8999290" cy="1754326"/>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 node </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/home/luna/Documents/parsers/</a:t>
            </a:r>
            <a:r>
              <a:rPr lang="en-AU" b="0" dirty="0" err="1">
                <a:solidFill>
                  <a:srgbClr val="89DDFF"/>
                </a:solidFill>
                <a:effectLst/>
                <a:latin typeface="JetBrains Mono Regular" panose="02000009000000000000" pitchFamily="49" charset="0"/>
              </a:rPr>
              <a:t>js</a:t>
            </a:r>
            <a:r>
              <a:rPr lang="en-AU" b="0" dirty="0">
                <a:solidFill>
                  <a:srgbClr val="89DDFF"/>
                </a:solidFill>
                <a:effectLst/>
                <a:latin typeface="JetBrains Mono Regular" panose="02000009000000000000" pitchFamily="49" charset="0"/>
              </a:rPr>
              <a:t>/recursive_descent.js:66</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throw "</a:t>
            </a:r>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err="1">
                <a:solidFill>
                  <a:srgbClr val="89DDFF"/>
                </a:solidFill>
                <a:effectLst/>
                <a:latin typeface="JetBrains Mono Regular" panose="02000009000000000000" pitchFamily="49" charset="0"/>
              </a:rPr>
              <a:t>closeBracket</a:t>
            </a:r>
            <a:r>
              <a:rPr lang="en-AU" b="0" dirty="0">
                <a:solidFill>
                  <a:srgbClr val="89DDFF"/>
                </a:solidFill>
                <a:effectLst/>
                <a:latin typeface="JetBrains Mono Regular" panose="02000009000000000000" pitchFamily="49" charset="0"/>
              </a:rPr>
              <a:t>: expected "]"</a:t>
            </a:r>
            <a:endParaRPr lang="en-AU" b="0" dirty="0">
              <a:solidFill>
                <a:srgbClr val="A9B1D6"/>
              </a:solidFill>
              <a:effectLst/>
              <a:latin typeface="JetBrains Mono Regular" panose="02000009000000000000" pitchFamily="49" charset="0"/>
            </a:endParaRPr>
          </a:p>
        </p:txBody>
      </p:sp>
      <p:sp>
        <p:nvSpPr>
          <p:cNvPr id="4" name="TextBox 3">
            <a:extLst>
              <a:ext uri="{FF2B5EF4-FFF2-40B4-BE49-F238E27FC236}">
                <a16:creationId xmlns:a16="http://schemas.microsoft.com/office/drawing/2014/main" id="{1FB732BF-5CE8-44E5-1402-F4F52984CF78}"/>
              </a:ext>
            </a:extLst>
          </p:cNvPr>
          <p:cNvSpPr txBox="1"/>
          <p:nvPr/>
        </p:nvSpPr>
        <p:spPr>
          <a:xfrm>
            <a:off x="2040622" y="1777366"/>
            <a:ext cx="6969154" cy="369332"/>
          </a:xfrm>
          <a:prstGeom prst="rect">
            <a:avLst/>
          </a:prstGeom>
          <a:noFill/>
        </p:spPr>
        <p:txBody>
          <a:bodyPr wrap="square">
            <a:spAutoFit/>
          </a:bodyPr>
          <a:lstStyle/>
          <a:p>
            <a:r>
              <a:rPr lang="en-AU" b="0" dirty="0">
                <a:solidFill>
                  <a:srgbClr val="C0CAF5"/>
                </a:solidFill>
                <a:effectLst/>
                <a:latin typeface="JetBrains Mono Regular" panose="02000009000000000000" pitchFamily="49" charset="0"/>
              </a:rPr>
              <a:t>console</a:t>
            </a:r>
            <a:r>
              <a:rPr lang="en-AU" b="0" dirty="0">
                <a:solidFill>
                  <a:srgbClr val="89DDFF"/>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log</a:t>
            </a:r>
            <a:r>
              <a:rPr lang="en-AU" b="0" dirty="0">
                <a:solidFill>
                  <a:srgbClr val="9ABDF5"/>
                </a:solidFill>
                <a:effectLst/>
                <a:latin typeface="JetBrains Mono Regular" panose="02000009000000000000" pitchFamily="49" charset="0"/>
              </a:rPr>
              <a:t>(</a:t>
            </a:r>
            <a:r>
              <a:rPr lang="en-AU" b="0" dirty="0" err="1">
                <a:solidFill>
                  <a:srgbClr val="0DB9D7"/>
                </a:solidFill>
                <a:effectLst/>
                <a:latin typeface="JetBrains Mono Regular" panose="02000009000000000000" pitchFamily="49" charset="0"/>
              </a:rPr>
              <a:t>JSON</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Stringify</a:t>
            </a:r>
            <a:r>
              <a:rPr lang="en-AU" b="0" dirty="0">
                <a:solidFill>
                  <a:srgbClr val="9ABDF5"/>
                </a:solidFill>
                <a:effectLst/>
                <a:latin typeface="JetBrains Mono Regular" panose="02000009000000000000" pitchFamily="49" charset="0"/>
              </a:rPr>
              <a:t>(</a:t>
            </a:r>
            <a:r>
              <a:rPr lang="en-AU" b="0" dirty="0">
                <a:solidFill>
                  <a:srgbClr val="7AA2F7"/>
                </a:solidFill>
                <a:effectLst/>
                <a:latin typeface="JetBrains Mono Regular" panose="02000009000000000000" pitchFamily="49" charset="0"/>
              </a:rPr>
              <a:t>list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[hi!!!, 2]</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BFFD4A4B-150B-F8E2-7A6F-DC4BF1265B87}"/>
              </a:ext>
            </a:extLst>
          </p:cNvPr>
          <p:cNvSpPr txBox="1"/>
          <p:nvPr/>
        </p:nvSpPr>
        <p:spPr>
          <a:xfrm>
            <a:off x="1164535" y="5554910"/>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wait why didn’t the error message change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1104143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Recursive, Decent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200329"/>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We now have a way of turning grammars into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You now have enough knowledge to make a parser yourself!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0996917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 Recursive, Decent parser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754326"/>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We now have a way of turning grammars into parsers.</a:t>
            </a:r>
          </a:p>
          <a:p>
            <a:pPr marL="742950" lvl="1" indent="-285750">
              <a:buFont typeface="Arial" panose="020B0604020202020204" pitchFamily="34" charset="0"/>
              <a:buChar char="•"/>
            </a:pPr>
            <a:r>
              <a:rPr lang="en-AU" dirty="0">
                <a:solidFill>
                  <a:schemeClr val="bg1"/>
                </a:solidFill>
                <a:latin typeface="Fira Sans" panose="020B0503050000020004" pitchFamily="34" charset="0"/>
              </a:rPr>
              <a:t>You now have enough knowledge to make a parser yourself!</a:t>
            </a:r>
          </a:p>
          <a:p>
            <a:pPr marL="742950" lvl="1"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But wait - there’s more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28453347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3000573" y="2875384"/>
            <a:ext cx="6190853" cy="1107231"/>
          </a:xfrm>
        </p:spPr>
        <p:txBody>
          <a:bodyPr>
            <a:normAutofit fontScale="90000"/>
          </a:bodyPr>
          <a:lstStyle/>
          <a:p>
            <a:r>
              <a:rPr lang="en-AU" dirty="0">
                <a:solidFill>
                  <a:schemeClr val="bg1"/>
                </a:solidFill>
                <a:latin typeface="Fira Sans" panose="020B0503050000020004" pitchFamily="34" charset="0"/>
              </a:rPr>
              <a:t>Wait, wasn’t this talk supposed to be about parser combinators?</a:t>
            </a:r>
          </a:p>
        </p:txBody>
      </p:sp>
    </p:spTree>
    <p:extLst>
      <p:ext uri="{BB962C8B-B14F-4D97-AF65-F5344CB8AC3E}">
        <p14:creationId xmlns:p14="http://schemas.microsoft.com/office/powerpoint/2010/main" val="40983214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a combinator?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923330"/>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is a function that turns strings into stuff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5243513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a combinator?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is a function that turns strings into stuff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A parser </a:t>
            </a:r>
            <a:r>
              <a:rPr lang="en-AU" b="1" dirty="0">
                <a:solidFill>
                  <a:schemeClr val="bg1"/>
                </a:solidFill>
                <a:latin typeface="Fira Sans" panose="020B0503050000020004" pitchFamily="34" charset="0"/>
              </a:rPr>
              <a:t>combinator</a:t>
            </a:r>
            <a:r>
              <a:rPr lang="en-AU" dirty="0">
                <a:solidFill>
                  <a:schemeClr val="bg1"/>
                </a:solidFill>
                <a:latin typeface="Fira Sans" panose="020B0503050000020004" pitchFamily="34" charset="0"/>
              </a:rPr>
              <a:t> is a function that turns </a:t>
            </a:r>
            <a:r>
              <a:rPr lang="en-AU" b="1" dirty="0">
                <a:solidFill>
                  <a:schemeClr val="bg1"/>
                </a:solidFill>
                <a:latin typeface="Fira Sans" panose="020B0503050000020004" pitchFamily="34" charset="0"/>
              </a:rPr>
              <a:t>parsers</a:t>
            </a:r>
            <a:r>
              <a:rPr lang="en-AU" dirty="0">
                <a:solidFill>
                  <a:schemeClr val="bg1"/>
                </a:solidFill>
                <a:latin typeface="Fira Sans" panose="020B0503050000020004" pitchFamily="34" charset="0"/>
              </a:rPr>
              <a:t> into </a:t>
            </a:r>
            <a:r>
              <a:rPr lang="en-AU" b="1" i="1" dirty="0">
                <a:solidFill>
                  <a:schemeClr val="bg1"/>
                </a:solidFill>
                <a:latin typeface="Fira Sans" panose="020B0503050000020004" pitchFamily="34" charset="0"/>
              </a:rPr>
              <a:t>other parsers</a:t>
            </a: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9396215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a combinator?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is a function that turns strings into stuff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A parser </a:t>
            </a:r>
            <a:r>
              <a:rPr lang="en-AU" b="1" dirty="0">
                <a:solidFill>
                  <a:schemeClr val="bg1"/>
                </a:solidFill>
                <a:latin typeface="Fira Sans" panose="020B0503050000020004" pitchFamily="34" charset="0"/>
              </a:rPr>
              <a:t>combinator</a:t>
            </a:r>
            <a:r>
              <a:rPr lang="en-AU" dirty="0">
                <a:solidFill>
                  <a:schemeClr val="bg1"/>
                </a:solidFill>
                <a:latin typeface="Fira Sans" panose="020B0503050000020004" pitchFamily="34" charset="0"/>
              </a:rPr>
              <a:t> is a function that turns </a:t>
            </a:r>
            <a:r>
              <a:rPr lang="en-AU" b="1" dirty="0">
                <a:solidFill>
                  <a:schemeClr val="bg1"/>
                </a:solidFill>
                <a:latin typeface="Fira Sans" panose="020B0503050000020004" pitchFamily="34" charset="0"/>
              </a:rPr>
              <a:t>parsers</a:t>
            </a:r>
            <a:r>
              <a:rPr lang="en-AU" dirty="0">
                <a:solidFill>
                  <a:schemeClr val="bg1"/>
                </a:solidFill>
                <a:latin typeface="Fira Sans" panose="020B0503050000020004" pitchFamily="34" charset="0"/>
              </a:rPr>
              <a:t> into </a:t>
            </a:r>
            <a:r>
              <a:rPr lang="en-AU" b="1" i="1" dirty="0">
                <a:solidFill>
                  <a:schemeClr val="bg1"/>
                </a:solidFill>
                <a:latin typeface="Fira Sans" panose="020B0503050000020004" pitchFamily="34" charset="0"/>
              </a:rPr>
              <a:t>another parser</a:t>
            </a: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4" name="Rectangle 3">
            <a:extLst>
              <a:ext uri="{FF2B5EF4-FFF2-40B4-BE49-F238E27FC236}">
                <a16:creationId xmlns:a16="http://schemas.microsoft.com/office/drawing/2014/main" id="{3F6DB419-40C3-04BE-4650-B2801905960D}"/>
              </a:ext>
            </a:extLst>
          </p:cNvPr>
          <p:cNvSpPr/>
          <p:nvPr/>
        </p:nvSpPr>
        <p:spPr>
          <a:xfrm>
            <a:off x="4559171" y="3182444"/>
            <a:ext cx="2365696" cy="1014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latin typeface="JetBrains Mono" panose="02000009000000000000" pitchFamily="49" charset="0"/>
                <a:ea typeface="JetBrains Mono" panose="02000009000000000000" pitchFamily="49" charset="0"/>
                <a:cs typeface="JetBrains Mono" panose="02000009000000000000" pitchFamily="49" charset="0"/>
              </a:rPr>
              <a:t>letter</a:t>
            </a:r>
          </a:p>
        </p:txBody>
      </p:sp>
      <p:sp>
        <p:nvSpPr>
          <p:cNvPr id="5" name="TextBox 4">
            <a:extLst>
              <a:ext uri="{FF2B5EF4-FFF2-40B4-BE49-F238E27FC236}">
                <a16:creationId xmlns:a16="http://schemas.microsoft.com/office/drawing/2014/main" id="{741DAB87-D3D7-9800-065F-F2A6C2FDB49E}"/>
              </a:ext>
            </a:extLst>
          </p:cNvPr>
          <p:cNvSpPr txBox="1"/>
          <p:nvPr/>
        </p:nvSpPr>
        <p:spPr>
          <a:xfrm>
            <a:off x="1420443" y="3504879"/>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6" name="Arrow: Right 5">
            <a:extLst>
              <a:ext uri="{FF2B5EF4-FFF2-40B4-BE49-F238E27FC236}">
                <a16:creationId xmlns:a16="http://schemas.microsoft.com/office/drawing/2014/main" id="{B9690355-3998-6DB0-F5C9-47ADEEFDCF2D}"/>
              </a:ext>
            </a:extLst>
          </p:cNvPr>
          <p:cNvSpPr/>
          <p:nvPr/>
        </p:nvSpPr>
        <p:spPr>
          <a:xfrm>
            <a:off x="3204595" y="3458740"/>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Arrow: Right 6">
            <a:extLst>
              <a:ext uri="{FF2B5EF4-FFF2-40B4-BE49-F238E27FC236}">
                <a16:creationId xmlns:a16="http://schemas.microsoft.com/office/drawing/2014/main" id="{7C79C361-3698-1DA5-066F-1A7C3BE8668E}"/>
              </a:ext>
            </a:extLst>
          </p:cNvPr>
          <p:cNvSpPr/>
          <p:nvPr/>
        </p:nvSpPr>
        <p:spPr>
          <a:xfrm>
            <a:off x="7406988" y="3429000"/>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6E6967C4-49A6-86D5-629D-00C8ABF1101C}"/>
              </a:ext>
            </a:extLst>
          </p:cNvPr>
          <p:cNvSpPr txBox="1"/>
          <p:nvPr/>
        </p:nvSpPr>
        <p:spPr>
          <a:xfrm>
            <a:off x="8761564" y="3475139"/>
            <a:ext cx="2496459"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 “bc123”)</a:t>
            </a:r>
          </a:p>
        </p:txBody>
      </p:sp>
    </p:spTree>
    <p:extLst>
      <p:ext uri="{BB962C8B-B14F-4D97-AF65-F5344CB8AC3E}">
        <p14:creationId xmlns:p14="http://schemas.microsoft.com/office/powerpoint/2010/main" val="30386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About me</a:t>
            </a:r>
          </a:p>
        </p:txBody>
      </p:sp>
      <p:sp>
        <p:nvSpPr>
          <p:cNvPr id="4" name="TextBox 3">
            <a:extLst>
              <a:ext uri="{FF2B5EF4-FFF2-40B4-BE49-F238E27FC236}">
                <a16:creationId xmlns:a16="http://schemas.microsoft.com/office/drawing/2014/main" id="{A99310B0-782D-AA04-0F29-1A216A490C20}"/>
              </a:ext>
            </a:extLst>
          </p:cNvPr>
          <p:cNvSpPr txBox="1"/>
          <p:nvPr/>
        </p:nvSpPr>
        <p:spPr>
          <a:xfrm>
            <a:off x="1281981" y="1795244"/>
            <a:ext cx="7350291" cy="2123658"/>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chemeClr val="bg1"/>
                </a:solidFill>
                <a:latin typeface="Fira Sans" panose="020B0503050000020004" pitchFamily="34" charset="0"/>
              </a:rPr>
              <a:t>I go by many names</a:t>
            </a:r>
          </a:p>
          <a:p>
            <a:pPr marL="285750" indent="-285750">
              <a:buFont typeface="Arial" panose="020B0604020202020204" pitchFamily="34" charset="0"/>
              <a:buChar char="•"/>
            </a:pPr>
            <a:endParaRPr lang="en-AU" sz="2000" dirty="0">
              <a:solidFill>
                <a:schemeClr val="bg1"/>
              </a:solidFill>
              <a:latin typeface="Fira Sans" panose="020B0503050000020004" pitchFamily="34" charset="0"/>
            </a:endParaRPr>
          </a:p>
          <a:p>
            <a:pPr marL="285750" indent="-285750">
              <a:buFont typeface="Arial" panose="020B0604020202020204" pitchFamily="34" charset="0"/>
              <a:buChar char="•"/>
            </a:pPr>
            <a:r>
              <a:rPr lang="en-AU" sz="2000" dirty="0">
                <a:solidFill>
                  <a:schemeClr val="bg1"/>
                </a:solidFill>
                <a:latin typeface="Fira Sans" panose="020B0503050000020004" pitchFamily="34" charset="0"/>
              </a:rPr>
              <a:t>Maths and Comp Sci student here at UQ (5</a:t>
            </a:r>
            <a:r>
              <a:rPr lang="en-AU" sz="2000" baseline="30000" dirty="0">
                <a:solidFill>
                  <a:schemeClr val="bg1"/>
                </a:solidFill>
                <a:latin typeface="Fira Sans" panose="020B0503050000020004" pitchFamily="34" charset="0"/>
              </a:rPr>
              <a:t>th</a:t>
            </a:r>
            <a:r>
              <a:rPr lang="en-AU" sz="2000" dirty="0">
                <a:solidFill>
                  <a:schemeClr val="bg1"/>
                </a:solidFill>
                <a:latin typeface="Fira Sans" panose="020B0503050000020004" pitchFamily="34" charset="0"/>
              </a:rPr>
              <a:t> year, wow)</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 tutored COMP3400 last semester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I’m currently writing this slides midnight last night :33333333</a:t>
            </a:r>
          </a:p>
        </p:txBody>
      </p:sp>
    </p:spTree>
    <p:extLst>
      <p:ext uri="{BB962C8B-B14F-4D97-AF65-F5344CB8AC3E}">
        <p14:creationId xmlns:p14="http://schemas.microsoft.com/office/powerpoint/2010/main" val="18143270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What is a combinator?</a:t>
            </a:r>
          </a:p>
        </p:txBody>
      </p:sp>
      <p:sp>
        <p:nvSpPr>
          <p:cNvPr id="3" name="TextBox 2">
            <a:extLst>
              <a:ext uri="{FF2B5EF4-FFF2-40B4-BE49-F238E27FC236}">
                <a16:creationId xmlns:a16="http://schemas.microsoft.com/office/drawing/2014/main" id="{F3FDC3BC-091F-CFCB-D3E3-183F4ED753BC}"/>
              </a:ext>
            </a:extLst>
          </p:cNvPr>
          <p:cNvSpPr txBox="1"/>
          <p:nvPr/>
        </p:nvSpPr>
        <p:spPr>
          <a:xfrm>
            <a:off x="1164535" y="1845578"/>
            <a:ext cx="9862930" cy="1477328"/>
          </a:xfrm>
          <a:prstGeom prst="rect">
            <a:avLst/>
          </a:prstGeom>
          <a:noFill/>
        </p:spPr>
        <p:txBody>
          <a:bodyPr wrap="square" rtlCol="0">
            <a:spAutoFit/>
          </a:bodyPr>
          <a:lstStyle/>
          <a:p>
            <a:pPr marL="285750" indent="-285750">
              <a:buFont typeface="Arial" panose="020B0604020202020204" pitchFamily="34" charset="0"/>
              <a:buChar char="•"/>
            </a:pPr>
            <a:r>
              <a:rPr lang="en-AU" dirty="0">
                <a:solidFill>
                  <a:schemeClr val="bg1"/>
                </a:solidFill>
                <a:latin typeface="Fira Sans" panose="020B0503050000020004" pitchFamily="34" charset="0"/>
              </a:rPr>
              <a:t>A parser is a function that turns strings into stuff</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r>
              <a:rPr lang="en-AU" dirty="0">
                <a:solidFill>
                  <a:schemeClr val="bg1"/>
                </a:solidFill>
                <a:latin typeface="Fira Sans" panose="020B0503050000020004" pitchFamily="34" charset="0"/>
              </a:rPr>
              <a:t>A parser </a:t>
            </a:r>
            <a:r>
              <a:rPr lang="en-AU" b="1" dirty="0">
                <a:solidFill>
                  <a:schemeClr val="bg1"/>
                </a:solidFill>
                <a:latin typeface="Fira Sans" panose="020B0503050000020004" pitchFamily="34" charset="0"/>
              </a:rPr>
              <a:t>combinator</a:t>
            </a:r>
            <a:r>
              <a:rPr lang="en-AU" dirty="0">
                <a:solidFill>
                  <a:schemeClr val="bg1"/>
                </a:solidFill>
                <a:latin typeface="Fira Sans" panose="020B0503050000020004" pitchFamily="34" charset="0"/>
              </a:rPr>
              <a:t> is a function that turns </a:t>
            </a:r>
            <a:r>
              <a:rPr lang="en-AU" b="1" dirty="0">
                <a:solidFill>
                  <a:schemeClr val="bg1"/>
                </a:solidFill>
                <a:latin typeface="Fira Sans" panose="020B0503050000020004" pitchFamily="34" charset="0"/>
              </a:rPr>
              <a:t>parsers</a:t>
            </a:r>
            <a:r>
              <a:rPr lang="en-AU" dirty="0">
                <a:solidFill>
                  <a:schemeClr val="bg1"/>
                </a:solidFill>
                <a:latin typeface="Fira Sans" panose="020B0503050000020004" pitchFamily="34" charset="0"/>
              </a:rPr>
              <a:t> into </a:t>
            </a:r>
            <a:r>
              <a:rPr lang="en-AU" b="1" i="1" dirty="0">
                <a:solidFill>
                  <a:schemeClr val="bg1"/>
                </a:solidFill>
                <a:latin typeface="Fira Sans" panose="020B0503050000020004" pitchFamily="34" charset="0"/>
              </a:rPr>
              <a:t>another parser</a:t>
            </a: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4" name="Rectangle 3">
            <a:extLst>
              <a:ext uri="{FF2B5EF4-FFF2-40B4-BE49-F238E27FC236}">
                <a16:creationId xmlns:a16="http://schemas.microsoft.com/office/drawing/2014/main" id="{3F6DB419-40C3-04BE-4650-B2801905960D}"/>
              </a:ext>
            </a:extLst>
          </p:cNvPr>
          <p:cNvSpPr/>
          <p:nvPr/>
        </p:nvSpPr>
        <p:spPr>
          <a:xfrm>
            <a:off x="4559171" y="3182444"/>
            <a:ext cx="2365696" cy="1014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latin typeface="JetBrains Mono" panose="02000009000000000000" pitchFamily="49" charset="0"/>
                <a:ea typeface="JetBrains Mono" panose="02000009000000000000" pitchFamily="49" charset="0"/>
                <a:cs typeface="JetBrains Mono" panose="02000009000000000000" pitchFamily="49" charset="0"/>
              </a:rPr>
              <a:t>letter</a:t>
            </a:r>
          </a:p>
        </p:txBody>
      </p:sp>
      <p:sp>
        <p:nvSpPr>
          <p:cNvPr id="5" name="TextBox 4">
            <a:extLst>
              <a:ext uri="{FF2B5EF4-FFF2-40B4-BE49-F238E27FC236}">
                <a16:creationId xmlns:a16="http://schemas.microsoft.com/office/drawing/2014/main" id="{741DAB87-D3D7-9800-065F-F2A6C2FDB49E}"/>
              </a:ext>
            </a:extLst>
          </p:cNvPr>
          <p:cNvSpPr txBox="1"/>
          <p:nvPr/>
        </p:nvSpPr>
        <p:spPr>
          <a:xfrm>
            <a:off x="1420443" y="3504879"/>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6" name="Arrow: Right 5">
            <a:extLst>
              <a:ext uri="{FF2B5EF4-FFF2-40B4-BE49-F238E27FC236}">
                <a16:creationId xmlns:a16="http://schemas.microsoft.com/office/drawing/2014/main" id="{B9690355-3998-6DB0-F5C9-47ADEEFDCF2D}"/>
              </a:ext>
            </a:extLst>
          </p:cNvPr>
          <p:cNvSpPr/>
          <p:nvPr/>
        </p:nvSpPr>
        <p:spPr>
          <a:xfrm>
            <a:off x="3204595" y="3458740"/>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Arrow: Right 6">
            <a:extLst>
              <a:ext uri="{FF2B5EF4-FFF2-40B4-BE49-F238E27FC236}">
                <a16:creationId xmlns:a16="http://schemas.microsoft.com/office/drawing/2014/main" id="{7C79C361-3698-1DA5-066F-1A7C3BE8668E}"/>
              </a:ext>
            </a:extLst>
          </p:cNvPr>
          <p:cNvSpPr/>
          <p:nvPr/>
        </p:nvSpPr>
        <p:spPr>
          <a:xfrm>
            <a:off x="7406988" y="3429000"/>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6E6967C4-49A6-86D5-629D-00C8ABF1101C}"/>
              </a:ext>
            </a:extLst>
          </p:cNvPr>
          <p:cNvSpPr txBox="1"/>
          <p:nvPr/>
        </p:nvSpPr>
        <p:spPr>
          <a:xfrm>
            <a:off x="8761564" y="3475139"/>
            <a:ext cx="2496459"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 “bc123”)</a:t>
            </a:r>
          </a:p>
        </p:txBody>
      </p:sp>
      <p:sp>
        <p:nvSpPr>
          <p:cNvPr id="9" name="Arrow: Down 8">
            <a:extLst>
              <a:ext uri="{FF2B5EF4-FFF2-40B4-BE49-F238E27FC236}">
                <a16:creationId xmlns:a16="http://schemas.microsoft.com/office/drawing/2014/main" id="{953D23AF-0EA0-6BA5-4355-712CF5B68216}"/>
              </a:ext>
            </a:extLst>
          </p:cNvPr>
          <p:cNvSpPr/>
          <p:nvPr/>
        </p:nvSpPr>
        <p:spPr>
          <a:xfrm>
            <a:off x="4160204" y="4326270"/>
            <a:ext cx="3246784" cy="1104125"/>
          </a:xfrm>
          <a:prstGeom prst="downArrow">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zeroOrMore</a:t>
            </a:r>
            <a:endParaRPr lang="en-AU" dirty="0">
              <a:latin typeface="JetBrains Mono" panose="02000009000000000000" pitchFamily="49" charset="0"/>
              <a:ea typeface="JetBrains Mono" panose="02000009000000000000" pitchFamily="49" charset="0"/>
              <a:cs typeface="JetBrains Mono" panose="02000009000000000000" pitchFamily="49" charset="0"/>
            </a:endParaRPr>
          </a:p>
        </p:txBody>
      </p:sp>
      <p:sp>
        <p:nvSpPr>
          <p:cNvPr id="10" name="Rectangle 9">
            <a:extLst>
              <a:ext uri="{FF2B5EF4-FFF2-40B4-BE49-F238E27FC236}">
                <a16:creationId xmlns:a16="http://schemas.microsoft.com/office/drawing/2014/main" id="{DFCC6310-22B4-3C22-9372-C00920B7B313}"/>
              </a:ext>
            </a:extLst>
          </p:cNvPr>
          <p:cNvSpPr/>
          <p:nvPr/>
        </p:nvSpPr>
        <p:spPr>
          <a:xfrm>
            <a:off x="4303552" y="5619499"/>
            <a:ext cx="2885813" cy="1014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err="1">
                <a:latin typeface="JetBrains Mono" panose="02000009000000000000" pitchFamily="49" charset="0"/>
                <a:ea typeface="JetBrains Mono" panose="02000009000000000000" pitchFamily="49" charset="0"/>
                <a:cs typeface="JetBrains Mono" panose="02000009000000000000" pitchFamily="49" charset="0"/>
              </a:rPr>
              <a:t>zeroOrMore</a:t>
            </a:r>
            <a:r>
              <a:rPr lang="en-AU" dirty="0">
                <a:latin typeface="JetBrains Mono" panose="02000009000000000000" pitchFamily="49" charset="0"/>
                <a:ea typeface="JetBrains Mono" panose="02000009000000000000" pitchFamily="49" charset="0"/>
                <a:cs typeface="JetBrains Mono" panose="02000009000000000000" pitchFamily="49" charset="0"/>
              </a:rPr>
              <a:t>(letter)</a:t>
            </a:r>
          </a:p>
        </p:txBody>
      </p:sp>
      <p:sp>
        <p:nvSpPr>
          <p:cNvPr id="11" name="TextBox 10">
            <a:extLst>
              <a:ext uri="{FF2B5EF4-FFF2-40B4-BE49-F238E27FC236}">
                <a16:creationId xmlns:a16="http://schemas.microsoft.com/office/drawing/2014/main" id="{8AF23EE5-2BFF-234B-F0C7-029491199188}"/>
              </a:ext>
            </a:extLst>
          </p:cNvPr>
          <p:cNvSpPr txBox="1"/>
          <p:nvPr/>
        </p:nvSpPr>
        <p:spPr>
          <a:xfrm>
            <a:off x="1420443" y="5941934"/>
            <a:ext cx="1883952"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“abc123”</a:t>
            </a:r>
          </a:p>
        </p:txBody>
      </p:sp>
      <p:sp>
        <p:nvSpPr>
          <p:cNvPr id="12" name="Arrow: Right 11">
            <a:extLst>
              <a:ext uri="{FF2B5EF4-FFF2-40B4-BE49-F238E27FC236}">
                <a16:creationId xmlns:a16="http://schemas.microsoft.com/office/drawing/2014/main" id="{A1B46CC3-5F4E-9328-A77D-9FABA722F732}"/>
              </a:ext>
            </a:extLst>
          </p:cNvPr>
          <p:cNvSpPr/>
          <p:nvPr/>
        </p:nvSpPr>
        <p:spPr>
          <a:xfrm>
            <a:off x="3204595" y="5895795"/>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Arrow: Right 12">
            <a:extLst>
              <a:ext uri="{FF2B5EF4-FFF2-40B4-BE49-F238E27FC236}">
                <a16:creationId xmlns:a16="http://schemas.microsoft.com/office/drawing/2014/main" id="{B11B8F85-573A-FE60-9BAC-46633993A862}"/>
              </a:ext>
            </a:extLst>
          </p:cNvPr>
          <p:cNvSpPr/>
          <p:nvPr/>
        </p:nvSpPr>
        <p:spPr>
          <a:xfrm>
            <a:off x="7406988" y="5866055"/>
            <a:ext cx="872455" cy="461610"/>
          </a:xfrm>
          <a:prstGeom prst="right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D0C6965D-E0B8-FDCE-AFE4-8675F85E6744}"/>
              </a:ext>
            </a:extLst>
          </p:cNvPr>
          <p:cNvSpPr txBox="1"/>
          <p:nvPr/>
        </p:nvSpPr>
        <p:spPr>
          <a:xfrm>
            <a:off x="8422547" y="5912194"/>
            <a:ext cx="3707934" cy="369332"/>
          </a:xfrm>
          <a:prstGeom prst="rect">
            <a:avLst/>
          </a:prstGeom>
          <a:noFill/>
        </p:spPr>
        <p:txBody>
          <a:bodyPr wrap="square" rtlCol="0">
            <a:spAutoFit/>
          </a:bodyPr>
          <a:lstStyle/>
          <a:p>
            <a:r>
              <a:rPr lang="en-AU"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 ‘b’, ‘c’], “123”)</a:t>
            </a:r>
          </a:p>
        </p:txBody>
      </p:sp>
    </p:spTree>
    <p:extLst>
      <p:ext uri="{BB962C8B-B14F-4D97-AF65-F5344CB8AC3E}">
        <p14:creationId xmlns:p14="http://schemas.microsoft.com/office/powerpoint/2010/main" val="32089088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Meet the combinators – </a:t>
            </a:r>
            <a:r>
              <a:rPr lang="en-AU" dirty="0" err="1">
                <a:solidFill>
                  <a:schemeClr val="bg1"/>
                </a:solidFill>
                <a:latin typeface="Fira Sans" panose="020B0503050000020004" pitchFamily="34" charset="0"/>
              </a:rPr>
              <a:t>zeroOrMore</a:t>
            </a:r>
            <a:r>
              <a:rPr lang="en-AU" dirty="0">
                <a:solidFill>
                  <a:schemeClr val="bg1"/>
                </a:solidFill>
                <a:latin typeface="Fira Sans" panose="020B0503050000020004" pitchFamily="34" charset="0"/>
              </a:rPr>
              <a:t> (aka many0)</a:t>
            </a:r>
          </a:p>
        </p:txBody>
      </p:sp>
      <p:sp>
        <p:nvSpPr>
          <p:cNvPr id="5" name="TextBox 4">
            <a:extLst>
              <a:ext uri="{FF2B5EF4-FFF2-40B4-BE49-F238E27FC236}">
                <a16:creationId xmlns:a16="http://schemas.microsoft.com/office/drawing/2014/main" id="{E3D8FF61-200A-330A-AA9B-64E0D4B51728}"/>
              </a:ext>
            </a:extLst>
          </p:cNvPr>
          <p:cNvSpPr txBox="1"/>
          <p:nvPr/>
        </p:nvSpPr>
        <p:spPr>
          <a:xfrm>
            <a:off x="1780563" y="1371632"/>
            <a:ext cx="9360017" cy="5170646"/>
          </a:xfrm>
          <a:prstGeom prst="rect">
            <a:avLst/>
          </a:prstGeom>
          <a:noFill/>
        </p:spPr>
        <p:txBody>
          <a:bodyPr wrap="square">
            <a:spAutoFit/>
          </a:bodyPr>
          <a:lstStyle/>
          <a:p>
            <a:r>
              <a:rPr lang="en-AU" sz="1600" b="0" dirty="0">
                <a:solidFill>
                  <a:srgbClr val="7DCFFF"/>
                </a:solidFill>
                <a:effectLst/>
                <a:latin typeface="JetBrains Mono Regular" panose="02000009000000000000" pitchFamily="49" charset="0"/>
              </a:rPr>
              <a:t>export</a:t>
            </a:r>
            <a:r>
              <a:rPr lang="en-AU" sz="1600" b="0" dirty="0">
                <a:solidFill>
                  <a:srgbClr val="C0CA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function</a:t>
            </a:r>
            <a:r>
              <a:rPr lang="en-AU" sz="1600" b="0" dirty="0">
                <a:solidFill>
                  <a:srgbClr val="C0CAF5"/>
                </a:solidFill>
                <a:effectLst/>
                <a:latin typeface="JetBrains Mono Regular" panose="02000009000000000000" pitchFamily="49" charset="0"/>
              </a:rPr>
              <a:t> </a:t>
            </a:r>
            <a:r>
              <a:rPr lang="en-AU" sz="1600" b="0" dirty="0" err="1">
                <a:solidFill>
                  <a:srgbClr val="7AA2F7"/>
                </a:solidFill>
                <a:effectLst/>
                <a:latin typeface="JetBrains Mono Regular" panose="02000009000000000000" pitchFamily="49" charset="0"/>
              </a:rPr>
              <a:t>zeroOrMore</a:t>
            </a:r>
            <a:r>
              <a:rPr lang="en-AU" sz="1600" b="0" dirty="0">
                <a:solidFill>
                  <a:srgbClr val="9ABDF5"/>
                </a:solidFill>
                <a:effectLst/>
                <a:latin typeface="JetBrains Mono Regular" panose="02000009000000000000" pitchFamily="49" charset="0"/>
              </a:rPr>
              <a:t>(</a:t>
            </a:r>
            <a:r>
              <a:rPr lang="en-AU" sz="1600" b="0" dirty="0">
                <a:solidFill>
                  <a:srgbClr val="E0AF68"/>
                </a:solidFill>
                <a:effectLst/>
                <a:latin typeface="JetBrains Mono Regular" panose="02000009000000000000" pitchFamily="49" charset="0"/>
              </a:rPr>
              <a:t>parser</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 </a:t>
            </a:r>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r>
              <a:rPr lang="en-AU" sz="1600" b="0" dirty="0">
                <a:solidFill>
                  <a:srgbClr val="E0AF68"/>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=&gt;</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i="1" dirty="0">
                <a:solidFill>
                  <a:srgbClr val="9D7CD8"/>
                </a:solidFill>
                <a:effectLst/>
                <a:latin typeface="JetBrains Mono Regular" panose="02000009000000000000" pitchFamily="49" charset="0"/>
              </a:rPr>
              <a:t>let</a:t>
            </a: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res</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while</a:t>
            </a:r>
            <a:r>
              <a:rPr lang="en-AU" sz="1600" b="0" dirty="0">
                <a:solidFill>
                  <a:srgbClr val="9ABDF5"/>
                </a:solidFill>
                <a:effectLst/>
                <a:latin typeface="JetBrains Mono Regular" panose="02000009000000000000" pitchFamily="49" charset="0"/>
              </a:rPr>
              <a:t> (</a:t>
            </a:r>
            <a:r>
              <a:rPr lang="en-AU" sz="1600" b="0" dirty="0">
                <a:solidFill>
                  <a:srgbClr val="FF9E64"/>
                </a:solidFill>
                <a:effectLst/>
                <a:latin typeface="JetBrains Mono Regular" panose="02000009000000000000" pitchFamily="49" charset="0"/>
              </a:rPr>
              <a:t>true</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try</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7AA2F7"/>
                </a:solidFill>
                <a:effectLst/>
                <a:latin typeface="JetBrains Mono Regular" panose="02000009000000000000" pitchFamily="49" charset="0"/>
              </a:rPr>
              <a:t>parser</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input</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err="1">
                <a:solidFill>
                  <a:srgbClr val="C0CAF5"/>
                </a:solidFill>
                <a:effectLst/>
                <a:latin typeface="JetBrains Mono Regular" panose="02000009000000000000" pitchFamily="49" charset="0"/>
              </a:rPr>
              <a:t>res</a:t>
            </a:r>
            <a:r>
              <a:rPr lang="en-AU" sz="1600" b="0" dirty="0" err="1">
                <a:solidFill>
                  <a:srgbClr val="89DDFF"/>
                </a:solidFill>
                <a:effectLst/>
                <a:latin typeface="JetBrains Mono Regular" panose="02000009000000000000" pitchFamily="49" charset="0"/>
              </a:rPr>
              <a:t>.</a:t>
            </a:r>
            <a:r>
              <a:rPr lang="en-AU" sz="1600" b="0" dirty="0" err="1">
                <a:solidFill>
                  <a:srgbClr val="7AA2F7"/>
                </a:solidFill>
                <a:effectLst/>
                <a:latin typeface="JetBrains Mono Regular" panose="02000009000000000000" pitchFamily="49" charset="0"/>
              </a:rPr>
              <a:t>push</a:t>
            </a:r>
            <a:r>
              <a:rPr lang="en-AU" sz="1600" b="0" dirty="0">
                <a:solidFill>
                  <a:srgbClr val="9ABDF5"/>
                </a:solidFill>
                <a:effectLst/>
                <a:latin typeface="JetBrains Mono Regular" panose="02000009000000000000" pitchFamily="49" charset="0"/>
              </a:rPr>
              <a:t>(</a:t>
            </a:r>
            <a:r>
              <a:rPr lang="en-AU" sz="1600" b="0" dirty="0">
                <a:solidFill>
                  <a:srgbClr val="C0CAF5"/>
                </a:solidFill>
                <a:effectLst/>
                <a:latin typeface="JetBrains Mono Regular" panose="02000009000000000000" pitchFamily="49" charset="0"/>
              </a:rPr>
              <a:t>value</a:t>
            </a:r>
            <a:r>
              <a:rPr lang="en-AU" sz="1600" b="0" dirty="0">
                <a:solidFill>
                  <a:srgbClr val="9ABDF5"/>
                </a:solidFill>
                <a:effectLst/>
                <a:latin typeface="JetBrains Mono Regular" panose="02000009000000000000" pitchFamily="49" charset="0"/>
              </a:rPr>
              <a:t>)</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 </a:t>
            </a:r>
            <a:r>
              <a:rPr lang="en-AU" sz="1600" b="0" dirty="0">
                <a:solidFill>
                  <a:srgbClr val="BB9AF7"/>
                </a:solidFill>
                <a:effectLst/>
                <a:latin typeface="JetBrains Mono Regular" panose="02000009000000000000" pitchFamily="49" charset="0"/>
              </a:rPr>
              <a:t>catch</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BB9AF7"/>
                </a:solidFill>
                <a:effectLst/>
                <a:latin typeface="JetBrains Mono Regular" panose="02000009000000000000" pitchFamily="49" charset="0"/>
              </a:rPr>
              <a:t>break</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br>
              <a:rPr lang="en-AU" sz="1600" b="0" dirty="0">
                <a:solidFill>
                  <a:srgbClr val="A9B1D6"/>
                </a:solidFill>
                <a:effectLst/>
                <a:latin typeface="JetBrains Mono Regular" panose="02000009000000000000" pitchFamily="49" charset="0"/>
              </a:rPr>
            </a:br>
            <a:r>
              <a:rPr lang="en-AU" sz="1600" b="0" dirty="0">
                <a:solidFill>
                  <a:srgbClr val="9ABDF5"/>
                </a:solidFill>
                <a:effectLst/>
                <a:latin typeface="JetBrains Mono Regular" panose="02000009000000000000" pitchFamily="49" charset="0"/>
              </a:rPr>
              <a:t>        </a:t>
            </a:r>
            <a:r>
              <a:rPr lang="en-AU" sz="1600" b="0" i="1" dirty="0">
                <a:solidFill>
                  <a:srgbClr val="BB9AF7"/>
                </a:solidFill>
                <a:effectLst/>
                <a:latin typeface="JetBrains Mono Regular" panose="02000009000000000000" pitchFamily="49" charset="0"/>
              </a:rPr>
              <a:t>return</a:t>
            </a:r>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73DACA"/>
                </a:solidFill>
                <a:effectLst/>
                <a:latin typeface="JetBrains Mono Regular" panose="02000009000000000000" pitchFamily="49" charset="0"/>
              </a:rPr>
              <a:t>value</a:t>
            </a:r>
            <a:r>
              <a:rPr lang="en-AU" sz="1600" b="0" dirty="0">
                <a:solidFill>
                  <a:srgbClr val="89DDFF"/>
                </a:solidFill>
                <a:effectLst/>
                <a:latin typeface="JetBrains Mono Regular" panose="02000009000000000000" pitchFamily="49" charset="0"/>
              </a:rPr>
              <a:t>:</a:t>
            </a:r>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res</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C0CAF5"/>
                </a:solidFill>
                <a:effectLst/>
                <a:latin typeface="JetBrains Mono Regular" panose="02000009000000000000" pitchFamily="49" charset="0"/>
              </a:rPr>
              <a:t>input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r>
              <a:rPr lang="en-AU" sz="1600" b="0" dirty="0">
                <a:solidFill>
                  <a:srgbClr val="89DDFF"/>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    }</a:t>
            </a:r>
            <a:endParaRPr lang="en-AU" sz="1600" b="0" dirty="0">
              <a:solidFill>
                <a:srgbClr val="A9B1D6"/>
              </a:solidFill>
              <a:effectLst/>
              <a:latin typeface="JetBrains Mono Regular" panose="02000009000000000000" pitchFamily="49" charset="0"/>
            </a:endParaRPr>
          </a:p>
          <a:p>
            <a:r>
              <a:rPr lang="en-AU" sz="1600" b="0" dirty="0">
                <a:solidFill>
                  <a:srgbClr val="9ABDF5"/>
                </a:solidFill>
                <a:effectLst/>
                <a:latin typeface="JetBrains Mono Regular" panose="02000009000000000000" pitchFamily="49" charset="0"/>
              </a:rPr>
              <a:t>}</a:t>
            </a:r>
            <a:endParaRPr lang="en-AU" sz="1600"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5260315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seq - A combinator for parsing sequences</a:t>
            </a:r>
          </a:p>
        </p:txBody>
      </p:sp>
      <p:sp>
        <p:nvSpPr>
          <p:cNvPr id="5" name="TextBox 4">
            <a:extLst>
              <a:ext uri="{FF2B5EF4-FFF2-40B4-BE49-F238E27FC236}">
                <a16:creationId xmlns:a16="http://schemas.microsoft.com/office/drawing/2014/main" id="{6D9B5EC4-B164-42A8-7052-1E1E483E0C00}"/>
              </a:ext>
            </a:extLst>
          </p:cNvPr>
          <p:cNvSpPr txBox="1"/>
          <p:nvPr/>
        </p:nvSpPr>
        <p:spPr>
          <a:xfrm>
            <a:off x="3005112" y="1859339"/>
            <a:ext cx="6094602" cy="3139321"/>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&gt; letter("ab")</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"a", input: "b"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integer("12")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12, input: ""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seq(letter, integer)("a12")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["a", 12], input: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seq(letter, integer)("ab12")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error - not all parsers succeeded</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8231515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seq - A combinator for parsing sequences</a:t>
            </a:r>
          </a:p>
        </p:txBody>
      </p:sp>
      <p:sp>
        <p:nvSpPr>
          <p:cNvPr id="3" name="TextBox 2">
            <a:extLst>
              <a:ext uri="{FF2B5EF4-FFF2-40B4-BE49-F238E27FC236}">
                <a16:creationId xmlns:a16="http://schemas.microsoft.com/office/drawing/2014/main" id="{F3FDC3BC-091F-CFCB-D3E3-183F4ED753BC}"/>
              </a:ext>
            </a:extLst>
          </p:cNvPr>
          <p:cNvSpPr txBox="1"/>
          <p:nvPr/>
        </p:nvSpPr>
        <p:spPr>
          <a:xfrm>
            <a:off x="1077362" y="5763237"/>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With this function, a grammar like “letter integer” can be parsed by “seq(letter, integer)”.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5" name="TextBox 4">
            <a:extLst>
              <a:ext uri="{FF2B5EF4-FFF2-40B4-BE49-F238E27FC236}">
                <a16:creationId xmlns:a16="http://schemas.microsoft.com/office/drawing/2014/main" id="{6D9B5EC4-B164-42A8-7052-1E1E483E0C00}"/>
              </a:ext>
            </a:extLst>
          </p:cNvPr>
          <p:cNvSpPr txBox="1"/>
          <p:nvPr/>
        </p:nvSpPr>
        <p:spPr>
          <a:xfrm>
            <a:off x="3005112" y="1859339"/>
            <a:ext cx="6094602" cy="3139321"/>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&gt; letter("ab")</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"a", input: "b"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integer("12")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12, input: ""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seq(letter, integer)("a12")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["a", 12], input: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seq(letter, integer)("ab12")</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error - not all parsers succeeded</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852043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Implementing seq</a:t>
            </a:r>
          </a:p>
        </p:txBody>
      </p:sp>
      <p:sp>
        <p:nvSpPr>
          <p:cNvPr id="6" name="TextBox 5">
            <a:extLst>
              <a:ext uri="{FF2B5EF4-FFF2-40B4-BE49-F238E27FC236}">
                <a16:creationId xmlns:a16="http://schemas.microsoft.com/office/drawing/2014/main" id="{71FA2CCF-CEF7-A03F-D5C2-B004B14A927E}"/>
              </a:ext>
            </a:extLst>
          </p:cNvPr>
          <p:cNvSpPr txBox="1"/>
          <p:nvPr/>
        </p:nvSpPr>
        <p:spPr>
          <a:xfrm>
            <a:off x="1574414" y="1567335"/>
            <a:ext cx="8190832" cy="4524315"/>
          </a:xfrm>
          <a:prstGeom prst="rect">
            <a:avLst/>
          </a:prstGeom>
          <a:noFill/>
        </p:spPr>
        <p:txBody>
          <a:bodyPr wrap="square">
            <a:spAutoFit/>
          </a:bodyPr>
          <a:lstStyle/>
          <a:p>
            <a:r>
              <a:rPr lang="en-AU" b="0" dirty="0">
                <a:solidFill>
                  <a:srgbClr val="7DCFFF"/>
                </a:solidFill>
                <a:effectLst/>
                <a:latin typeface="JetBrains Mono Regular" panose="02000009000000000000" pitchFamily="49" charset="0"/>
              </a:rPr>
              <a:t>export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seq</a:t>
            </a:r>
            <a:r>
              <a:rPr lang="en-AU" b="0" dirty="0">
                <a:solidFill>
                  <a:srgbClr val="9ABDF5"/>
                </a:solidFill>
                <a:effectLst/>
                <a:latin typeface="JetBrains Mono Regular" panose="02000009000000000000" pitchFamily="49" charset="0"/>
              </a:rPr>
              <a:t>(</a:t>
            </a:r>
            <a:r>
              <a:rPr lang="en-AU" b="1" dirty="0">
                <a:solidFill>
                  <a:srgbClr val="F7768E"/>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=&gt;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res</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for</a:t>
            </a:r>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of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err="1">
                <a:solidFill>
                  <a:srgbClr val="C0CAF5"/>
                </a:solidFill>
                <a:effectLst/>
                <a:latin typeface="JetBrains Mono Regular" panose="02000009000000000000" pitchFamily="49" charset="0"/>
              </a:rPr>
              <a:t>res</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push</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res</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1147863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Implementing seq</a:t>
            </a:r>
          </a:p>
        </p:txBody>
      </p:sp>
      <p:sp>
        <p:nvSpPr>
          <p:cNvPr id="4" name="TextBox 3">
            <a:extLst>
              <a:ext uri="{FF2B5EF4-FFF2-40B4-BE49-F238E27FC236}">
                <a16:creationId xmlns:a16="http://schemas.microsoft.com/office/drawing/2014/main" id="{D21689F8-B001-F51A-ED51-59741670B5BF}"/>
              </a:ext>
            </a:extLst>
          </p:cNvPr>
          <p:cNvSpPr txBox="1"/>
          <p:nvPr/>
        </p:nvSpPr>
        <p:spPr>
          <a:xfrm>
            <a:off x="618069" y="1642836"/>
            <a:ext cx="8190832" cy="4524315"/>
          </a:xfrm>
          <a:prstGeom prst="rect">
            <a:avLst/>
          </a:prstGeom>
          <a:noFill/>
        </p:spPr>
        <p:txBody>
          <a:bodyPr wrap="square">
            <a:spAutoFit/>
          </a:bodyPr>
          <a:lstStyle/>
          <a:p>
            <a:r>
              <a:rPr lang="en-AU" b="0" dirty="0">
                <a:solidFill>
                  <a:srgbClr val="7DCFFF"/>
                </a:solidFill>
                <a:effectLst/>
                <a:latin typeface="JetBrains Mono Regular" panose="02000009000000000000" pitchFamily="49" charset="0"/>
              </a:rPr>
              <a:t>export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seq</a:t>
            </a:r>
            <a:r>
              <a:rPr lang="en-AU" b="0" dirty="0">
                <a:solidFill>
                  <a:srgbClr val="9ABDF5"/>
                </a:solidFill>
                <a:effectLst/>
                <a:latin typeface="JetBrains Mono Regular" panose="02000009000000000000" pitchFamily="49" charset="0"/>
              </a:rPr>
              <a:t>(</a:t>
            </a:r>
            <a:r>
              <a:rPr lang="en-AU" b="1" dirty="0">
                <a:solidFill>
                  <a:srgbClr val="F7768E"/>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=&gt;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res</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for</a:t>
            </a:r>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of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err="1">
                <a:solidFill>
                  <a:srgbClr val="C0CAF5"/>
                </a:solidFill>
                <a:effectLst/>
                <a:latin typeface="JetBrains Mono Regular" panose="02000009000000000000" pitchFamily="49" charset="0"/>
              </a:rPr>
              <a:t>res</a:t>
            </a:r>
            <a:r>
              <a:rPr lang="en-AU" b="0" dirty="0" err="1">
                <a:solidFill>
                  <a:srgbClr val="89DDFF"/>
                </a:solidFill>
                <a:effectLst/>
                <a:latin typeface="JetBrains Mono Regular" panose="02000009000000000000" pitchFamily="49" charset="0"/>
              </a:rPr>
              <a:t>.</a:t>
            </a:r>
            <a:r>
              <a:rPr lang="en-AU" b="0" dirty="0" err="1">
                <a:solidFill>
                  <a:srgbClr val="7AA2F7"/>
                </a:solidFill>
                <a:effectLst/>
                <a:latin typeface="JetBrains Mono Regular" panose="02000009000000000000" pitchFamily="49" charset="0"/>
              </a:rPr>
              <a:t>push</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value</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73DACA"/>
                </a:solidFill>
                <a:effectLst/>
                <a:latin typeface="JetBrains Mono Regular" panose="02000009000000000000" pitchFamily="49" charset="0"/>
              </a:rPr>
              <a:t>value</a:t>
            </a:r>
            <a:r>
              <a:rPr lang="en-AU" b="0" dirty="0">
                <a:solidFill>
                  <a:srgbClr val="89DDFF"/>
                </a:solidFill>
                <a:effectLst/>
                <a:latin typeface="JetBrains Mono Regular" panose="02000009000000000000" pitchFamily="49" charset="0"/>
              </a:rPr>
              <a:t>:</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res</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input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
        <p:nvSpPr>
          <p:cNvPr id="3" name="Speech Bubble: Rectangle 2">
            <a:extLst>
              <a:ext uri="{FF2B5EF4-FFF2-40B4-BE49-F238E27FC236}">
                <a16:creationId xmlns:a16="http://schemas.microsoft.com/office/drawing/2014/main" id="{9BD0D86E-6CCF-8231-31F1-8F18FFA09781}"/>
              </a:ext>
            </a:extLst>
          </p:cNvPr>
          <p:cNvSpPr/>
          <p:nvPr/>
        </p:nvSpPr>
        <p:spPr>
          <a:xfrm>
            <a:off x="7272471" y="1768978"/>
            <a:ext cx="4836920" cy="5563313"/>
          </a:xfrm>
          <a:prstGeom prst="wedgeRectCallout">
            <a:avLst>
              <a:gd name="adj1" fmla="val -56156"/>
              <a:gd name="adj2" fmla="val 179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AU" dirty="0"/>
          </a:p>
        </p:txBody>
      </p:sp>
      <p:pic>
        <p:nvPicPr>
          <p:cNvPr id="5" name="Picture 4" descr="A cartoon of a child with a surprised expression&#10;&#10;Description automatically generated">
            <a:extLst>
              <a:ext uri="{FF2B5EF4-FFF2-40B4-BE49-F238E27FC236}">
                <a16:creationId xmlns:a16="http://schemas.microsoft.com/office/drawing/2014/main" id="{55C6B2DD-C1BD-D8B2-4884-4D868AD71F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4968001" y="4550634"/>
            <a:ext cx="2438129" cy="2648499"/>
          </a:xfrm>
          <a:prstGeom prst="rect">
            <a:avLst/>
          </a:prstGeom>
        </p:spPr>
      </p:pic>
      <p:sp>
        <p:nvSpPr>
          <p:cNvPr id="6" name="TextBox 5">
            <a:extLst>
              <a:ext uri="{FF2B5EF4-FFF2-40B4-BE49-F238E27FC236}">
                <a16:creationId xmlns:a16="http://schemas.microsoft.com/office/drawing/2014/main" id="{B947754E-E4A6-7B7E-93F9-6A147E7732C8}"/>
              </a:ext>
            </a:extLst>
          </p:cNvPr>
          <p:cNvSpPr txBox="1"/>
          <p:nvPr/>
        </p:nvSpPr>
        <p:spPr>
          <a:xfrm>
            <a:off x="7802562" y="2150667"/>
            <a:ext cx="3818526" cy="2031325"/>
          </a:xfrm>
          <a:prstGeom prst="rect">
            <a:avLst/>
          </a:prstGeom>
          <a:noFill/>
        </p:spPr>
        <p:txBody>
          <a:bodyPr wrap="square" rtlCol="0">
            <a:spAutoFit/>
          </a:bodyPr>
          <a:lstStyle/>
          <a:p>
            <a:r>
              <a:rPr lang="en-AU" dirty="0">
                <a:latin typeface="Fira Sans" panose="020B0503050000020004" pitchFamily="34" charset="0"/>
              </a:rPr>
              <a:t>This “…” syntax allows for a variable number of function arguments.</a:t>
            </a:r>
          </a:p>
          <a:p>
            <a:endParaRPr lang="en-AU" dirty="0">
              <a:latin typeface="Fira Sans" panose="020B0503050000020004" pitchFamily="34" charset="0"/>
            </a:endParaRPr>
          </a:p>
          <a:p>
            <a:r>
              <a:rPr lang="en-AU" dirty="0">
                <a:latin typeface="Fira Sans" panose="020B0503050000020004" pitchFamily="34" charset="0"/>
              </a:rPr>
              <a:t>It just means we can write</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8" name="TextBox 7">
            <a:extLst>
              <a:ext uri="{FF2B5EF4-FFF2-40B4-BE49-F238E27FC236}">
                <a16:creationId xmlns:a16="http://schemas.microsoft.com/office/drawing/2014/main" id="{D6C1695D-9ED2-D758-BE40-9DFBC8FE4D83}"/>
              </a:ext>
            </a:extLst>
          </p:cNvPr>
          <p:cNvSpPr txBox="1"/>
          <p:nvPr/>
        </p:nvSpPr>
        <p:spPr>
          <a:xfrm>
            <a:off x="7820637" y="3904993"/>
            <a:ext cx="6094602" cy="369332"/>
          </a:xfrm>
          <a:prstGeom prst="rect">
            <a:avLst/>
          </a:prstGeom>
          <a:noFill/>
        </p:spPr>
        <p:txBody>
          <a:bodyPr wrap="square">
            <a:spAutoFit/>
          </a:bodyPr>
          <a:lstStyle/>
          <a:p>
            <a:r>
              <a:rPr lang="en-AU" b="0" dirty="0">
                <a:solidFill>
                  <a:srgbClr val="1D8991"/>
                </a:solidFill>
                <a:effectLst/>
                <a:latin typeface="JetBrains Mono Regular" panose="02000009000000000000" pitchFamily="49" charset="0"/>
              </a:rPr>
              <a:t>seq</a:t>
            </a:r>
            <a:r>
              <a:rPr lang="en-AU" b="0" dirty="0">
                <a:solidFill>
                  <a:srgbClr val="DC3318"/>
                </a:solidFill>
                <a:effectLst/>
                <a:latin typeface="JetBrains Mono Regular" panose="02000009000000000000" pitchFamily="49" charset="0"/>
              </a:rPr>
              <a:t>(</a:t>
            </a:r>
            <a:r>
              <a:rPr lang="en-AU" b="0" dirty="0">
                <a:solidFill>
                  <a:srgbClr val="DA103F"/>
                </a:solidFill>
                <a:effectLst/>
                <a:latin typeface="JetBrains Mono Regular" panose="02000009000000000000" pitchFamily="49" charset="0"/>
              </a:rPr>
              <a:t>letter</a:t>
            </a:r>
            <a:r>
              <a:rPr lang="en-AU" b="0" dirty="0">
                <a:solidFill>
                  <a:srgbClr val="333333"/>
                </a:solidFill>
                <a:effectLst/>
                <a:latin typeface="JetBrains Mono Regular" panose="02000009000000000000" pitchFamily="49" charset="0"/>
              </a:rPr>
              <a:t>,</a:t>
            </a:r>
            <a:r>
              <a:rPr lang="en-AU" b="0" dirty="0">
                <a:solidFill>
                  <a:srgbClr val="DC3318"/>
                </a:solidFill>
                <a:effectLst/>
                <a:latin typeface="JetBrains Mono Regular" panose="02000009000000000000" pitchFamily="49" charset="0"/>
              </a:rPr>
              <a:t> </a:t>
            </a:r>
            <a:r>
              <a:rPr lang="en-AU" b="0" dirty="0">
                <a:solidFill>
                  <a:srgbClr val="DA103F"/>
                </a:solidFill>
                <a:effectLst/>
                <a:latin typeface="JetBrains Mono Regular" panose="02000009000000000000" pitchFamily="49" charset="0"/>
              </a:rPr>
              <a:t>integer</a:t>
            </a:r>
            <a:r>
              <a:rPr lang="en-AU" b="0" dirty="0">
                <a:solidFill>
                  <a:srgbClr val="DC3318"/>
                </a:solidFill>
                <a:effectLst/>
                <a:latin typeface="JetBrains Mono Regular" panose="02000009000000000000" pitchFamily="49" charset="0"/>
              </a:rPr>
              <a:t>)</a:t>
            </a:r>
            <a:endParaRPr lang="en-AU" b="0" dirty="0">
              <a:solidFill>
                <a:srgbClr val="333333"/>
              </a:solidFill>
              <a:effectLst/>
              <a:latin typeface="JetBrains Mono Regular" panose="02000009000000000000" pitchFamily="49" charset="0"/>
            </a:endParaRPr>
          </a:p>
        </p:txBody>
      </p:sp>
      <p:sp>
        <p:nvSpPr>
          <p:cNvPr id="9" name="TextBox 8">
            <a:extLst>
              <a:ext uri="{FF2B5EF4-FFF2-40B4-BE49-F238E27FC236}">
                <a16:creationId xmlns:a16="http://schemas.microsoft.com/office/drawing/2014/main" id="{1B147381-67AA-B946-C69C-8AB87B079009}"/>
              </a:ext>
            </a:extLst>
          </p:cNvPr>
          <p:cNvSpPr txBox="1"/>
          <p:nvPr/>
        </p:nvSpPr>
        <p:spPr>
          <a:xfrm>
            <a:off x="7820637" y="4631725"/>
            <a:ext cx="3818526" cy="923330"/>
          </a:xfrm>
          <a:prstGeom prst="rect">
            <a:avLst/>
          </a:prstGeom>
          <a:noFill/>
        </p:spPr>
        <p:txBody>
          <a:bodyPr wrap="square" rtlCol="0">
            <a:spAutoFit/>
          </a:bodyPr>
          <a:lstStyle/>
          <a:p>
            <a:r>
              <a:rPr lang="en-AU" dirty="0">
                <a:latin typeface="Fira Sans" panose="020B0503050000020004" pitchFamily="34" charset="0"/>
              </a:rPr>
              <a:t>Instead of </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
        <p:nvSpPr>
          <p:cNvPr id="11" name="TextBox 10">
            <a:extLst>
              <a:ext uri="{FF2B5EF4-FFF2-40B4-BE49-F238E27FC236}">
                <a16:creationId xmlns:a16="http://schemas.microsoft.com/office/drawing/2014/main" id="{2101F5B8-3990-7939-41E4-B5F3A11C9654}"/>
              </a:ext>
            </a:extLst>
          </p:cNvPr>
          <p:cNvSpPr txBox="1"/>
          <p:nvPr/>
        </p:nvSpPr>
        <p:spPr>
          <a:xfrm>
            <a:off x="7798263" y="5370389"/>
            <a:ext cx="6956276" cy="369332"/>
          </a:xfrm>
          <a:prstGeom prst="rect">
            <a:avLst/>
          </a:prstGeom>
          <a:noFill/>
        </p:spPr>
        <p:txBody>
          <a:bodyPr wrap="square">
            <a:spAutoFit/>
          </a:bodyPr>
          <a:lstStyle/>
          <a:p>
            <a:r>
              <a:rPr lang="en-AU" b="0" dirty="0">
                <a:solidFill>
                  <a:srgbClr val="1D8991"/>
                </a:solidFill>
                <a:effectLst/>
                <a:latin typeface="JetBrains Mono Regular" panose="02000009000000000000" pitchFamily="49" charset="0"/>
              </a:rPr>
              <a:t>seq</a:t>
            </a:r>
            <a:r>
              <a:rPr lang="en-AU" b="0" dirty="0">
                <a:solidFill>
                  <a:srgbClr val="DC3318"/>
                </a:solidFill>
                <a:effectLst/>
                <a:latin typeface="JetBrains Mono Regular" panose="02000009000000000000" pitchFamily="49" charset="0"/>
              </a:rPr>
              <a:t>([</a:t>
            </a:r>
            <a:r>
              <a:rPr lang="en-AU" b="0" dirty="0">
                <a:solidFill>
                  <a:srgbClr val="DA103F"/>
                </a:solidFill>
                <a:effectLst/>
                <a:latin typeface="JetBrains Mono Regular" panose="02000009000000000000" pitchFamily="49" charset="0"/>
              </a:rPr>
              <a:t>letter</a:t>
            </a:r>
            <a:r>
              <a:rPr lang="en-AU" b="0" dirty="0">
                <a:solidFill>
                  <a:srgbClr val="333333"/>
                </a:solidFill>
                <a:effectLst/>
                <a:latin typeface="JetBrains Mono Regular" panose="02000009000000000000" pitchFamily="49" charset="0"/>
              </a:rPr>
              <a:t>,</a:t>
            </a:r>
            <a:r>
              <a:rPr lang="en-AU" b="0" dirty="0">
                <a:solidFill>
                  <a:srgbClr val="DC3318"/>
                </a:solidFill>
                <a:effectLst/>
                <a:latin typeface="JetBrains Mono Regular" panose="02000009000000000000" pitchFamily="49" charset="0"/>
              </a:rPr>
              <a:t> </a:t>
            </a:r>
            <a:r>
              <a:rPr lang="en-AU" b="0" dirty="0">
                <a:solidFill>
                  <a:srgbClr val="DA103F"/>
                </a:solidFill>
                <a:effectLst/>
                <a:latin typeface="JetBrains Mono Regular" panose="02000009000000000000" pitchFamily="49" charset="0"/>
              </a:rPr>
              <a:t>integer</a:t>
            </a:r>
            <a:r>
              <a:rPr lang="en-AU" b="0" dirty="0">
                <a:solidFill>
                  <a:srgbClr val="DC3318"/>
                </a:solidFill>
                <a:effectLst/>
                <a:latin typeface="JetBrains Mono Regular" panose="02000009000000000000" pitchFamily="49" charset="0"/>
              </a:rPr>
              <a:t>])</a:t>
            </a:r>
            <a:endParaRPr lang="en-AU" b="0" dirty="0">
              <a:solidFill>
                <a:srgbClr val="333333"/>
              </a:solidFill>
              <a:effectLst/>
              <a:latin typeface="JetBrains Mono Regular" panose="02000009000000000000" pitchFamily="49" charset="0"/>
            </a:endParaRPr>
          </a:p>
        </p:txBody>
      </p:sp>
      <p:sp>
        <p:nvSpPr>
          <p:cNvPr id="12" name="TextBox 11">
            <a:extLst>
              <a:ext uri="{FF2B5EF4-FFF2-40B4-BE49-F238E27FC236}">
                <a16:creationId xmlns:a16="http://schemas.microsoft.com/office/drawing/2014/main" id="{02F3A273-CEF7-C8B0-1EF2-CADF9CF28CC0}"/>
              </a:ext>
            </a:extLst>
          </p:cNvPr>
          <p:cNvSpPr txBox="1"/>
          <p:nvPr/>
        </p:nvSpPr>
        <p:spPr>
          <a:xfrm>
            <a:off x="7802562" y="6124140"/>
            <a:ext cx="3818526" cy="1200329"/>
          </a:xfrm>
          <a:prstGeom prst="rect">
            <a:avLst/>
          </a:prstGeom>
          <a:noFill/>
        </p:spPr>
        <p:txBody>
          <a:bodyPr wrap="square" rtlCol="0">
            <a:spAutoFit/>
          </a:bodyPr>
          <a:lstStyle/>
          <a:p>
            <a:r>
              <a:rPr lang="en-AU" dirty="0">
                <a:latin typeface="Fira Sans" panose="020B0503050000020004" pitchFamily="34" charset="0"/>
              </a:rPr>
              <a:t>But it does the same thing</a:t>
            </a:r>
          </a:p>
          <a:p>
            <a:r>
              <a:rPr lang="en-AU" dirty="0">
                <a:latin typeface="Fira Sans" panose="020B0503050000020004" pitchFamily="34" charset="0"/>
              </a:rPr>
              <a:t>(parsers is a list)</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3874042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either - A combinator for parsing alternatives</a:t>
            </a:r>
          </a:p>
        </p:txBody>
      </p:sp>
      <p:sp>
        <p:nvSpPr>
          <p:cNvPr id="4" name="TextBox 3">
            <a:extLst>
              <a:ext uri="{FF2B5EF4-FFF2-40B4-BE49-F238E27FC236}">
                <a16:creationId xmlns:a16="http://schemas.microsoft.com/office/drawing/2014/main" id="{F025658A-003E-4E99-808C-DEEC42B64B58}"/>
              </a:ext>
            </a:extLst>
          </p:cNvPr>
          <p:cNvSpPr txBox="1"/>
          <p:nvPr/>
        </p:nvSpPr>
        <p:spPr>
          <a:xfrm>
            <a:off x="3005112" y="2136338"/>
            <a:ext cx="6094602" cy="2585323"/>
          </a:xfrm>
          <a:prstGeom prst="rect">
            <a:avLst/>
          </a:prstGeom>
          <a:noFill/>
        </p:spPr>
        <p:txBody>
          <a:bodyPr wrap="square">
            <a:spAutoFit/>
          </a:bodyPr>
          <a:lstStyle/>
          <a:p>
            <a:r>
              <a:rPr lang="en-US" b="0" dirty="0">
                <a:solidFill>
                  <a:srgbClr val="89DDFF"/>
                </a:solidFill>
                <a:effectLst/>
                <a:latin typeface="JetBrains Mono Regular" panose="02000009000000000000" pitchFamily="49" charset="0"/>
              </a:rPr>
              <a:t>&gt; either(letter, integer)("a1")</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value: "a", input: "1" }</a:t>
            </a:r>
            <a:endParaRPr lang="en-US" b="0" dirty="0">
              <a:solidFill>
                <a:srgbClr val="A9B1D6"/>
              </a:solidFill>
              <a:effectLst/>
              <a:latin typeface="JetBrains Mono Regular" panose="02000009000000000000" pitchFamily="49" charset="0"/>
            </a:endParaRPr>
          </a:p>
          <a:p>
            <a:br>
              <a:rPr lang="en-US" b="0" dirty="0">
                <a:solidFill>
                  <a:srgbClr val="A9B1D6"/>
                </a:solidFill>
                <a:effectLst/>
                <a:latin typeface="JetBrains Mono Regular" panose="02000009000000000000" pitchFamily="49" charset="0"/>
              </a:rPr>
            </a:br>
            <a:r>
              <a:rPr lang="en-US" b="0" dirty="0">
                <a:solidFill>
                  <a:srgbClr val="89DDFF"/>
                </a:solidFill>
                <a:effectLst/>
                <a:latin typeface="JetBrains Mono Regular" panose="02000009000000000000" pitchFamily="49" charset="0"/>
              </a:rPr>
              <a:t>&gt; either(letter, integer)("1a")</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value: 1, input: "a" }</a:t>
            </a:r>
            <a:endParaRPr lang="en-US" b="0" dirty="0">
              <a:solidFill>
                <a:srgbClr val="A9B1D6"/>
              </a:solidFill>
              <a:effectLst/>
              <a:latin typeface="JetBrains Mono Regular" panose="02000009000000000000" pitchFamily="49" charset="0"/>
            </a:endParaRPr>
          </a:p>
          <a:p>
            <a:br>
              <a:rPr lang="en-US" b="0" dirty="0">
                <a:solidFill>
                  <a:srgbClr val="A9B1D6"/>
                </a:solidFill>
                <a:effectLst/>
                <a:latin typeface="JetBrains Mono Regular" panose="02000009000000000000" pitchFamily="49" charset="0"/>
              </a:rPr>
            </a:br>
            <a:r>
              <a:rPr lang="en-US" b="0" dirty="0">
                <a:solidFill>
                  <a:srgbClr val="89DDFF"/>
                </a:solidFill>
                <a:effectLst/>
                <a:latin typeface="JetBrains Mono Regular" panose="02000009000000000000" pitchFamily="49" charset="0"/>
              </a:rPr>
              <a:t>&gt; either(letter, integer)("?????")</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error: either: none of the parsers succeeded</a:t>
            </a:r>
            <a:endParaRPr lang="en-US"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9762182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077362" y="517057"/>
            <a:ext cx="9950103" cy="800226"/>
          </a:xfrm>
        </p:spPr>
        <p:txBody>
          <a:bodyPr/>
          <a:lstStyle/>
          <a:p>
            <a:r>
              <a:rPr lang="en-AU" dirty="0">
                <a:solidFill>
                  <a:schemeClr val="bg1"/>
                </a:solidFill>
                <a:latin typeface="Fira Sans" panose="020B0503050000020004" pitchFamily="34" charset="0"/>
              </a:rPr>
              <a:t>either - A combinator for parsing alternatives</a:t>
            </a:r>
          </a:p>
        </p:txBody>
      </p:sp>
      <p:sp>
        <p:nvSpPr>
          <p:cNvPr id="4" name="TextBox 3">
            <a:extLst>
              <a:ext uri="{FF2B5EF4-FFF2-40B4-BE49-F238E27FC236}">
                <a16:creationId xmlns:a16="http://schemas.microsoft.com/office/drawing/2014/main" id="{F025658A-003E-4E99-808C-DEEC42B64B58}"/>
              </a:ext>
            </a:extLst>
          </p:cNvPr>
          <p:cNvSpPr txBox="1"/>
          <p:nvPr/>
        </p:nvSpPr>
        <p:spPr>
          <a:xfrm>
            <a:off x="3005112" y="2136338"/>
            <a:ext cx="6094602" cy="2585323"/>
          </a:xfrm>
          <a:prstGeom prst="rect">
            <a:avLst/>
          </a:prstGeom>
          <a:noFill/>
        </p:spPr>
        <p:txBody>
          <a:bodyPr wrap="square">
            <a:spAutoFit/>
          </a:bodyPr>
          <a:lstStyle/>
          <a:p>
            <a:r>
              <a:rPr lang="en-US" b="0" dirty="0">
                <a:solidFill>
                  <a:srgbClr val="89DDFF"/>
                </a:solidFill>
                <a:effectLst/>
                <a:latin typeface="JetBrains Mono Regular" panose="02000009000000000000" pitchFamily="49" charset="0"/>
              </a:rPr>
              <a:t>&gt; either(letter, integer)("a1")</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value: "a", input: "1" }</a:t>
            </a:r>
            <a:endParaRPr lang="en-US" b="0" dirty="0">
              <a:solidFill>
                <a:srgbClr val="A9B1D6"/>
              </a:solidFill>
              <a:effectLst/>
              <a:latin typeface="JetBrains Mono Regular" panose="02000009000000000000" pitchFamily="49" charset="0"/>
            </a:endParaRPr>
          </a:p>
          <a:p>
            <a:br>
              <a:rPr lang="en-US" b="0" dirty="0">
                <a:solidFill>
                  <a:srgbClr val="A9B1D6"/>
                </a:solidFill>
                <a:effectLst/>
                <a:latin typeface="JetBrains Mono Regular" panose="02000009000000000000" pitchFamily="49" charset="0"/>
              </a:rPr>
            </a:br>
            <a:r>
              <a:rPr lang="en-US" b="0" dirty="0">
                <a:solidFill>
                  <a:srgbClr val="89DDFF"/>
                </a:solidFill>
                <a:effectLst/>
                <a:latin typeface="JetBrains Mono Regular" panose="02000009000000000000" pitchFamily="49" charset="0"/>
              </a:rPr>
              <a:t>&gt; either(letter, integer)("1a")</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 value: 1, input: "a" }</a:t>
            </a:r>
            <a:endParaRPr lang="en-US" b="0" dirty="0">
              <a:solidFill>
                <a:srgbClr val="A9B1D6"/>
              </a:solidFill>
              <a:effectLst/>
              <a:latin typeface="JetBrains Mono Regular" panose="02000009000000000000" pitchFamily="49" charset="0"/>
            </a:endParaRPr>
          </a:p>
          <a:p>
            <a:br>
              <a:rPr lang="en-US" b="0" dirty="0">
                <a:solidFill>
                  <a:srgbClr val="A9B1D6"/>
                </a:solidFill>
                <a:effectLst/>
                <a:latin typeface="JetBrains Mono Regular" panose="02000009000000000000" pitchFamily="49" charset="0"/>
              </a:rPr>
            </a:br>
            <a:r>
              <a:rPr lang="en-US" b="0" dirty="0">
                <a:solidFill>
                  <a:srgbClr val="89DDFF"/>
                </a:solidFill>
                <a:effectLst/>
                <a:latin typeface="JetBrains Mono Regular" panose="02000009000000000000" pitchFamily="49" charset="0"/>
              </a:rPr>
              <a:t>&gt; either(letter, integer)("?????")</a:t>
            </a:r>
            <a:endParaRPr lang="en-US" b="0" dirty="0">
              <a:solidFill>
                <a:srgbClr val="A9B1D6"/>
              </a:solidFill>
              <a:effectLst/>
              <a:latin typeface="JetBrains Mono Regular" panose="02000009000000000000" pitchFamily="49" charset="0"/>
            </a:endParaRPr>
          </a:p>
          <a:p>
            <a:r>
              <a:rPr lang="en-US" b="0" dirty="0">
                <a:solidFill>
                  <a:srgbClr val="89DDFF"/>
                </a:solidFill>
                <a:effectLst/>
                <a:latin typeface="JetBrains Mono Regular" panose="02000009000000000000" pitchFamily="49" charset="0"/>
              </a:rPr>
              <a:t>error: either: none of the parsers succeeded</a:t>
            </a:r>
            <a:endParaRPr lang="en-US" b="0" dirty="0">
              <a:solidFill>
                <a:srgbClr val="A9B1D6"/>
              </a:solidFill>
              <a:effectLst/>
              <a:latin typeface="JetBrains Mono Regular" panose="02000009000000000000" pitchFamily="49" charset="0"/>
            </a:endParaRPr>
          </a:p>
        </p:txBody>
      </p:sp>
      <p:sp>
        <p:nvSpPr>
          <p:cNvPr id="3" name="TextBox 2">
            <a:extLst>
              <a:ext uri="{FF2B5EF4-FFF2-40B4-BE49-F238E27FC236}">
                <a16:creationId xmlns:a16="http://schemas.microsoft.com/office/drawing/2014/main" id="{CEEA916C-AE3E-89A4-3408-FA882C3253EE}"/>
              </a:ext>
            </a:extLst>
          </p:cNvPr>
          <p:cNvSpPr txBox="1"/>
          <p:nvPr/>
        </p:nvSpPr>
        <p:spPr>
          <a:xfrm>
            <a:off x="1077362" y="5763237"/>
            <a:ext cx="9862930" cy="923330"/>
          </a:xfrm>
          <a:prstGeom prst="rect">
            <a:avLst/>
          </a:prstGeom>
          <a:noFill/>
        </p:spPr>
        <p:txBody>
          <a:bodyPr wrap="square" rtlCol="0">
            <a:spAutoFit/>
          </a:bodyPr>
          <a:lstStyle/>
          <a:p>
            <a:r>
              <a:rPr lang="en-AU" dirty="0">
                <a:solidFill>
                  <a:schemeClr val="bg1"/>
                </a:solidFill>
                <a:latin typeface="Fira Sans" panose="020B0503050000020004" pitchFamily="34" charset="0"/>
              </a:rPr>
              <a:t>With this function, a grammar like “letter | integer” can be parsed by “either(letter, integer)”.</a:t>
            </a: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a:p>
            <a:pPr marL="285750" indent="-285750">
              <a:buFont typeface="Arial" panose="020B0604020202020204" pitchFamily="34" charset="0"/>
              <a:buChar char="•"/>
            </a:pPr>
            <a:endParaRPr lang="en-AU" dirty="0">
              <a:solidFill>
                <a:schemeClr val="bg1"/>
              </a:solidFill>
              <a:latin typeface="Fira Sans" panose="020B0503050000020004" pitchFamily="34" charset="0"/>
            </a:endParaRPr>
          </a:p>
        </p:txBody>
      </p:sp>
    </p:spTree>
    <p:extLst>
      <p:ext uri="{BB962C8B-B14F-4D97-AF65-F5344CB8AC3E}">
        <p14:creationId xmlns:p14="http://schemas.microsoft.com/office/powerpoint/2010/main" val="17893581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Implementing either</a:t>
            </a:r>
          </a:p>
        </p:txBody>
      </p:sp>
      <p:sp>
        <p:nvSpPr>
          <p:cNvPr id="4" name="TextBox 3">
            <a:extLst>
              <a:ext uri="{FF2B5EF4-FFF2-40B4-BE49-F238E27FC236}">
                <a16:creationId xmlns:a16="http://schemas.microsoft.com/office/drawing/2014/main" id="{FFF1C129-066A-4AC2-1A7D-2F1A1186D40C}"/>
              </a:ext>
            </a:extLst>
          </p:cNvPr>
          <p:cNvSpPr txBox="1"/>
          <p:nvPr/>
        </p:nvSpPr>
        <p:spPr>
          <a:xfrm>
            <a:off x="2003220" y="1859339"/>
            <a:ext cx="8185558" cy="3139321"/>
          </a:xfrm>
          <a:prstGeom prst="rect">
            <a:avLst/>
          </a:prstGeom>
          <a:noFill/>
        </p:spPr>
        <p:txBody>
          <a:bodyPr wrap="square">
            <a:spAutoFit/>
          </a:bodyPr>
          <a:lstStyle/>
          <a:p>
            <a:r>
              <a:rPr lang="en-AU" b="0" dirty="0">
                <a:solidFill>
                  <a:srgbClr val="7DCFFF"/>
                </a:solidFill>
                <a:effectLst/>
                <a:latin typeface="JetBrains Mono Regular" panose="02000009000000000000" pitchFamily="49" charset="0"/>
              </a:rPr>
              <a:t>export</a:t>
            </a:r>
            <a:r>
              <a:rPr lang="en-AU" b="0" dirty="0">
                <a:solidFill>
                  <a:srgbClr val="C0CA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function</a:t>
            </a:r>
            <a:r>
              <a:rPr lang="en-AU" b="0" dirty="0">
                <a:solidFill>
                  <a:srgbClr val="C0CA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either</a:t>
            </a:r>
            <a:r>
              <a:rPr lang="en-AU" b="0" dirty="0">
                <a:solidFill>
                  <a:srgbClr val="9ABDF5"/>
                </a:solidFill>
                <a:effectLst/>
                <a:latin typeface="JetBrains Mono Regular" panose="02000009000000000000" pitchFamily="49" charset="0"/>
              </a:rPr>
              <a:t>(</a:t>
            </a:r>
            <a:r>
              <a:rPr lang="en-AU" b="1" dirty="0">
                <a:solidFill>
                  <a:srgbClr val="F7768E"/>
                </a:solidFill>
                <a:effectLst/>
                <a:latin typeface="JetBrains Mono Regular" panose="02000009000000000000" pitchFamily="49" charset="0"/>
              </a:rPr>
              <a:t>...</a:t>
            </a:r>
            <a:r>
              <a:rPr lang="en-AU" b="0" dirty="0">
                <a:solidFill>
                  <a:srgbClr val="E0AF68"/>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 </a:t>
            </a:r>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E0AF68"/>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=&gt;</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for</a:t>
            </a:r>
            <a:r>
              <a:rPr lang="en-AU" b="0" dirty="0">
                <a:solidFill>
                  <a:srgbClr val="9ABDF5"/>
                </a:solidFill>
                <a:effectLst/>
                <a:latin typeface="JetBrains Mono Regular" panose="02000009000000000000" pitchFamily="49" charset="0"/>
              </a:rPr>
              <a:t> (</a:t>
            </a:r>
            <a:r>
              <a:rPr lang="en-AU" b="0" i="1" dirty="0">
                <a:solidFill>
                  <a:srgbClr val="9D7CD8"/>
                </a:solidFill>
                <a:effectLst/>
                <a:latin typeface="JetBrains Mono Regular" panose="02000009000000000000" pitchFamily="49" charset="0"/>
              </a:rPr>
              <a:t>let</a:t>
            </a: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of</a:t>
            </a:r>
            <a:r>
              <a:rPr lang="en-AU" b="0" dirty="0">
                <a:solidFill>
                  <a:srgbClr val="9ABDF5"/>
                </a:solidFill>
                <a:effectLst/>
                <a:latin typeface="JetBrains Mono Regular" panose="02000009000000000000" pitchFamily="49" charset="0"/>
              </a:rPr>
              <a:t> </a:t>
            </a:r>
            <a:r>
              <a:rPr lang="en-AU" b="0" dirty="0">
                <a:solidFill>
                  <a:srgbClr val="C0CAF5"/>
                </a:solidFill>
                <a:effectLst/>
                <a:latin typeface="JetBrains Mono Regular" panose="02000009000000000000" pitchFamily="49" charset="0"/>
              </a:rPr>
              <a:t>parsers</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try</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r>
              <a:rPr lang="en-AU" b="0" i="1" dirty="0">
                <a:solidFill>
                  <a:srgbClr val="BB9AF7"/>
                </a:solidFill>
                <a:effectLst/>
                <a:latin typeface="JetBrains Mono Regular" panose="02000009000000000000" pitchFamily="49" charset="0"/>
              </a:rPr>
              <a:t>return</a:t>
            </a:r>
            <a:r>
              <a:rPr lang="en-AU" b="0" dirty="0">
                <a:solidFill>
                  <a:srgbClr val="9ABDF5"/>
                </a:solidFill>
                <a:effectLst/>
                <a:latin typeface="JetBrains Mono Regular" panose="02000009000000000000" pitchFamily="49" charset="0"/>
              </a:rPr>
              <a:t> </a:t>
            </a:r>
            <a:r>
              <a:rPr lang="en-AU" b="0" dirty="0">
                <a:solidFill>
                  <a:srgbClr val="7AA2F7"/>
                </a:solidFill>
                <a:effectLst/>
                <a:latin typeface="JetBrains Mono Regular" panose="02000009000000000000" pitchFamily="49" charset="0"/>
              </a:rPr>
              <a:t>parser</a:t>
            </a:r>
            <a:r>
              <a:rPr lang="en-AU" b="0" dirty="0">
                <a:solidFill>
                  <a:srgbClr val="9ABDF5"/>
                </a:solidFill>
                <a:effectLst/>
                <a:latin typeface="JetBrains Mono Regular" panose="02000009000000000000" pitchFamily="49" charset="0"/>
              </a:rPr>
              <a:t>(</a:t>
            </a:r>
            <a:r>
              <a:rPr lang="en-AU" b="0" dirty="0">
                <a:solidFill>
                  <a:srgbClr val="C0CAF5"/>
                </a:solidFill>
                <a:effectLst/>
                <a:latin typeface="JetBrains Mono Regular" panose="02000009000000000000" pitchFamily="49" charset="0"/>
              </a:rPr>
              <a:t>input</a:t>
            </a:r>
            <a:r>
              <a:rPr lang="en-AU" b="0" dirty="0">
                <a:solidFill>
                  <a:srgbClr val="9ABDF5"/>
                </a:solidFill>
                <a:effectLst/>
                <a:latin typeface="JetBrains Mono Regular" panose="02000009000000000000" pitchFamily="49" charset="0"/>
              </a:rPr>
              <a:t>)</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 </a:t>
            </a:r>
            <a:r>
              <a:rPr lang="en-AU" b="0" dirty="0">
                <a:solidFill>
                  <a:srgbClr val="BB9AF7"/>
                </a:solidFill>
                <a:effectLst/>
                <a:latin typeface="JetBrains Mono Regular" panose="02000009000000000000" pitchFamily="49" charset="0"/>
              </a:rPr>
              <a:t>catch</a:t>
            </a:r>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9ABDF5"/>
                </a:solidFill>
                <a:effectLst/>
                <a:latin typeface="JetBrains Mono Regular" panose="02000009000000000000" pitchFamily="49" charset="0"/>
              </a:rPr>
              <a:t>        </a:t>
            </a:r>
            <a:r>
              <a:rPr lang="en-AU" b="0" dirty="0">
                <a:solidFill>
                  <a:srgbClr val="BB9AF7"/>
                </a:solidFill>
                <a:effectLst/>
                <a:latin typeface="JetBrains Mono Regular" panose="02000009000000000000" pitchFamily="49" charset="0"/>
              </a:rPr>
              <a:t>throw</a:t>
            </a:r>
            <a:r>
              <a:rPr lang="en-AU" b="0" dirty="0">
                <a:solidFill>
                  <a:srgbClr val="9ABDF5"/>
                </a:solidFill>
                <a:effectLst/>
                <a:latin typeface="JetBrains Mono Regular" panose="02000009000000000000" pitchFamily="49" charset="0"/>
              </a:rPr>
              <a:t> </a:t>
            </a:r>
            <a:r>
              <a:rPr lang="en-AU" b="0" dirty="0">
                <a:solidFill>
                  <a:srgbClr val="89DDFF"/>
                </a:solidFill>
                <a:effectLst/>
                <a:latin typeface="JetBrains Mono Regular" panose="02000009000000000000" pitchFamily="49" charset="0"/>
              </a:rPr>
              <a:t>"</a:t>
            </a:r>
            <a:r>
              <a:rPr lang="en-AU" b="0" dirty="0">
                <a:solidFill>
                  <a:srgbClr val="9ECE6A"/>
                </a:solidFill>
                <a:effectLst/>
                <a:latin typeface="JetBrains Mono Regular" panose="02000009000000000000" pitchFamily="49" charset="0"/>
              </a:rPr>
              <a:t>either: none of the parsers succeeded</a:t>
            </a:r>
            <a:r>
              <a:rPr lang="en-AU" b="0" dirty="0">
                <a:solidFill>
                  <a:srgbClr val="89DDFF"/>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    }</a:t>
            </a:r>
            <a:endParaRPr lang="en-AU" b="0" dirty="0">
              <a:solidFill>
                <a:srgbClr val="A9B1D6"/>
              </a:solidFill>
              <a:effectLst/>
              <a:latin typeface="JetBrains Mono Regular" panose="02000009000000000000" pitchFamily="49" charset="0"/>
            </a:endParaRPr>
          </a:p>
          <a:p>
            <a:r>
              <a:rPr lang="en-AU" b="0" dirty="0">
                <a:solidFill>
                  <a:srgbClr val="9ABDF5"/>
                </a:solidFill>
                <a:effectLst/>
                <a:latin typeface="JetBrains Mono Regular" panose="02000009000000000000" pitchFamily="49" charset="0"/>
              </a:rPr>
              <a:t>}</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38479859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CBF3-F8AF-C78D-D46C-4673A1808874}"/>
              </a:ext>
            </a:extLst>
          </p:cNvPr>
          <p:cNvSpPr>
            <a:spLocks noGrp="1"/>
          </p:cNvSpPr>
          <p:nvPr>
            <p:ph type="title"/>
          </p:nvPr>
        </p:nvSpPr>
        <p:spPr>
          <a:xfrm>
            <a:off x="1120948" y="315722"/>
            <a:ext cx="9950103" cy="800226"/>
          </a:xfrm>
        </p:spPr>
        <p:txBody>
          <a:bodyPr/>
          <a:lstStyle/>
          <a:p>
            <a:r>
              <a:rPr lang="en-AU" dirty="0">
                <a:solidFill>
                  <a:schemeClr val="bg1"/>
                </a:solidFill>
                <a:latin typeface="Fira Sans" panose="020B0503050000020004" pitchFamily="34" charset="0"/>
              </a:rPr>
              <a:t>A POWERFUL combinator - </a:t>
            </a:r>
            <a:r>
              <a:rPr lang="en-AU" dirty="0" err="1">
                <a:solidFill>
                  <a:schemeClr val="bg1"/>
                </a:solidFill>
                <a:latin typeface="Fira Sans" panose="020B0503050000020004" pitchFamily="34" charset="0"/>
              </a:rPr>
              <a:t>separatedList</a:t>
            </a:r>
            <a:endParaRPr lang="en-AU" dirty="0">
              <a:solidFill>
                <a:schemeClr val="bg1"/>
              </a:solidFill>
              <a:latin typeface="Fira Sans" panose="020B0503050000020004" pitchFamily="34" charset="0"/>
            </a:endParaRPr>
          </a:p>
        </p:txBody>
      </p:sp>
      <p:sp>
        <p:nvSpPr>
          <p:cNvPr id="3" name="TextBox 2">
            <a:extLst>
              <a:ext uri="{FF2B5EF4-FFF2-40B4-BE49-F238E27FC236}">
                <a16:creationId xmlns:a16="http://schemas.microsoft.com/office/drawing/2014/main" id="{3F3C99FE-FA06-63EA-6770-E877E55F01DD}"/>
              </a:ext>
            </a:extLst>
          </p:cNvPr>
          <p:cNvSpPr txBox="1"/>
          <p:nvPr/>
        </p:nvSpPr>
        <p:spPr>
          <a:xfrm>
            <a:off x="1120948" y="1384183"/>
            <a:ext cx="9675683" cy="646331"/>
          </a:xfrm>
          <a:prstGeom prst="rect">
            <a:avLst/>
          </a:prstGeom>
          <a:noFill/>
        </p:spPr>
        <p:txBody>
          <a:bodyPr wrap="square" rtlCol="0">
            <a:spAutoFit/>
          </a:bodyPr>
          <a:lstStyle/>
          <a:p>
            <a:r>
              <a:rPr lang="en-AU" dirty="0">
                <a:solidFill>
                  <a:schemeClr val="bg1"/>
                </a:solidFill>
                <a:latin typeface="Fira Sans" panose="020B0503050000020004" pitchFamily="34" charset="0"/>
              </a:rPr>
              <a:t>Defining separated lists, like our </a:t>
            </a:r>
            <a:r>
              <a:rPr lang="en-AU" dirty="0" err="1">
                <a:solidFill>
                  <a:schemeClr val="bg1"/>
                </a:solidFill>
                <a:latin typeface="Fira Sans" panose="020B0503050000020004" pitchFamily="34" charset="0"/>
              </a:rPr>
              <a:t>innerList</a:t>
            </a:r>
            <a:r>
              <a:rPr lang="en-AU" dirty="0">
                <a:solidFill>
                  <a:schemeClr val="bg1"/>
                </a:solidFill>
                <a:latin typeface="Fira Sans" panose="020B0503050000020004" pitchFamily="34" charset="0"/>
              </a:rPr>
              <a:t> from before, is a pretty common pattern. Could we define a combinator like this?</a:t>
            </a:r>
          </a:p>
        </p:txBody>
      </p:sp>
      <p:sp>
        <p:nvSpPr>
          <p:cNvPr id="6" name="TextBox 5">
            <a:extLst>
              <a:ext uri="{FF2B5EF4-FFF2-40B4-BE49-F238E27FC236}">
                <a16:creationId xmlns:a16="http://schemas.microsoft.com/office/drawing/2014/main" id="{7541A9BA-A9CF-3EF9-4AE5-CB56CBB755A8}"/>
              </a:ext>
            </a:extLst>
          </p:cNvPr>
          <p:cNvSpPr txBox="1"/>
          <p:nvPr/>
        </p:nvSpPr>
        <p:spPr>
          <a:xfrm>
            <a:off x="2097756" y="2611333"/>
            <a:ext cx="8824710" cy="3139321"/>
          </a:xfrm>
          <a:prstGeom prst="rect">
            <a:avLst/>
          </a:prstGeom>
          <a:noFill/>
        </p:spPr>
        <p:txBody>
          <a:bodyPr wrap="square">
            <a:spAutoFit/>
          </a:bodyPr>
          <a:lstStyle/>
          <a:p>
            <a:r>
              <a:rPr lang="en-AU" b="0" dirty="0">
                <a:solidFill>
                  <a:srgbClr val="89DDFF"/>
                </a:solidFill>
                <a:effectLst/>
                <a:latin typeface="JetBrains Mono Regular" panose="02000009000000000000" pitchFamily="49" charset="0"/>
              </a:rPr>
              <a:t>&gt; comma(" ,hello")</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 ", input: "hello"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a:t>
            </a:r>
            <a:r>
              <a:rPr lang="en-AU" b="0" dirty="0" err="1">
                <a:solidFill>
                  <a:srgbClr val="89DDFF"/>
                </a:solidFill>
                <a:effectLst/>
                <a:latin typeface="JetBrains Mono Regular" panose="02000009000000000000" pitchFamily="49" charset="0"/>
              </a:rPr>
              <a:t>separatedList</a:t>
            </a:r>
            <a:r>
              <a:rPr lang="en-AU" b="0" dirty="0">
                <a:solidFill>
                  <a:srgbClr val="89DDFF"/>
                </a:solidFill>
                <a:effectLst/>
                <a:latin typeface="JetBrains Mono Regular" panose="02000009000000000000" pitchFamily="49" charset="0"/>
              </a:rPr>
              <a:t>(integer, comma)("1")</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[1], input: ""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a:t>
            </a:r>
            <a:r>
              <a:rPr lang="en-AU" b="0" dirty="0" err="1">
                <a:solidFill>
                  <a:srgbClr val="89DDFF"/>
                </a:solidFill>
                <a:effectLst/>
                <a:latin typeface="JetBrains Mono Regular" panose="02000009000000000000" pitchFamily="49" charset="0"/>
              </a:rPr>
              <a:t>separatedList</a:t>
            </a:r>
            <a:r>
              <a:rPr lang="en-AU" b="0" dirty="0">
                <a:solidFill>
                  <a:srgbClr val="89DDFF"/>
                </a:solidFill>
                <a:effectLst/>
                <a:latin typeface="JetBrains Mono Regular" panose="02000009000000000000" pitchFamily="49" charset="0"/>
              </a:rPr>
              <a:t>(integer, comma)("1, 26, 1337")</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[1, 26, 1337], input: ""}</a:t>
            </a:r>
            <a:endParaRPr lang="en-AU" b="0" dirty="0">
              <a:solidFill>
                <a:srgbClr val="A9B1D6"/>
              </a:solidFill>
              <a:effectLst/>
              <a:latin typeface="JetBrains Mono Regular" panose="02000009000000000000" pitchFamily="49" charset="0"/>
            </a:endParaRPr>
          </a:p>
          <a:p>
            <a:br>
              <a:rPr lang="en-AU" b="0" dirty="0">
                <a:solidFill>
                  <a:srgbClr val="A9B1D6"/>
                </a:solidFill>
                <a:effectLst/>
                <a:latin typeface="JetBrains Mono Regular" panose="02000009000000000000" pitchFamily="49" charset="0"/>
              </a:rPr>
            </a:br>
            <a:r>
              <a:rPr lang="en-AU" b="0" dirty="0">
                <a:solidFill>
                  <a:srgbClr val="89DDFF"/>
                </a:solidFill>
                <a:effectLst/>
                <a:latin typeface="JetBrains Mono Regular" panose="02000009000000000000" pitchFamily="49" charset="0"/>
              </a:rPr>
              <a:t>&gt; </a:t>
            </a:r>
            <a:r>
              <a:rPr lang="en-AU" b="0" dirty="0" err="1">
                <a:solidFill>
                  <a:srgbClr val="89DDFF"/>
                </a:solidFill>
                <a:effectLst/>
                <a:latin typeface="JetBrains Mono Regular" panose="02000009000000000000" pitchFamily="49" charset="0"/>
              </a:rPr>
              <a:t>separatedList</a:t>
            </a:r>
            <a:r>
              <a:rPr lang="en-AU" b="0" dirty="0">
                <a:solidFill>
                  <a:srgbClr val="89DDFF"/>
                </a:solidFill>
                <a:effectLst/>
                <a:latin typeface="JetBrains Mono Regular" panose="02000009000000000000" pitchFamily="49" charset="0"/>
              </a:rPr>
              <a:t>(integer, comma)("should parse nothing")</a:t>
            </a:r>
            <a:endParaRPr lang="en-AU" b="0" dirty="0">
              <a:solidFill>
                <a:srgbClr val="A9B1D6"/>
              </a:solidFill>
              <a:effectLst/>
              <a:latin typeface="JetBrains Mono Regular" panose="02000009000000000000" pitchFamily="49" charset="0"/>
            </a:endParaRPr>
          </a:p>
          <a:p>
            <a:r>
              <a:rPr lang="en-AU" b="0" dirty="0">
                <a:solidFill>
                  <a:srgbClr val="89DDFF"/>
                </a:solidFill>
                <a:effectLst/>
                <a:latin typeface="JetBrains Mono Regular" panose="02000009000000000000" pitchFamily="49" charset="0"/>
              </a:rPr>
              <a:t>{ value: [], input: "should parse nothing" }</a:t>
            </a:r>
            <a:endParaRPr lang="en-AU" b="0" dirty="0">
              <a:solidFill>
                <a:srgbClr val="A9B1D6"/>
              </a:solidFill>
              <a:effectLst/>
              <a:latin typeface="JetBrains Mono Regular" panose="02000009000000000000" pitchFamily="49" charset="0"/>
            </a:endParaRPr>
          </a:p>
        </p:txBody>
      </p:sp>
    </p:spTree>
    <p:extLst>
      <p:ext uri="{BB962C8B-B14F-4D97-AF65-F5344CB8AC3E}">
        <p14:creationId xmlns:p14="http://schemas.microsoft.com/office/powerpoint/2010/main" val="2886273312"/>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545</TotalTime>
  <Words>6168</Words>
  <Application>Microsoft Office PowerPoint</Application>
  <PresentationFormat>Widescreen</PresentationFormat>
  <Paragraphs>820</Paragraphs>
  <Slides>116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116</vt:i4>
      </vt:variant>
    </vt:vector>
  </HeadingPairs>
  <TitlesOfParts>
    <vt:vector size="126" baseType="lpstr">
      <vt:lpstr>Arial</vt:lpstr>
      <vt:lpstr>Avenir Next LT Pro</vt:lpstr>
      <vt:lpstr>Avenir Next LT Pro Light</vt:lpstr>
      <vt:lpstr>Comic Sans MS</vt:lpstr>
      <vt:lpstr>Fira Sans</vt:lpstr>
      <vt:lpstr>Fira Sans Light</vt:lpstr>
      <vt:lpstr>Fira Sans SemiBold</vt:lpstr>
      <vt:lpstr>JetBrains Mono</vt:lpstr>
      <vt:lpstr>JetBrains Mono Regular</vt:lpstr>
      <vt:lpstr>BlocksVTI</vt:lpstr>
      <vt:lpstr>parser combinators in n different languages</vt:lpstr>
      <vt:lpstr>parser combinators in n different languages</vt:lpstr>
      <vt:lpstr>parser combinators in n different languages</vt:lpstr>
      <vt:lpstr>parser combinators in n different languages</vt:lpstr>
      <vt:lpstr>About me</vt:lpstr>
      <vt:lpstr>About me</vt:lpstr>
      <vt:lpstr>About me</vt:lpstr>
      <vt:lpstr>About me</vt:lpstr>
      <vt:lpstr>About me</vt:lpstr>
      <vt:lpstr>Background – Why am I talking about parsers??</vt:lpstr>
      <vt:lpstr>Background – Why am I talking about parsers??</vt:lpstr>
      <vt:lpstr>Background – Why am I talking about parsers??</vt:lpstr>
      <vt:lpstr>Background – Why am I talking about parsers??</vt:lpstr>
      <vt:lpstr>Background – Why am I talking about parsers??</vt:lpstr>
      <vt:lpstr>Background – Why am I talking about parsers??</vt:lpstr>
      <vt:lpstr>Background – Why am I talking about parsers??</vt:lpstr>
      <vt:lpstr>Background – Why am I talking about parsers??</vt:lpstr>
      <vt:lpstr>n programming languages???</vt:lpstr>
      <vt:lpstr>n programming languages???</vt:lpstr>
      <vt:lpstr>n programming languages???</vt:lpstr>
      <vt:lpstr>n programming languages???</vt:lpstr>
      <vt:lpstr>n programming languages???</vt:lpstr>
      <vt:lpstr>All code + the script for the talk (+ more!) is on my GitHub</vt:lpstr>
      <vt:lpstr>Part 1 – What are we parsing anyway?</vt:lpstr>
      <vt:lpstr>First there is the format</vt:lpstr>
      <vt:lpstr>First there is the format</vt:lpstr>
      <vt:lpstr>First there is the format</vt:lpstr>
      <vt:lpstr>My first grammar</vt:lpstr>
      <vt:lpstr>My first grammar</vt:lpstr>
      <vt:lpstr>My first grammar</vt:lpstr>
      <vt:lpstr>My first grammar - Alternatives</vt:lpstr>
      <vt:lpstr>My first grammar - Sequences</vt:lpstr>
      <vt:lpstr>My first grammar</vt:lpstr>
      <vt:lpstr>Some more grammar rules</vt:lpstr>
      <vt:lpstr>Some more grammar rules</vt:lpstr>
      <vt:lpstr>A grammar that matches integers</vt:lpstr>
      <vt:lpstr>A grammar that matches integers</vt:lpstr>
      <vt:lpstr>A grammar that matches lists of integers</vt:lpstr>
      <vt:lpstr>A grammar that matches lists of integers</vt:lpstr>
      <vt:lpstr>A grammar that matches lists of integers</vt:lpstr>
      <vt:lpstr>A grammar that matches recursive lists of integers</vt:lpstr>
      <vt:lpstr>A grammar that matches recursive lists of integers</vt:lpstr>
      <vt:lpstr>A grammar that matches recursive lists of integers</vt:lpstr>
      <vt:lpstr>A grammar that matches recursive lists of integers</vt:lpstr>
      <vt:lpstr>A grammar that matches recursive lists of integers</vt:lpstr>
      <vt:lpstr>Part 2 – What is a parser anyway?</vt:lpstr>
      <vt:lpstr>Grammars into parsers</vt:lpstr>
      <vt:lpstr>Grammars into parsers</vt:lpstr>
      <vt:lpstr>Grammars into parsers</vt:lpstr>
      <vt:lpstr>Grammars into parsers</vt:lpstr>
      <vt:lpstr>Grammars into parsers</vt:lpstr>
      <vt:lpstr>Parser Functions</vt:lpstr>
      <vt:lpstr>Parser Functions</vt:lpstr>
      <vt:lpstr>Parser Functions</vt:lpstr>
      <vt:lpstr>Parser Functions</vt:lpstr>
      <vt:lpstr>Parser Functions</vt:lpstr>
      <vt:lpstr>Parser Functions</vt:lpstr>
      <vt:lpstr>Parser Functions</vt:lpstr>
      <vt:lpstr>Parser Functions</vt:lpstr>
      <vt:lpstr>What does your type signature look like?</vt:lpstr>
      <vt:lpstr>What does your type signature look like?</vt:lpstr>
      <vt:lpstr>Part 3 – Getting our hands dirty with JavaScript</vt:lpstr>
      <vt:lpstr>Part 3 – Getting our hands dirty with JavaScript</vt:lpstr>
      <vt:lpstr>Parser functions in JavaScript</vt:lpstr>
      <vt:lpstr>Parser functions in JavaScript</vt:lpstr>
      <vt:lpstr>PowerPoint Presentation</vt:lpstr>
      <vt:lpstr>PowerPoint Presentation</vt:lpstr>
      <vt:lpstr>PowerPoint Presentation</vt:lpstr>
      <vt:lpstr>PowerPoint Presentation</vt:lpstr>
      <vt:lpstr>Multiple parser functions in sequence</vt:lpstr>
      <vt:lpstr>Multiple parser functions in sequence</vt:lpstr>
      <vt:lpstr>Parsing either a list or an int</vt:lpstr>
      <vt:lpstr>Parsing… or not</vt:lpstr>
      <vt:lpstr>Parsing repeated sequences</vt:lpstr>
      <vt:lpstr>Parsing repeated sequences</vt:lpstr>
      <vt:lpstr>Did our idea work?</vt:lpstr>
      <vt:lpstr>Did our idea work?</vt:lpstr>
      <vt:lpstr>Did our idea work?</vt:lpstr>
      <vt:lpstr>Did our idea work?</vt:lpstr>
      <vt:lpstr>Does it fail when it’s supposed to?</vt:lpstr>
      <vt:lpstr>Does it fail when it’s supposed to?</vt:lpstr>
      <vt:lpstr>Does it fail when it’s supposed to?</vt:lpstr>
      <vt:lpstr>Does it fail when it’s supposed to?</vt:lpstr>
      <vt:lpstr>A Recursive, Decent parser</vt:lpstr>
      <vt:lpstr>A Recursive, Decent parser</vt:lpstr>
      <vt:lpstr>Wait, wasn’t this talk supposed to be about parser combinators?</vt:lpstr>
      <vt:lpstr>What is a combinator?</vt:lpstr>
      <vt:lpstr>What is a combinator?</vt:lpstr>
      <vt:lpstr>What is a combinator?</vt:lpstr>
      <vt:lpstr>What is a combinator?</vt:lpstr>
      <vt:lpstr>Meet the combinators – zeroOrMore (aka many0)</vt:lpstr>
      <vt:lpstr>seq - A combinator for parsing sequences</vt:lpstr>
      <vt:lpstr>seq - A combinator for parsing sequences</vt:lpstr>
      <vt:lpstr>Implementing seq</vt:lpstr>
      <vt:lpstr>Implementing seq</vt:lpstr>
      <vt:lpstr>either - A combinator for parsing alternatives</vt:lpstr>
      <vt:lpstr>either - A combinator for parsing alternatives</vt:lpstr>
      <vt:lpstr>Implementing either</vt:lpstr>
      <vt:lpstr>A POWERFUL combinator - separatedList</vt:lpstr>
      <vt:lpstr>PowerPoint Presentation</vt:lpstr>
      <vt:lpstr>All together now</vt:lpstr>
      <vt:lpstr>What have we learned?</vt:lpstr>
      <vt:lpstr>What have we learned?</vt:lpstr>
      <vt:lpstr>What have we learned?</vt:lpstr>
      <vt:lpstr>What have we learned?</vt:lpstr>
      <vt:lpstr>What have we learned?</vt:lpstr>
      <vt:lpstr>Part 4 – Static checking, error handling, and my favourite language - Rust</vt:lpstr>
      <vt:lpstr>Part 4 – Static checking, error handling, and my favourite language - Rust</vt:lpstr>
      <vt:lpstr>Reinventing the wheel is fun, but…</vt:lpstr>
      <vt:lpstr>What is the type of a parser?</vt:lpstr>
      <vt:lpstr>What is the type of a parser?</vt:lpstr>
      <vt:lpstr>What is the type of a parser?</vt:lpstr>
      <vt:lpstr>What is the type of a parser?</vt:lpstr>
      <vt:lpstr>Another interesting concept – the parser trait</vt:lpstr>
      <vt:lpstr>Another interesting concept – the parser trait</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parser combinators in n different languages</dc:title>
  <dc:creator>Liam Borella</dc:creator>
  <cp:lastModifiedBy>Liam Borella</cp:lastModifiedBy>
  <cp:revision>9</cp:revision>
  <dcterms:created xsi:type="dcterms:W3CDTF">2023-10-11T04:53:57Z</dcterms:created>
  <dcterms:modified xsi:type="dcterms:W3CDTF">2023-10-16T18:23:00Z</dcterms:modified>
</cp:coreProperties>
</file>