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7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1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3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6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8353856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1436777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FFDE52-F464-DA1B-F8C2-4C88D1249A30}"/>
              </a:ext>
            </a:extLst>
          </p:cNvPr>
          <p:cNvSpPr txBox="1">
            <a:spLocks/>
          </p:cNvSpPr>
          <p:nvPr/>
        </p:nvSpPr>
        <p:spPr>
          <a:xfrm>
            <a:off x="3317032" y="5930889"/>
            <a:ext cx="1902668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(by </a:t>
            </a:r>
            <a:r>
              <a:rPr lang="en-AU" sz="1600" dirty="0" err="1">
                <a:latin typeface="Fira Sans Light" panose="020B0403050000020004" pitchFamily="34" charset="0"/>
              </a:rPr>
              <a:t>villuna</a:t>
            </a:r>
            <a:r>
              <a:rPr lang="en-AU" sz="1600" dirty="0">
                <a:latin typeface="Fira Sans Light" panose="020B0403050000020004" pitchFamily="34" charset="0"/>
              </a:rPr>
              <a:t>)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7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artoon of a blue mouse&#10;&#10;Description automatically generated">
            <a:extLst>
              <a:ext uri="{FF2B5EF4-FFF2-40B4-BE49-F238E27FC236}">
                <a16:creationId xmlns:a16="http://schemas.microsoft.com/office/drawing/2014/main" id="{824CE4B3-AE96-6618-C08B-ED60D47EE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878" y="4158234"/>
            <a:ext cx="1568181" cy="2134416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67392-DC2D-B5DC-B2CB-49A982D003FD}"/>
              </a:ext>
            </a:extLst>
          </p:cNvPr>
          <p:cNvSpPr/>
          <p:nvPr/>
        </p:nvSpPr>
        <p:spPr>
          <a:xfrm>
            <a:off x="0" y="4683967"/>
            <a:ext cx="12192000" cy="2174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4A9EC-EB08-98C0-35C8-632205D0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8" y="5020660"/>
            <a:ext cx="8948048" cy="706641"/>
          </a:xfrm>
        </p:spPr>
        <p:txBody>
          <a:bodyPr anchor="b">
            <a:normAutofit/>
          </a:bodyPr>
          <a:lstStyle/>
          <a:p>
            <a:r>
              <a:rPr lang="en-AU" sz="2800" dirty="0">
                <a:latin typeface="Fira Sans SemiBold" panose="020B0603050000020004" pitchFamily="34" charset="0"/>
              </a:rPr>
              <a:t>parser combinators in n different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7741F-E9EF-FB1F-7C2B-39CD2F03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773" y="5927525"/>
            <a:ext cx="1436777" cy="365125"/>
          </a:xfrm>
        </p:spPr>
        <p:txBody>
          <a:bodyPr anchor="t">
            <a:normAutofit/>
          </a:bodyPr>
          <a:lstStyle/>
          <a:p>
            <a:r>
              <a:rPr lang="en-AU" sz="1600" dirty="0">
                <a:latin typeface="Fira Sans Light" panose="020B0403050000020004" pitchFamily="34" charset="0"/>
              </a:rPr>
              <a:t>(Where n ≥ 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AC66B-7F2C-7763-ACE6-895D8561D865}"/>
              </a:ext>
            </a:extLst>
          </p:cNvPr>
          <p:cNvSpPr txBox="1"/>
          <p:nvPr/>
        </p:nvSpPr>
        <p:spPr>
          <a:xfrm>
            <a:off x="4914901" y="31002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struct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 err="1">
                <a:solidFill>
                  <a:srgbClr val="0DB9D7"/>
                </a:solidFill>
                <a:effectLst/>
                <a:latin typeface="JetBrains Mono Regular" panose="02000009000000000000" pitchFamily="49" charset="0"/>
              </a:rPr>
              <a:t>parser_t</a:t>
            </a:r>
            <a:r>
              <a:rPr lang="en-AU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{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parse)(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char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*,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void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*</a:t>
            </a:r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}</a:t>
            </a:r>
            <a:r>
              <a:rPr lang="en-AU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49958-B987-6BBD-8E2D-3770C1C54DDA}"/>
              </a:ext>
            </a:extLst>
          </p:cNvPr>
          <p:cNvSpPr txBox="1"/>
          <p:nvPr/>
        </p:nvSpPr>
        <p:spPr>
          <a:xfrm>
            <a:off x="268255" y="215537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type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Error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	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Result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&lt;(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I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O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),</a:t>
            </a:r>
            <a:r>
              <a:rPr lang="pt-BR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Err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&lt;</a:t>
            </a:r>
            <a:r>
              <a:rPr lang="pt-BR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E</a:t>
            </a:r>
            <a:r>
              <a:rPr lang="pt-BR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&gt;&gt;;</a:t>
            </a:r>
            <a:endParaRPr lang="pt-BR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54360-21DE-55F7-ABA3-BB803902F27B}"/>
              </a:ext>
            </a:extLst>
          </p:cNvPr>
          <p:cNvSpPr txBox="1"/>
          <p:nvPr/>
        </p:nvSpPr>
        <p:spPr>
          <a:xfrm>
            <a:off x="5561372" y="1393458"/>
            <a:ext cx="6699052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data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E0AF68"/>
                </a:solidFill>
                <a:effectLst/>
                <a:latin typeface="JetBrains Mono Regular" panose="02000009000000000000" pitchFamily="49" charset="0"/>
              </a:rPr>
              <a:t>P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-&gt;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Maybe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US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a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String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))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instance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Monad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Parser</a:t>
            </a:r>
            <a:r>
              <a:rPr lang="en-US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where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US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US" b="0" i="1" dirty="0">
                <a:solidFill>
                  <a:srgbClr val="444B6A"/>
                </a:solidFill>
                <a:effectLst/>
                <a:latin typeface="JetBrains Mono Regular" panose="02000009000000000000" pitchFamily="49" charset="0"/>
              </a:rPr>
              <a:t>-- ...</a:t>
            </a:r>
            <a:endParaRPr lang="en-US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14C0D-C9D8-F45D-CC82-1DBEFEF38765}"/>
              </a:ext>
            </a:extLst>
          </p:cNvPr>
          <p:cNvSpPr txBox="1"/>
          <p:nvPr/>
        </p:nvSpPr>
        <p:spPr>
          <a:xfrm>
            <a:off x="471881" y="512804"/>
            <a:ext cx="6128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1" dirty="0">
                <a:solidFill>
                  <a:srgbClr val="9D7CD8"/>
                </a:solidFill>
                <a:effectLst/>
                <a:latin typeface="JetBrains Mono Regular" panose="02000009000000000000" pitchFamily="49" charset="0"/>
              </a:rPr>
              <a:t>let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BB9AF7"/>
                </a:solidFill>
                <a:effectLst/>
                <a:latin typeface="JetBrains Mono Regular" panose="02000009000000000000" pitchFamily="49" charset="0"/>
              </a:rPr>
              <a:t>csv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=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 err="1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separatedList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float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 </a:t>
            </a:r>
            <a:r>
              <a:rPr lang="en-AU" sz="1600" b="0" dirty="0">
                <a:solidFill>
                  <a:srgbClr val="7AA2F7"/>
                </a:solidFill>
                <a:effectLst/>
                <a:latin typeface="JetBrains Mono Regular" panose="02000009000000000000" pitchFamily="49" charset="0"/>
              </a:rPr>
              <a:t>str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(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ECE6A"/>
                </a:solidFill>
                <a:effectLst/>
                <a:latin typeface="JetBrains Mono Regular" panose="02000009000000000000" pitchFamily="49" charset="0"/>
              </a:rPr>
              <a:t>,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"</a:t>
            </a:r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A9B1D6"/>
                </a:solidFill>
                <a:effectLst/>
                <a:latin typeface="JetBrains Mono Regular" panose="02000009000000000000" pitchFamily="49" charset="0"/>
              </a:rPr>
              <a:t>    </a:t>
            </a:r>
            <a:r>
              <a:rPr lang="en-AU" sz="1600" b="0" dirty="0">
                <a:solidFill>
                  <a:srgbClr val="C0CAF5"/>
                </a:solidFill>
                <a:effectLst/>
                <a:latin typeface="JetBrains Mono Regular" panose="02000009000000000000" pitchFamily="49" charset="0"/>
              </a:rPr>
              <a:t>newline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,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  <a:p>
            <a:r>
              <a:rPr lang="en-AU" sz="1600" b="0" dirty="0">
                <a:solidFill>
                  <a:srgbClr val="9ABDF5"/>
                </a:solidFill>
                <a:effectLst/>
                <a:latin typeface="JetBrains Mono Regular" panose="02000009000000000000" pitchFamily="49" charset="0"/>
              </a:rPr>
              <a:t>)</a:t>
            </a:r>
            <a:r>
              <a:rPr lang="en-AU" sz="1600" b="0" dirty="0">
                <a:solidFill>
                  <a:srgbClr val="89DDFF"/>
                </a:solidFill>
                <a:effectLst/>
                <a:latin typeface="JetBrains Mono Regular" panose="02000009000000000000" pitchFamily="49" charset="0"/>
              </a:rPr>
              <a:t>;</a:t>
            </a:r>
            <a:endParaRPr lang="en-AU" sz="1600" b="0" dirty="0">
              <a:solidFill>
                <a:srgbClr val="A9B1D6"/>
              </a:solidFill>
              <a:effectLst/>
              <a:latin typeface="JetBrains Mono Regular" panose="02000009000000000000" pitchFamily="49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FFDE52-F464-DA1B-F8C2-4C88D1249A30}"/>
              </a:ext>
            </a:extLst>
          </p:cNvPr>
          <p:cNvSpPr txBox="1">
            <a:spLocks/>
          </p:cNvSpPr>
          <p:nvPr/>
        </p:nvSpPr>
        <p:spPr>
          <a:xfrm>
            <a:off x="3317032" y="5930889"/>
            <a:ext cx="1902668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(by </a:t>
            </a:r>
            <a:r>
              <a:rPr lang="en-AU" sz="1600" dirty="0" err="1">
                <a:latin typeface="Fira Sans Light" panose="020B0403050000020004" pitchFamily="34" charset="0"/>
              </a:rPr>
              <a:t>villuna</a:t>
            </a:r>
            <a:r>
              <a:rPr lang="en-AU" sz="1600" dirty="0">
                <a:latin typeface="Fira Sans Light" panose="020B0403050000020004" pitchFamily="34" charset="0"/>
              </a:rPr>
              <a:t>)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  <p:pic>
        <p:nvPicPr>
          <p:cNvPr id="5" name="Picture 4" descr="Ferris holding the trans flag">
            <a:extLst>
              <a:ext uri="{FF2B5EF4-FFF2-40B4-BE49-F238E27FC236}">
                <a16:creationId xmlns:a16="http://schemas.microsoft.com/office/drawing/2014/main" id="{2FDED23C-09F3-3D0B-6E47-C5EEE195A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71" y="4013747"/>
            <a:ext cx="2263410" cy="226341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BEFCBD0-63AB-D2D2-4771-02973C49E8C6}"/>
              </a:ext>
            </a:extLst>
          </p:cNvPr>
          <p:cNvSpPr txBox="1">
            <a:spLocks/>
          </p:cNvSpPr>
          <p:nvPr/>
        </p:nvSpPr>
        <p:spPr>
          <a:xfrm>
            <a:off x="9905524" y="6385016"/>
            <a:ext cx="2171757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>
                <a:latin typeface="Fira Sans Light" panose="020B0403050000020004" pitchFamily="34" charset="0"/>
              </a:rPr>
              <a:t>Featuring Rust!!!!!!!!</a:t>
            </a:r>
          </a:p>
          <a:p>
            <a:endParaRPr lang="en-AU" sz="1600" dirty="0"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A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55629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389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Avenir Next LT Pro Light</vt:lpstr>
      <vt:lpstr>Fira Sans Light</vt:lpstr>
      <vt:lpstr>Fira Sans SemiBold</vt:lpstr>
      <vt:lpstr>JetBrains Mono Regular</vt:lpstr>
      <vt:lpstr>BlocksVTI</vt:lpstr>
      <vt:lpstr>parser combinators in n different languages</vt:lpstr>
      <vt:lpstr>parser combinators in n different languages</vt:lpstr>
      <vt:lpstr>parser combinators in n different languages</vt:lpstr>
      <vt:lpstr>parser combinators in n different languages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 combinators in n different languages</dc:title>
  <dc:creator>Liam Borella</dc:creator>
  <cp:lastModifiedBy>Liam Borella</cp:lastModifiedBy>
  <cp:revision>2</cp:revision>
  <dcterms:created xsi:type="dcterms:W3CDTF">2023-10-11T04:53:57Z</dcterms:created>
  <dcterms:modified xsi:type="dcterms:W3CDTF">2023-10-16T06:03:27Z</dcterms:modified>
</cp:coreProperties>
</file>