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25" r:id="rId2"/>
  </p:sldMasterIdLst>
  <p:notesMasterIdLst>
    <p:notesMasterId r:id="rId13"/>
  </p:notesMasterIdLst>
  <p:handoutMasterIdLst>
    <p:handoutMasterId r:id="rId14"/>
  </p:handoutMasterIdLst>
  <p:sldIdLst>
    <p:sldId id="391" r:id="rId3"/>
    <p:sldId id="394" r:id="rId4"/>
    <p:sldId id="399" r:id="rId5"/>
    <p:sldId id="349" r:id="rId6"/>
    <p:sldId id="350" r:id="rId7"/>
    <p:sldId id="351" r:id="rId8"/>
    <p:sldId id="395" r:id="rId9"/>
    <p:sldId id="396" r:id="rId10"/>
    <p:sldId id="397" r:id="rId11"/>
    <p:sldId id="398" r:id="rId12"/>
  </p:sldIdLst>
  <p:sldSz cx="9144000" cy="6858000" type="screen4x3"/>
  <p:notesSz cx="6797675" cy="9926638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FFFF"/>
    <a:srgbClr val="FFD1DA"/>
    <a:srgbClr val="66CCFF"/>
    <a:srgbClr val="FF859C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Vidutinis stili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Šviesus stili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Šviesus stilius 3 – paryškinimas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Vidutinis stiliu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Vidutinis stilius 1 – paryškinima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eminis stilius 1 – paryškinima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929F9F4-4A8F-4326-A1B4-22849713DDAB}" styleName="Tamsus stilius1 – paryškinima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Tamsus stilius1 – paryškinima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Tamsus stilius1 – paryškinima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eminis stilius 1 – paryškinima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8057" autoAdjust="0"/>
  </p:normalViewPr>
  <p:slideViewPr>
    <p:cSldViewPr snapToGrid="0">
      <p:cViewPr varScale="1">
        <p:scale>
          <a:sx n="111" d="100"/>
          <a:sy n="111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026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7607D-F211-4B83-83C2-65A80F4CE513}" type="datetimeFigureOut">
              <a:rPr lang="lt-LT" smtClean="0"/>
              <a:t>2018.01.11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7CBA5-5B43-46D1-ACFD-5F05976376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4339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A73B0-BB1D-4928-8EBE-AC1B4F78A7C2}" type="datetimeFigureOut">
              <a:rPr lang="lt-LT" smtClean="0"/>
              <a:t>2018.01.11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A5BAB-C2AF-4DF9-9088-D0A7BAEC573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2815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A5BAB-C2AF-4DF9-9088-D0A7BAEC573B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1238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b="1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1390-4FC0-47CB-891C-90B8B8331E12}" type="slidenum">
              <a:rPr lang="lt-LT">
                <a:solidFill>
                  <a:prstClr val="black"/>
                </a:solidFill>
              </a:rPr>
              <a:pPr/>
              <a:t>2</a:t>
            </a:fld>
            <a:endParaRPr lang="lt-L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9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b="1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1390-4FC0-47CB-891C-90B8B8331E12}" type="slidenum">
              <a:rPr lang="lt-LT">
                <a:solidFill>
                  <a:prstClr val="black"/>
                </a:solidFill>
              </a:rPr>
              <a:pPr/>
              <a:t>4</a:t>
            </a:fld>
            <a:endParaRPr lang="lt-L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9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b="1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1390-4FC0-47CB-891C-90B8B8331E12}" type="slidenum">
              <a:rPr lang="lt-LT">
                <a:solidFill>
                  <a:prstClr val="black"/>
                </a:solidFill>
              </a:rPr>
              <a:pPr/>
              <a:t>5</a:t>
            </a:fld>
            <a:endParaRPr lang="lt-L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9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b="1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1390-4FC0-47CB-891C-90B8B8331E12}" type="slidenum">
              <a:rPr lang="lt-LT">
                <a:solidFill>
                  <a:prstClr val="black"/>
                </a:solidFill>
              </a:rPr>
              <a:pPr/>
              <a:t>6</a:t>
            </a:fld>
            <a:endParaRPr lang="lt-L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9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8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14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EFE1-D954-4DB7-9924-B99E951AD45E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07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ED2E-46E0-4A42-A2BC-6DCBA440BB43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1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E286-E8D8-4635-A76C-EEE599BE30DB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5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3B7F-C582-4DB7-90F3-5672F6E35BC5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1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206C-0FE7-48D2-B910-640E43187128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51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34B1-D4B1-4A1D-A086-4A0B6D77D427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8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32C2-DCC4-4224-8B8D-28241246936F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35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7799-6629-45FF-9054-D7899EC95DEC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70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8EFC-0648-4D94-A307-9BE0A6A28B94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51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7BE1-3DB1-462C-A066-36CFB275A966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03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F272-4E7D-43E7-9DBB-B9C2E077E8EE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6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3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5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12AA-91BF-4B0E-BA5D-6B5E0E9AEB8F}" type="datetime1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2018.01.11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9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6" descr="TIT KARUN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31" y="743012"/>
            <a:ext cx="5256898" cy="52332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08304" y="2011971"/>
            <a:ext cx="3168352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2800" b="1" dirty="0">
                <a:solidFill>
                  <a:schemeClr val="bg1"/>
                </a:solidFill>
                <a:effectLst>
                  <a:outerShdw blurRad="111125" dir="2460000" sx="101000" sy="1010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VILNIAUS MIESTO SAVIVALDYBĖS </a:t>
            </a:r>
            <a:r>
              <a:rPr lang="x-none" sz="2800" b="1">
                <a:solidFill>
                  <a:schemeClr val="bg1"/>
                </a:solidFill>
                <a:effectLst>
                  <a:outerShdw blurRad="111125" dir="2460000" sx="101000" sy="1010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201</a:t>
            </a:r>
            <a:r>
              <a:rPr lang="lt-LT" sz="2800" b="1" dirty="0">
                <a:solidFill>
                  <a:schemeClr val="bg1"/>
                </a:solidFill>
                <a:effectLst>
                  <a:outerShdw blurRad="111125" dir="2460000" sx="101000" sy="1010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r>
              <a:rPr lang="x-none" sz="2800" b="1">
                <a:solidFill>
                  <a:schemeClr val="bg1"/>
                </a:solidFill>
                <a:effectLst>
                  <a:outerShdw blurRad="111125" dir="2460000" sx="101000" sy="1010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lt-LT" sz="2800" b="1" dirty="0">
                <a:solidFill>
                  <a:schemeClr val="bg1"/>
                </a:solidFill>
                <a:effectLst>
                  <a:outerShdw blurRad="111125" dir="2460000" sx="101000" sy="101000" algn="tl" rotWithShape="0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METŲ BIUDŽETO PROJEKTAS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98" y="5991103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201</a:t>
            </a:r>
            <a:r>
              <a:rPr lang="lt-LT" sz="2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sz="2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lt-LT" sz="20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lang="en-US" sz="20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lt-LT" sz="20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lt-LT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5" descr="tit logo d.png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29332"/>
            <a:ext cx="1040904" cy="867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4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541020" y="1021080"/>
            <a:ext cx="7162800" cy="624840"/>
          </a:xfrm>
        </p:spPr>
        <p:txBody>
          <a:bodyPr>
            <a:noAutofit/>
          </a:bodyPr>
          <a:lstStyle/>
          <a:p>
            <a:pPr algn="l"/>
            <a:r>
              <a:rPr lang="lt-LT" sz="1800" b="1" dirty="0">
                <a:latin typeface="Arial" pitchFamily="34" charset="0"/>
                <a:cs typeface="Arial" pitchFamily="34" charset="0"/>
              </a:rPr>
              <a:t>2018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m. </a:t>
            </a: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prioritetiniai Savivaldybės investiciniai projektai </a:t>
            </a:r>
            <a:r>
              <a:rPr lang="lt-LT" sz="1800" b="1" dirty="0">
                <a:latin typeface="Arial" pitchFamily="34" charset="0"/>
                <a:cs typeface="Arial" pitchFamily="34" charset="0"/>
              </a:rPr>
              <a:t>ir jų finansavimo šaltiniai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>
                <a:latin typeface="Arial" pitchFamily="34" charset="0"/>
                <a:cs typeface="Arial" pitchFamily="34" charset="0"/>
              </a:rPr>
            </a:br>
            <a:r>
              <a:rPr lang="lt-LT" sz="2000" b="1" dirty="0">
                <a:latin typeface="Arial" pitchFamily="34" charset="0"/>
                <a:cs typeface="Arial" pitchFamily="34" charset="0"/>
              </a:rPr>
              <a:t/>
            </a:r>
            <a:br>
              <a:rPr lang="lt-LT" sz="2000" b="1" dirty="0">
                <a:latin typeface="Arial" pitchFamily="34" charset="0"/>
                <a:cs typeface="Arial" pitchFamily="34" charset="0"/>
              </a:rPr>
            </a:br>
            <a:endParaRPr lang="lt-LT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urinio vietos rezervavimo ženklas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645419"/>
              </p:ext>
            </p:extLst>
          </p:nvPr>
        </p:nvGraphicFramePr>
        <p:xfrm>
          <a:off x="558165" y="1535588"/>
          <a:ext cx="8064541" cy="4668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66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77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34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21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25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9136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Nr.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200" i="1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Prioritetiniai investiciniai projektai 2018 m.</a:t>
                      </a:r>
                      <a:endParaRPr lang="lt-LT" sz="2000" i="1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Projekto vertė iš viso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mln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EUR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Savivaldybės lėšos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mln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EUR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Prognozuojamos valstybės lėšos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mln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EUR</a:t>
                      </a:r>
                      <a:endParaRPr lang="lt-LT" sz="105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Prognozuojamos ES ir kitų fondų lėšos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050" dirty="0" err="1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mln</a:t>
                      </a: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EUR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Ugdymo įstaigų (mokyklų, gimnazijų) pastatų </a:t>
                      </a:r>
                      <a:r>
                        <a:rPr lang="lt-LT" sz="105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(35 </a:t>
                      </a: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objektų) atnaujinimas</a:t>
                      </a:r>
                      <a:endParaRPr lang="lt-LT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23,6</a:t>
                      </a:r>
                      <a:endParaRPr lang="lt-LT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4,7</a:t>
                      </a:r>
                      <a:endParaRPr lang="lt-LT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7,1</a:t>
                      </a: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Ikimokyklinių ugdymo įstaigų (darželių) pastatų (10 objektų) atnaujinimas ir modernizavimas</a:t>
                      </a:r>
                      <a:endParaRPr lang="lt-LT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19,2</a:t>
                      </a:r>
                      <a:endParaRPr lang="lt-LT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9,4</a:t>
                      </a:r>
                      <a:endParaRPr lang="lt-LT" sz="11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4,0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1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Naujų mokyklų pastatų</a:t>
                      </a:r>
                      <a:r>
                        <a:rPr lang="lt-LT" sz="1050" baseline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statyba (Gabijos </a:t>
                      </a:r>
                      <a:r>
                        <a:rPr lang="lt-LT" sz="1050" baseline="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gimn</a:t>
                      </a:r>
                      <a:r>
                        <a:rPr lang="lt-LT" sz="1050" baseline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., Balsių, Tolminkiemio g.)</a:t>
                      </a:r>
                      <a:endParaRPr lang="lt-LT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29,7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496711"/>
                  </a:ext>
                </a:extLst>
              </a:tr>
              <a:tr h="457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Vilniaus miesto susisiekimo infrastruktūros vystymas (priežiūra, remontas, rekonstrukcija) </a:t>
                      </a:r>
                      <a:endParaRPr lang="lt-LT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16,0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Sporto paskirties pastato–baseino, Vilniuje, S. Neries gatvėje, statyba (prie A. Kulviečio klasikinės gimnazijos)</a:t>
                      </a:r>
                      <a:endParaRPr lang="lt-LT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32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Daugiafunkcio</a:t>
                      </a: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Lazdynų </a:t>
                      </a:r>
                      <a:r>
                        <a:rPr lang="lt-LT" sz="105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sveikatinimo</a:t>
                      </a: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centro įkūrimas</a:t>
                      </a:r>
                      <a:endParaRPr lang="lt-LT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0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kern="12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kern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Sporto</a:t>
                      </a:r>
                      <a:r>
                        <a:rPr lang="lt-LT" sz="1050" kern="1200" baseline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salių prie mokyklų statyba (prie Pilaitės </a:t>
                      </a:r>
                      <a:r>
                        <a:rPr lang="lt-LT" sz="1050" kern="1200" baseline="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gimn</a:t>
                      </a:r>
                      <a:r>
                        <a:rPr lang="lt-LT" sz="1050" kern="1200" baseline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Ir Žemynos </a:t>
                      </a:r>
                      <a:r>
                        <a:rPr lang="lt-LT" sz="1050" kern="1200" baseline="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progimn</a:t>
                      </a:r>
                      <a:r>
                        <a:rPr lang="lt-LT" sz="1050" kern="1200" baseline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.)</a:t>
                      </a:r>
                      <a:endParaRPr lang="lt-LT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7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Neries ir Vilnios krantinių sutvarkymo ir infrastruktūros įrengimo darbai (8 objektai)</a:t>
                      </a:r>
                      <a:endParaRPr lang="lt-LT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7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9.</a:t>
                      </a:r>
                      <a:endParaRPr lang="lt-LT" sz="16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05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Ekologiško viešojo transporto plėtojimas; ekologiškų transporto priemonių įsigijimas</a:t>
                      </a:r>
                      <a:endParaRPr lang="lt-LT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t-LT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10" y="609599"/>
            <a:ext cx="6480720" cy="86409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lt-LT" sz="1800" b="1" dirty="0">
                <a:latin typeface="Arial" pitchFamily="34" charset="0"/>
                <a:cs typeface="Arial" pitchFamily="34" charset="0"/>
              </a:rPr>
              <a:t>Savivaldybės </a:t>
            </a: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2018 m. biudžeto finansinių šaltinių palyginimas</a:t>
            </a:r>
            <a:r>
              <a:rPr lang="lt-LT" sz="1800" b="1" dirty="0">
                <a:latin typeface="Arial" pitchFamily="34" charset="0"/>
                <a:cs typeface="Arial" pitchFamily="34" charset="0"/>
              </a:rPr>
              <a:t> su 2017 m., tūkst. </a:t>
            </a:r>
            <a:r>
              <a:rPr lang="lt-LT" sz="1800" b="1" dirty="0" err="1">
                <a:latin typeface="Arial" pitchFamily="34" charset="0"/>
                <a:cs typeface="Arial" pitchFamily="34" charset="0"/>
              </a:rPr>
              <a:t>Eur</a:t>
            </a:r>
            <a:endParaRPr lang="lt-LT" sz="1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Lentelė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1185"/>
              </p:ext>
            </p:extLst>
          </p:nvPr>
        </p:nvGraphicFramePr>
        <p:xfrm>
          <a:off x="264220" y="1836192"/>
          <a:ext cx="8603536" cy="550604"/>
        </p:xfrm>
        <a:graphic>
          <a:graphicData uri="http://schemas.openxmlformats.org/drawingml/2006/table">
            <a:tbl>
              <a:tblPr lastRow="1">
                <a:tableStyleId>{35758FB7-9AC5-4552-8A53-C91805E547FA}</a:tableStyleId>
              </a:tblPr>
              <a:tblGrid>
                <a:gridCol w="49031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80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43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50604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800" b="1" i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Finansiniai šaltiniai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r>
                        <a:rPr lang="en-US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m. </a:t>
                      </a:r>
                      <a:r>
                        <a:rPr lang="en-US" sz="1400" b="1" u="none" strike="noStrike" cap="none" spc="50" dirty="0" err="1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patvirtint</a:t>
                      </a:r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m. projektas</a:t>
                      </a: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+, -</a:t>
                      </a: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>
                              <a:alpha val="95000"/>
                            </a:schemeClr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Lentelė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48668"/>
              </p:ext>
            </p:extLst>
          </p:nvPr>
        </p:nvGraphicFramePr>
        <p:xfrm>
          <a:off x="257175" y="2505075"/>
          <a:ext cx="8603536" cy="3167970"/>
        </p:xfrm>
        <a:graphic>
          <a:graphicData uri="http://schemas.openxmlformats.org/drawingml/2006/table">
            <a:tbl>
              <a:tblPr lastRow="1">
                <a:tableStyleId>{35758FB7-9AC5-4552-8A53-C91805E547FA}</a:tableStyleId>
              </a:tblPr>
              <a:tblGrid>
                <a:gridCol w="3686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4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80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143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67047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s-ES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Biudžeto pajamos su dotacijomis</a:t>
                      </a:r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lt-LT" sz="1400" b="1" u="none" strike="noStrike" cap="none" spc="50" baseline="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iš jų:</a:t>
                      </a:r>
                      <a:endParaRPr lang="es-ES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469.301,5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551.948,2</a:t>
                      </a:r>
                      <a:endParaRPr lang="lt-L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82.646,7</a:t>
                      </a:r>
                      <a:endParaRPr lang="lt-L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17,6</a:t>
                      </a:r>
                      <a:endParaRPr lang="lt-L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1025">
                <a:tc rowSpan="4">
                  <a:txBody>
                    <a:bodyPr/>
                    <a:lstStyle/>
                    <a:p>
                      <a:pPr algn="ctr" fontAlgn="ctr"/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lt-LT" sz="1350" u="none" strike="noStrike" cap="none" spc="50" baseline="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</a:t>
                      </a:r>
                      <a:r>
                        <a:rPr lang="lt-LT" sz="1350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iudžeto pajamos savarankiškoms f-joms vykdyti (be specialiųjų</a:t>
                      </a:r>
                      <a:r>
                        <a:rPr lang="lt-LT" sz="1350" u="none" strike="noStrike" cap="none" spc="50" baseline="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programų lėšų)</a:t>
                      </a:r>
                      <a:endParaRPr lang="lt-LT" sz="1350" b="1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5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305.889,0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358.014,0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52.125,0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111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350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lt-LT" sz="1350" u="none" strike="noStrike" cap="none" spc="50" baseline="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lt-LT" sz="1350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iudžeto</a:t>
                      </a:r>
                      <a:r>
                        <a:rPr lang="lt-LT" sz="1350" u="none" strike="noStrike" cap="none" spc="50" baseline="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pajamos, skirtos specialiosioms programoms vykdyti</a:t>
                      </a:r>
                      <a:endParaRPr lang="lt-LT" sz="135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5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29.568,7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32.828,0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3.259,3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464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350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 Iš viso biudžeto pajamų savarankiškoms f-joms vykdyti</a:t>
                      </a:r>
                      <a:endParaRPr lang="lt-LT" sz="135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5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335.457,7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390.842,0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55.384,3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464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350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1.2. Dotacijos</a:t>
                      </a:r>
                      <a:endParaRPr lang="lt-LT" sz="135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5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133.843,8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161.106,2</a:t>
                      </a:r>
                      <a:endParaRPr lang="lt-L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27.262,4</a:t>
                      </a:r>
                      <a:endParaRPr lang="lt-L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20,4</a:t>
                      </a:r>
                      <a:endParaRPr lang="lt-LT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Apyvartos lėšų likučiai</a:t>
                      </a: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17.231,0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31.214,4</a:t>
                      </a:r>
                      <a:endParaRPr lang="lt-LT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13.983,4</a:t>
                      </a:r>
                      <a:endParaRPr lang="lt-L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2498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Skolintos lėšos</a:t>
                      </a:r>
                      <a:endParaRPr lang="lt-LT" sz="12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accent1">
                            <a:tint val="3000"/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24.000,0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lt-LT" sz="12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tx1"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-24.000,0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lt-LT" sz="1100" b="0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tx1">
                            <a:alpha val="95000"/>
                          </a:schemeClr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462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lt-LT" sz="1400" u="none" strike="noStrike" cap="none" spc="50" dirty="0">
                          <a:ln w="13500">
                            <a:solidFill>
                              <a:schemeClr val="accent1">
                                <a:shade val="2500"/>
                                <a:alpha val="65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innerShdw blurRad="50900" dist="38500" dir="13500000">
                              <a:srgbClr val="000000">
                                <a:alpha val="60000"/>
                              </a:srgbClr>
                            </a:inn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IŠ VISO 1+2+3</a:t>
                      </a:r>
                      <a:endParaRPr lang="lt-LT" sz="1400" b="1" i="0" u="none" strike="noStrike" cap="none" spc="50" dirty="0">
                        <a:ln w="13500">
                          <a:solidFill>
                            <a:schemeClr val="accent1">
                              <a:shade val="2500"/>
                              <a:alpha val="65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innerShdw blurRad="50900" dist="38500" dir="13500000">
                            <a:srgbClr val="000000">
                              <a:alpha val="60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lt-LT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510.532,5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3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583.162,6</a:t>
                      </a:r>
                      <a:endParaRPr lang="lt-LT" sz="13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3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72.630,1</a:t>
                      </a:r>
                      <a:endParaRPr lang="lt-LT" sz="13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14,2</a:t>
                      </a:r>
                      <a:endParaRPr lang="lt-LT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2" descr="C:\Users\vytautas.rasimaviciu\Desktop\Reven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30" y="485775"/>
            <a:ext cx="1056663" cy="105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>
          <a:xfrm>
            <a:off x="6477000" y="6365405"/>
            <a:ext cx="2133600" cy="365125"/>
          </a:xfrm>
        </p:spPr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lt-L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0110" y="609599"/>
            <a:ext cx="648072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lt-LT" sz="1800" b="1" dirty="0">
                <a:latin typeface="Arial" pitchFamily="34" charset="0"/>
                <a:cs typeface="Arial" pitchFamily="34" charset="0"/>
              </a:rPr>
              <a:t>Savivaldybės </a:t>
            </a: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2018 m. biudžeto struktūrinio</a:t>
            </a:r>
          </a:p>
          <a:p>
            <a:pPr algn="l">
              <a:defRPr/>
            </a:pP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balanso</a:t>
            </a:r>
            <a:r>
              <a:rPr lang="lt-LT" sz="1800" b="1" dirty="0">
                <a:latin typeface="Arial" pitchFamily="34" charset="0"/>
                <a:cs typeface="Arial" pitchFamily="34" charset="0"/>
              </a:rPr>
              <a:t> prognostinis modelis</a:t>
            </a:r>
            <a:endParaRPr lang="lt-LT" sz="1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Lentelė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45789"/>
              </p:ext>
            </p:extLst>
          </p:nvPr>
        </p:nvGraphicFramePr>
        <p:xfrm>
          <a:off x="179463" y="1558134"/>
          <a:ext cx="5296304" cy="3898514"/>
        </p:xfrm>
        <a:graphic>
          <a:graphicData uri="http://schemas.openxmlformats.org/drawingml/2006/table">
            <a:tbl>
              <a:tblPr/>
              <a:tblGrid>
                <a:gridCol w="15997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10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92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54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698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741">
                <a:tc gridSpan="4">
                  <a:txBody>
                    <a:bodyPr/>
                    <a:lstStyle/>
                    <a:p>
                      <a:pPr algn="l" fontAlgn="b"/>
                      <a:r>
                        <a:rPr lang="lt-LT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Planuojamos 2018 m. biudžeto pajamos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551,9</a:t>
                      </a:r>
                      <a:endParaRPr lang="lt-LT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6741"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98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Planuojamos 2018 m. biudžeto išlaidos, iš jų 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583,1</a:t>
                      </a:r>
                      <a:endParaRPr lang="lt-LT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826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išlaidos pagal pajamas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551,9</a:t>
                      </a:r>
                      <a:endParaRPr lang="lt-LT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22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iš Savivaldybės biudžeto lėšų likučio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02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iš </a:t>
                      </a:r>
                      <a:r>
                        <a:rPr lang="lt-LT" sz="14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</a:t>
                      </a:r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programų lėšų likučio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6741"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lt-LT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Nominalus balansas 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lt-LT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-31,2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6741">
                <a:tc>
                  <a:txBody>
                    <a:bodyPr/>
                    <a:lstStyle/>
                    <a:p>
                      <a:pPr algn="l" fontAlgn="b"/>
                      <a:endParaRPr lang="lt-LT" sz="1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lt-LT" sz="1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lt-LT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lt-LT" sz="1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lt-LT" sz="1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lt-L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5981">
                <a:tc gridSpan="4"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Prognozuojamas kreditorinio </a:t>
                      </a:r>
                      <a:r>
                        <a:rPr lang="lt-LT" sz="14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įsisk</a:t>
                      </a:r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pokytis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-6,8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5981">
                <a:tc gridSpan="4"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Prognozuojamas paskolų pokytis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lt-LT" sz="12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-11,8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6741">
                <a:tc gridSpan="4"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Prognozuojamas </a:t>
                      </a:r>
                      <a:r>
                        <a:rPr lang="lt-LT" sz="14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restrukt</a:t>
                      </a:r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skolų bankams pokytis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-25,0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6741"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lt-LT" sz="1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lt-LT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Kaupiamasis balansas ►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lt-LT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25981"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lt-LT" sz="1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lt-LT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lt-LT" sz="14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lt-LT" sz="14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25981">
                <a:tc gridSpan="4">
                  <a:txBody>
                    <a:bodyPr/>
                    <a:lstStyle/>
                    <a:p>
                      <a:pPr algn="l" fontAlgn="b"/>
                      <a:r>
                        <a:rPr lang="lt-LT" sz="14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Ciklinė komponentė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6741"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lt-LT" sz="14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lt-LT" sz="14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4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6741">
                <a:tc>
                  <a:txBody>
                    <a:bodyPr/>
                    <a:lstStyle/>
                    <a:p>
                      <a:pPr algn="l" fontAlgn="b"/>
                      <a:endParaRPr lang="lt-LT" sz="14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lt-LT" sz="14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Struktūrinis balansas 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lt-LT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lt-LT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mln. </a:t>
                      </a:r>
                      <a:r>
                        <a:rPr lang="lt-LT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  <a:endParaRPr lang="lt-LT" sz="12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1 linijinis paaiškinimas 8"/>
          <p:cNvSpPr/>
          <p:nvPr/>
        </p:nvSpPr>
        <p:spPr>
          <a:xfrm>
            <a:off x="6123579" y="2195047"/>
            <a:ext cx="2533311" cy="522753"/>
          </a:xfrm>
          <a:prstGeom prst="borderCallout1">
            <a:avLst>
              <a:gd name="adj1" fmla="val 51662"/>
              <a:gd name="adj2" fmla="val 246"/>
              <a:gd name="adj3" fmla="val 182490"/>
              <a:gd name="adj4" fmla="val -25598"/>
            </a:avLst>
          </a:prstGeom>
          <a:solidFill>
            <a:srgbClr val="C00000"/>
          </a:solidFill>
          <a:ln w="190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200" dirty="0">
                <a:latin typeface="Arial" panose="020B0604020202020204" pitchFamily="34" charset="0"/>
                <a:cs typeface="Arial" panose="020B0604020202020204" pitchFamily="34" charset="0"/>
              </a:rPr>
              <a:t>Prognozuojamas kasos balansas, įvertinant pinigų srautus</a:t>
            </a:r>
          </a:p>
        </p:txBody>
      </p:sp>
      <p:sp>
        <p:nvSpPr>
          <p:cNvPr id="10" name="1 linijinis paaiškinimas 9"/>
          <p:cNvSpPr/>
          <p:nvPr/>
        </p:nvSpPr>
        <p:spPr>
          <a:xfrm>
            <a:off x="6123574" y="4815862"/>
            <a:ext cx="2533313" cy="842611"/>
          </a:xfrm>
          <a:prstGeom prst="borderCallout1">
            <a:avLst>
              <a:gd name="adj1" fmla="val 51662"/>
              <a:gd name="adj2" fmla="val 246"/>
              <a:gd name="adj3" fmla="val -41041"/>
              <a:gd name="adj4" fmla="val -25792"/>
            </a:avLst>
          </a:prstGeom>
          <a:solidFill>
            <a:srgbClr val="C00000"/>
          </a:solidFill>
          <a:ln w="190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200" dirty="0">
                <a:latin typeface="Arial" panose="020B0604020202020204" pitchFamily="34" charset="0"/>
                <a:cs typeface="Arial" panose="020B0604020202020204" pitchFamily="34" charset="0"/>
              </a:rPr>
              <a:t>Nominalus balansas - Kreditorinio įsiskolinimo pokytis - Paskolų pokytis - Finansinio turto pokytis = Kaupiamasis balansas</a:t>
            </a:r>
          </a:p>
        </p:txBody>
      </p:sp>
      <p:sp>
        <p:nvSpPr>
          <p:cNvPr id="11" name="1 linijinis paaiškinimas 10"/>
          <p:cNvSpPr/>
          <p:nvPr/>
        </p:nvSpPr>
        <p:spPr>
          <a:xfrm>
            <a:off x="4118776" y="5949398"/>
            <a:ext cx="3957000" cy="588136"/>
          </a:xfrm>
          <a:prstGeom prst="borderCallout1">
            <a:avLst>
              <a:gd name="adj1" fmla="val 154"/>
              <a:gd name="adj2" fmla="val 50357"/>
              <a:gd name="adj3" fmla="val -83608"/>
              <a:gd name="adj4" fmla="val 34239"/>
            </a:avLst>
          </a:prstGeom>
          <a:solidFill>
            <a:srgbClr val="C00000"/>
          </a:solidFill>
          <a:ln w="190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200" dirty="0">
                <a:latin typeface="Arial" panose="020B0604020202020204" pitchFamily="34" charset="0"/>
                <a:cs typeface="Arial" panose="020B0604020202020204" pitchFamily="34" charset="0"/>
              </a:rPr>
              <a:t>Kaupiamasis balansas - Ciklinė komponentė = Struktūrinis balansas (</a:t>
            </a:r>
            <a:r>
              <a:rPr lang="lt-LT" sz="1200" i="1" dirty="0">
                <a:latin typeface="Arial" panose="020B0604020202020204" pitchFamily="34" charset="0"/>
                <a:cs typeface="Arial" panose="020B0604020202020204" pitchFamily="34" charset="0"/>
              </a:rPr>
              <a:t>Negali būti neigiamas dydis</a:t>
            </a:r>
            <a:r>
              <a:rPr lang="lt-LT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1 linijinis paaiškinimas 11"/>
          <p:cNvSpPr/>
          <p:nvPr/>
        </p:nvSpPr>
        <p:spPr>
          <a:xfrm>
            <a:off x="124724" y="5629899"/>
            <a:ext cx="3507476" cy="720101"/>
          </a:xfrm>
          <a:prstGeom prst="borderCallout1">
            <a:avLst>
              <a:gd name="adj1" fmla="val -110"/>
              <a:gd name="adj2" fmla="val 49927"/>
              <a:gd name="adj3" fmla="val -90268"/>
              <a:gd name="adj4" fmla="val 36271"/>
            </a:avLst>
          </a:prstGeom>
          <a:solidFill>
            <a:srgbClr val="C00000"/>
          </a:solidFill>
          <a:ln w="190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200" dirty="0">
                <a:latin typeface="Arial" panose="020B0604020202020204" pitchFamily="34" charset="0"/>
                <a:cs typeface="Arial" panose="020B0604020202020204" pitchFamily="34" charset="0"/>
              </a:rPr>
              <a:t>Finansų ministerijos apskaičiuotas dydis 2018 m. tenkantis Vilniaus savivaldybei. Tai minimalus Savivaldybės biudžeto pertekliaus dydis.</a:t>
            </a:r>
          </a:p>
        </p:txBody>
      </p:sp>
      <p:pic>
        <p:nvPicPr>
          <p:cNvPr id="15" name="Picture 1" descr="C:\Users\vytautas.rasimaviciu\Desktop\model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04" y="542031"/>
            <a:ext cx="1474652" cy="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0" name="Grupė 1029"/>
          <p:cNvGrpSpPr/>
          <p:nvPr/>
        </p:nvGrpSpPr>
        <p:grpSpPr>
          <a:xfrm>
            <a:off x="5511985" y="3410252"/>
            <a:ext cx="3144904" cy="941873"/>
            <a:chOff x="5511985" y="3410252"/>
            <a:chExt cx="3144904" cy="941873"/>
          </a:xfrm>
          <a:solidFill>
            <a:srgbClr val="C00000"/>
          </a:solidFill>
        </p:grpSpPr>
        <p:sp>
          <p:nvSpPr>
            <p:cNvPr id="8" name="1 linijinis paaiškinimas 7"/>
            <p:cNvSpPr/>
            <p:nvPr/>
          </p:nvSpPr>
          <p:spPr>
            <a:xfrm>
              <a:off x="6123578" y="3410252"/>
              <a:ext cx="2533311" cy="941873"/>
            </a:xfrm>
            <a:prstGeom prst="borderCallout1">
              <a:avLst>
                <a:gd name="adj1" fmla="val 51662"/>
                <a:gd name="adj2" fmla="val 246"/>
                <a:gd name="adj3" fmla="val 51657"/>
                <a:gd name="adj4" fmla="val -19873"/>
              </a:avLst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1200" dirty="0">
                  <a:latin typeface="Arial" panose="020B0604020202020204" pitchFamily="34" charset="0"/>
                  <a:cs typeface="Arial" panose="020B0604020202020204" pitchFamily="34" charset="0"/>
                </a:rPr>
                <a:t>Kreditorinio įsiskolinimo ir paskolų mažėjimas atitinkamai gerina struktūrinį balansą, ir atvirkščiai didėjimas – blogina</a:t>
              </a:r>
            </a:p>
          </p:txBody>
        </p:sp>
        <p:cxnSp>
          <p:nvCxnSpPr>
            <p:cNvPr id="16" name="Tiesioji jungtis 15"/>
            <p:cNvCxnSpPr/>
            <p:nvPr/>
          </p:nvCxnSpPr>
          <p:spPr>
            <a:xfrm flipV="1">
              <a:off x="5624045" y="3571875"/>
              <a:ext cx="0" cy="628650"/>
            </a:xfrm>
            <a:prstGeom prst="lin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Tiesioji jungtis 18"/>
            <p:cNvCxnSpPr/>
            <p:nvPr/>
          </p:nvCxnSpPr>
          <p:spPr>
            <a:xfrm>
              <a:off x="5511985" y="4194392"/>
              <a:ext cx="120650" cy="0"/>
            </a:xfrm>
            <a:prstGeom prst="lin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Tiesioji jungtis 25"/>
            <p:cNvCxnSpPr/>
            <p:nvPr/>
          </p:nvCxnSpPr>
          <p:spPr>
            <a:xfrm>
              <a:off x="5511985" y="3571875"/>
              <a:ext cx="120650" cy="0"/>
            </a:xfrm>
            <a:prstGeom prst="lin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85" y="618469"/>
            <a:ext cx="6480720" cy="86409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lt-LT" sz="1800" b="1" dirty="0">
                <a:latin typeface="Arial" pitchFamily="34" charset="0"/>
                <a:cs typeface="Arial" pitchFamily="34" charset="0"/>
              </a:rPr>
              <a:t>Savivaldybės 2018 m. biudžeto </a:t>
            </a: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pajamų plano</a:t>
            </a:r>
            <a:b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projekto palyginimas</a:t>
            </a:r>
            <a:r>
              <a:rPr lang="lt-LT" sz="1800" b="1" dirty="0">
                <a:latin typeface="Arial" pitchFamily="34" charset="0"/>
                <a:cs typeface="Arial" pitchFamily="34" charset="0"/>
              </a:rPr>
              <a:t> su 2017 m., tūkst. </a:t>
            </a:r>
            <a:r>
              <a:rPr lang="lt-LT" sz="1800" b="1" dirty="0" err="1">
                <a:latin typeface="Arial" pitchFamily="34" charset="0"/>
                <a:cs typeface="Arial" pitchFamily="34" charset="0"/>
              </a:rPr>
              <a:t>Eur</a:t>
            </a:r>
            <a:r>
              <a:rPr lang="lt-LT" sz="1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(I)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>
          <a:xfrm>
            <a:off x="6496050" y="6327793"/>
            <a:ext cx="2133600" cy="365125"/>
          </a:xfrm>
        </p:spPr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Lentelė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04933"/>
              </p:ext>
            </p:extLst>
          </p:nvPr>
        </p:nvGraphicFramePr>
        <p:xfrm>
          <a:off x="276223" y="1874308"/>
          <a:ext cx="8640000" cy="37740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89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4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43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60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57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03792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Pajamos</a:t>
                      </a: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2017 m. patvirtintas</a:t>
                      </a:r>
                      <a:r>
                        <a:rPr lang="lt-LT" sz="14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planas </a:t>
                      </a:r>
                      <a:endParaRPr lang="lt-LT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2018 m.</a:t>
                      </a:r>
                    </a:p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plano</a:t>
                      </a:r>
                      <a:b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projektas</a:t>
                      </a:r>
                      <a:endParaRPr lang="lt-LT" sz="1400" b="1" i="0" u="sng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Pokytis</a:t>
                      </a:r>
                      <a:endParaRPr lang="lt-LT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lt-LT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37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 MOKESČIAI</a:t>
                      </a:r>
                      <a:endParaRPr lang="lt-LT" sz="14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292.161,0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333.418,0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41.257,0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261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1.1. Gyventojų pajamų mokestis                   </a:t>
                      </a:r>
                      <a:endParaRPr lang="lt-LT" sz="14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244.148,0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289.218,0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45.070,0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658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1.2. Turto mokesčiai</a:t>
                      </a:r>
                      <a:endParaRPr lang="lt-LT" sz="14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33.400,0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43.000,0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5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1.2.1. </a:t>
                      </a:r>
                      <a:r>
                        <a:rPr lang="lt-LT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Žemės mokestis</a:t>
                      </a:r>
                      <a:endParaRPr lang="lt-LT" sz="13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3.508,0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2.008,0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133,9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5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1.2.2. </a:t>
                      </a:r>
                      <a:r>
                        <a:rPr lang="lt-LT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Paveldimo turto mokestis </a:t>
                      </a:r>
                      <a:endParaRPr lang="lt-LT" sz="13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471,0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0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1.2.3. </a:t>
                      </a:r>
                      <a:r>
                        <a:rPr lang="lt-LT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Nekilnojamojo turto mokestis </a:t>
                      </a:r>
                      <a:endParaRPr lang="lt-LT" sz="13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31.500,0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39.021,0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7.521,0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3076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1.3. Prekių ir paslaugų mokesčiai</a:t>
                      </a:r>
                      <a:endParaRPr lang="lt-LT" sz="14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14.613,0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-13.413,0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-91,8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3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1.3.1. </a:t>
                      </a:r>
                      <a:r>
                        <a:rPr lang="lt-LT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Mokestis už aplinkos teršimą </a:t>
                      </a:r>
                      <a:endParaRPr lang="lt-LT" sz="13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2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1.3.2. </a:t>
                      </a:r>
                      <a:r>
                        <a:rPr lang="lt-LT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Valstybės rinkliavos</a:t>
                      </a:r>
                      <a:endParaRPr lang="lt-LT" sz="13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-490,0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6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1.3.3. </a:t>
                      </a:r>
                      <a:r>
                        <a:rPr lang="lt-LT" sz="13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Vietinės rinkliavos</a:t>
                      </a:r>
                      <a:endParaRPr lang="lt-LT" sz="1300" b="1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12.923,0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-12.923,0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Picture 4" descr="C:\Users\vytautas.rasimaviciu\Desktop\fin ša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38" y="61192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24" y="712208"/>
            <a:ext cx="6629980" cy="699433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lt-LT" sz="1800" b="1" dirty="0">
                <a:latin typeface="Arial" pitchFamily="34" charset="0"/>
                <a:cs typeface="Arial" pitchFamily="34" charset="0"/>
              </a:rPr>
              <a:t>Savivaldybės 2018 m. biudžeto </a:t>
            </a: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pajamų plano</a:t>
            </a:r>
            <a:b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projekto palyginimas</a:t>
            </a:r>
            <a:r>
              <a:rPr lang="lt-LT" sz="1800" b="1" dirty="0">
                <a:latin typeface="Arial" pitchFamily="34" charset="0"/>
                <a:cs typeface="Arial" pitchFamily="34" charset="0"/>
              </a:rPr>
              <a:t> su 2017 m., tūkst. </a:t>
            </a:r>
            <a:r>
              <a:rPr lang="lt-LT" sz="1800" b="1" dirty="0" err="1">
                <a:latin typeface="Arial" pitchFamily="34" charset="0"/>
                <a:cs typeface="Arial" pitchFamily="34" charset="0"/>
              </a:rPr>
              <a:t>Eur</a:t>
            </a:r>
            <a:r>
              <a:rPr lang="lt-LT" sz="1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lt-LT" sz="1800" b="1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(II)</a:t>
            </a:r>
          </a:p>
        </p:txBody>
      </p:sp>
      <p:graphicFrame>
        <p:nvGraphicFramePr>
          <p:cNvPr id="5" name="Lentelė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66372"/>
              </p:ext>
            </p:extLst>
          </p:nvPr>
        </p:nvGraphicFramePr>
        <p:xfrm>
          <a:off x="144604" y="1803028"/>
          <a:ext cx="8772146" cy="424813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4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28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78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23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1871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Pajamos</a:t>
                      </a: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2017 m. patvirtintas</a:t>
                      </a:r>
                      <a:r>
                        <a:rPr lang="lt-LT" sz="14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planas </a:t>
                      </a:r>
                      <a:endParaRPr lang="lt-LT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2018 m. plano</a:t>
                      </a:r>
                      <a:b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projektas</a:t>
                      </a:r>
                      <a:endParaRPr lang="lt-LT" sz="1400" b="1" i="0" u="sng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Pokytis</a:t>
                      </a:r>
                      <a:endParaRPr lang="lt-LT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lt-LT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 KITOS PAJAMOS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29.983,7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47.102,0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17.118,3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319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2.1. Turto pajamos 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4.785,0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5.903,0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1.118,0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34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2.1.1.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Palūkanos už depozitus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63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2.1.2.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Dividendai ir kitos pelno</a:t>
                      </a:r>
                      <a:r>
                        <a:rPr lang="lt-LT" sz="1200" b="0" i="0" u="none" strike="noStrike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įmokos</a:t>
                      </a:r>
                      <a:endParaRPr lang="lt-LT" sz="1200" b="0" i="0" u="none" strike="noStrike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943,0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943,0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0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2.1.3.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Nuomos mokestis už valstybinę žemę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4.600,0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2.1.4.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Mokesčiai už valstybinius gamtos išteklius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111,8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127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2.2. Pajamos už prekes ir paslaugas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21.298,7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37.968,0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16.669,3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78,3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48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2.2.1.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Pajamos už ilgalaikio ir trumpalaikio materialiojo turto nuomą, iš jų: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5.690,6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3.060,1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-2.630,5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-46,2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2528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- Savivaldybės patalpų nuoma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2528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- biudžetinių įstaigų patalpų nuoma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690,6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760,1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69,5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2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-</a:t>
                      </a:r>
                      <a:r>
                        <a:rPr lang="en-US" sz="1200" b="0" i="0" u="none" strike="noStrike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Savivaldybės būsto ir socialinio būsto nuomos sukauptos lėšos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72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2.2.2.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Įmokos už išlaikymą švietimo, socialinės apsaugos ir kitose įstaigose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15.608,1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16.085,9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477,8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2.2.3.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Valstybės rinkliavos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8586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2.2.4. Vietinės rinkliavos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18.332,0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18.332,0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6" name="Picture 4" descr="C:\Users\vytautas.rasimaviciu\Desktop\fin ša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38" y="61192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kaidrės numerio vietos rezervavimo ženklas 1"/>
          <p:cNvSpPr>
            <a:spLocks noGrp="1"/>
          </p:cNvSpPr>
          <p:nvPr>
            <p:ph type="sldNum" sz="quarter" idx="12"/>
          </p:nvPr>
        </p:nvSpPr>
        <p:spPr>
          <a:xfrm>
            <a:off x="6553200" y="6356368"/>
            <a:ext cx="2133600" cy="365125"/>
          </a:xfrm>
        </p:spPr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lt-LT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90" y="629877"/>
            <a:ext cx="6838048" cy="86409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lt-LT" sz="1800" b="1" dirty="0">
                <a:latin typeface="Arial" pitchFamily="34" charset="0"/>
                <a:cs typeface="Arial" pitchFamily="34" charset="0"/>
              </a:rPr>
              <a:t>Savivaldybės 2018 m. biudžeto </a:t>
            </a: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pajamų plano</a:t>
            </a:r>
            <a:b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projekto palyginimas</a:t>
            </a:r>
            <a:r>
              <a:rPr lang="lt-LT" sz="1800" b="1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lt-LT" sz="1800" b="1" dirty="0">
                <a:latin typeface="Arial" pitchFamily="34" charset="0"/>
                <a:cs typeface="Arial" pitchFamily="34" charset="0"/>
              </a:rPr>
              <a:t>su 2017 m., tūkst. </a:t>
            </a:r>
            <a:r>
              <a:rPr lang="lt-LT" sz="1800" b="1" dirty="0" err="1">
                <a:latin typeface="Arial" pitchFamily="34" charset="0"/>
                <a:cs typeface="Arial" pitchFamily="34" charset="0"/>
              </a:rPr>
              <a:t>Eur</a:t>
            </a:r>
            <a:r>
              <a:rPr lang="lt-LT" sz="1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lt-LT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(III)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Lentelė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55177"/>
              </p:ext>
            </p:extLst>
          </p:nvPr>
        </p:nvGraphicFramePr>
        <p:xfrm>
          <a:off x="202017" y="1610027"/>
          <a:ext cx="8782494" cy="506363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12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83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83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43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85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88792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Pajamos</a:t>
                      </a: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2017 m. patvirtintas</a:t>
                      </a:r>
                      <a:r>
                        <a:rPr lang="lt-LT" sz="14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planas </a:t>
                      </a:r>
                      <a:endParaRPr lang="lt-LT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2018 m. plano</a:t>
                      </a:r>
                      <a:b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projektas</a:t>
                      </a:r>
                      <a:endParaRPr lang="lt-LT" sz="1400" b="1" i="0" u="sng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Pokytis</a:t>
                      </a:r>
                      <a:endParaRPr lang="lt-LT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lt-LT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37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2.3. Pajamos iš baudų, konfiskuoto turto ir kitų netesybų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1.688,0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1.688,0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37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2.4. Kitos neišvardytos pajamos, iš jų: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2.212,0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1.543,0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-669,0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-30,2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637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- kitos pajamos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1.262,0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443,0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-819,0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-64,9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637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- želdinių atkuriamosios vertės lėšos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7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 - parama socialinės infrastruktūros plėtrai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01651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 MATERIALIOJO IR NEMATERIALIOJO TURTO REALIZAVIMO PAJAMOS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11.450,0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10.322,0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-1.128,0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-9,9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7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3.1.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Žemės realizavimo pajamos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1.750,0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-700,0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3.2.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Pastatų ir statinių realizavimo pajamos (pajamos už išsiperkamus Savivaldybės gyvenamuosius būstus)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2.572,0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1.572,0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56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3.3. </a:t>
                      </a:r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Kito ilgalaikio materialiojo turto realizavimo pajamos </a:t>
                      </a:r>
                    </a:p>
                    <a:p>
                      <a:pPr algn="l" fontAlgn="ctr"/>
                      <a:r>
                        <a:rPr lang="lt-LT" sz="12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(už privatizuojamą Savivaldybės turtą)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8.000,0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6.000,0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-2.000,0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467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IŠ VISO (1+2+3)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333.594,7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390.842,0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57.247,3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105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 VALSTYBĖS BIUDŽETO BENDROSIOS DOTACIJOS KOMPENSACIJOS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1.863,0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-1.863,0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35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IŠ VISO PAJAMŲ savarankiškoms f-joms vykdyti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(be dotacijų) (1+2+3+4)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335.457,7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390.842,0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55.384,3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16,5</a:t>
                      </a:r>
                      <a:endParaRPr lang="lt-LT" sz="13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7316">
                <a:tc>
                  <a:txBody>
                    <a:bodyPr/>
                    <a:lstStyle/>
                    <a:p>
                      <a:pPr algn="l" fontAlgn="ctr"/>
                      <a:r>
                        <a:rPr lang="lt-LT" sz="12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5. DOTACIJOS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133.843,8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161.106,2</a:t>
                      </a:r>
                      <a:endParaRPr lang="lt-LT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27.262,4</a:t>
                      </a:r>
                      <a:r>
                        <a:rPr lang="lt-L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20,4</a:t>
                      </a:r>
                      <a:r>
                        <a:rPr lang="lt-L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20285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IŠ VISO PAJAMŲ SU DOTACIJOMIS (1+2+3+4+5)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469.301,5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551.948,2</a:t>
                      </a:r>
                      <a:endParaRPr lang="lt-LT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lt-LT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82.646,7</a:t>
                      </a:r>
                      <a:endParaRPr lang="lt-LT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</a:t>
                      </a:r>
                      <a:r>
                        <a:rPr lang="lt-LT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lt-LT" sz="13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4" descr="C:\Users\vytautas.rasimaviciu\Desktop\fin ša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38" y="61192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341534"/>
              </p:ext>
            </p:extLst>
          </p:nvPr>
        </p:nvGraphicFramePr>
        <p:xfrm>
          <a:off x="84341" y="1678805"/>
          <a:ext cx="8945359" cy="450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7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57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87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57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63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01189">
                <a:tc rowSpan="2">
                  <a:txBody>
                    <a:bodyPr/>
                    <a:lstStyle/>
                    <a:p>
                      <a:pPr algn="ctr"/>
                      <a:r>
                        <a:rPr lang="lt-L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Asignavimų</a:t>
                      </a:r>
                      <a:r>
                        <a:rPr lang="lt-LT" sz="14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valdytojas</a:t>
                      </a:r>
                      <a:endParaRPr lang="lt-LT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lt-L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</a:t>
                      </a:r>
                      <a:r>
                        <a:rPr lang="lt-LT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patvirtintas</a:t>
                      </a:r>
                      <a:r>
                        <a:rPr lang="lt-L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lt-L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m. projektas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902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poreikis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palyginimas su poreikiu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palyginimas su 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678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Savivaldybės administracija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83.621,3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61.243,9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59.578,1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-1.665,8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-24.043,2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1368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E. miesto departamentas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2.529,5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2.523,0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2.523,0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330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Miesto plėtros departamentas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2.633,5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2.994,6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2.750,7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-243,9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1361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Miesto ūkio ir transporto departamentas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114.258,2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176.578,8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130.701,8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-45.877,0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16.443,6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024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Saugaus miesto departamentas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1.843,0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1.340,0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1.122,0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-218,0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-721,0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963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Socialinių reikalų ir sveikatos departamentas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37.201,0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70.393,3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47.544,3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-22.849,0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10.343,3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285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Švietimo, kultūros ir sporto departamentas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128.628,4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229.495,9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170.516,5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-58.979,4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41.888,1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8977">
                <a:tc>
                  <a:txBody>
                    <a:bodyPr/>
                    <a:lstStyle/>
                    <a:p>
                      <a:pPr algn="l" fontAlgn="t"/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Vilniaus m. Sav. kontrolės ir audito tarnyba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678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Turto departamentas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5.306,2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6.312,0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4.319,9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-1.992,1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-986,3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9397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Administracijos direktoriaus rezervas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5296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Nepaskirstytos paramos lėšos </a:t>
                      </a:r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soc. </a:t>
                      </a:r>
                      <a:r>
                        <a:rPr lang="pt-BR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infrastruktūros plėtrai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304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Iš viso: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376.688,7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551.765,2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419.940,0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-131.825,2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43.251,3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Antraštė 1"/>
          <p:cNvSpPr txBox="1">
            <a:spLocks/>
          </p:cNvSpPr>
          <p:nvPr/>
        </p:nvSpPr>
        <p:spPr>
          <a:xfrm>
            <a:off x="255791" y="549115"/>
            <a:ext cx="7240161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2018 m. biudžeto </a:t>
            </a:r>
            <a:r>
              <a:rPr lang="lt-LT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projekto </a:t>
            </a:r>
            <a:r>
              <a:rPr lang="lt-LT" sz="16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 visų šaltinių (išskyrus dotacijas)</a:t>
            </a:r>
            <a:r>
              <a:rPr lang="lt-LT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palyginimas pagal asignavimų valdytojus</a:t>
            </a:r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, tūkst. </a:t>
            </a:r>
            <a:r>
              <a:rPr lang="lt-L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Skaidrės numerio vietos rezervavimo ženklas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C:\Users\vytautas.rasimaviciu\Desktop\depar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3"/>
          <a:stretch/>
        </p:blipFill>
        <p:spPr bwMode="auto">
          <a:xfrm>
            <a:off x="6377762" y="493795"/>
            <a:ext cx="1013638" cy="96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519432"/>
              </p:ext>
            </p:extLst>
          </p:nvPr>
        </p:nvGraphicFramePr>
        <p:xfrm>
          <a:off x="151938" y="1525733"/>
          <a:ext cx="8839662" cy="488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3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763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02150">
                <a:tc rowSpan="2">
                  <a:txBody>
                    <a:bodyPr/>
                    <a:lstStyle/>
                    <a:p>
                      <a:pPr algn="ctr"/>
                      <a:r>
                        <a:rPr lang="lt-L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lt-L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</a:t>
                      </a:r>
                      <a:r>
                        <a:rPr lang="lt-LT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patvirtintas</a:t>
                      </a:r>
                      <a:r>
                        <a:rPr lang="lt-L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lt-L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m. projektas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367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poreikis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palyginimas su poreikiu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palyginimas su 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4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01 programa </a:t>
                      </a:r>
                      <a:r>
                        <a:rPr lang="pt-BR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„Vaikų, jaunimo ir suaugusiųjų ugdymas“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111.650,0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199.776,4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146.124,9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-53.651,5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34.474,9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2435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02 programa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„Socialinės apsaugos plėtojimas, skurdo bei socialinės atskirties mažinimas“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68.427,5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88.144,7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74.058,2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-14.086,5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5.630,7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03 programa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„Sveikatos apsauga“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4.042,1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26.138,6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8.232,9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-17.905,7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4.190,8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4830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04 programa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„Vaikų ir jaunimo socializacija“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2.814,5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4.869,3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4.811,1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-58,2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1.996,6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3670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05 programa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„Būsto plėtra“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6.550,7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9.455,5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7.128,9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-2.326,6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578,2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245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06 programa </a:t>
                      </a:r>
                      <a:r>
                        <a:rPr lang="pt-BR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„Kūno kultūros ir sporto plėtojimas“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10.978,7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18.902,1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16.556,1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-2.346,0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5.577,4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0348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07 programa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„Informacinės visuomenės plėtra“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2.529,5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2.523,0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2.523,0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6696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08 programa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„Sąlygų verslo plėtrai sudarymas ir patrauklios investicijoms aplinkos formavimas“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1.558,0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3.401,6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2.443,6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-958,0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885,6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3310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09 programa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„Kultūros veiklos plėtra ir jos vaidmens bendruomenės gyvenime stiprinimas“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7.009,8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10.282,6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7.358,9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-2.923,7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349,1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 programa</a:t>
                      </a:r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„Senamiesčio atgaivinimas“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1.121,6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621,6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-579,2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Antraštė 1"/>
          <p:cNvSpPr txBox="1">
            <a:spLocks/>
          </p:cNvSpPr>
          <p:nvPr/>
        </p:nvSpPr>
        <p:spPr>
          <a:xfrm>
            <a:off x="255791" y="549115"/>
            <a:ext cx="7240161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2018 m. biudžeto </a:t>
            </a:r>
            <a:r>
              <a:rPr lang="lt-LT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projekto </a:t>
            </a:r>
            <a:r>
              <a:rPr lang="lt-LT" sz="16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 visų šaltinių (išskyrus dotacijas)</a:t>
            </a:r>
            <a:r>
              <a:rPr lang="lt-LT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palyginimas</a:t>
            </a:r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t-LT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pagal programas</a:t>
            </a:r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, tūkst. </a:t>
            </a:r>
            <a:r>
              <a:rPr lang="lt-L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lt-LT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2" name="Skaidrės numerio vietos rezervavimo ženklas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lt-L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C:\Users\vytautas.rasimaviciu\Desktop\prog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43" y="711198"/>
            <a:ext cx="739209" cy="73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0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urinio vietos rezervavimo ženklas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622729"/>
              </p:ext>
            </p:extLst>
          </p:nvPr>
        </p:nvGraphicFramePr>
        <p:xfrm>
          <a:off x="170988" y="1585554"/>
          <a:ext cx="8839662" cy="465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6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23545">
                <a:tc rowSpan="2">
                  <a:txBody>
                    <a:bodyPr/>
                    <a:lstStyle/>
                    <a:p>
                      <a:pPr algn="ctr"/>
                      <a:r>
                        <a:rPr lang="lt-L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lt-L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</a:t>
                      </a:r>
                      <a:r>
                        <a:rPr lang="lt-LT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patvirtintas </a:t>
                      </a:r>
                      <a:r>
                        <a:rPr lang="lt-L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lt-LT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 m. projektas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t-LT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6417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poreikis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palyginimas su poreikiu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palyginimas</a:t>
                      </a:r>
                      <a:r>
                        <a:rPr lang="lt-LT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 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9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 programa </a:t>
                      </a:r>
                      <a:r>
                        <a:rPr lang="pt-BR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„Aplinkos ir kraštovaizdžio apsauga“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9.213,8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20.664,6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15.731,2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-4.933,4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6.517,4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650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12 programa</a:t>
                      </a:r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„Turizmo plėtra“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145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13 programa  </a:t>
                      </a:r>
                      <a:r>
                        <a:rPr lang="pt-BR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„Urbanistinės plėtros strategijos formavimas“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2.247,9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2.376,4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2.151,4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-225,0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-96,5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9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14 programa </a:t>
                      </a:r>
                      <a:r>
                        <a:rPr lang="pt-BR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„Miesto infrastruktūros objektų priežiūra ir modernizavimas“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40.909,4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78.286,2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53.547,3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-24.738,9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12.637,9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3820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 programa</a:t>
                      </a:r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„Miesto infrastruktūros objektų plėtra“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28.030,6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28.442,8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22.266,9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-6.175,9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-5.763,7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890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 programa</a:t>
                      </a:r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„Savivaldybės veiklos pagrindinių funkcijų vykdymo strategijos formavimas ir įgyvendinimas“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78.620,6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55.602,5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55.314,5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-288,0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-23.306,1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1334">
                <a:tc>
                  <a:txBody>
                    <a:bodyPr/>
                    <a:lstStyle/>
                    <a:p>
                      <a:pPr algn="l" fontAlgn="ctr"/>
                      <a:r>
                        <a:rPr lang="lt-LT" sz="1400" b="1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17 programa</a:t>
                      </a:r>
                      <a:r>
                        <a:rPr lang="lt-LT" sz="14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„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Seniūnijų veikla“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1.015,2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-627,8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2366">
                <a:tc>
                  <a:txBody>
                    <a:bodyPr/>
                    <a:lstStyle/>
                    <a:p>
                      <a:pPr algn="l" fontAlgn="ctr"/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Administracijos direktoriaus rezervas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89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Nepaskirstytos paramos lėšos </a:t>
                      </a:r>
                      <a:r>
                        <a:rPr lang="lt-LT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soc</a:t>
                      </a:r>
                      <a:r>
                        <a:rPr lang="lt-LT" sz="1300" b="0" i="0" u="none" strike="noStrike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pt-BR" sz="1300" b="0" i="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infrastruktūros plėtrai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1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4431"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Iš viso: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376.688,7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551.765,2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419.940,0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-131.825,2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lt-LT" sz="135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43.251,3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Antraštė 1"/>
          <p:cNvSpPr txBox="1">
            <a:spLocks/>
          </p:cNvSpPr>
          <p:nvPr/>
        </p:nvSpPr>
        <p:spPr>
          <a:xfrm>
            <a:off x="255791" y="549115"/>
            <a:ext cx="7240161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2018 m. biudžeto </a:t>
            </a:r>
            <a:r>
              <a:rPr lang="lt-LT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projekto </a:t>
            </a:r>
            <a:r>
              <a:rPr lang="lt-LT" sz="16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iš visų šaltinių (išskyrus dotacijas)</a:t>
            </a:r>
            <a:r>
              <a:rPr lang="lt-LT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palyginimas pagal programas</a:t>
            </a:r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, tūkst. </a:t>
            </a:r>
            <a:r>
              <a:rPr lang="lt-LT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r>
              <a:rPr lang="lt-LT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lt-LT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(II)</a:t>
            </a:r>
          </a:p>
        </p:txBody>
      </p:sp>
      <p:sp>
        <p:nvSpPr>
          <p:cNvPr id="2" name="Skaidrės numerio vietos rezervavimo ženklas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571F-5CAD-4588-97CF-4266FB34AE45}" type="slidenum">
              <a:rPr lang="lt-LT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lt-LT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vytautas.rasimaviciu\Desktop\prog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43" y="711198"/>
            <a:ext cx="739209" cy="73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1522</Words>
  <Application>Microsoft Office PowerPoint</Application>
  <PresentationFormat>Demonstracija ekrane (4:3)</PresentationFormat>
  <Paragraphs>603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Skaidrių pavadinimai</vt:lpstr>
      </vt:variant>
      <vt:variant>
        <vt:i4>10</vt:i4>
      </vt:variant>
    </vt:vector>
  </HeadingPairs>
  <TitlesOfParts>
    <vt:vector size="12" baseType="lpstr">
      <vt:lpstr>2_Office Theme</vt:lpstr>
      <vt:lpstr>Office Theme</vt:lpstr>
      <vt:lpstr>PowerPoint pristatymas</vt:lpstr>
      <vt:lpstr>Savivaldybės 2018 m. biudžeto finansinių šaltinių palyginimas su 2017 m., tūkst. Eur</vt:lpstr>
      <vt:lpstr>PowerPoint pristatymas</vt:lpstr>
      <vt:lpstr>Savivaldybės 2018 m. biudžeto pajamų plano projekto palyginimas su 2017 m., tūkst. Eur  (I)</vt:lpstr>
      <vt:lpstr>Savivaldybės 2018 m. biudžeto pajamų plano projekto palyginimas su 2017 m., tūkst. Eur  (II)</vt:lpstr>
      <vt:lpstr>Savivaldybės 2018 m. biudžeto pajamų plano projekto palyginimas su 2017 m., tūkst. Eur  (III)</vt:lpstr>
      <vt:lpstr>PowerPoint pristatymas</vt:lpstr>
      <vt:lpstr>PowerPoint pristatymas</vt:lpstr>
      <vt:lpstr>PowerPoint pristatymas</vt:lpstr>
      <vt:lpstr>2018 m. prioritetiniai Savivaldybės investiciniai projektai ir jų finansavimo šaltiniai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Almantas Šimonis; Aušra Valiukonienė; Violeta Seliuchovienė; Vytautas Rasimavičius</dc:creator>
  <cp:lastModifiedBy>Vytautas Rasimavičius</cp:lastModifiedBy>
  <cp:revision>515</cp:revision>
  <cp:lastPrinted>2018-01-11T07:53:40Z</cp:lastPrinted>
  <dcterms:created xsi:type="dcterms:W3CDTF">2016-01-20T09:46:45Z</dcterms:created>
  <dcterms:modified xsi:type="dcterms:W3CDTF">2018-01-11T10:00:04Z</dcterms:modified>
</cp:coreProperties>
</file>