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6"/>
  </p:notesMasterIdLst>
  <p:sldIdLst>
    <p:sldId id="257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4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5FCF"/>
    <a:srgbClr val="FF2F92"/>
    <a:srgbClr val="005493"/>
    <a:srgbClr val="2D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1C68D-46D2-5C70-9719-2FCA406D9CDA}" v="18" dt="2020-06-24T12:17:44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e Korolchuk" userId="S::natalie.korolchuk@datamola.com::623189ee-66b2-445c-8f14-df633f6323e9" providerId="AD" clId="Web-{F3F1C68D-46D2-5C70-9719-2FCA406D9CDA}"/>
    <pc:docChg chg="modSld">
      <pc:chgData name="Natalie Korolchuk" userId="S::natalie.korolchuk@datamola.com::623189ee-66b2-445c-8f14-df633f6323e9" providerId="AD" clId="Web-{F3F1C68D-46D2-5C70-9719-2FCA406D9CDA}" dt="2020-06-24T12:17:44.384" v="17"/>
      <pc:docMkLst>
        <pc:docMk/>
      </pc:docMkLst>
      <pc:sldChg chg="modSp">
        <pc:chgData name="Natalie Korolchuk" userId="S::natalie.korolchuk@datamola.com::623189ee-66b2-445c-8f14-df633f6323e9" providerId="AD" clId="Web-{F3F1C68D-46D2-5C70-9719-2FCA406D9CDA}" dt="2020-06-24T12:17:30.743" v="15"/>
        <pc:sldMkLst>
          <pc:docMk/>
          <pc:sldMk cId="654701660" sldId="257"/>
        </pc:sldMkLst>
        <pc:spChg chg="mod">
          <ac:chgData name="Natalie Korolchuk" userId="S::natalie.korolchuk@datamola.com::623189ee-66b2-445c-8f14-df633f6323e9" providerId="AD" clId="Web-{F3F1C68D-46D2-5C70-9719-2FCA406D9CDA}" dt="2020-06-24T12:17:30.743" v="15"/>
          <ac:spMkLst>
            <pc:docMk/>
            <pc:sldMk cId="654701660" sldId="257"/>
            <ac:spMk id="7" creationId="{6073157F-3E32-41B5-9951-A20465184F1D}"/>
          </ac:spMkLst>
        </pc:spChg>
      </pc:sldChg>
      <pc:sldChg chg="modSp">
        <pc:chgData name="Natalie Korolchuk" userId="S::natalie.korolchuk@datamola.com::623189ee-66b2-445c-8f14-df633f6323e9" providerId="AD" clId="Web-{F3F1C68D-46D2-5C70-9719-2FCA406D9CDA}" dt="2020-06-24T12:17:44.384" v="17"/>
        <pc:sldMkLst>
          <pc:docMk/>
          <pc:sldMk cId="2026780899" sldId="282"/>
        </pc:sldMkLst>
        <pc:spChg chg="mod">
          <ac:chgData name="Natalie Korolchuk" userId="S::natalie.korolchuk@datamola.com::623189ee-66b2-445c-8f14-df633f6323e9" providerId="AD" clId="Web-{F3F1C68D-46D2-5C70-9719-2FCA406D9CDA}" dt="2020-06-24T12:17:44.384" v="17"/>
          <ac:spMkLst>
            <pc:docMk/>
            <pc:sldMk cId="2026780899" sldId="282"/>
            <ac:spMk id="7" creationId="{6073157F-3E32-41B5-9951-A20465184F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54DA-0F59-4644-AFBB-274C9A6FABEF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D87F7-D6CF-45EC-8246-50BC7011A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76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4773432" cy="16002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Author Name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34159" y="457200"/>
            <a:ext cx="2880000" cy="2880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Author photo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477343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Author short info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98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9533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2020 © DATAMOLA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02237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800" b="0" i="0" kern="1200" baseline="0" dirty="0" smtClean="0">
                <a:solidFill>
                  <a:schemeClr val="tx1"/>
                </a:solidFill>
                <a:latin typeface="Baufra" pitchFamily="2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41E64B-59C8-F749-8296-063019B236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Time for questions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9A5F634-A0A8-A743-B38E-4F672D286B40}"/>
              </a:ext>
            </a:extLst>
          </p:cNvPr>
          <p:cNvSpPr txBox="1">
            <a:spLocks/>
          </p:cNvSpPr>
          <p:nvPr userDrawn="1"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6460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4DA33C-E2D6-E745-A891-980CD4E1CB78}"/>
              </a:ext>
            </a:extLst>
          </p:cNvPr>
          <p:cNvSpPr/>
          <p:nvPr userDrawn="1"/>
        </p:nvSpPr>
        <p:spPr>
          <a:xfrm>
            <a:off x="0" y="6356351"/>
            <a:ext cx="9144000" cy="3651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82000">
                <a:srgbClr val="0070C0"/>
              </a:gs>
              <a:gs pos="100000">
                <a:srgbClr val="7030A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Baufra Medium" pitchFamily="2" charset="0"/>
              </a:defRPr>
            </a:lvl1pPr>
          </a:lstStyle>
          <a:p>
            <a:r>
              <a:rPr lang="en-US" dirty="0"/>
              <a:t>2020 © DATAMOLA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 b="0" i="0">
                <a:solidFill>
                  <a:schemeClr val="bg1"/>
                </a:solidFill>
                <a:latin typeface="Baufra Light" pitchFamily="2" charset="0"/>
              </a:defRPr>
            </a:lvl1pPr>
          </a:lstStyle>
          <a:p>
            <a:fld id="{CF2D413E-C2AA-F548-A929-308654763438}" type="slidenum">
              <a:rPr lang="ru-BY" smtClean="0"/>
              <a:pPr/>
              <a:t>‹#›</a:t>
            </a:fld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2C3764-773C-7B48-AB3D-F1190228C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" y="6430913"/>
            <a:ext cx="216000" cy="216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193A86-E5D3-2E48-A918-639250546D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500" y="6493913"/>
            <a:ext cx="982500" cy="90000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90855B6-5DD3-1840-A707-3E6152CB0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5901163"/>
            <a:ext cx="3018725" cy="36512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lang="en-US" sz="1800" b="0" i="0" kern="1200" baseline="0" dirty="0">
                <a:solidFill>
                  <a:schemeClr val="tx1"/>
                </a:solidFill>
                <a:latin typeface="Baufra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Lecture code</a:t>
            </a:r>
          </a:p>
        </p:txBody>
      </p:sp>
    </p:spTree>
    <p:extLst>
      <p:ext uri="{BB962C8B-B14F-4D97-AF65-F5344CB8AC3E}">
        <p14:creationId xmlns:p14="http://schemas.microsoft.com/office/powerpoint/2010/main" val="30499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8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3782"/>
            <a:ext cx="7886700" cy="5013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085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32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3165"/>
            <a:ext cx="3886200" cy="5023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53165"/>
            <a:ext cx="3886200" cy="5023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C16DE6-E7F5-B24C-B244-BDEE43D4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8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3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427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18187"/>
            <a:ext cx="3868340" cy="417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9427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18187"/>
            <a:ext cx="3887391" cy="417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089FB7-6FAC-C24E-BBF0-6673EC8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8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7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D5DED6-4A54-3240-9800-22BEC4CBA378}"/>
              </a:ext>
            </a:extLst>
          </p:cNvPr>
          <p:cNvSpPr txBox="1">
            <a:spLocks/>
          </p:cNvSpPr>
          <p:nvPr userDrawn="1"/>
        </p:nvSpPr>
        <p:spPr>
          <a:xfrm>
            <a:off x="628650" y="365126"/>
            <a:ext cx="7886700" cy="60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6830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1193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2020 © DATAMOLA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2D413E-C2AA-F548-A929-30865476343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99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689"/>
            <a:ext cx="7886700" cy="506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B9F6E7-D42C-EC4E-9138-F42D5ECD903A}"/>
              </a:ext>
            </a:extLst>
          </p:cNvPr>
          <p:cNvSpPr/>
          <p:nvPr userDrawn="1"/>
        </p:nvSpPr>
        <p:spPr>
          <a:xfrm>
            <a:off x="0" y="6356351"/>
            <a:ext cx="9144000" cy="3651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82000">
                <a:srgbClr val="0070C0"/>
              </a:gs>
              <a:gs pos="100000">
                <a:srgbClr val="7030A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565C35E-CB8A-7C4F-A364-B9FE090D3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Baufra Medium" pitchFamily="2" charset="0"/>
              </a:defRPr>
            </a:lvl1pPr>
          </a:lstStyle>
          <a:p>
            <a:r>
              <a:rPr lang="en-US"/>
              <a:t>2020 © DATAMOLA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946FEED-F068-7648-A791-E00C7FE3A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400" b="0" i="0">
                <a:solidFill>
                  <a:schemeClr val="bg1"/>
                </a:solidFill>
                <a:latin typeface="Baufra Light" pitchFamily="2" charset="0"/>
              </a:defRPr>
            </a:lvl1pPr>
          </a:lstStyle>
          <a:p>
            <a:fld id="{CF2D413E-C2AA-F548-A929-308654763438}" type="slidenum">
              <a:rPr lang="ru-BY" smtClean="0"/>
              <a:pPr/>
              <a:t>‹#›</a:t>
            </a:fld>
            <a:endParaRPr lang="ru-BY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B5C8D3F-D794-FE44-B8BF-7E41C55E3C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50" y="6430913"/>
            <a:ext cx="216000" cy="216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023A09E-8529-FB43-B0E6-637CF1B7FE2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500" y="6493913"/>
            <a:ext cx="982500" cy="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80C48F-6526-4941-9179-7CA2C3AF9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Types of Tables, Indexes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D39FC27-45F6-4B13-8131-57CBE61F3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en-US" dirty="0"/>
          </a:p>
          <a:p>
            <a:r>
              <a:rPr lang="en-US" dirty="0" err="1"/>
              <a:t>Kiryl</a:t>
            </a:r>
            <a:r>
              <a:rPr lang="en-US" dirty="0"/>
              <a:t> </a:t>
            </a:r>
            <a:r>
              <a:rPr lang="en-US" dirty="0" err="1"/>
              <a:t>Bucha</a:t>
            </a:r>
            <a:endParaRPr lang="en-US" dirty="0"/>
          </a:p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73157F-3E32-41B5-9951-A20465184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" y="5901163"/>
            <a:ext cx="3413496" cy="365126"/>
          </a:xfrm>
        </p:spPr>
        <p:txBody>
          <a:bodyPr>
            <a:normAutofit fontScale="85000" lnSpcReduction="10000"/>
          </a:bodyPr>
          <a:lstStyle/>
          <a:p>
            <a:r>
              <a:rPr lang="en-US" sz="1300" dirty="0"/>
              <a:t>U1M3.Database Types of Tables, Indexes</a:t>
            </a:r>
            <a:endParaRPr lang="ru-RU" sz="1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280EB-DE73-413D-A217-DC8F9460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pPr/>
              <a:t>1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5470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02-5EE9-4B38-A35C-250F51E2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indexes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3C3CE-0D20-49FD-AFFA-F58D9A2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10</a:t>
            </a:fld>
            <a:endParaRPr lang="ru-BY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6C4C9C-9826-4B36-A385-16577D57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9321"/>
            <a:ext cx="8532440" cy="227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7108E-5064-41BE-88A5-AC608043C64B}"/>
              </a:ext>
            </a:extLst>
          </p:cNvPr>
          <p:cNvSpPr txBox="1"/>
          <p:nvPr/>
        </p:nvSpPr>
        <p:spPr>
          <a:xfrm>
            <a:off x="743472" y="3801609"/>
            <a:ext cx="8064896" cy="120032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Bitmap indexes</a:t>
            </a:r>
            <a:r>
              <a:rPr lang="en-US" dirty="0"/>
              <a:t> are structures that store pointers to many rows with a single index key entry, as</a:t>
            </a:r>
            <a:r>
              <a:rPr lang="ru-RU" dirty="0"/>
              <a:t> </a:t>
            </a:r>
            <a:r>
              <a:rPr lang="en-US" dirty="0"/>
              <a:t>compared to a B*Tree structure where there is parity between the index keys and the rows in a table. In a</a:t>
            </a:r>
            <a:r>
              <a:rPr lang="ru-RU" dirty="0"/>
              <a:t> </a:t>
            </a:r>
            <a:r>
              <a:rPr lang="en-US" dirty="0"/>
              <a:t>bitmap index, there will be a very small number of index entries, each of which points to many rows.</a:t>
            </a:r>
          </a:p>
        </p:txBody>
      </p:sp>
    </p:spTree>
    <p:extLst>
      <p:ext uri="{BB962C8B-B14F-4D97-AF65-F5344CB8AC3E}">
        <p14:creationId xmlns:p14="http://schemas.microsoft.com/office/powerpoint/2010/main" val="3667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80C48F-6526-4941-9179-7CA2C3AF9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Time for questions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D39FC27-45F6-4B13-8131-57CBE61F3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en-US" dirty="0"/>
          </a:p>
          <a:p>
            <a:r>
              <a:rPr lang="en-US" dirty="0" err="1"/>
              <a:t>Kiryl</a:t>
            </a:r>
            <a:r>
              <a:rPr lang="en-US" dirty="0"/>
              <a:t> </a:t>
            </a:r>
            <a:r>
              <a:rPr lang="en-US" dirty="0" err="1"/>
              <a:t>Bucha</a:t>
            </a:r>
            <a:endParaRPr lang="en-US" dirty="0"/>
          </a:p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73157F-3E32-41B5-9951-A20465184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" y="5901163"/>
            <a:ext cx="3808267" cy="365126"/>
          </a:xfrm>
        </p:spPr>
        <p:txBody>
          <a:bodyPr>
            <a:normAutofit fontScale="92500"/>
          </a:bodyPr>
          <a:lstStyle/>
          <a:p>
            <a:r>
              <a:rPr lang="en-US" sz="1300" dirty="0"/>
              <a:t>U1M3.Database Types of Tables, Indexes</a:t>
            </a:r>
            <a:endParaRPr lang="ru-RU" sz="1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8EF1E-BF41-4838-A1E2-AD714EEF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pPr/>
              <a:t>11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2678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F94E40-F371-4CED-A789-7B182D7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3D342C-32FE-4C69-A2BC-2B7CC6B5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dirty="0"/>
              <a:t>The Origin and History Tables 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dirty="0"/>
              <a:t>Overview: Types of Tables (Heap organized tables, Index Organized tables etc.)</a:t>
            </a:r>
            <a:endParaRPr lang="en-US" dirty="0">
              <a:solidFill>
                <a:srgbClr val="000000"/>
              </a:solidFill>
            </a:endParaRP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dirty="0"/>
              <a:t>The Origin and History Indexes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</a:pPr>
            <a:r>
              <a:rPr lang="en-US" dirty="0"/>
              <a:t>Overview: Types of Indexes (B*Tree indexes, B*Tree cluster indexes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33C34-A282-47A2-BFD3-D9DFBDA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pPr/>
              <a:t>2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0011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57889E-2B98-4D53-A9F9-979CB0C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DDEA7-0AA4-44C7-87DA-F520189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3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1532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368-32E5-4426-A589-87283821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 and History Tables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50D5-C8C3-4B10-9376-85607D08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4</a:t>
            </a:fld>
            <a:endParaRPr lang="ru-BY"/>
          </a:p>
        </p:txBody>
      </p:sp>
      <p:pic>
        <p:nvPicPr>
          <p:cNvPr id="5" name="Picture 2" descr="D:\DropBox\Dropbox\Epam Labs\Module 6 - Oracle database. Introduction to Data Warehousing\Pictures Content\database_tables.png">
            <a:extLst>
              <a:ext uri="{FF2B5EF4-FFF2-40B4-BE49-F238E27FC236}">
                <a16:creationId xmlns:a16="http://schemas.microsoft.com/office/drawing/2014/main" id="{8730D653-8153-423B-AC36-DE00C357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4" y="1603332"/>
            <a:ext cx="2957278" cy="266429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2A050-727D-4832-8DE3-A0EC7D90F048}"/>
              </a:ext>
            </a:extLst>
          </p:cNvPr>
          <p:cNvSpPr txBox="1"/>
          <p:nvPr/>
        </p:nvSpPr>
        <p:spPr>
          <a:xfrm>
            <a:off x="3419872" y="1127551"/>
            <a:ext cx="5544615" cy="397031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2000" dirty="0"/>
              <a:t>A table can have up to 1,000 columns.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2000" dirty="0"/>
              <a:t>A table can have a virtually unlimited number of rows.</a:t>
            </a:r>
          </a:p>
          <a:p>
            <a:pPr lvl="1"/>
            <a:r>
              <a:rPr lang="en-US" sz="1400" dirty="0"/>
              <a:t>(but typically a tablespace can</a:t>
            </a:r>
            <a:r>
              <a:rPr lang="ru-RU" sz="1400" dirty="0"/>
              <a:t> </a:t>
            </a:r>
            <a:r>
              <a:rPr lang="en-US" sz="1400" dirty="0"/>
              <a:t>have at most 1,022 files (although there are BIGFILE tablespaces  in Oracle 10</a:t>
            </a:r>
            <a:r>
              <a:rPr lang="en-US" sz="1400" i="1" dirty="0"/>
              <a:t>g </a:t>
            </a:r>
            <a:r>
              <a:rPr lang="en-US" sz="1400" dirty="0"/>
              <a:t>that</a:t>
            </a:r>
            <a:r>
              <a:rPr lang="ru-RU" sz="1400" dirty="0"/>
              <a:t> </a:t>
            </a:r>
            <a:r>
              <a:rPr lang="en-US" sz="1400" dirty="0"/>
              <a:t>will get you beyond these file size limits, too). Say you have a typical tablespace</a:t>
            </a:r>
            <a:r>
              <a:rPr lang="ru-RU" sz="1400" dirty="0"/>
              <a:t> </a:t>
            </a:r>
            <a:r>
              <a:rPr lang="en-US" sz="1400" dirty="0"/>
              <a:t>and are using files that are 32GB in size—that is to say, 32,704GB)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2000" dirty="0"/>
              <a:t>A table can have as many indexes as there are permutations of columns</a:t>
            </a:r>
            <a:endParaRPr lang="en-US" sz="2000" dirty="0">
              <a:solidFill>
                <a:srgbClr val="000000"/>
              </a:solidFill>
            </a:endParaRP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2000" dirty="0"/>
              <a:t>There is no limit to the number of tables you may have.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4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D7B1-949C-41F9-AF96-4837C50F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 Tables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08819-D08C-4EB3-A5BB-E88F6DE6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5</a:t>
            </a:fld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4787A-96F7-4B53-8278-4F0982DFE7CB}"/>
              </a:ext>
            </a:extLst>
          </p:cNvPr>
          <p:cNvSpPr txBox="1"/>
          <p:nvPr/>
        </p:nvSpPr>
        <p:spPr>
          <a:xfrm>
            <a:off x="628650" y="1099213"/>
            <a:ext cx="5396011" cy="511986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600" b="1" dirty="0"/>
              <a:t>Heap organized tables: </a:t>
            </a:r>
            <a:r>
              <a:rPr lang="en-US" sz="1600" dirty="0"/>
              <a:t>These are normal, standard database tables. Data is managed in a heap-like fashion. As data is added, the first free space found in the segment that can fit the data will be used.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600" b="1" dirty="0"/>
              <a:t>Index organized tables: </a:t>
            </a:r>
            <a:r>
              <a:rPr lang="en-US" sz="1600" dirty="0"/>
              <a:t>These tables are stored in an index structure. This imposes physical order on the rows themselves.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600" b="1" dirty="0"/>
              <a:t>Index clustered tables:</a:t>
            </a:r>
            <a:r>
              <a:rPr lang="en-US" sz="1600" dirty="0"/>
              <a:t> Clusters</a:t>
            </a:r>
            <a:r>
              <a:rPr lang="en-US" sz="1600" i="1" dirty="0"/>
              <a:t> </a:t>
            </a:r>
            <a:r>
              <a:rPr lang="en-US" sz="1600" dirty="0"/>
              <a:t>are groups of one or more tables, physically stored on the same database blocks, with all rows that share a common cluster key value being stored physically near each other.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600" b="1" dirty="0"/>
              <a:t>Hash clustered tables:</a:t>
            </a:r>
            <a:r>
              <a:rPr lang="en-US" sz="1600" dirty="0"/>
              <a:t> These tables are similar to index clustered tables, but instead of using a B*Tree index to locate the data, them locate data by hash cluster key.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600" b="1" dirty="0"/>
              <a:t>Sorted hash clustered tables:</a:t>
            </a:r>
            <a:r>
              <a:rPr lang="en-US" sz="1600" dirty="0"/>
              <a:t> This table type is new in Oracle 10</a:t>
            </a:r>
            <a:r>
              <a:rPr lang="en-US" sz="1600" i="1" dirty="0"/>
              <a:t>g </a:t>
            </a:r>
            <a:r>
              <a:rPr lang="en-US" sz="1600" dirty="0"/>
              <a:t>and combines</a:t>
            </a:r>
            <a:r>
              <a:rPr lang="ru-RU" sz="1600" dirty="0"/>
              <a:t> </a:t>
            </a:r>
            <a:r>
              <a:rPr lang="en-US" sz="1600" dirty="0"/>
              <a:t>some aspects of a hash-clustered table with those of an IOT</a:t>
            </a:r>
            <a:r>
              <a:rPr lang="ru-RU" sz="1600" dirty="0"/>
              <a:t>. </a:t>
            </a:r>
          </a:p>
        </p:txBody>
      </p:sp>
      <p:pic>
        <p:nvPicPr>
          <p:cNvPr id="6" name="Picture 2" descr="D:\DropBox\Dropbox\Epam Labs\Module 6 - Oracle database. Introduction to Data Warehousing\Pictures Content\database_tables.png">
            <a:extLst>
              <a:ext uri="{FF2B5EF4-FFF2-40B4-BE49-F238E27FC236}">
                <a16:creationId xmlns:a16="http://schemas.microsoft.com/office/drawing/2014/main" id="{2EE29DF1-9CA3-47A6-BE36-F595FE91E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1099213"/>
            <a:ext cx="2585983" cy="2329787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A9552B7-1018-4855-9F89-C84C42EB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96" y="3987320"/>
            <a:ext cx="2845762" cy="139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44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4386-235C-45BD-9AC4-9057D68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 Tables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D9113-1ED1-46D4-9998-C21D213A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6</a:t>
            </a:fld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A1C1C-D83E-4825-AF6B-977BFA296023}"/>
              </a:ext>
            </a:extLst>
          </p:cNvPr>
          <p:cNvSpPr txBox="1"/>
          <p:nvPr/>
        </p:nvSpPr>
        <p:spPr>
          <a:xfrm>
            <a:off x="697310" y="1182732"/>
            <a:ext cx="5760640" cy="45520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700" b="1" dirty="0"/>
              <a:t>Nested tables:</a:t>
            </a:r>
            <a:r>
              <a:rPr lang="en-US" sz="1700" dirty="0"/>
              <a:t> These are part of the object-relational extensions to Oracle. They are</a:t>
            </a:r>
            <a:r>
              <a:rPr lang="ru-RU" sz="1700" dirty="0"/>
              <a:t> </a:t>
            </a:r>
            <a:r>
              <a:rPr lang="en-US" sz="1700" dirty="0"/>
              <a:t>simply system-generated and maintained child tables in a</a:t>
            </a:r>
            <a:r>
              <a:rPr lang="ru-RU" sz="1700" dirty="0"/>
              <a:t> </a:t>
            </a:r>
            <a:r>
              <a:rPr lang="en-US" sz="1700" dirty="0"/>
              <a:t>parent/child</a:t>
            </a:r>
            <a:r>
              <a:rPr lang="ru-RU" sz="1700" dirty="0"/>
              <a:t> </a:t>
            </a:r>
            <a:r>
              <a:rPr lang="en-US" sz="1700" dirty="0"/>
              <a:t>relationship.</a:t>
            </a:r>
            <a:endParaRPr lang="ru-RU" sz="1700" dirty="0"/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700" b="1" dirty="0"/>
              <a:t>Temporary tables:</a:t>
            </a:r>
            <a:r>
              <a:rPr lang="ru-RU" sz="1700" dirty="0"/>
              <a:t> </a:t>
            </a:r>
            <a:r>
              <a:rPr lang="en-US" sz="1700" dirty="0"/>
              <a:t>These tables store scratch data for the life of a</a:t>
            </a:r>
            <a:r>
              <a:rPr lang="ru-RU" sz="1700" dirty="0"/>
              <a:t> </a:t>
            </a:r>
            <a:r>
              <a:rPr lang="en-US" sz="1700" dirty="0"/>
              <a:t>transaction or the</a:t>
            </a:r>
            <a:r>
              <a:rPr lang="ru-RU" sz="1700" dirty="0"/>
              <a:t> </a:t>
            </a:r>
            <a:r>
              <a:rPr lang="en-US" sz="1700" dirty="0"/>
              <a:t>life of a session.</a:t>
            </a:r>
            <a:r>
              <a:rPr lang="ru-RU" sz="1700" dirty="0"/>
              <a:t> </a:t>
            </a:r>
            <a:r>
              <a:rPr lang="en-US" sz="1700" dirty="0"/>
              <a:t>These tables allocate temporary extents, as needed, from</a:t>
            </a:r>
            <a:r>
              <a:rPr lang="ru-RU" sz="1700" dirty="0"/>
              <a:t> </a:t>
            </a:r>
            <a:r>
              <a:rPr lang="en-US" sz="1700" dirty="0"/>
              <a:t>the</a:t>
            </a:r>
            <a:r>
              <a:rPr lang="ru-RU" sz="1700" dirty="0"/>
              <a:t> </a:t>
            </a:r>
            <a:r>
              <a:rPr lang="en-US" sz="1700" dirty="0"/>
              <a:t>current user’s temporary tablespace.</a:t>
            </a:r>
            <a:endParaRPr lang="ru-RU" sz="1700" dirty="0"/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700" b="1" dirty="0"/>
              <a:t>Object tables: </a:t>
            </a:r>
            <a:r>
              <a:rPr lang="en-US" sz="1700" dirty="0"/>
              <a:t>These tables are created based on an</a:t>
            </a:r>
            <a:r>
              <a:rPr lang="ru-RU" sz="1700" dirty="0"/>
              <a:t> </a:t>
            </a:r>
            <a:r>
              <a:rPr lang="en-US" sz="1700" dirty="0"/>
              <a:t>object type. They have special</a:t>
            </a:r>
            <a:r>
              <a:rPr lang="ru-RU" sz="1700" dirty="0"/>
              <a:t> </a:t>
            </a:r>
            <a:r>
              <a:rPr lang="en-US" sz="1700" dirty="0"/>
              <a:t>attributes not associated with non-object tables, such as a</a:t>
            </a:r>
            <a:r>
              <a:rPr lang="ru-RU" sz="1700" dirty="0"/>
              <a:t> </a:t>
            </a:r>
            <a:r>
              <a:rPr lang="en-US" sz="1700" dirty="0"/>
              <a:t>system-generated REF</a:t>
            </a:r>
            <a:r>
              <a:rPr lang="ru-RU" sz="1700" dirty="0"/>
              <a:t> </a:t>
            </a:r>
            <a:r>
              <a:rPr lang="en-US" sz="1700" dirty="0"/>
              <a:t>(object identifier) for each row.</a:t>
            </a:r>
            <a:endParaRPr lang="ru-RU" sz="1700" dirty="0"/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700" b="1" dirty="0"/>
              <a:t>External tables:</a:t>
            </a:r>
            <a:r>
              <a:rPr lang="en-US" sz="1700" dirty="0"/>
              <a:t> The data in these tables are not stored</a:t>
            </a:r>
            <a:r>
              <a:rPr lang="ru-RU" sz="1700" dirty="0"/>
              <a:t> </a:t>
            </a:r>
            <a:r>
              <a:rPr lang="en-US" sz="1700" dirty="0"/>
              <a:t>in the database itself;</a:t>
            </a:r>
            <a:r>
              <a:rPr lang="ru-RU" sz="1700" dirty="0"/>
              <a:t> </a:t>
            </a:r>
            <a:r>
              <a:rPr lang="en-US" sz="1700" dirty="0"/>
              <a:t>rather, they reside outside of the database in ordinary operating system files.</a:t>
            </a:r>
            <a:endParaRPr lang="ru-RU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D2A6A-6484-484B-A050-51C0BBD63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83" y="1152992"/>
            <a:ext cx="1049333" cy="1049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97EDE-9C35-4160-831B-B306F754C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20" y="2417092"/>
            <a:ext cx="1041648" cy="1041648"/>
          </a:xfrm>
          <a:prstGeom prst="rect">
            <a:avLst/>
          </a:prstGeom>
        </p:spPr>
      </p:pic>
      <p:pic>
        <p:nvPicPr>
          <p:cNvPr id="8" name="Picture 2" descr="D:\DropBox\Dropbox\Epam Labs\Module 6 - Oracle database. Introduction to Data Warehousing\Pictures Content\database_tables.png">
            <a:extLst>
              <a:ext uri="{FF2B5EF4-FFF2-40B4-BE49-F238E27FC236}">
                <a16:creationId xmlns:a16="http://schemas.microsoft.com/office/drawing/2014/main" id="{54E3057B-38BB-402B-8E0D-3A8E01E2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98" y="3745280"/>
            <a:ext cx="1839963" cy="165767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24398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286E12-43C3-4DC5-B3F1-11F25D09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6DCB5-FC01-4F6D-B507-2EB6CE19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7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0808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C12B-2A76-4DD5-935D-199D0C08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 and History Indexes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8655C-39D8-4829-BE96-9FDCD7F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8</a:t>
            </a:fld>
            <a:endParaRPr lang="ru-BY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2C1C1D-CFF6-4EE2-8A48-C5B02EFC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6" y="3068960"/>
            <a:ext cx="4999484" cy="30045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CB97F7-81F0-4AA6-896B-732D5925A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75" y="2689684"/>
            <a:ext cx="3888432" cy="24929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C4806-3023-4CB3-9A8B-FD181769EAD0}"/>
              </a:ext>
            </a:extLst>
          </p:cNvPr>
          <p:cNvSpPr txBox="1"/>
          <p:nvPr/>
        </p:nvSpPr>
        <p:spPr>
          <a:xfrm>
            <a:off x="628650" y="1122428"/>
            <a:ext cx="6109692" cy="14773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B*Tree indexes: </a:t>
            </a:r>
            <a:r>
              <a:rPr lang="en-US" dirty="0"/>
              <a:t>They are, by far,</a:t>
            </a:r>
            <a:r>
              <a:rPr lang="ru-RU" dirty="0"/>
              <a:t> </a:t>
            </a:r>
            <a:r>
              <a:rPr lang="en-US" dirty="0"/>
              <a:t>the most common indexes in use in Oracle and most other databases. Similar in</a:t>
            </a:r>
            <a:r>
              <a:rPr lang="ru-RU" dirty="0"/>
              <a:t> </a:t>
            </a:r>
            <a:r>
              <a:rPr lang="en-US" dirty="0"/>
              <a:t>construct to a binary tree, B*Tree indexes provide fast access, by key, to an</a:t>
            </a:r>
            <a:r>
              <a:rPr lang="ru-RU" dirty="0"/>
              <a:t> </a:t>
            </a:r>
            <a:r>
              <a:rPr lang="en-US" dirty="0"/>
              <a:t>individual row or range of rows, normally requiring few reads to find the correct</a:t>
            </a:r>
            <a:r>
              <a:rPr lang="ru-RU" dirty="0"/>
              <a:t> </a:t>
            </a:r>
            <a:r>
              <a:rPr lang="en-US" dirty="0"/>
              <a:t>row. </a:t>
            </a:r>
          </a:p>
        </p:txBody>
      </p:sp>
    </p:spTree>
    <p:extLst>
      <p:ext uri="{BB962C8B-B14F-4D97-AF65-F5344CB8AC3E}">
        <p14:creationId xmlns:p14="http://schemas.microsoft.com/office/powerpoint/2010/main" val="28727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89E8-950D-4763-8584-D47C5BA3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</a:t>
            </a:r>
            <a:r>
              <a:rPr lang="ru-RU" dirty="0"/>
              <a:t> </a:t>
            </a:r>
            <a:r>
              <a:rPr lang="en-US" dirty="0"/>
              <a:t>B*Tree indexes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16728-80A8-467C-AB70-65050400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13E-C2AA-F548-A929-308654763438}" type="slidenum">
              <a:rPr lang="ru-BY" smtClean="0"/>
              <a:t>9</a:t>
            </a:fld>
            <a:endParaRPr lang="ru-BY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037317-20B6-4654-A788-8B67BB345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812" y="1489059"/>
            <a:ext cx="4171864" cy="250720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6BA0A-3091-430B-B1F5-6077B394D375}"/>
              </a:ext>
            </a:extLst>
          </p:cNvPr>
          <p:cNvSpPr txBox="1"/>
          <p:nvPr/>
        </p:nvSpPr>
        <p:spPr>
          <a:xfrm>
            <a:off x="628650" y="1183845"/>
            <a:ext cx="4300289" cy="48290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700" b="1" dirty="0"/>
              <a:t>Index organized tables: </a:t>
            </a:r>
            <a:r>
              <a:rPr lang="en-US" sz="1700" dirty="0"/>
              <a:t>These are tables stored in a B*Tree structure.</a:t>
            </a:r>
            <a:r>
              <a:rPr lang="ru-RU" sz="1700" dirty="0"/>
              <a:t> </a:t>
            </a:r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700" b="1" dirty="0"/>
              <a:t>B*Tree cluster indexes:</a:t>
            </a:r>
            <a:r>
              <a:rPr lang="en-US" sz="1700" dirty="0"/>
              <a:t> These are a slight variation of conventional B*Tree</a:t>
            </a:r>
            <a:r>
              <a:rPr lang="ru-RU" sz="1700" dirty="0"/>
              <a:t> </a:t>
            </a:r>
            <a:r>
              <a:rPr lang="en-US" sz="1700" dirty="0"/>
              <a:t>indexes. They are used to index the cluster keys</a:t>
            </a:r>
            <a:endParaRPr lang="ru-RU" sz="1700" dirty="0"/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700" b="1" dirty="0"/>
              <a:t>Reverse key indexes:</a:t>
            </a:r>
            <a:r>
              <a:rPr lang="en-US" sz="1700" dirty="0"/>
              <a:t> These are B*Tree indexes whereby the bytes in the key</a:t>
            </a:r>
            <a:r>
              <a:rPr lang="ru-RU" sz="1700" dirty="0"/>
              <a:t> </a:t>
            </a:r>
            <a:r>
              <a:rPr lang="en-US" sz="1700" dirty="0"/>
              <a:t>are reversed. Reverse key indexes can be used to obtain a more even</a:t>
            </a:r>
            <a:r>
              <a:rPr lang="ru-RU" sz="1700" dirty="0"/>
              <a:t> </a:t>
            </a:r>
            <a:r>
              <a:rPr lang="en-US" sz="1700" dirty="0"/>
              <a:t>distribution of index entries throughout an index that is populated with</a:t>
            </a:r>
            <a:r>
              <a:rPr lang="ru-RU" sz="1700" dirty="0"/>
              <a:t> </a:t>
            </a:r>
            <a:r>
              <a:rPr lang="en-US" sz="1700" dirty="0"/>
              <a:t>increasing values. </a:t>
            </a:r>
            <a:endParaRPr lang="ru-RU" sz="1700" dirty="0"/>
          </a:p>
          <a:p>
            <a:pPr marL="174625" indent="-174625" fontAlgn="base">
              <a:spcBef>
                <a:spcPct val="7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sz="1700" b="1" dirty="0"/>
              <a:t>Function-based indexes:</a:t>
            </a:r>
            <a:r>
              <a:rPr lang="ru-RU" sz="1700" b="1" dirty="0"/>
              <a:t> </a:t>
            </a:r>
            <a:r>
              <a:rPr lang="en-US" sz="1700" dirty="0"/>
              <a:t>These are B*Tree or bitmap indexes that store the</a:t>
            </a:r>
            <a:r>
              <a:rPr lang="ru-RU" sz="1700" dirty="0"/>
              <a:t> </a:t>
            </a:r>
            <a:r>
              <a:rPr lang="en-US" sz="1700" dirty="0"/>
              <a:t>computed result of a function on a row’s column(s), not the column data itself.</a:t>
            </a:r>
            <a:r>
              <a:rPr lang="ru-RU" sz="1700" dirty="0"/>
              <a:t>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40353102"/>
      </p:ext>
    </p:extLst>
  </p:cSld>
  <p:clrMapOvr>
    <a:masterClrMapping/>
  </p:clrMapOvr>
</p:sld>
</file>

<file path=ppt/theme/theme1.xml><?xml version="1.0" encoding="utf-8"?>
<a:theme xmlns:a="http://schemas.openxmlformats.org/drawingml/2006/main" name="Datamola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/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2">
                <a:lumMod val="10000"/>
              </a:schemeClr>
            </a:gs>
            <a:gs pos="82000">
              <a:srgbClr val="0070C0"/>
            </a:gs>
            <a:gs pos="100000">
              <a:srgbClr val="7030A0"/>
            </a:gs>
          </a:gsLst>
          <a:lin ang="0" scaled="0"/>
        </a:gra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atamola-template" id="{342F734E-5237-F543-8ED1-6617F694E441}" vid="{544C9040-A016-DE4F-9633-11B4887C2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645D8355B1A34A9435A76A4B9E7B0C" ma:contentTypeVersion="10" ma:contentTypeDescription="Create a new document." ma:contentTypeScope="" ma:versionID="391128727d111071339856cb3faa0d8c">
  <xsd:schema xmlns:xsd="http://www.w3.org/2001/XMLSchema" xmlns:xs="http://www.w3.org/2001/XMLSchema" xmlns:p="http://schemas.microsoft.com/office/2006/metadata/properties" xmlns:ns2="a8586c16-2106-46ad-b6ec-38159fb1df1d" xmlns:ns3="1612f282-d597-4c22-8f65-77f89120f013" targetNamespace="http://schemas.microsoft.com/office/2006/metadata/properties" ma:root="true" ma:fieldsID="38326749c6a7ef7604e3cb627ec5bd62" ns2:_="" ns3:_="">
    <xsd:import namespace="a8586c16-2106-46ad-b6ec-38159fb1df1d"/>
    <xsd:import namespace="1612f282-d597-4c22-8f65-77f89120f0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86c16-2106-46ad-b6ec-38159fb1df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4a1f42b-cfd1-4e69-9b84-3a631b4bfa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2f282-d597-4c22-8f65-77f89120f0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70e16e5-3bea-4712-ae5e-da031bc73224}" ma:internalName="TaxCatchAll" ma:showField="CatchAllData" ma:web="1612f282-d597-4c22-8f65-77f89120f0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8586c16-2106-46ad-b6ec-38159fb1df1d">
      <Terms xmlns="http://schemas.microsoft.com/office/infopath/2007/PartnerControls"/>
    </lcf76f155ced4ddcb4097134ff3c332f>
    <TaxCatchAll xmlns="1612f282-d597-4c22-8f65-77f89120f013" xsi:nil="true"/>
  </documentManagement>
</p:properties>
</file>

<file path=customXml/itemProps1.xml><?xml version="1.0" encoding="utf-8"?>
<ds:datastoreItem xmlns:ds="http://schemas.openxmlformats.org/officeDocument/2006/customXml" ds:itemID="{D431D821-7112-4A68-9254-14C458B84EAE}"/>
</file>

<file path=customXml/itemProps2.xml><?xml version="1.0" encoding="utf-8"?>
<ds:datastoreItem xmlns:ds="http://schemas.openxmlformats.org/officeDocument/2006/customXml" ds:itemID="{50707F45-0DBF-426F-B6D1-4B0B47A1C6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41B288-4508-4B6C-A8B5-75C7196015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754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Datamola</vt:lpstr>
      <vt:lpstr>Database Types of Tables, Indexes</vt:lpstr>
      <vt:lpstr>Overview</vt:lpstr>
      <vt:lpstr>Tables</vt:lpstr>
      <vt:lpstr>The Origin and History Tables</vt:lpstr>
      <vt:lpstr>Types of a Tables</vt:lpstr>
      <vt:lpstr>Types of a Tables</vt:lpstr>
      <vt:lpstr>Indexes</vt:lpstr>
      <vt:lpstr>The Origin and History Indexes</vt:lpstr>
      <vt:lpstr>Types of B*Tree indexes</vt:lpstr>
      <vt:lpstr>Bitmap indexes</vt:lpstr>
      <vt:lpstr>Thank you Time for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Natalie Korolchuk</dc:creator>
  <cp:lastModifiedBy>Natalie Korolchuk</cp:lastModifiedBy>
  <cp:revision>19</cp:revision>
  <dcterms:created xsi:type="dcterms:W3CDTF">2020-06-24T10:01:08Z</dcterms:created>
  <dcterms:modified xsi:type="dcterms:W3CDTF">2020-06-24T12:17:46Z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0x010100995A3FF7D878D043948298E72EA4BA6F</vt:lpwstr>
  </property>
</Properties>
</file>