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8" r:id="rId3"/>
    <p:sldId id="260" r:id="rId4"/>
    <p:sldId id="261" r:id="rId5"/>
    <p:sldId id="263" r:id="rId6"/>
    <p:sldId id="264" r:id="rId7"/>
    <p:sldId id="265" r:id="rId8"/>
    <p:sldId id="262" r:id="rId9"/>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2979"/>
    <a:srgbClr val="DD00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F6CE3-9D82-46BB-A986-966C8F1793C7}" type="datetimeFigureOut">
              <a:rPr lang="es-MX" smtClean="0"/>
              <a:t>08/08/2019</a:t>
            </a:fld>
            <a:endParaRPr lang="es-MX"/>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BA249-467C-4080-AD55-0437B9CF17B7}" type="slidenum">
              <a:rPr lang="es-MX" smtClean="0"/>
              <a:t>‹Nº›</a:t>
            </a:fld>
            <a:endParaRPr lang="es-MX"/>
          </a:p>
        </p:txBody>
      </p:sp>
    </p:spTree>
    <p:extLst>
      <p:ext uri="{BB962C8B-B14F-4D97-AF65-F5344CB8AC3E}">
        <p14:creationId xmlns:p14="http://schemas.microsoft.com/office/powerpoint/2010/main" val="2126612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48DBA249-467C-4080-AD55-0437B9CF17B7}" type="slidenum">
              <a:rPr lang="es-MX" smtClean="0"/>
              <a:t>3</a:t>
            </a:fld>
            <a:endParaRPr lang="es-MX"/>
          </a:p>
        </p:txBody>
      </p:sp>
    </p:spTree>
    <p:extLst>
      <p:ext uri="{BB962C8B-B14F-4D97-AF65-F5344CB8AC3E}">
        <p14:creationId xmlns:p14="http://schemas.microsoft.com/office/powerpoint/2010/main" val="1768620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F652ED1E-109C-AF43-9418-0488874364A8}" type="datetimeFigureOut">
              <a:rPr lang="es-ES" smtClean="0"/>
              <a:t>08/08/2019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49C779C-FC1E-FC4D-9640-7A97B0F21910}" type="slidenum">
              <a:rPr lang="es-ES" smtClean="0"/>
              <a:t>‹Nº›</a:t>
            </a:fld>
            <a:endParaRPr lang="es-ES"/>
          </a:p>
        </p:txBody>
      </p:sp>
    </p:spTree>
    <p:extLst>
      <p:ext uri="{BB962C8B-B14F-4D97-AF65-F5344CB8AC3E}">
        <p14:creationId xmlns:p14="http://schemas.microsoft.com/office/powerpoint/2010/main" val="176160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F652ED1E-109C-AF43-9418-0488874364A8}" type="datetimeFigureOut">
              <a:rPr lang="es-ES" smtClean="0"/>
              <a:t>08/08/2019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49C779C-FC1E-FC4D-9640-7A97B0F21910}" type="slidenum">
              <a:rPr lang="es-ES" smtClean="0"/>
              <a:t>‹Nº›</a:t>
            </a:fld>
            <a:endParaRPr lang="es-ES"/>
          </a:p>
        </p:txBody>
      </p:sp>
    </p:spTree>
    <p:extLst>
      <p:ext uri="{BB962C8B-B14F-4D97-AF65-F5344CB8AC3E}">
        <p14:creationId xmlns:p14="http://schemas.microsoft.com/office/powerpoint/2010/main" val="1962919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F652ED1E-109C-AF43-9418-0488874364A8}" type="datetimeFigureOut">
              <a:rPr lang="es-ES" smtClean="0"/>
              <a:t>08/08/2019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49C779C-FC1E-FC4D-9640-7A97B0F21910}" type="slidenum">
              <a:rPr lang="es-ES" smtClean="0"/>
              <a:t>‹Nº›</a:t>
            </a:fld>
            <a:endParaRPr lang="es-ES"/>
          </a:p>
        </p:txBody>
      </p:sp>
    </p:spTree>
    <p:extLst>
      <p:ext uri="{BB962C8B-B14F-4D97-AF65-F5344CB8AC3E}">
        <p14:creationId xmlns:p14="http://schemas.microsoft.com/office/powerpoint/2010/main" val="2286036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343514527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10" name="Picture Placeholder 4"/>
          <p:cNvSpPr>
            <a:spLocks noGrp="1"/>
          </p:cNvSpPr>
          <p:nvPr>
            <p:ph type="pic" sz="quarter" idx="10"/>
          </p:nvPr>
        </p:nvSpPr>
        <p:spPr>
          <a:xfrm>
            <a:off x="3586163" y="923925"/>
            <a:ext cx="3771900" cy="5010150"/>
          </a:xfrm>
        </p:spPr>
      </p:sp>
    </p:spTree>
    <p:extLst>
      <p:ext uri="{BB962C8B-B14F-4D97-AF65-F5344CB8AC3E}">
        <p14:creationId xmlns:p14="http://schemas.microsoft.com/office/powerpoint/2010/main" val="1710141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449314" y="441437"/>
            <a:ext cx="3003332" cy="5722883"/>
          </a:xfrm>
          <a:custGeom>
            <a:avLst/>
            <a:gdLst>
              <a:gd name="connsiteX0" fmla="*/ 0 w 4004442"/>
              <a:gd name="connsiteY0" fmla="*/ 0 h 5722883"/>
              <a:gd name="connsiteX1" fmla="*/ 4004442 w 4004442"/>
              <a:gd name="connsiteY1" fmla="*/ 0 h 5722883"/>
              <a:gd name="connsiteX2" fmla="*/ 4004442 w 4004442"/>
              <a:gd name="connsiteY2" fmla="*/ 5722883 h 5722883"/>
              <a:gd name="connsiteX3" fmla="*/ 0 w 4004442"/>
              <a:gd name="connsiteY3" fmla="*/ 5722883 h 5722883"/>
            </a:gdLst>
            <a:ahLst/>
            <a:cxnLst>
              <a:cxn ang="0">
                <a:pos x="connsiteX0" y="connsiteY0"/>
              </a:cxn>
              <a:cxn ang="0">
                <a:pos x="connsiteX1" y="connsiteY1"/>
              </a:cxn>
              <a:cxn ang="0">
                <a:pos x="connsiteX2" y="connsiteY2"/>
              </a:cxn>
              <a:cxn ang="0">
                <a:pos x="connsiteX3" y="connsiteY3"/>
              </a:cxn>
            </a:cxnLst>
            <a:rect l="l" t="t" r="r" b="b"/>
            <a:pathLst>
              <a:path w="4004442" h="5722883">
                <a:moveTo>
                  <a:pt x="0" y="0"/>
                </a:moveTo>
                <a:lnTo>
                  <a:pt x="4004442" y="0"/>
                </a:lnTo>
                <a:lnTo>
                  <a:pt x="4004442" y="5722883"/>
                </a:lnTo>
                <a:lnTo>
                  <a:pt x="0" y="5722883"/>
                </a:lnTo>
                <a:close/>
              </a:path>
            </a:pathLst>
          </a:custGeom>
        </p:spPr>
        <p:txBody>
          <a:bodyPr wrap="square">
            <a:noAutofit/>
          </a:bodyPr>
          <a:lstStyle/>
          <a:p>
            <a:endParaRPr lang="en-US"/>
          </a:p>
        </p:txBody>
      </p:sp>
      <p:sp>
        <p:nvSpPr>
          <p:cNvPr id="13" name="Picture Placeholder 12"/>
          <p:cNvSpPr>
            <a:spLocks noGrp="1"/>
          </p:cNvSpPr>
          <p:nvPr>
            <p:ph type="pic" sz="quarter" idx="11"/>
          </p:nvPr>
        </p:nvSpPr>
        <p:spPr>
          <a:xfrm>
            <a:off x="5439104" y="3909848"/>
            <a:ext cx="3413234" cy="2254470"/>
          </a:xfrm>
          <a:custGeom>
            <a:avLst/>
            <a:gdLst>
              <a:gd name="connsiteX0" fmla="*/ 0 w 4550979"/>
              <a:gd name="connsiteY0" fmla="*/ 0 h 2254470"/>
              <a:gd name="connsiteX1" fmla="*/ 4550979 w 4550979"/>
              <a:gd name="connsiteY1" fmla="*/ 0 h 2254470"/>
              <a:gd name="connsiteX2" fmla="*/ 4550979 w 4550979"/>
              <a:gd name="connsiteY2" fmla="*/ 2254470 h 2254470"/>
              <a:gd name="connsiteX3" fmla="*/ 0 w 4550979"/>
              <a:gd name="connsiteY3" fmla="*/ 2254470 h 2254470"/>
            </a:gdLst>
            <a:ahLst/>
            <a:cxnLst>
              <a:cxn ang="0">
                <a:pos x="connsiteX0" y="connsiteY0"/>
              </a:cxn>
              <a:cxn ang="0">
                <a:pos x="connsiteX1" y="connsiteY1"/>
              </a:cxn>
              <a:cxn ang="0">
                <a:pos x="connsiteX2" y="connsiteY2"/>
              </a:cxn>
              <a:cxn ang="0">
                <a:pos x="connsiteX3" y="connsiteY3"/>
              </a:cxn>
            </a:cxnLst>
            <a:rect l="l" t="t" r="r" b="b"/>
            <a:pathLst>
              <a:path w="4550979" h="2254470">
                <a:moveTo>
                  <a:pt x="0" y="0"/>
                </a:moveTo>
                <a:lnTo>
                  <a:pt x="4550979" y="0"/>
                </a:lnTo>
                <a:lnTo>
                  <a:pt x="4550979" y="2254470"/>
                </a:lnTo>
                <a:lnTo>
                  <a:pt x="0" y="2254470"/>
                </a:lnTo>
                <a:close/>
              </a:path>
            </a:pathLst>
          </a:custGeom>
        </p:spPr>
        <p:txBody>
          <a:bodyPr wrap="square">
            <a:noAutofit/>
          </a:bodyPr>
          <a:lstStyle/>
          <a:p>
            <a:endParaRPr lang="en-US"/>
          </a:p>
        </p:txBody>
      </p:sp>
    </p:spTree>
    <p:extLst>
      <p:ext uri="{BB962C8B-B14F-4D97-AF65-F5344CB8AC3E}">
        <p14:creationId xmlns:p14="http://schemas.microsoft.com/office/powerpoint/2010/main" val="368908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F652ED1E-109C-AF43-9418-0488874364A8}" type="datetimeFigureOut">
              <a:rPr lang="es-ES" smtClean="0"/>
              <a:t>08/08/2019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49C779C-FC1E-FC4D-9640-7A97B0F21910}" type="slidenum">
              <a:rPr lang="es-ES" smtClean="0"/>
              <a:t>‹Nº›</a:t>
            </a:fld>
            <a:endParaRPr lang="es-ES"/>
          </a:p>
        </p:txBody>
      </p:sp>
    </p:spTree>
    <p:extLst>
      <p:ext uri="{BB962C8B-B14F-4D97-AF65-F5344CB8AC3E}">
        <p14:creationId xmlns:p14="http://schemas.microsoft.com/office/powerpoint/2010/main" val="79876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p>
            <a:fld id="{F652ED1E-109C-AF43-9418-0488874364A8}" type="datetimeFigureOut">
              <a:rPr lang="es-ES" smtClean="0"/>
              <a:t>08/08/2019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49C779C-FC1E-FC4D-9640-7A97B0F21910}" type="slidenum">
              <a:rPr lang="es-ES" smtClean="0"/>
              <a:t>‹Nº›</a:t>
            </a:fld>
            <a:endParaRPr lang="es-ES"/>
          </a:p>
        </p:txBody>
      </p:sp>
    </p:spTree>
    <p:extLst>
      <p:ext uri="{BB962C8B-B14F-4D97-AF65-F5344CB8AC3E}">
        <p14:creationId xmlns:p14="http://schemas.microsoft.com/office/powerpoint/2010/main" val="3273300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fecha 4"/>
          <p:cNvSpPr>
            <a:spLocks noGrp="1"/>
          </p:cNvSpPr>
          <p:nvPr>
            <p:ph type="dt" sz="half" idx="10"/>
          </p:nvPr>
        </p:nvSpPr>
        <p:spPr/>
        <p:txBody>
          <a:bodyPr/>
          <a:lstStyle/>
          <a:p>
            <a:fld id="{F652ED1E-109C-AF43-9418-0488874364A8}" type="datetimeFigureOut">
              <a:rPr lang="es-ES" smtClean="0"/>
              <a:t>08/08/2019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49C779C-FC1E-FC4D-9640-7A97B0F21910}" type="slidenum">
              <a:rPr lang="es-ES" smtClean="0"/>
              <a:t>‹Nº›</a:t>
            </a:fld>
            <a:endParaRPr lang="es-ES"/>
          </a:p>
        </p:txBody>
      </p:sp>
    </p:spTree>
    <p:extLst>
      <p:ext uri="{BB962C8B-B14F-4D97-AF65-F5344CB8AC3E}">
        <p14:creationId xmlns:p14="http://schemas.microsoft.com/office/powerpoint/2010/main" val="286952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6"/>
          <p:cNvSpPr>
            <a:spLocks noGrp="1"/>
          </p:cNvSpPr>
          <p:nvPr>
            <p:ph type="dt" sz="half" idx="10"/>
          </p:nvPr>
        </p:nvSpPr>
        <p:spPr/>
        <p:txBody>
          <a:bodyPr/>
          <a:lstStyle/>
          <a:p>
            <a:fld id="{F652ED1E-109C-AF43-9418-0488874364A8}" type="datetimeFigureOut">
              <a:rPr lang="es-ES" smtClean="0"/>
              <a:t>08/08/2019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E49C779C-FC1E-FC4D-9640-7A97B0F21910}" type="slidenum">
              <a:rPr lang="es-ES" smtClean="0"/>
              <a:t>‹Nº›</a:t>
            </a:fld>
            <a:endParaRPr lang="es-ES"/>
          </a:p>
        </p:txBody>
      </p:sp>
    </p:spTree>
    <p:extLst>
      <p:ext uri="{BB962C8B-B14F-4D97-AF65-F5344CB8AC3E}">
        <p14:creationId xmlns:p14="http://schemas.microsoft.com/office/powerpoint/2010/main" val="2589476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2"/>
          <p:cNvSpPr>
            <a:spLocks noGrp="1"/>
          </p:cNvSpPr>
          <p:nvPr>
            <p:ph type="dt" sz="half" idx="10"/>
          </p:nvPr>
        </p:nvSpPr>
        <p:spPr/>
        <p:txBody>
          <a:bodyPr/>
          <a:lstStyle/>
          <a:p>
            <a:fld id="{F652ED1E-109C-AF43-9418-0488874364A8}" type="datetimeFigureOut">
              <a:rPr lang="es-ES" smtClean="0"/>
              <a:t>08/08/2019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E49C779C-FC1E-FC4D-9640-7A97B0F21910}" type="slidenum">
              <a:rPr lang="es-ES" smtClean="0"/>
              <a:t>‹Nº›</a:t>
            </a:fld>
            <a:endParaRPr lang="es-ES"/>
          </a:p>
        </p:txBody>
      </p:sp>
    </p:spTree>
    <p:extLst>
      <p:ext uri="{BB962C8B-B14F-4D97-AF65-F5344CB8AC3E}">
        <p14:creationId xmlns:p14="http://schemas.microsoft.com/office/powerpoint/2010/main" val="2179550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652ED1E-109C-AF43-9418-0488874364A8}" type="datetimeFigureOut">
              <a:rPr lang="es-ES" smtClean="0"/>
              <a:t>08/08/2019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E49C779C-FC1E-FC4D-9640-7A97B0F21910}" type="slidenum">
              <a:rPr lang="es-ES" smtClean="0"/>
              <a:t>‹Nº›</a:t>
            </a:fld>
            <a:endParaRPr lang="es-ES"/>
          </a:p>
        </p:txBody>
      </p:sp>
    </p:spTree>
    <p:extLst>
      <p:ext uri="{BB962C8B-B14F-4D97-AF65-F5344CB8AC3E}">
        <p14:creationId xmlns:p14="http://schemas.microsoft.com/office/powerpoint/2010/main" val="153848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F652ED1E-109C-AF43-9418-0488874364A8}" type="datetimeFigureOut">
              <a:rPr lang="es-ES" smtClean="0"/>
              <a:t>08/08/2019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49C779C-FC1E-FC4D-9640-7A97B0F21910}" type="slidenum">
              <a:rPr lang="es-ES" smtClean="0"/>
              <a:t>‹Nº›</a:t>
            </a:fld>
            <a:endParaRPr lang="es-ES"/>
          </a:p>
        </p:txBody>
      </p:sp>
    </p:spTree>
    <p:extLst>
      <p:ext uri="{BB962C8B-B14F-4D97-AF65-F5344CB8AC3E}">
        <p14:creationId xmlns:p14="http://schemas.microsoft.com/office/powerpoint/2010/main" val="193730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F652ED1E-109C-AF43-9418-0488874364A8}" type="datetimeFigureOut">
              <a:rPr lang="es-ES" smtClean="0"/>
              <a:t>08/08/2019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49C779C-FC1E-FC4D-9640-7A97B0F21910}" type="slidenum">
              <a:rPr lang="es-ES" smtClean="0"/>
              <a:t>‹Nº›</a:t>
            </a:fld>
            <a:endParaRPr lang="es-ES"/>
          </a:p>
        </p:txBody>
      </p:sp>
    </p:spTree>
    <p:extLst>
      <p:ext uri="{BB962C8B-B14F-4D97-AF65-F5344CB8AC3E}">
        <p14:creationId xmlns:p14="http://schemas.microsoft.com/office/powerpoint/2010/main" val="37662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2ED1E-109C-AF43-9418-0488874364A8}" type="datetimeFigureOut">
              <a:rPr lang="es-ES" smtClean="0"/>
              <a:t>08/08/2019</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C779C-FC1E-FC4D-9640-7A97B0F21910}" type="slidenum">
              <a:rPr lang="es-ES" smtClean="0"/>
              <a:t>‹Nº›</a:t>
            </a:fld>
            <a:endParaRPr lang="es-ES"/>
          </a:p>
        </p:txBody>
      </p:sp>
    </p:spTree>
    <p:extLst>
      <p:ext uri="{BB962C8B-B14F-4D97-AF65-F5344CB8AC3E}">
        <p14:creationId xmlns:p14="http://schemas.microsoft.com/office/powerpoint/2010/main" val="247529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552308" y="2130425"/>
            <a:ext cx="8315325" cy="1470025"/>
          </a:xfrm>
        </p:spPr>
        <p:txBody>
          <a:bodyPr/>
          <a:lstStyle/>
          <a:p>
            <a:r>
              <a:rPr lang="es-ES" b="1" dirty="0" smtClean="0"/>
              <a:t>CALIBRACIÓN MECÁNICA.</a:t>
            </a:r>
            <a:endParaRPr lang="es-ES" b="1" dirty="0"/>
          </a:p>
        </p:txBody>
      </p:sp>
      <p:sp>
        <p:nvSpPr>
          <p:cNvPr id="3" name="Subtítulo 2"/>
          <p:cNvSpPr>
            <a:spLocks noGrp="1"/>
          </p:cNvSpPr>
          <p:nvPr>
            <p:ph type="subTitle" idx="1"/>
          </p:nvPr>
        </p:nvSpPr>
        <p:spPr/>
        <p:txBody>
          <a:bodyPr/>
          <a:lstStyle/>
          <a:p>
            <a:endParaRPr lang="es-ES" b="1" dirty="0"/>
          </a:p>
        </p:txBody>
      </p:sp>
    </p:spTree>
    <p:extLst>
      <p:ext uri="{BB962C8B-B14F-4D97-AF65-F5344CB8AC3E}">
        <p14:creationId xmlns:p14="http://schemas.microsoft.com/office/powerpoint/2010/main" val="3906917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564118" y="1817577"/>
            <a:ext cx="3632807" cy="584776"/>
          </a:xfrm>
          <a:prstGeom prst="rect">
            <a:avLst/>
          </a:prstGeom>
          <a:noFill/>
        </p:spPr>
        <p:txBody>
          <a:bodyPr wrap="square" rtlCol="0">
            <a:spAutoFit/>
          </a:bodyPr>
          <a:lstStyle/>
          <a:p>
            <a:pPr algn="r"/>
            <a:r>
              <a:rPr lang="id-ID" sz="3200" dirty="0" smtClean="0">
                <a:latin typeface="Source Sans Pro Semibold" panose="020B0603030403020204" pitchFamily="34" charset="0"/>
                <a:ea typeface="Source Sans Pro Semibold" panose="020B0603030403020204" pitchFamily="34" charset="0"/>
              </a:rPr>
              <a:t>INTRODUCCIÓN</a:t>
            </a:r>
            <a:endParaRPr lang="id-ID" sz="3200" dirty="0">
              <a:latin typeface="Source Sans Pro Semibold" panose="020B0603030403020204" pitchFamily="34" charset="0"/>
              <a:ea typeface="Source Sans Pro Semibold" panose="020B0603030403020204" pitchFamily="34" charset="0"/>
            </a:endParaRPr>
          </a:p>
        </p:txBody>
      </p:sp>
      <p:sp>
        <p:nvSpPr>
          <p:cNvPr id="21" name="Rectangle 20"/>
          <p:cNvSpPr/>
          <p:nvPr/>
        </p:nvSpPr>
        <p:spPr>
          <a:xfrm>
            <a:off x="4952045" y="2669264"/>
            <a:ext cx="3597497" cy="3416320"/>
          </a:xfrm>
          <a:prstGeom prst="rect">
            <a:avLst/>
          </a:prstGeom>
        </p:spPr>
        <p:txBody>
          <a:bodyPr wrap="square">
            <a:spAutoFit/>
          </a:bodyPr>
          <a:lstStyle/>
          <a:p>
            <a:pPr algn="r">
              <a:lnSpc>
                <a:spcPct val="150000"/>
              </a:lnSpc>
            </a:pPr>
            <a:r>
              <a:rPr lang="es-ES" dirty="0" smtClean="0"/>
              <a:t>El </a:t>
            </a:r>
            <a:r>
              <a:rPr lang="es-ES" dirty="0"/>
              <a:t>propósito de la calibración parece muy simple: determinar si el Disolutor cumple </a:t>
            </a:r>
            <a:r>
              <a:rPr lang="es-ES" dirty="0" smtClean="0"/>
              <a:t>o </a:t>
            </a:r>
            <a:r>
              <a:rPr lang="es-ES" dirty="0"/>
              <a:t>No </a:t>
            </a:r>
            <a:r>
              <a:rPr lang="es-ES" dirty="0" smtClean="0"/>
              <a:t>cumple. De acuerdo a requerimientos de las farmacopeas ,técnicos y de los fabricantes tomando en cuenta los cambios en la tecnología y en los análisis del día de hoy. </a:t>
            </a:r>
            <a:endParaRPr lang="id-ID" sz="900" dirty="0">
              <a:latin typeface="Lato" panose="020F0502020204030203" pitchFamily="34" charset="0"/>
              <a:ea typeface="Lato" panose="020F0502020204030203" pitchFamily="34" charset="0"/>
              <a:cs typeface="Lato" panose="020F0502020204030203" pitchFamily="34" charset="0"/>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964" y="1817577"/>
            <a:ext cx="4019266" cy="4019266"/>
          </a:xfrm>
          <a:prstGeom prst="rect">
            <a:avLst/>
          </a:prstGeom>
        </p:spPr>
      </p:pic>
    </p:spTree>
    <p:extLst>
      <p:ext uri="{BB962C8B-B14F-4D97-AF65-F5344CB8AC3E}">
        <p14:creationId xmlns:p14="http://schemas.microsoft.com/office/powerpoint/2010/main" val="710372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92086" y="810390"/>
            <a:ext cx="4103702" cy="1077218"/>
          </a:xfrm>
          <a:prstGeom prst="rect">
            <a:avLst/>
          </a:prstGeom>
          <a:noFill/>
        </p:spPr>
        <p:txBody>
          <a:bodyPr wrap="square" rtlCol="0">
            <a:spAutoFit/>
          </a:bodyPr>
          <a:lstStyle/>
          <a:p>
            <a:pPr algn="ctr"/>
            <a:r>
              <a:rPr lang="es-MX" sz="3200" dirty="0" smtClean="0">
                <a:latin typeface="Source Sans Pro Semibold" panose="020B0603030403020204" pitchFamily="34" charset="0"/>
                <a:ea typeface="Source Sans Pro Semibold" panose="020B0603030403020204" pitchFamily="34" charset="0"/>
              </a:rPr>
              <a:t>Calibración  y/o  Calificación.</a:t>
            </a:r>
            <a:endParaRPr lang="id-ID" sz="3200" dirty="0">
              <a:latin typeface="Source Sans Pro Semibold" panose="020B0603030403020204" pitchFamily="34" charset="0"/>
              <a:ea typeface="Source Sans Pro Semibold" panose="020B0603030403020204" pitchFamily="34" charset="0"/>
            </a:endParaRPr>
          </a:p>
        </p:txBody>
      </p:sp>
      <p:sp>
        <p:nvSpPr>
          <p:cNvPr id="13" name="Rectangle 12"/>
          <p:cNvSpPr/>
          <p:nvPr/>
        </p:nvSpPr>
        <p:spPr>
          <a:xfrm>
            <a:off x="180975" y="2360332"/>
            <a:ext cx="3971925" cy="2585323"/>
          </a:xfrm>
          <a:prstGeom prst="rect">
            <a:avLst/>
          </a:prstGeom>
        </p:spPr>
        <p:txBody>
          <a:bodyPr wrap="square">
            <a:spAutoFit/>
          </a:bodyPr>
          <a:lstStyle/>
          <a:p>
            <a:pPr algn="just">
              <a:lnSpc>
                <a:spcPct val="150000"/>
              </a:lnSpc>
            </a:pPr>
            <a:r>
              <a:rPr lang="es-MX" sz="1200" i="0" dirty="0" smtClean="0">
                <a:effectLst/>
                <a:latin typeface="Lato" panose="020F0502020204030203" pitchFamily="34" charset="0"/>
                <a:ea typeface="Lato" panose="020F0502020204030203" pitchFamily="34" charset="0"/>
                <a:cs typeface="Lato" panose="020F0502020204030203" pitchFamily="34" charset="0"/>
              </a:rPr>
              <a:t>Los términos actualmente se utilizan indistintamente en el área farmacéutica pero no son sinónimos realmente .Calibración es conjunto de operaciones que tiene como finalidad  establecer las relaciones entre los valores indicados  por una medida material o por un instrumento de medida y los valores correspondientes de un mensurando.(RAE,2019) </a:t>
            </a:r>
          </a:p>
          <a:p>
            <a:pPr algn="just">
              <a:lnSpc>
                <a:spcPct val="150000"/>
              </a:lnSpc>
            </a:pPr>
            <a:r>
              <a:rPr lang="es-MX" sz="1200" i="0" dirty="0" smtClean="0">
                <a:effectLst/>
                <a:latin typeface="Lato" panose="020F0502020204030203" pitchFamily="34" charset="0"/>
                <a:ea typeface="Lato" panose="020F0502020204030203" pitchFamily="34" charset="0"/>
                <a:cs typeface="Lato" panose="020F0502020204030203" pitchFamily="34" charset="0"/>
              </a:rPr>
              <a:t>La calificación es apreciar o determinar las cualidades o circunstancias de alguien o algo.(RAE,2019).</a:t>
            </a:r>
            <a:endParaRPr lang="id-ID" sz="1200" dirty="0">
              <a:latin typeface="Lato" panose="020F0502020204030203"/>
              <a:ea typeface="Lato" panose="020F0502020204030203" pitchFamily="34" charset="0"/>
              <a:cs typeface="Lato" panose="020F0502020204030203" pitchFamily="34" charset="0"/>
            </a:endParaRPr>
          </a:p>
        </p:txBody>
      </p:sp>
      <p:sp>
        <p:nvSpPr>
          <p:cNvPr id="14" name="Rectangle 13"/>
          <p:cNvSpPr/>
          <p:nvPr/>
        </p:nvSpPr>
        <p:spPr>
          <a:xfrm>
            <a:off x="809838" y="5894022"/>
            <a:ext cx="2355556" cy="193837"/>
          </a:xfrm>
          <a:prstGeom prst="rec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Marcador de posición de imagen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5677" r="5677"/>
          <a:stretch>
            <a:fillRect/>
          </a:stretch>
        </p:blipFill>
        <p:spPr>
          <a:xfrm>
            <a:off x="4395788" y="810390"/>
            <a:ext cx="3771900" cy="5010150"/>
          </a:xfrm>
        </p:spPr>
      </p:pic>
    </p:spTree>
    <p:extLst>
      <p:ext uri="{BB962C8B-B14F-4D97-AF65-F5344CB8AC3E}">
        <p14:creationId xmlns:p14="http://schemas.microsoft.com/office/powerpoint/2010/main" val="954074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79971" y="690280"/>
            <a:ext cx="5615154" cy="1323439"/>
          </a:xfrm>
          <a:prstGeom prst="rect">
            <a:avLst/>
          </a:prstGeom>
          <a:noFill/>
        </p:spPr>
        <p:txBody>
          <a:bodyPr wrap="square" rtlCol="0">
            <a:spAutoFit/>
          </a:bodyPr>
          <a:lstStyle/>
          <a:p>
            <a:pPr algn="ctr"/>
            <a:r>
              <a:rPr lang="id-ID" sz="4000" b="1" dirty="0" smtClean="0">
                <a:solidFill>
                  <a:schemeClr val="bg2">
                    <a:lumMod val="10000"/>
                  </a:schemeClr>
                </a:solidFill>
                <a:latin typeface="Source Sans Pro" panose="020B0503030403020204" pitchFamily="34" charset="0"/>
                <a:ea typeface="Source Sans Pro" panose="020B0503030403020204" pitchFamily="34" charset="0"/>
              </a:rPr>
              <a:t> </a:t>
            </a:r>
            <a:r>
              <a:rPr lang="es-MX" sz="4000" b="1" dirty="0" smtClean="0">
                <a:solidFill>
                  <a:schemeClr val="bg2">
                    <a:lumMod val="10000"/>
                  </a:schemeClr>
                </a:solidFill>
                <a:latin typeface="Source Sans Pro" panose="020B0503030403020204" pitchFamily="34" charset="0"/>
                <a:ea typeface="Source Sans Pro" panose="020B0503030403020204" pitchFamily="34" charset="0"/>
              </a:rPr>
              <a:t>Calibración o Calificación Mecánica</a:t>
            </a:r>
            <a:endParaRPr lang="id-ID" sz="40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7" name="TextBox 6"/>
          <p:cNvSpPr txBox="1"/>
          <p:nvPr/>
        </p:nvSpPr>
        <p:spPr>
          <a:xfrm>
            <a:off x="3452646" y="1965279"/>
            <a:ext cx="1249060" cy="261610"/>
          </a:xfrm>
          <a:prstGeom prst="rect">
            <a:avLst/>
          </a:prstGeom>
          <a:noFill/>
        </p:spPr>
        <p:txBody>
          <a:bodyPr wrap="none" rtlCol="0">
            <a:spAutoFit/>
          </a:bodyPr>
          <a:lstStyle/>
          <a:p>
            <a:r>
              <a:rPr lang="es-MX" sz="1100" b="1" spc="300" dirty="0" smtClean="0">
                <a:latin typeface="Lato" panose="020F0502020204030203" pitchFamily="34" charset="0"/>
                <a:ea typeface="Lato" panose="020F0502020204030203" pitchFamily="34" charset="0"/>
                <a:cs typeface="Lato" panose="020F0502020204030203" pitchFamily="34" charset="0"/>
              </a:rPr>
              <a:t>Parámetros</a:t>
            </a:r>
            <a:endParaRPr lang="id-ID" sz="1100" b="1" spc="300" dirty="0">
              <a:latin typeface="Lato" panose="020F0502020204030203" pitchFamily="34" charset="0"/>
              <a:ea typeface="Lato" panose="020F0502020204030203" pitchFamily="34" charset="0"/>
              <a:cs typeface="Lato" panose="020F0502020204030203" pitchFamily="34" charset="0"/>
            </a:endParaRPr>
          </a:p>
        </p:txBody>
      </p:sp>
      <p:sp>
        <p:nvSpPr>
          <p:cNvPr id="8" name="Rectangle 7"/>
          <p:cNvSpPr/>
          <p:nvPr/>
        </p:nvSpPr>
        <p:spPr>
          <a:xfrm>
            <a:off x="3095625" y="2440060"/>
            <a:ext cx="6048375" cy="2554545"/>
          </a:xfrm>
          <a:prstGeom prst="rect">
            <a:avLst/>
          </a:prstGeom>
        </p:spPr>
        <p:txBody>
          <a:bodyPr wrap="square">
            <a:spAutoFit/>
          </a:bodyPr>
          <a:lstStyle/>
          <a:p>
            <a:pPr marL="457200" lvl="0" indent="-457200" algn="just">
              <a:buFont typeface="+mj-lt"/>
              <a:buAutoNum type="arabicPeriod"/>
            </a:pPr>
            <a:r>
              <a:rPr lang="es" sz="2000" dirty="0" smtClean="0"/>
              <a:t>RPM 50,100,150 ± 1RPM</a:t>
            </a:r>
            <a:endParaRPr lang="es" sz="2000" dirty="0"/>
          </a:p>
          <a:p>
            <a:pPr marL="457200" lvl="0" indent="-457200" algn="just">
              <a:buFont typeface="+mj-lt"/>
              <a:buAutoNum type="arabicPeriod"/>
            </a:pPr>
            <a:r>
              <a:rPr lang="es" sz="2000" dirty="0" smtClean="0"/>
              <a:t>Vibracion hasta 0.0025mm de desplazamiento y 200Hz</a:t>
            </a:r>
            <a:endParaRPr lang="es" sz="2000" dirty="0"/>
          </a:p>
          <a:p>
            <a:pPr marL="457200" lvl="0" indent="-457200" algn="just">
              <a:buFont typeface="+mj-lt"/>
              <a:buAutoNum type="arabicPeriod"/>
            </a:pPr>
            <a:r>
              <a:rPr lang="es-MX" sz="2000" dirty="0"/>
              <a:t>N</a:t>
            </a:r>
            <a:r>
              <a:rPr lang="es" sz="2000" dirty="0" smtClean="0"/>
              <a:t>ivel menor o igual de 0.5°</a:t>
            </a:r>
            <a:endParaRPr lang="es" sz="2000" dirty="0"/>
          </a:p>
          <a:p>
            <a:pPr marL="457200" lvl="0" indent="-457200" algn="just">
              <a:buFont typeface="+mj-lt"/>
              <a:buAutoNum type="arabicPeriod"/>
            </a:pPr>
            <a:r>
              <a:rPr lang="es-MX" sz="2000" dirty="0"/>
              <a:t>T</a:t>
            </a:r>
            <a:r>
              <a:rPr lang="es" sz="2000" dirty="0" smtClean="0"/>
              <a:t>emperatura 37.0 ± 0.5°C</a:t>
            </a:r>
            <a:endParaRPr lang="es" sz="2000" dirty="0"/>
          </a:p>
          <a:p>
            <a:pPr marL="457200" lvl="0" indent="-457200" algn="just">
              <a:buFont typeface="+mj-lt"/>
              <a:buAutoNum type="arabicPeriod"/>
            </a:pPr>
            <a:r>
              <a:rPr lang="es-MX" sz="2000" dirty="0"/>
              <a:t>B</a:t>
            </a:r>
            <a:r>
              <a:rPr lang="es" sz="2000" dirty="0" smtClean="0"/>
              <a:t>amboleo menor o igual a 1mm</a:t>
            </a:r>
            <a:endParaRPr lang="es" sz="2000" dirty="0"/>
          </a:p>
          <a:p>
            <a:pPr marL="457200" lvl="0" indent="-457200" algn="just">
              <a:buFont typeface="+mj-lt"/>
              <a:buAutoNum type="arabicPeriod"/>
            </a:pPr>
            <a:r>
              <a:rPr lang="es-MX" sz="2000" dirty="0"/>
              <a:t>P</a:t>
            </a:r>
            <a:r>
              <a:rPr lang="es" sz="2000" dirty="0" smtClean="0"/>
              <a:t>rofundidad 25mm ± 2mm</a:t>
            </a:r>
            <a:endParaRPr lang="es" sz="2000" dirty="0"/>
          </a:p>
          <a:p>
            <a:pPr marL="457200" lvl="0" indent="-457200" algn="just">
              <a:buFont typeface="+mj-lt"/>
              <a:buAutoNum type="arabicPeriod"/>
            </a:pPr>
            <a:r>
              <a:rPr lang="es-MX" sz="2000" dirty="0"/>
              <a:t>C</a:t>
            </a:r>
            <a:r>
              <a:rPr lang="es" sz="2000" dirty="0" smtClean="0"/>
              <a:t>entrado menor o igual a 2mm</a:t>
            </a:r>
            <a:endParaRPr lang="es" sz="2000" dirty="0"/>
          </a:p>
        </p:txBody>
      </p:sp>
      <p:pic>
        <p:nvPicPr>
          <p:cNvPr id="4" name="Imagen 3"/>
          <p:cNvPicPr>
            <a:picLocks noChangeAspect="1"/>
          </p:cNvPicPr>
          <p:nvPr/>
        </p:nvPicPr>
        <p:blipFill>
          <a:blip r:embed="rId2"/>
          <a:stretch>
            <a:fillRect/>
          </a:stretch>
        </p:blipFill>
        <p:spPr>
          <a:xfrm>
            <a:off x="422591" y="972599"/>
            <a:ext cx="2539684" cy="3675601"/>
          </a:xfrm>
          <a:prstGeom prst="rect">
            <a:avLst/>
          </a:prstGeom>
        </p:spPr>
      </p:pic>
    </p:spTree>
    <p:extLst>
      <p:ext uri="{BB962C8B-B14F-4D97-AF65-F5344CB8AC3E}">
        <p14:creationId xmlns:p14="http://schemas.microsoft.com/office/powerpoint/2010/main" val="1317973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55437" y="610353"/>
            <a:ext cx="2780201" cy="707886"/>
          </a:xfrm>
          <a:prstGeom prst="rect">
            <a:avLst/>
          </a:prstGeom>
          <a:noFill/>
        </p:spPr>
        <p:txBody>
          <a:bodyPr wrap="square" rtlCol="0">
            <a:spAutoFit/>
          </a:bodyPr>
          <a:lstStyle/>
          <a:p>
            <a:r>
              <a:rPr lang="id-ID" sz="4000" b="1" dirty="0" smtClean="0">
                <a:solidFill>
                  <a:schemeClr val="bg2">
                    <a:lumMod val="10000"/>
                  </a:schemeClr>
                </a:solidFill>
                <a:latin typeface="Source Sans Pro" panose="020B0503030403020204" pitchFamily="34" charset="0"/>
                <a:ea typeface="Source Sans Pro" panose="020B0503030403020204" pitchFamily="34" charset="0"/>
              </a:rPr>
              <a:t> </a:t>
            </a:r>
            <a:r>
              <a:rPr lang="es-MX" sz="4000" b="1" dirty="0" smtClean="0">
                <a:solidFill>
                  <a:schemeClr val="bg2">
                    <a:lumMod val="10000"/>
                  </a:schemeClr>
                </a:solidFill>
                <a:latin typeface="Source Sans Pro" panose="020B0503030403020204" pitchFamily="34" charset="0"/>
                <a:ea typeface="Source Sans Pro" panose="020B0503030403020204" pitchFamily="34" charset="0"/>
              </a:rPr>
              <a:t>PVT</a:t>
            </a:r>
            <a:endParaRPr lang="id-ID" sz="40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7" name="TextBox 6"/>
          <p:cNvSpPr txBox="1"/>
          <p:nvPr/>
        </p:nvSpPr>
        <p:spPr>
          <a:xfrm>
            <a:off x="3234519" y="1187434"/>
            <a:ext cx="2167581" cy="261610"/>
          </a:xfrm>
          <a:prstGeom prst="rect">
            <a:avLst/>
          </a:prstGeom>
          <a:noFill/>
        </p:spPr>
        <p:txBody>
          <a:bodyPr wrap="none" rtlCol="0">
            <a:spAutoFit/>
          </a:bodyPr>
          <a:lstStyle/>
          <a:p>
            <a:r>
              <a:rPr lang="es-MX" sz="1100" spc="300" dirty="0" smtClean="0">
                <a:latin typeface="Lato" panose="020F0502020204030203" pitchFamily="34" charset="0"/>
                <a:ea typeface="Lato" panose="020F0502020204030203" pitchFamily="34" charset="0"/>
                <a:cs typeface="Lato" panose="020F0502020204030203" pitchFamily="34" charset="0"/>
              </a:rPr>
              <a:t>Requerido por la USP</a:t>
            </a:r>
            <a:endParaRPr lang="id-ID" sz="1100" spc="300" dirty="0">
              <a:latin typeface="Lato" panose="020F0502020204030203" pitchFamily="34" charset="0"/>
              <a:ea typeface="Lato" panose="020F0502020204030203" pitchFamily="34" charset="0"/>
              <a:cs typeface="Lato" panose="020F0502020204030203" pitchFamily="34" charset="0"/>
            </a:endParaRPr>
          </a:p>
        </p:txBody>
      </p:sp>
      <p:sp>
        <p:nvSpPr>
          <p:cNvPr id="8" name="Rectangle 7"/>
          <p:cNvSpPr/>
          <p:nvPr/>
        </p:nvSpPr>
        <p:spPr>
          <a:xfrm>
            <a:off x="136478" y="1467738"/>
            <a:ext cx="6950122" cy="5312352"/>
          </a:xfrm>
          <a:prstGeom prst="rect">
            <a:avLst/>
          </a:prstGeom>
        </p:spPr>
        <p:txBody>
          <a:bodyPr wrap="square">
            <a:spAutoFit/>
          </a:bodyPr>
          <a:lstStyle/>
          <a:p>
            <a:pPr marL="171450" indent="-171450" algn="just">
              <a:buFont typeface="Arial" panose="020B0604020202020204" pitchFamily="34" charset="0"/>
              <a:buChar char="•"/>
            </a:pPr>
            <a:r>
              <a:rPr lang="es-ES" altLang="es-MX" dirty="0">
                <a:latin typeface="Lato" panose="020F0502020204030203"/>
              </a:rPr>
              <a:t>1970- Los científicos encuentran gran variación en los resultados de disolución de un aparato a otro. La USP y FDA presionan para estandarizar las pruebas de disolución</a:t>
            </a:r>
            <a:r>
              <a:rPr lang="es-ES" altLang="es-MX" dirty="0" smtClean="0">
                <a:latin typeface="Lato" panose="020F0502020204030203"/>
              </a:rPr>
              <a:t>.</a:t>
            </a:r>
            <a:r>
              <a:rPr lang="id-ID" i="0" dirty="0" smtClean="0">
                <a:effectLst/>
                <a:latin typeface="Lato" panose="020F0502020204030203"/>
                <a:ea typeface="Lato" panose="020F0502020204030203" pitchFamily="34" charset="0"/>
                <a:cs typeface="Lato" panose="020F0502020204030203" pitchFamily="34" charset="0"/>
              </a:rPr>
              <a:t> </a:t>
            </a:r>
            <a:endParaRPr lang="es-MX" i="0" dirty="0" smtClean="0">
              <a:effectLst/>
              <a:latin typeface="Lato" panose="020F0502020204030203"/>
              <a:ea typeface="Lato" panose="020F0502020204030203" pitchFamily="34" charset="0"/>
              <a:cs typeface="Lato" panose="020F0502020204030203" pitchFamily="34" charset="0"/>
            </a:endParaRPr>
          </a:p>
          <a:p>
            <a:pPr marL="171450" indent="-171450" algn="just">
              <a:buFont typeface="Arial" panose="020B0604020202020204" pitchFamily="34" charset="0"/>
              <a:buChar char="•"/>
            </a:pPr>
            <a:r>
              <a:rPr lang="es-MX" dirty="0" smtClean="0">
                <a:latin typeface="Lato" panose="020F0502020204030203"/>
                <a:ea typeface="Lato" panose="020F0502020204030203" pitchFamily="34" charset="0"/>
                <a:cs typeface="Lato" panose="020F0502020204030203" pitchFamily="34" charset="0"/>
              </a:rPr>
              <a:t>En diciembre de 2009 se deja como tableta calibradora a la Prednisona solamente.</a:t>
            </a:r>
          </a:p>
          <a:p>
            <a:pPr marL="171450" indent="-171450" algn="just">
              <a:buFont typeface="Arial" panose="020B0604020202020204" pitchFamily="34" charset="0"/>
              <a:buChar char="•"/>
            </a:pPr>
            <a:r>
              <a:rPr lang="es-ES" altLang="es-MX" dirty="0">
                <a:latin typeface="Lato" panose="020F0502020204030203"/>
              </a:rPr>
              <a:t>Adecuabilidad del sistema de disolución  descrito en el Método &lt;711&gt; de la USP</a:t>
            </a:r>
          </a:p>
          <a:p>
            <a:pPr marL="171450" indent="-171450" algn="just">
              <a:buFont typeface="Arial" panose="020B0604020202020204" pitchFamily="34" charset="0"/>
              <a:buChar char="•"/>
            </a:pPr>
            <a:r>
              <a:rPr lang="en-US" altLang="es-MX" dirty="0" err="1">
                <a:latin typeface="Lato" panose="020F0502020204030203"/>
              </a:rPr>
              <a:t>Verificación</a:t>
            </a:r>
            <a:r>
              <a:rPr lang="en-US" altLang="es-MX" dirty="0">
                <a:latin typeface="Lato" panose="020F0502020204030203"/>
              </a:rPr>
              <a:t> </a:t>
            </a:r>
            <a:r>
              <a:rPr lang="en-US" altLang="es-MX" dirty="0" err="1">
                <a:latin typeface="Lato" panose="020F0502020204030203"/>
              </a:rPr>
              <a:t>periódica</a:t>
            </a:r>
            <a:r>
              <a:rPr lang="en-US" altLang="es-MX" dirty="0">
                <a:latin typeface="Lato" panose="020F0502020204030203"/>
              </a:rPr>
              <a:t>, </a:t>
            </a:r>
            <a:r>
              <a:rPr lang="en-US" altLang="es-MX" dirty="0" err="1">
                <a:latin typeface="Lato" panose="020F0502020204030203"/>
              </a:rPr>
              <a:t>normalmente</a:t>
            </a:r>
            <a:r>
              <a:rPr lang="en-US" altLang="es-MX" dirty="0">
                <a:latin typeface="Lato" panose="020F0502020204030203"/>
              </a:rPr>
              <a:t> dos </a:t>
            </a:r>
            <a:r>
              <a:rPr lang="en-US" altLang="es-MX" dirty="0" err="1">
                <a:latin typeface="Lato" panose="020F0502020204030203"/>
              </a:rPr>
              <a:t>veces</a:t>
            </a:r>
            <a:r>
              <a:rPr lang="en-US" altLang="es-MX" dirty="0">
                <a:latin typeface="Lato" panose="020F0502020204030203"/>
              </a:rPr>
              <a:t> </a:t>
            </a:r>
            <a:r>
              <a:rPr lang="en-US" altLang="es-MX" dirty="0" err="1">
                <a:latin typeface="Lato" panose="020F0502020204030203"/>
              </a:rPr>
              <a:t>por</a:t>
            </a:r>
            <a:r>
              <a:rPr lang="en-US" altLang="es-MX" dirty="0">
                <a:latin typeface="Lato" panose="020F0502020204030203"/>
              </a:rPr>
              <a:t> </a:t>
            </a:r>
            <a:r>
              <a:rPr lang="en-US" altLang="es-MX" dirty="0" err="1">
                <a:latin typeface="Lato" panose="020F0502020204030203"/>
              </a:rPr>
              <a:t>año</a:t>
            </a:r>
            <a:endParaRPr lang="en-US" altLang="es-MX" dirty="0">
              <a:latin typeface="Lato" panose="020F0502020204030203"/>
            </a:endParaRPr>
          </a:p>
          <a:p>
            <a:pPr marL="171450" indent="-171450" algn="just">
              <a:buFont typeface="Arial" panose="020B0604020202020204" pitchFamily="34" charset="0"/>
              <a:buChar char="•"/>
            </a:pPr>
            <a:r>
              <a:rPr lang="en-US" altLang="es-MX" dirty="0" err="1">
                <a:latin typeface="Lato" panose="020F0502020204030203"/>
              </a:rPr>
              <a:t>Calibración</a:t>
            </a:r>
            <a:r>
              <a:rPr lang="en-US" altLang="es-MX" dirty="0">
                <a:latin typeface="Lato" panose="020F0502020204030203"/>
              </a:rPr>
              <a:t> </a:t>
            </a:r>
            <a:r>
              <a:rPr lang="en-US" altLang="es-MX" dirty="0" err="1">
                <a:latin typeface="Lato" panose="020F0502020204030203"/>
              </a:rPr>
              <a:t>química</a:t>
            </a:r>
            <a:r>
              <a:rPr lang="en-US" altLang="es-MX" dirty="0">
                <a:latin typeface="Lato" panose="020F0502020204030203"/>
              </a:rPr>
              <a:t> con </a:t>
            </a:r>
            <a:r>
              <a:rPr lang="en-US" altLang="es-MX" dirty="0" err="1">
                <a:latin typeface="Lato" panose="020F0502020204030203"/>
              </a:rPr>
              <a:t>Estándares</a:t>
            </a:r>
            <a:r>
              <a:rPr lang="en-US" altLang="es-MX" dirty="0">
                <a:latin typeface="Lato" panose="020F0502020204030203"/>
              </a:rPr>
              <a:t> USP</a:t>
            </a:r>
          </a:p>
          <a:p>
            <a:pPr marL="171450" indent="-171450" algn="just">
              <a:buFont typeface="Arial" panose="020B0604020202020204" pitchFamily="34" charset="0"/>
              <a:buChar char="•"/>
            </a:pPr>
            <a:r>
              <a:rPr lang="en-US" altLang="es-MX" dirty="0" err="1" smtClean="0">
                <a:latin typeface="Lato" panose="020F0502020204030203"/>
              </a:rPr>
              <a:t>Tabletas</a:t>
            </a:r>
            <a:r>
              <a:rPr lang="en-US" altLang="es-MX" dirty="0" smtClean="0">
                <a:latin typeface="Lato" panose="020F0502020204030203"/>
              </a:rPr>
              <a:t> </a:t>
            </a:r>
            <a:r>
              <a:rPr lang="en-US" altLang="es-MX" dirty="0">
                <a:latin typeface="Lato" panose="020F0502020204030203"/>
              </a:rPr>
              <a:t>de Prednisona (</a:t>
            </a:r>
            <a:r>
              <a:rPr lang="en-US" altLang="es-MX" dirty="0" err="1">
                <a:latin typeface="Lato" panose="020F0502020204030203"/>
              </a:rPr>
              <a:t>Desintegrables</a:t>
            </a:r>
            <a:r>
              <a:rPr lang="en-US" altLang="es-MX" dirty="0">
                <a:latin typeface="Lato" panose="020F0502020204030203"/>
              </a:rPr>
              <a:t>)</a:t>
            </a:r>
          </a:p>
          <a:p>
            <a:pPr marL="171450" indent="-171450" algn="just">
              <a:buFont typeface="Arial" panose="020B0604020202020204" pitchFamily="34" charset="0"/>
              <a:buChar char="•"/>
            </a:pPr>
            <a:r>
              <a:rPr lang="en-US" altLang="es-MX" dirty="0" err="1">
                <a:latin typeface="Lato" panose="020F0502020204030203"/>
              </a:rPr>
              <a:t>Tabletas</a:t>
            </a:r>
            <a:r>
              <a:rPr lang="en-US" altLang="es-MX" dirty="0">
                <a:latin typeface="Lato" panose="020F0502020204030203"/>
              </a:rPr>
              <a:t> de </a:t>
            </a:r>
            <a:r>
              <a:rPr lang="en-US" altLang="es-MX" dirty="0" err="1">
                <a:latin typeface="Lato" panose="020F0502020204030203"/>
              </a:rPr>
              <a:t>liberación</a:t>
            </a:r>
            <a:r>
              <a:rPr lang="en-US" altLang="es-MX" dirty="0">
                <a:latin typeface="Lato" panose="020F0502020204030203"/>
              </a:rPr>
              <a:t> </a:t>
            </a:r>
            <a:r>
              <a:rPr lang="en-US" altLang="es-MX" dirty="0" err="1">
                <a:latin typeface="Lato" panose="020F0502020204030203"/>
              </a:rPr>
              <a:t>extendida</a:t>
            </a:r>
            <a:r>
              <a:rPr lang="en-US" altLang="es-MX" dirty="0">
                <a:latin typeface="Lato" panose="020F0502020204030203"/>
              </a:rPr>
              <a:t> de </a:t>
            </a:r>
            <a:r>
              <a:rPr lang="en-US" altLang="es-MX" dirty="0" err="1">
                <a:latin typeface="Lato" panose="020F0502020204030203"/>
              </a:rPr>
              <a:t>Maleato</a:t>
            </a:r>
            <a:r>
              <a:rPr lang="en-US" altLang="es-MX" dirty="0">
                <a:latin typeface="Lato" panose="020F0502020204030203"/>
              </a:rPr>
              <a:t> de  </a:t>
            </a:r>
            <a:r>
              <a:rPr lang="en-US" altLang="es-MX" dirty="0" err="1">
                <a:latin typeface="Lato" panose="020F0502020204030203"/>
              </a:rPr>
              <a:t>Clorfeniramina</a:t>
            </a:r>
            <a:r>
              <a:rPr lang="en-US" altLang="es-MX" dirty="0">
                <a:latin typeface="Lato" panose="020F0502020204030203"/>
              </a:rPr>
              <a:t> (</a:t>
            </a:r>
            <a:r>
              <a:rPr lang="en-US" altLang="es-MX" dirty="0" err="1">
                <a:latin typeface="Lato" panose="020F0502020204030203"/>
              </a:rPr>
              <a:t>Aparato</a:t>
            </a:r>
            <a:r>
              <a:rPr lang="en-US" altLang="es-MX" dirty="0">
                <a:latin typeface="Lato" panose="020F0502020204030203"/>
              </a:rPr>
              <a:t> 3). </a:t>
            </a:r>
            <a:endParaRPr lang="en-US" altLang="es-MX" dirty="0" smtClean="0">
              <a:latin typeface="Lato" panose="020F0502020204030203"/>
            </a:endParaRPr>
          </a:p>
          <a:p>
            <a:pPr marL="171450" indent="-171450" algn="just">
              <a:buFont typeface="Arial" panose="020B0604020202020204" pitchFamily="34" charset="0"/>
              <a:buChar char="•"/>
            </a:pPr>
            <a:r>
              <a:rPr lang="en-US" altLang="es-MX" dirty="0">
                <a:latin typeface="Lato" panose="020F0502020204030203"/>
              </a:rPr>
              <a:t>Las </a:t>
            </a:r>
            <a:r>
              <a:rPr lang="en-US" altLang="es-MX" dirty="0" err="1">
                <a:latin typeface="Lato" panose="020F0502020204030203"/>
              </a:rPr>
              <a:t>tabletas</a:t>
            </a:r>
            <a:r>
              <a:rPr lang="en-US" altLang="es-MX" dirty="0">
                <a:latin typeface="Lato" panose="020F0502020204030203"/>
              </a:rPr>
              <a:t> de la USP son </a:t>
            </a:r>
            <a:r>
              <a:rPr lang="en-US" altLang="es-MX" dirty="0" err="1">
                <a:latin typeface="Lato" panose="020F0502020204030203"/>
              </a:rPr>
              <a:t>estándares</a:t>
            </a:r>
            <a:r>
              <a:rPr lang="en-US" altLang="es-MX" dirty="0">
                <a:latin typeface="Lato" panose="020F0502020204030203"/>
              </a:rPr>
              <a:t> para </a:t>
            </a:r>
            <a:r>
              <a:rPr lang="en-US" altLang="es-MX" dirty="0" err="1">
                <a:latin typeface="Lato" panose="020F0502020204030203"/>
              </a:rPr>
              <a:t>realizar</a:t>
            </a:r>
            <a:r>
              <a:rPr lang="en-US" altLang="es-MX" dirty="0">
                <a:latin typeface="Lato" panose="020F0502020204030203"/>
              </a:rPr>
              <a:t> la adecuabilidad del </a:t>
            </a:r>
            <a:r>
              <a:rPr lang="en-US" altLang="es-MX" dirty="0" err="1">
                <a:latin typeface="Lato" panose="020F0502020204030203"/>
              </a:rPr>
              <a:t>sistema</a:t>
            </a:r>
            <a:r>
              <a:rPr lang="en-US" altLang="es-MX" dirty="0">
                <a:latin typeface="Lato" panose="020F0502020204030203"/>
              </a:rPr>
              <a:t> que </a:t>
            </a:r>
            <a:r>
              <a:rPr lang="en-US" altLang="es-MX" dirty="0" err="1">
                <a:latin typeface="Lato" panose="020F0502020204030203"/>
              </a:rPr>
              <a:t>valora</a:t>
            </a:r>
            <a:r>
              <a:rPr lang="en-US" altLang="es-MX" dirty="0">
                <a:latin typeface="Lato" panose="020F0502020204030203"/>
              </a:rPr>
              <a:t> </a:t>
            </a:r>
            <a:r>
              <a:rPr lang="en-US" altLang="es-MX" dirty="0" err="1">
                <a:latin typeface="Lato" panose="020F0502020204030203"/>
              </a:rPr>
              <a:t>todos</a:t>
            </a:r>
            <a:r>
              <a:rPr lang="en-US" altLang="es-MX" dirty="0">
                <a:latin typeface="Lato" panose="020F0502020204030203"/>
              </a:rPr>
              <a:t> </a:t>
            </a:r>
            <a:r>
              <a:rPr lang="en-US" altLang="es-MX" dirty="0" err="1">
                <a:latin typeface="Lato" panose="020F0502020204030203"/>
              </a:rPr>
              <a:t>los</a:t>
            </a:r>
            <a:r>
              <a:rPr lang="en-US" altLang="es-MX" dirty="0">
                <a:latin typeface="Lato" panose="020F0502020204030203"/>
              </a:rPr>
              <a:t> </a:t>
            </a:r>
            <a:r>
              <a:rPr lang="en-US" altLang="es-MX" dirty="0" err="1">
                <a:latin typeface="Lato" panose="020F0502020204030203"/>
              </a:rPr>
              <a:t>elementos</a:t>
            </a:r>
            <a:r>
              <a:rPr lang="en-US" altLang="es-MX" dirty="0">
                <a:latin typeface="Lato" panose="020F0502020204030203"/>
              </a:rPr>
              <a:t> de un </a:t>
            </a:r>
            <a:r>
              <a:rPr lang="en-US" altLang="es-MX" dirty="0" err="1">
                <a:latin typeface="Lato" panose="020F0502020204030203"/>
              </a:rPr>
              <a:t>método</a:t>
            </a:r>
            <a:r>
              <a:rPr lang="en-US" altLang="es-MX" dirty="0">
                <a:latin typeface="Lato" panose="020F0502020204030203"/>
              </a:rPr>
              <a:t> de </a:t>
            </a:r>
            <a:r>
              <a:rPr lang="en-US" altLang="es-MX" dirty="0" err="1">
                <a:latin typeface="Lato" panose="020F0502020204030203"/>
              </a:rPr>
              <a:t>disolución</a:t>
            </a:r>
            <a:r>
              <a:rPr lang="en-US" altLang="es-MX" dirty="0">
                <a:latin typeface="Lato" panose="020F0502020204030203"/>
              </a:rPr>
              <a:t> (</a:t>
            </a:r>
            <a:r>
              <a:rPr lang="en-US" altLang="es-MX" dirty="0" err="1">
                <a:latin typeface="Lato" panose="020F0502020204030203"/>
              </a:rPr>
              <a:t>equipo</a:t>
            </a:r>
            <a:r>
              <a:rPr lang="en-US" altLang="es-MX" dirty="0">
                <a:latin typeface="Lato" panose="020F0502020204030203"/>
              </a:rPr>
              <a:t>, </a:t>
            </a:r>
            <a:r>
              <a:rPr lang="en-US" altLang="es-MX" dirty="0" err="1">
                <a:latin typeface="Lato" panose="020F0502020204030203"/>
              </a:rPr>
              <a:t>analista</a:t>
            </a:r>
            <a:r>
              <a:rPr lang="en-US" altLang="es-MX" dirty="0">
                <a:latin typeface="Lato" panose="020F0502020204030203"/>
              </a:rPr>
              <a:t>, </a:t>
            </a:r>
            <a:r>
              <a:rPr lang="en-US" altLang="es-MX" dirty="0" err="1">
                <a:latin typeface="Lato" panose="020F0502020204030203"/>
              </a:rPr>
              <a:t>método</a:t>
            </a:r>
            <a:r>
              <a:rPr lang="en-US" altLang="es-MX" dirty="0">
                <a:latin typeface="Lato" panose="020F0502020204030203"/>
              </a:rPr>
              <a:t> </a:t>
            </a:r>
            <a:r>
              <a:rPr lang="en-US" altLang="es-MX" dirty="0" err="1">
                <a:latin typeface="Lato" panose="020F0502020204030203"/>
              </a:rPr>
              <a:t>analítico</a:t>
            </a:r>
            <a:r>
              <a:rPr lang="en-US" altLang="es-MX" dirty="0">
                <a:latin typeface="Lato" panose="020F0502020204030203"/>
              </a:rPr>
              <a:t>).</a:t>
            </a:r>
            <a:endParaRPr lang="es-ES" altLang="es-MX" dirty="0">
              <a:latin typeface="Lato" panose="020F0502020204030203"/>
            </a:endParaRPr>
          </a:p>
          <a:p>
            <a:pPr marL="171450" indent="-171450" algn="just">
              <a:buFont typeface="Arial" panose="020B0604020202020204" pitchFamily="34" charset="0"/>
              <a:buChar char="•"/>
            </a:pPr>
            <a:endParaRPr lang="es-ES" altLang="es-MX" dirty="0">
              <a:latin typeface="Lato" panose="020F0502020204030203"/>
            </a:endParaRPr>
          </a:p>
          <a:p>
            <a:pPr marL="171450" indent="-171450" algn="just">
              <a:lnSpc>
                <a:spcPct val="150000"/>
              </a:lnSpc>
              <a:buFont typeface="Arial" panose="020B0604020202020204" pitchFamily="34" charset="0"/>
              <a:buChar char="•"/>
            </a:pPr>
            <a:endParaRPr lang="es-MX" dirty="0" smtClean="0">
              <a:latin typeface="Lato" panose="020F0502020204030203"/>
              <a:ea typeface="Lato" panose="020F0502020204030203" pitchFamily="34" charset="0"/>
              <a:cs typeface="Lato" panose="020F0502020204030203" pitchFamily="34" charset="0"/>
            </a:endParaRPr>
          </a:p>
          <a:p>
            <a:pPr algn="just">
              <a:lnSpc>
                <a:spcPct val="150000"/>
              </a:lnSpc>
            </a:pPr>
            <a:endParaRPr lang="id-ID" dirty="0">
              <a:latin typeface="Lato" panose="020F0502020204030203"/>
              <a:ea typeface="Lato" panose="020F0502020204030203" pitchFamily="34" charset="0"/>
              <a:cs typeface="Lato" panose="020F0502020204030203" pitchFamily="34" charset="0"/>
            </a:endParaRPr>
          </a:p>
        </p:txBody>
      </p:sp>
      <p:sp>
        <p:nvSpPr>
          <p:cNvPr id="4" name="Título vertical 3"/>
          <p:cNvSpPr>
            <a:spLocks noGrp="1"/>
          </p:cNvSpPr>
          <p:nvPr>
            <p:ph type="title" orient="vert"/>
          </p:nvPr>
        </p:nvSpPr>
        <p:spPr>
          <a:xfrm>
            <a:off x="7086600" y="397468"/>
            <a:ext cx="2057400" cy="5851525"/>
          </a:xfrm>
        </p:spPr>
        <p:txBody>
          <a:bodyPr>
            <a:normAutofit fontScale="90000"/>
          </a:bodyPr>
          <a:lstStyle/>
          <a:p>
            <a:r>
              <a:rPr lang="es-ES" dirty="0" smtClean="0"/>
              <a:t>Calibración  analítica o Calificación de Desempeño</a:t>
            </a:r>
            <a:endParaRPr lang="es-ES" dirty="0"/>
          </a:p>
        </p:txBody>
      </p:sp>
    </p:spTree>
    <p:extLst>
      <p:ext uri="{BB962C8B-B14F-4D97-AF65-F5344CB8AC3E}">
        <p14:creationId xmlns:p14="http://schemas.microsoft.com/office/powerpoint/2010/main" val="483710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573206"/>
            <a:ext cx="2057400" cy="5552957"/>
          </a:xfrm>
        </p:spPr>
        <p:txBody>
          <a:bodyPr>
            <a:normAutofit fontScale="90000"/>
          </a:bodyPr>
          <a:lstStyle/>
          <a:p>
            <a:r>
              <a:rPr lang="es-ES" dirty="0">
                <a:latin typeface="Lato" panose="020F0502020204030203"/>
              </a:rPr>
              <a:t>Observaciones</a:t>
            </a:r>
            <a:r>
              <a:rPr lang="es-ES" dirty="0"/>
              <a:t> generales en pruebas de disolución errores comunes</a:t>
            </a:r>
            <a:endParaRPr lang="es-MX" dirty="0"/>
          </a:p>
        </p:txBody>
      </p:sp>
      <p:sp>
        <p:nvSpPr>
          <p:cNvPr id="4" name="Marcador de texto vertical 4"/>
          <p:cNvSpPr>
            <a:spLocks noGrp="1"/>
          </p:cNvSpPr>
          <p:nvPr>
            <p:ph type="body" orient="vert" idx="1"/>
          </p:nvPr>
        </p:nvSpPr>
        <p:spPr>
          <a:xfrm rot="16200000">
            <a:off x="-348018" y="1260735"/>
            <a:ext cx="5438633" cy="4324659"/>
          </a:xfrm>
        </p:spPr>
        <p:txBody>
          <a:bodyPr>
            <a:normAutofit fontScale="85000" lnSpcReduction="20000"/>
          </a:bodyPr>
          <a:lstStyle/>
          <a:p>
            <a:r>
              <a:rPr lang="es-MX" dirty="0">
                <a:latin typeface="Lato" panose="020F0502020204030203"/>
              </a:rPr>
              <a:t>Nivel del baño</a:t>
            </a:r>
          </a:p>
          <a:p>
            <a:r>
              <a:rPr lang="es-MX" dirty="0">
                <a:latin typeface="Lato" panose="020F0502020204030203"/>
              </a:rPr>
              <a:t>Temperatura del baño y vasos</a:t>
            </a:r>
          </a:p>
          <a:p>
            <a:r>
              <a:rPr lang="es-MX" dirty="0">
                <a:latin typeface="Lato" panose="020F0502020204030203"/>
              </a:rPr>
              <a:t>RPM</a:t>
            </a:r>
          </a:p>
          <a:p>
            <a:r>
              <a:rPr lang="es-MX" dirty="0">
                <a:latin typeface="Lato" panose="020F0502020204030203"/>
              </a:rPr>
              <a:t>Patrón de flujo hidrodinámico constante</a:t>
            </a:r>
          </a:p>
          <a:p>
            <a:r>
              <a:rPr lang="es-MX" dirty="0">
                <a:latin typeface="Lato" panose="020F0502020204030203"/>
              </a:rPr>
              <a:t>Posición de muestreo manual o automático</a:t>
            </a:r>
          </a:p>
          <a:p>
            <a:r>
              <a:rPr lang="es-MX" dirty="0">
                <a:latin typeface="Lato" panose="020F0502020204030203"/>
              </a:rPr>
              <a:t>Condiciones de las paletas, vasos y canastillas</a:t>
            </a:r>
          </a:p>
          <a:p>
            <a:r>
              <a:rPr lang="es-MX" dirty="0">
                <a:latin typeface="Lato" panose="020F0502020204030203"/>
              </a:rPr>
              <a:t>Tapas</a:t>
            </a:r>
          </a:p>
          <a:p>
            <a:r>
              <a:rPr lang="es-MX" dirty="0">
                <a:latin typeface="Lato" panose="020F0502020204030203"/>
              </a:rPr>
              <a:t>Factor Humano</a:t>
            </a:r>
          </a:p>
          <a:p>
            <a:r>
              <a:rPr lang="es-MX" dirty="0">
                <a:latin typeface="Lato" panose="020F0502020204030203"/>
              </a:rPr>
              <a:t>Volumen de la disolución</a:t>
            </a:r>
            <a:endParaRPr lang="es-ES" dirty="0">
              <a:latin typeface="Lato" panose="020F0502020204030203"/>
            </a:endParaRPr>
          </a:p>
        </p:txBody>
      </p:sp>
    </p:spTree>
    <p:extLst>
      <p:ext uri="{BB962C8B-B14F-4D97-AF65-F5344CB8AC3E}">
        <p14:creationId xmlns:p14="http://schemas.microsoft.com/office/powerpoint/2010/main" val="21879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601802" y="274638"/>
            <a:ext cx="1084997" cy="5851525"/>
          </a:xfrm>
        </p:spPr>
        <p:txBody>
          <a:bodyPr/>
          <a:lstStyle/>
          <a:p>
            <a:r>
              <a:rPr lang="es-MX" dirty="0" smtClean="0"/>
              <a:t>Propuestas</a:t>
            </a:r>
            <a:endParaRPr lang="es-MX" dirty="0"/>
          </a:p>
        </p:txBody>
      </p:sp>
      <p:sp>
        <p:nvSpPr>
          <p:cNvPr id="3" name="Marcador de texto vertical 2"/>
          <p:cNvSpPr>
            <a:spLocks noGrp="1"/>
          </p:cNvSpPr>
          <p:nvPr>
            <p:ph type="body" orient="vert" idx="1"/>
          </p:nvPr>
        </p:nvSpPr>
        <p:spPr>
          <a:xfrm rot="16200000">
            <a:off x="1150665" y="-240840"/>
            <a:ext cx="5459673" cy="7442604"/>
          </a:xfrm>
        </p:spPr>
        <p:txBody>
          <a:bodyPr>
            <a:noAutofit/>
          </a:bodyPr>
          <a:lstStyle/>
          <a:p>
            <a:pPr algn="just"/>
            <a:r>
              <a:rPr lang="es-ES" sz="2400" dirty="0">
                <a:latin typeface="Lato" panose="020F0502020204030203"/>
              </a:rPr>
              <a:t>Tener un control mecánico mas </a:t>
            </a:r>
            <a:r>
              <a:rPr lang="es-ES" sz="2400" dirty="0" smtClean="0">
                <a:latin typeface="Lato" panose="020F0502020204030203"/>
              </a:rPr>
              <a:t>estricto dependiendo </a:t>
            </a:r>
            <a:r>
              <a:rPr lang="es-ES" sz="2400" dirty="0">
                <a:latin typeface="Lato" panose="020F0502020204030203"/>
              </a:rPr>
              <a:t>la carga de trabajo puede ser </a:t>
            </a:r>
            <a:r>
              <a:rPr lang="es-ES" sz="2400" dirty="0" smtClean="0">
                <a:latin typeface="Lato" panose="020F0502020204030203"/>
              </a:rPr>
              <a:t>semestral.</a:t>
            </a:r>
            <a:endParaRPr lang="es-ES" sz="2400" dirty="0">
              <a:latin typeface="Lato" panose="020F0502020204030203"/>
            </a:endParaRPr>
          </a:p>
          <a:p>
            <a:pPr algn="just"/>
            <a:r>
              <a:rPr lang="es-ES" sz="2400" dirty="0">
                <a:latin typeface="Lato" panose="020F0502020204030203"/>
              </a:rPr>
              <a:t>Tener una inspección de accesorios  </a:t>
            </a:r>
            <a:r>
              <a:rPr lang="es-ES" sz="2400" dirty="0" smtClean="0">
                <a:latin typeface="Lato" panose="020F0502020204030203"/>
              </a:rPr>
              <a:t>más rigurosa,  </a:t>
            </a:r>
            <a:r>
              <a:rPr lang="es-ES" sz="2400" dirty="0">
                <a:latin typeface="Lato" panose="020F0502020204030203"/>
              </a:rPr>
              <a:t>como filtro </a:t>
            </a:r>
            <a:r>
              <a:rPr lang="es-ES" sz="2400" dirty="0" smtClean="0">
                <a:latin typeface="Lato" panose="020F0502020204030203"/>
              </a:rPr>
              <a:t>para </a:t>
            </a:r>
            <a:r>
              <a:rPr lang="es-ES" sz="2400" dirty="0">
                <a:latin typeface="Lato" panose="020F0502020204030203"/>
              </a:rPr>
              <a:t>garantizar el desempeño del equipo con un stock de accesorios certificados necesarios en caso de sustitución</a:t>
            </a:r>
            <a:r>
              <a:rPr lang="es-ES" sz="2400" dirty="0" smtClean="0">
                <a:latin typeface="Lato" panose="020F0502020204030203"/>
              </a:rPr>
              <a:t>.</a:t>
            </a:r>
          </a:p>
          <a:p>
            <a:pPr algn="just"/>
            <a:r>
              <a:rPr lang="es-ES" sz="2400" dirty="0">
                <a:latin typeface="Lato" panose="020F0502020204030203"/>
              </a:rPr>
              <a:t>Una determinación de intervalos de calibración de cada equipo por el historial que se vaya generando de cada </a:t>
            </a:r>
            <a:r>
              <a:rPr lang="es-ES" sz="2400" dirty="0" smtClean="0">
                <a:latin typeface="Lato" panose="020F0502020204030203"/>
              </a:rPr>
              <a:t>Disolutor.</a:t>
            </a:r>
            <a:endParaRPr lang="es-ES" sz="2400" dirty="0">
              <a:latin typeface="Lato" panose="020F0502020204030203"/>
            </a:endParaRPr>
          </a:p>
          <a:p>
            <a:pPr algn="just"/>
            <a:r>
              <a:rPr lang="es-ES" sz="2400" dirty="0">
                <a:latin typeface="Lato" panose="020F0502020204030203"/>
              </a:rPr>
              <a:t>Agregar los resultados de las 5 disoluciones realizadas al equipo </a:t>
            </a:r>
            <a:r>
              <a:rPr lang="es-ES" sz="2400" dirty="0" smtClean="0">
                <a:latin typeface="Lato" panose="020F0502020204030203"/>
              </a:rPr>
              <a:t>después </a:t>
            </a:r>
            <a:r>
              <a:rPr lang="es-ES" sz="2400" dirty="0">
                <a:latin typeface="Lato" panose="020F0502020204030203"/>
              </a:rPr>
              <a:t>de su </a:t>
            </a:r>
            <a:r>
              <a:rPr lang="es-ES" sz="2400" dirty="0" smtClean="0">
                <a:latin typeface="Lato" panose="020F0502020204030203"/>
              </a:rPr>
              <a:t>calibración y/o Calificación mecánica </a:t>
            </a:r>
            <a:r>
              <a:rPr lang="es-ES" sz="2400" dirty="0">
                <a:latin typeface="Lato" panose="020F0502020204030203"/>
              </a:rPr>
              <a:t>global.</a:t>
            </a:r>
          </a:p>
          <a:p>
            <a:pPr algn="just"/>
            <a:endParaRPr lang="es-MX" sz="2400" dirty="0">
              <a:latin typeface="Lato" panose="020F0502020204030203"/>
            </a:endParaRPr>
          </a:p>
        </p:txBody>
      </p:sp>
    </p:spTree>
    <p:extLst>
      <p:ext uri="{BB962C8B-B14F-4D97-AF65-F5344CB8AC3E}">
        <p14:creationId xmlns:p14="http://schemas.microsoft.com/office/powerpoint/2010/main" val="400217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858791" y="2714578"/>
            <a:ext cx="7772400" cy="1362075"/>
          </a:xfrm>
        </p:spPr>
        <p:txBody>
          <a:bodyPr/>
          <a:lstStyle/>
          <a:p>
            <a:pPr algn="ctr"/>
            <a:r>
              <a:rPr lang="es-ES" dirty="0" smtClean="0"/>
              <a:t>Muchas Gracias por su atención </a:t>
            </a:r>
            <a:endParaRPr lang="es-ES" dirty="0"/>
          </a:p>
        </p:txBody>
      </p:sp>
    </p:spTree>
    <p:extLst>
      <p:ext uri="{BB962C8B-B14F-4D97-AF65-F5344CB8AC3E}">
        <p14:creationId xmlns:p14="http://schemas.microsoft.com/office/powerpoint/2010/main" val="1948253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Personalizar 5">
      <a:dk1>
        <a:srgbClr val="000000"/>
      </a:dk1>
      <a:lt1>
        <a:sysClr val="window" lastClr="FFFFFF"/>
      </a:lt1>
      <a:dk2>
        <a:srgbClr val="DD0011"/>
      </a:dk2>
      <a:lt2>
        <a:srgbClr val="EEECE1"/>
      </a:lt2>
      <a:accent1>
        <a:srgbClr val="009999"/>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tículo">
      <a:majorFont>
        <a:latin typeface="Calisto MT"/>
        <a:ea typeface=""/>
        <a:cs typeface=""/>
        <a:font script="Jpan" typeface="ＭＳ Ｐ明朝"/>
      </a:majorFont>
      <a:minorFont>
        <a:latin typeface="Calisto MT"/>
        <a:ea typeface=""/>
        <a:cs typeface=""/>
        <a:font script="Jpan" typeface="ＭＳ Ｐ明朝"/>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3465</TotalTime>
  <Words>438</Words>
  <Application>Microsoft Office PowerPoint</Application>
  <PresentationFormat>Presentación en pantalla (4:3)</PresentationFormat>
  <Paragraphs>44</Paragraphs>
  <Slides>8</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Arial</vt:lpstr>
      <vt:lpstr>Calibri</vt:lpstr>
      <vt:lpstr>Calisto MT</vt:lpstr>
      <vt:lpstr>Lato</vt:lpstr>
      <vt:lpstr>Source Sans Pro</vt:lpstr>
      <vt:lpstr>Source Sans Pro Semibold</vt:lpstr>
      <vt:lpstr>Tema de Office</vt:lpstr>
      <vt:lpstr>CALIBRACIÓN MECÁNICA.</vt:lpstr>
      <vt:lpstr>Presentación de PowerPoint</vt:lpstr>
      <vt:lpstr>Presentación de PowerPoint</vt:lpstr>
      <vt:lpstr>Presentación de PowerPoint</vt:lpstr>
      <vt:lpstr>Calibración  analítica o Calificación de Desempeño</vt:lpstr>
      <vt:lpstr>Observaciones generales en pruebas de disolución errores comunes</vt:lpstr>
      <vt:lpstr>Propuestas</vt:lpstr>
      <vt:lpstr>Muchas Gracias por su atención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FEUM</dc:creator>
  <cp:lastModifiedBy>ELITEBOOK I5</cp:lastModifiedBy>
  <cp:revision>17</cp:revision>
  <dcterms:created xsi:type="dcterms:W3CDTF">2019-06-06T20:20:30Z</dcterms:created>
  <dcterms:modified xsi:type="dcterms:W3CDTF">2019-08-08T14:48:13Z</dcterms:modified>
</cp:coreProperties>
</file>