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2" r:id="rId5"/>
    <p:sldId id="263" r:id="rId6"/>
    <p:sldId id="260" r:id="rId7"/>
    <p:sldId id="264" r:id="rId8"/>
    <p:sldId id="259" r:id="rId9"/>
    <p:sldId id="257" r:id="rId10"/>
    <p:sldId id="258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5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thinks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08660" y="384810"/>
          <a:ext cx="10774680" cy="608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780"/>
                <a:gridCol w="1795780"/>
                <a:gridCol w="1795780"/>
                <a:gridCol w="1795780"/>
                <a:gridCol w="1795780"/>
                <a:gridCol w="1795780"/>
              </a:tblGrid>
              <a:tr h="101473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</a:tr>
              <a:tr h="1014730">
                <a:tc rowSpan="5" gridSpan="3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 rowSpan="5" hMerge="1">
                  <a:tcPr/>
                </a:tc>
                <a:tc rowSpan="5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出图设置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 rowSpan="5" gridSpan="2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 rowSpan="5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环境设置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摄像机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材质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灯光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6950" y="1576070"/>
            <a:ext cx="4773930" cy="471805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3" name="文本框 2"/>
          <p:cNvSpPr txBox="1"/>
          <p:nvPr/>
        </p:nvSpPr>
        <p:spPr>
          <a:xfrm>
            <a:off x="8107045" y="2157095"/>
            <a:ext cx="3142615" cy="384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图像宽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         :                   800</a:t>
            </a:r>
            <a:endParaRPr lang="en-US" altLang="zh-CN" sz="16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07045" y="2750185"/>
            <a:ext cx="3142615" cy="384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图像高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         :                   600</a:t>
            </a:r>
            <a:endParaRPr lang="en-US" altLang="zh-CN" sz="16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07045" y="3343275"/>
            <a:ext cx="3142615" cy="384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背景透明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     :                 </a:t>
            </a:r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是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/</a:t>
            </a:r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否</a:t>
            </a:r>
            <a:endParaRPr lang="zh-CN" altLang="en-US" sz="16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07045" y="3936365"/>
            <a:ext cx="3142615" cy="384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出图类型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     :  </a:t>
            </a:r>
            <a:r>
              <a:rPr lang="zh-CN" sz="1600">
                <a:ln>
                  <a:noFill/>
                </a:ln>
                <a:solidFill>
                  <a:schemeClr val="bg1"/>
                </a:solidFill>
              </a:rPr>
              <a:t>单图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/</a:t>
            </a:r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天空盒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/</a:t>
            </a:r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视频</a:t>
            </a:r>
            <a:endParaRPr lang="zh-CN" altLang="en-US" sz="16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8107045" y="4529455"/>
            <a:ext cx="3142615" cy="384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背景色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            :            0XFFFFFF</a:t>
            </a:r>
            <a:endParaRPr lang="zh-CN" altLang="en-US" sz="1600">
              <a:ln>
                <a:noFill/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08660" y="384810"/>
          <a:ext cx="10774680" cy="608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780"/>
                <a:gridCol w="1795780"/>
                <a:gridCol w="1795780"/>
                <a:gridCol w="1795780"/>
                <a:gridCol w="1795780"/>
                <a:gridCol w="1795780"/>
              </a:tblGrid>
              <a:tr h="101473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</a:tr>
              <a:tr h="1014730">
                <a:tc rowSpan="5" gridSpan="3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 rowSpan="5" hMerge="1">
                  <a:tcPr/>
                </a:tc>
                <a:tc rowSpan="5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出图设置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 gridSpan="2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 rowSpan="5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环境设置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摄像机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材质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灯光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6950" y="1576070"/>
            <a:ext cx="4773930" cy="471805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3" name="文本框 2"/>
          <p:cNvSpPr txBox="1"/>
          <p:nvPr/>
        </p:nvSpPr>
        <p:spPr>
          <a:xfrm>
            <a:off x="8107045" y="2157095"/>
            <a:ext cx="3142615" cy="384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环境选择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         :          </a:t>
            </a:r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室内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/</a:t>
            </a:r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广场</a:t>
            </a:r>
            <a:endParaRPr lang="zh-CN" altLang="en-US" sz="16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07045" y="2775585"/>
            <a:ext cx="3142615" cy="384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亮度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                  :                0.7</a:t>
            </a:r>
            <a:endParaRPr lang="en-US" altLang="zh-CN" sz="16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07045" y="3394075"/>
            <a:ext cx="3142615" cy="384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旋转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                  :                  </a:t>
            </a:r>
            <a:r>
              <a:rPr lang="en-US" sz="1600">
                <a:ln>
                  <a:noFill/>
                </a:ln>
                <a:solidFill>
                  <a:schemeClr val="bg1"/>
                </a:solidFill>
              </a:rPr>
              <a:t>0</a:t>
            </a:r>
            <a:endParaRPr lang="en-US" sz="1600">
              <a:ln>
                <a:noFill/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08660" y="384810"/>
          <a:ext cx="10774680" cy="608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780"/>
                <a:gridCol w="1795780"/>
                <a:gridCol w="1795780"/>
                <a:gridCol w="1795780"/>
                <a:gridCol w="1795780"/>
                <a:gridCol w="1795780"/>
              </a:tblGrid>
              <a:tr h="101473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</a:tr>
              <a:tr h="1014730">
                <a:tc rowSpan="5" gridSpan="3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 rowSpan="5" hMerge="1">
                  <a:tcPr/>
                </a:tc>
                <a:tc rowSpan="5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出图设置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 gridSpan="2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 rowSpan="5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环境设置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摄像机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材质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灯光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6950" y="1576070"/>
            <a:ext cx="4773930" cy="471805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3" name="文本框 2"/>
          <p:cNvSpPr txBox="1"/>
          <p:nvPr/>
        </p:nvSpPr>
        <p:spPr>
          <a:xfrm>
            <a:off x="8107045" y="2157095"/>
            <a:ext cx="3142615" cy="384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视角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                   :                </a:t>
            </a:r>
            <a:r>
              <a:rPr lang="en-US" sz="1600">
                <a:ln>
                  <a:noFill/>
                </a:ln>
                <a:solidFill>
                  <a:schemeClr val="bg1"/>
                </a:solidFill>
              </a:rPr>
              <a:t>50.0</a:t>
            </a:r>
            <a:endParaRPr lang="en-US" sz="16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07045" y="2775585"/>
            <a:ext cx="3142615" cy="384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近裁剪面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           :             10mm</a:t>
            </a:r>
            <a:endParaRPr lang="en-US" altLang="zh-CN" sz="16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07045" y="3394075"/>
            <a:ext cx="3142615" cy="384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远裁剪面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            :          20</a:t>
            </a:r>
            <a:r>
              <a:rPr lang="en-US" sz="1600">
                <a:ln>
                  <a:noFill/>
                </a:ln>
                <a:solidFill>
                  <a:schemeClr val="bg1"/>
                </a:solidFill>
              </a:rPr>
              <a:t>00mm</a:t>
            </a:r>
            <a:endParaRPr lang="en-US" sz="1600">
              <a:ln>
                <a:noFill/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08660" y="384810"/>
          <a:ext cx="10774680" cy="608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780"/>
                <a:gridCol w="1795780"/>
                <a:gridCol w="1795780"/>
                <a:gridCol w="1795780"/>
                <a:gridCol w="1795780"/>
                <a:gridCol w="1795780"/>
              </a:tblGrid>
              <a:tr h="101473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</a:tr>
              <a:tr h="1014730">
                <a:tc rowSpan="5" gridSpan="3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 rowSpan="5" hMerge="1">
                  <a:tcPr/>
                </a:tc>
                <a:tc rowSpan="5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出图设置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 gridSpan="2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 rowSpan="5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环境设置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摄像机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材质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灯光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6950" y="1576070"/>
            <a:ext cx="4773930" cy="471805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3" name="文本框 2"/>
          <p:cNvSpPr txBox="1"/>
          <p:nvPr/>
        </p:nvSpPr>
        <p:spPr>
          <a:xfrm>
            <a:off x="8161020" y="1715770"/>
            <a:ext cx="3142615" cy="384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颜色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                 :       0x00aa00</a:t>
            </a:r>
            <a:endParaRPr lang="en-US" altLang="zh-CN" sz="16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61020" y="2255520"/>
            <a:ext cx="3142615" cy="384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反射率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             :       0.5</a:t>
            </a:r>
            <a:endParaRPr lang="en-US" altLang="zh-CN" sz="16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61020" y="2795270"/>
            <a:ext cx="3142615" cy="384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金属度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             :       0.5</a:t>
            </a:r>
            <a:endParaRPr lang="en-US" altLang="zh-CN" sz="16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61020" y="3335020"/>
            <a:ext cx="3142615" cy="384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粗糙度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              :       0.5</a:t>
            </a:r>
            <a:endParaRPr lang="en-US" altLang="zh-CN" sz="16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61020" y="3874770"/>
            <a:ext cx="3142615" cy="384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凹凸强度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          :       1.0</a:t>
            </a:r>
            <a:endParaRPr lang="en-US" altLang="zh-CN" sz="16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61020" y="4471670"/>
            <a:ext cx="3142615" cy="384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UV</a:t>
            </a:r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缩放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X           :       1.0</a:t>
            </a:r>
            <a:endParaRPr lang="en-US" altLang="zh-CN" sz="16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61020" y="4954270"/>
            <a:ext cx="3142615" cy="384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UV</a:t>
            </a:r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缩放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Y           :       1.0</a:t>
            </a:r>
            <a:endParaRPr lang="en-US" altLang="zh-CN" sz="1600">
              <a:ln>
                <a:noFill/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08660" y="384810"/>
          <a:ext cx="10774680" cy="608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780"/>
                <a:gridCol w="1795780"/>
                <a:gridCol w="1795780"/>
                <a:gridCol w="1795780"/>
                <a:gridCol w="1795780"/>
                <a:gridCol w="1795780"/>
              </a:tblGrid>
              <a:tr h="101473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</a:tr>
              <a:tr h="1014730">
                <a:tc rowSpan="5" gridSpan="3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 rowSpan="5" hMerge="1">
                  <a:tcPr/>
                </a:tc>
                <a:tc rowSpan="5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出图设置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 gridSpan="2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 rowSpan="5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环境设置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摄像机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材质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灯光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6950" y="1576070"/>
            <a:ext cx="4773930" cy="471805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3" name="文本框 2"/>
          <p:cNvSpPr txBox="1"/>
          <p:nvPr/>
        </p:nvSpPr>
        <p:spPr>
          <a:xfrm>
            <a:off x="8107045" y="2157095"/>
            <a:ext cx="3142615" cy="384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颜色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                    :       0xAA3366</a:t>
            </a:r>
            <a:endParaRPr lang="en-US" altLang="zh-CN" sz="16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07045" y="2741295"/>
            <a:ext cx="3142615" cy="384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能量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                     :       500W</a:t>
            </a:r>
            <a:endParaRPr lang="en-US" altLang="zh-CN" sz="16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07045" y="3325495"/>
            <a:ext cx="3142615" cy="384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r>
              <a:rPr lang="zh-CN" altLang="en-US" sz="1600">
                <a:ln>
                  <a:noFill/>
                </a:ln>
                <a:solidFill>
                  <a:schemeClr val="bg1"/>
                </a:solidFill>
              </a:rPr>
              <a:t>新建灯光</a:t>
            </a:r>
            <a:r>
              <a:rPr lang="en-US" altLang="zh-CN" sz="1600">
                <a:ln>
                  <a:noFill/>
                </a:ln>
                <a:solidFill>
                  <a:schemeClr val="bg1"/>
                </a:solidFill>
              </a:rPr>
              <a:t>             :                 ...</a:t>
            </a:r>
            <a:endParaRPr lang="en-US" altLang="zh-CN" sz="1600">
              <a:ln>
                <a:noFill/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1200" b="1"/>
              <a:t>说明</a:t>
            </a:r>
            <a:br>
              <a:rPr lang="zh-CN" altLang="en-US" sz="1200"/>
            </a:br>
            <a:r>
              <a:rPr lang="zh-CN" altLang="en-US" sz="1200"/>
              <a:t>渲染控制可分为：</a:t>
            </a:r>
            <a:br>
              <a:rPr lang="zh-CN" altLang="en-US" sz="1200"/>
            </a:br>
            <a:r>
              <a:rPr lang="en-US" altLang="zh-CN" sz="1200"/>
              <a:t>	1. </a:t>
            </a:r>
            <a:r>
              <a:rPr lang="zh-CN" altLang="en-US" sz="1200"/>
              <a:t>材质可编辑</a:t>
            </a:r>
            <a:r>
              <a:rPr lang="en-US" altLang="zh-CN" sz="1200"/>
              <a:t>/</a:t>
            </a:r>
            <a:r>
              <a:rPr lang="zh-CN" altLang="en-US" sz="1200"/>
              <a:t>不可编辑</a:t>
            </a:r>
            <a:r>
              <a:rPr lang="en-US" altLang="zh-CN" sz="1200"/>
              <a:t>(</a:t>
            </a:r>
            <a:r>
              <a:rPr lang="zh-CN" altLang="en-US" sz="1200"/>
              <a:t>例如某种形式分享出去之后，材质就会整体或者部分不可编辑</a:t>
            </a:r>
            <a:r>
              <a:rPr lang="en-US" altLang="zh-CN" sz="1200"/>
              <a:t>)</a:t>
            </a:r>
            <a:br>
              <a:rPr lang="zh-CN" altLang="en-US" sz="1200"/>
            </a:br>
            <a:r>
              <a:rPr lang="en-US" altLang="zh-CN" sz="1200"/>
              <a:t>	2. </a:t>
            </a:r>
            <a:r>
              <a:rPr lang="zh-CN" altLang="en-US" sz="1200"/>
              <a:t>灯光可编辑</a:t>
            </a:r>
            <a:r>
              <a:rPr lang="en-US" altLang="zh-CN" sz="1200"/>
              <a:t>/</a:t>
            </a:r>
            <a:r>
              <a:rPr lang="zh-CN" altLang="en-US" sz="1200"/>
              <a:t>不可编辑</a:t>
            </a:r>
            <a:endParaRPr lang="zh-CN" altLang="en-US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08660" y="384810"/>
          <a:ext cx="10774680" cy="608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780"/>
                <a:gridCol w="1795780"/>
                <a:gridCol w="1795780"/>
                <a:gridCol w="1795780"/>
                <a:gridCol w="1795780"/>
                <a:gridCol w="1795780"/>
              </a:tblGrid>
              <a:tr h="101473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</a:tr>
              <a:tr h="1014730">
                <a:tc rowSpan="5" gridSpan="3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 rowSpan="5" hMerge="1">
                  <a:tcPr/>
                </a:tc>
                <a:tc rowSpan="5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出图设置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环境设置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摄像机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材质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灯光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08660" y="384810"/>
          <a:ext cx="10774680" cy="608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780"/>
                <a:gridCol w="1795780"/>
                <a:gridCol w="1795780"/>
                <a:gridCol w="1795780"/>
                <a:gridCol w="1795780"/>
                <a:gridCol w="1795780"/>
              </a:tblGrid>
              <a:tr h="101473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</a:tr>
              <a:tr h="1014730">
                <a:tc rowSpan="5" gridSpan="3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 rowSpan="5" hMerge="1">
                  <a:tcPr/>
                </a:tc>
                <a:tc rowSpan="5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出图设置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 gridSpan="2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 rowSpan="5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环境设置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摄像机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材质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灯光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 gridSpan="2">
                  <a:tcPr anchor="ctr" anchorCtr="0"/>
                </a:tc>
                <a:tc vMerge="1" hMerge="1">
                  <a:tcPr anchor="ctr" anchorCtr="0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6950" y="1576070"/>
            <a:ext cx="4773930" cy="4718050"/>
          </a:xfrm>
          <a:prstGeom prst="rect">
            <a:avLst/>
          </a:prstGeom>
          <a:effectLst>
            <a:softEdge rad="50800"/>
          </a:effec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78d37a35-130c-4282-be7c-97164b42832d}"/>
  <p:tag name="TABLE_ENDDRAG_ORIGIN_RECT" val="848*479"/>
  <p:tag name="TABLE_ENDDRAG_RECT" val="58*35*848*479"/>
</p:tagLst>
</file>

<file path=ppt/tags/tag10.xml><?xml version="1.0" encoding="utf-8"?>
<p:tagLst xmlns:p="http://schemas.openxmlformats.org/presentationml/2006/main">
  <p:tag name="KSO_WM_UNIT_TABLE_BEAUTIFY" val="smartTable{78d37a35-130c-4282-be7c-97164b42832d}"/>
  <p:tag name="TABLE_ENDDRAG_ORIGIN_RECT" val="848*479"/>
  <p:tag name="TABLE_ENDDRAG_RECT" val="58*35*848*479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TABLE_BEAUTIFY" val="smartTable{78d37a35-130c-4282-be7c-97164b42832d}"/>
  <p:tag name="TABLE_ENDDRAG_ORIGIN_RECT" val="848*479"/>
  <p:tag name="TABLE_ENDDRAG_RECT" val="58*35*848*479"/>
</p:tagLst>
</file>

<file path=ppt/tags/tag13.xml><?xml version="1.0" encoding="utf-8"?>
<p:tagLst xmlns:p="http://schemas.openxmlformats.org/presentationml/2006/main">
  <p:tag name="KSO_WM_UNIT_TABLE_BEAUTIFY" val="smartTable{78d37a35-130c-4282-be7c-97164b42832d}"/>
  <p:tag name="TABLE_ENDDRAG_ORIGIN_RECT" val="848*479"/>
  <p:tag name="TABLE_ENDDRAG_RECT" val="58*35*848*479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COMMONDATA" val="eyJoZGlkIjoiMDQ3NWUyMzY0ZmQ3NmNkNDlmNWNjYjBiMzg2ZWI4MDkifQ=="/>
  <p:tag name="KSO_WPP_MARK_KEY" val="d7d03b4c-e402-4805-aa1a-b9c57e6a92af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TABLE_BEAUTIFY" val="smartTable{78d37a35-130c-4282-be7c-97164b42832d}"/>
  <p:tag name="TABLE_ENDDRAG_ORIGIN_RECT" val="848*479"/>
  <p:tag name="TABLE_ENDDRAG_RECT" val="58*35*848*479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TABLE_BEAUTIFY" val="smartTable{78d37a35-130c-4282-be7c-97164b42832d}"/>
  <p:tag name="TABLE_ENDDRAG_ORIGIN_RECT" val="848*479"/>
  <p:tag name="TABLE_ENDDRAG_RECT" val="58*35*848*479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TABLE_BEAUTIFY" val="smartTable{78d37a35-130c-4282-be7c-97164b42832d}"/>
  <p:tag name="TABLE_ENDDRAG_ORIGIN_RECT" val="848*479"/>
  <p:tag name="TABLE_ENDDRAG_RECT" val="58*35*848*479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862</Words>
  <Application>WPS 演示</Application>
  <PresentationFormat>宽屏</PresentationFormat>
  <Paragraphs>116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thinks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说明 渲染控制可分为： 	1. 材质可编辑/不可编辑(例如某种形式分享出去之后，材质就会整体或者部分不可编辑) 	2. 灯光可编辑/不可编辑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luoyl</dc:creator>
  <cp:lastModifiedBy>gongyingshang</cp:lastModifiedBy>
  <cp:revision>29</cp:revision>
  <dcterms:created xsi:type="dcterms:W3CDTF">2023-07-03T07:05:00Z</dcterms:created>
  <dcterms:modified xsi:type="dcterms:W3CDTF">2023-07-06T10:29:30Z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46335028901143CAB2F961A9DB988508_12</vt:lpwstr>
  </property>
  <property fmtid="{D5CDD505-2E9C-101B-9397-08002B2CF9AE}" pid="3" name="KSOProductBuildVer">
    <vt:lpwstr>2052-11.1.0.14309</vt:lpwstr>
  </property>
</Properties>
</file>